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3"/>
  </p:notesMasterIdLst>
  <p:handoutMasterIdLst>
    <p:handoutMasterId r:id="rId14"/>
  </p:handoutMasterIdLst>
  <p:sldIdLst>
    <p:sldId id="256" r:id="rId2"/>
    <p:sldId id="258" r:id="rId3"/>
    <p:sldId id="283" r:id="rId4"/>
    <p:sldId id="292" r:id="rId5"/>
    <p:sldId id="291" r:id="rId6"/>
    <p:sldId id="293" r:id="rId7"/>
    <p:sldId id="261" r:id="rId8"/>
    <p:sldId id="262" r:id="rId9"/>
    <p:sldId id="265" r:id="rId10"/>
    <p:sldId id="268" r:id="rId11"/>
    <p:sldId id="276"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48B627-74DB-EF44-BB96-308B4975F4D9}">
          <p14:sldIdLst>
            <p14:sldId id="256"/>
            <p14:sldId id="258"/>
            <p14:sldId id="283"/>
            <p14:sldId id="292"/>
            <p14:sldId id="291"/>
            <p14:sldId id="293"/>
            <p14:sldId id="261"/>
            <p14:sldId id="262"/>
            <p14:sldId id="265"/>
            <p14:sldId id="268"/>
            <p14:sldId id="276"/>
          </p14:sldIdLst>
        </p14:section>
        <p14:section name="Untitled Section" id="{605C4032-25CE-0947-822D-D8AA2EA9D93A}">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4" autoAdjust="0"/>
    <p:restoredTop sz="70955" autoAdjust="0"/>
  </p:normalViewPr>
  <p:slideViewPr>
    <p:cSldViewPr>
      <p:cViewPr>
        <p:scale>
          <a:sx n="125" d="100"/>
          <a:sy n="125" d="100"/>
        </p:scale>
        <p:origin x="-80" y="20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CDFAFF1D-C402-4C4F-BD12-C34F6A0E8A61}" type="datetimeFigureOut">
              <a:rPr lang="en-US" smtClean="0"/>
              <a:t>9/19/16</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BF5AC6A-2503-BC4C-AAB1-AD4E361AF798}" type="slidenum">
              <a:rPr lang="en-US" smtClean="0"/>
              <a:t>‹#›</a:t>
            </a:fld>
            <a:endParaRPr lang="en-US"/>
          </a:p>
        </p:txBody>
      </p:sp>
    </p:spTree>
    <p:extLst>
      <p:ext uri="{BB962C8B-B14F-4D97-AF65-F5344CB8AC3E}">
        <p14:creationId xmlns:p14="http://schemas.microsoft.com/office/powerpoint/2010/main" val="2145634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9D36BD8-CD78-41DF-8D7D-E9F05375FFE5}" type="datetimeFigureOut">
              <a:rPr lang="en-US" smtClean="0"/>
              <a:t>9/19/16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40F4A49-2218-49F9-A339-F86BCA4B9A96}" type="slidenum">
              <a:rPr lang="en-US" smtClean="0"/>
              <a:t>‹#›</a:t>
            </a:fld>
            <a:endParaRPr lang="en-US"/>
          </a:p>
        </p:txBody>
      </p:sp>
    </p:spTree>
    <p:extLst>
      <p:ext uri="{BB962C8B-B14F-4D97-AF65-F5344CB8AC3E}">
        <p14:creationId xmlns:p14="http://schemas.microsoft.com/office/powerpoint/2010/main" val="1563814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4A49-2218-49F9-A339-F86BCA4B9A96}" type="slidenum">
              <a:rPr lang="en-US" smtClean="0"/>
              <a:t>1</a:t>
            </a:fld>
            <a:endParaRPr lang="en-US"/>
          </a:p>
        </p:txBody>
      </p:sp>
    </p:spTree>
    <p:extLst>
      <p:ext uri="{BB962C8B-B14F-4D97-AF65-F5344CB8AC3E}">
        <p14:creationId xmlns:p14="http://schemas.microsoft.com/office/powerpoint/2010/main" val="81891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40F4A49-2218-49F9-A339-F86BCA4B9A96}" type="slidenum">
              <a:rPr lang="en-US" smtClean="0"/>
              <a:t>2</a:t>
            </a:fld>
            <a:endParaRPr lang="en-US"/>
          </a:p>
        </p:txBody>
      </p:sp>
    </p:spTree>
    <p:extLst>
      <p:ext uri="{BB962C8B-B14F-4D97-AF65-F5344CB8AC3E}">
        <p14:creationId xmlns:p14="http://schemas.microsoft.com/office/powerpoint/2010/main" val="59118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Social , gender</a:t>
            </a:r>
            <a:r>
              <a:rPr lang="en-US" baseline="0" dirty="0" smtClean="0"/>
              <a:t> inequalities</a:t>
            </a:r>
            <a:endParaRPr lang="en-US" dirty="0" smtClean="0"/>
          </a:p>
        </p:txBody>
      </p:sp>
      <p:sp>
        <p:nvSpPr>
          <p:cNvPr id="4" name="Slide Number Placeholder 3"/>
          <p:cNvSpPr>
            <a:spLocks noGrp="1"/>
          </p:cNvSpPr>
          <p:nvPr>
            <p:ph type="sldNum" sz="quarter" idx="10"/>
          </p:nvPr>
        </p:nvSpPr>
        <p:spPr/>
        <p:txBody>
          <a:bodyPr/>
          <a:lstStyle/>
          <a:p>
            <a:fld id="{840F4A49-2218-49F9-A339-F86BCA4B9A96}" type="slidenum">
              <a:rPr lang="en-US" smtClean="0"/>
              <a:t>3</a:t>
            </a:fld>
            <a:endParaRPr lang="en-US"/>
          </a:p>
        </p:txBody>
      </p:sp>
    </p:spTree>
    <p:extLst>
      <p:ext uri="{BB962C8B-B14F-4D97-AF65-F5344CB8AC3E}">
        <p14:creationId xmlns:p14="http://schemas.microsoft.com/office/powerpoint/2010/main" val="533944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40F4A49-2218-49F9-A339-F86BCA4B9A96}" type="slidenum">
              <a:rPr lang="en-US" smtClean="0"/>
              <a:t>5</a:t>
            </a:fld>
            <a:endParaRPr lang="en-US"/>
          </a:p>
        </p:txBody>
      </p:sp>
    </p:spTree>
    <p:extLst>
      <p:ext uri="{BB962C8B-B14F-4D97-AF65-F5344CB8AC3E}">
        <p14:creationId xmlns:p14="http://schemas.microsoft.com/office/powerpoint/2010/main" val="2182888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Fuzz matching</a:t>
            </a:r>
            <a:endParaRPr kumimoji="1" lang="zh-CN" altLang="en-US" dirty="0"/>
          </a:p>
        </p:txBody>
      </p:sp>
      <p:sp>
        <p:nvSpPr>
          <p:cNvPr id="4" name="幻灯片编号占位符 3"/>
          <p:cNvSpPr>
            <a:spLocks noGrp="1"/>
          </p:cNvSpPr>
          <p:nvPr>
            <p:ph type="sldNum" sz="quarter" idx="10"/>
          </p:nvPr>
        </p:nvSpPr>
        <p:spPr/>
        <p:txBody>
          <a:bodyPr/>
          <a:lstStyle/>
          <a:p>
            <a:fld id="{840F4A49-2218-49F9-A339-F86BCA4B9A96}" type="slidenum">
              <a:rPr lang="en-US" smtClean="0"/>
              <a:t>7</a:t>
            </a:fld>
            <a:endParaRPr lang="en-US"/>
          </a:p>
        </p:txBody>
      </p:sp>
    </p:spTree>
    <p:extLst>
      <p:ext uri="{BB962C8B-B14F-4D97-AF65-F5344CB8AC3E}">
        <p14:creationId xmlns:p14="http://schemas.microsoft.com/office/powerpoint/2010/main" val="213823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4A49-2218-49F9-A339-F86BCA4B9A96}" type="slidenum">
              <a:rPr lang="en-US" smtClean="0"/>
              <a:t>8</a:t>
            </a:fld>
            <a:endParaRPr lang="en-US"/>
          </a:p>
        </p:txBody>
      </p:sp>
    </p:spTree>
    <p:extLst>
      <p:ext uri="{BB962C8B-B14F-4D97-AF65-F5344CB8AC3E}">
        <p14:creationId xmlns:p14="http://schemas.microsoft.com/office/powerpoint/2010/main" val="142755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400" b="1" dirty="0" smtClean="0">
              <a:latin typeface="+mn-lt"/>
              <a:cs typeface="Times New Roman" pitchFamily="18" charset="0"/>
            </a:endParaRPr>
          </a:p>
          <a:p>
            <a:endParaRPr kumimoji="1" lang="zh-CN" altLang="en-US" dirty="0"/>
          </a:p>
        </p:txBody>
      </p:sp>
      <p:sp>
        <p:nvSpPr>
          <p:cNvPr id="4" name="幻灯片编号占位符 3"/>
          <p:cNvSpPr>
            <a:spLocks noGrp="1"/>
          </p:cNvSpPr>
          <p:nvPr>
            <p:ph type="sldNum" sz="quarter" idx="10"/>
          </p:nvPr>
        </p:nvSpPr>
        <p:spPr/>
        <p:txBody>
          <a:bodyPr/>
          <a:lstStyle/>
          <a:p>
            <a:fld id="{840F4A49-2218-49F9-A339-F86BCA4B9A96}" type="slidenum">
              <a:rPr lang="en-US" smtClean="0"/>
              <a:t>9</a:t>
            </a:fld>
            <a:endParaRPr lang="en-US"/>
          </a:p>
        </p:txBody>
      </p:sp>
    </p:spTree>
    <p:extLst>
      <p:ext uri="{BB962C8B-B14F-4D97-AF65-F5344CB8AC3E}">
        <p14:creationId xmlns:p14="http://schemas.microsoft.com/office/powerpoint/2010/main" val="2628358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1" dirty="0" smtClean="0">
                <a:latin typeface="+mn-lt"/>
              </a:rPr>
              <a:t>The last but not the least is the area for our further</a:t>
            </a:r>
            <a:r>
              <a:rPr kumimoji="1" lang="en-US" altLang="zh-CN" sz="1200" b="1" baseline="0" dirty="0" smtClean="0">
                <a:latin typeface="+mn-lt"/>
              </a:rPr>
              <a:t> research. As what I have mentioned in the regional analysis that besides Cambodia, three other countries also display a positive relationship between trade growth and the level of dollarization, which are Haiti, Jamaica and Tajikistan. So we would like to conduct further research to find out the reasons for their trade promotion by dollarization. And we are particularly interest in comparing the similarities and the differences for those reasons.</a:t>
            </a:r>
          </a:p>
          <a:p>
            <a:endParaRPr kumimoji="1" lang="en-US" altLang="zh-CN" sz="1200" b="1"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200" b="1" baseline="0" dirty="0" smtClean="0">
                <a:latin typeface="+mn-lt"/>
              </a:rPr>
              <a:t>What’s more,</a:t>
            </a:r>
            <a:r>
              <a:rPr lang="en-US" altLang="zh-CN" sz="1200" b="1" dirty="0" smtClean="0">
                <a:latin typeface="+mn-lt"/>
                <a:cs typeface="Times New Roman" pitchFamily="18" charset="0"/>
              </a:rPr>
              <a:t> further research aiming at investigate why inflation and GDP growth rate don’t significantly explain trade growth in Southeast Asia and Central Asia</a:t>
            </a:r>
            <a:r>
              <a:rPr lang="en-US" altLang="zh-CN" sz="1200" b="1" baseline="0" dirty="0" smtClean="0">
                <a:latin typeface="+mn-lt"/>
                <a:cs typeface="Times New Roman" pitchFamily="18" charset="0"/>
              </a:rPr>
              <a:t> would also be an interesting research area since </a:t>
            </a:r>
            <a:r>
              <a:rPr lang="en-US" altLang="zh-CN" sz="1200" b="1" dirty="0" smtClean="0">
                <a:solidFill>
                  <a:schemeClr val="tx2">
                    <a:lumMod val="50000"/>
                  </a:schemeClr>
                </a:solidFill>
                <a:latin typeface="+mn-lt"/>
              </a:rPr>
              <a:t>obscured effects from macroeconomic indicators</a:t>
            </a:r>
            <a:r>
              <a:rPr lang="en-US" altLang="zh-CN" sz="1200" b="1" baseline="0" dirty="0" smtClean="0">
                <a:latin typeface="+mn-lt"/>
                <a:cs typeface="Times New Roman" pitchFamily="18" charset="0"/>
              </a:rPr>
              <a:t> is what beyond our expectation.</a:t>
            </a:r>
            <a:endParaRPr lang="en-US" altLang="zh-CN" sz="1200" b="1" dirty="0" smtClean="0">
              <a:latin typeface="+mn-lt"/>
              <a:cs typeface="Times New Roman" pitchFamily="18" charset="0"/>
            </a:endParaRPr>
          </a:p>
          <a:p>
            <a:endParaRPr kumimoji="1" lang="en-US" altLang="zh-CN" sz="1200" b="1" dirty="0" smtClean="0">
              <a:latin typeface="+mn-lt"/>
            </a:endParaRPr>
          </a:p>
          <a:p>
            <a:r>
              <a:rPr kumimoji="1" lang="en-US" altLang="zh-CN" sz="1200" b="1" dirty="0" smtClean="0">
                <a:latin typeface="+mn-lt"/>
              </a:rPr>
              <a:t>Also, we would like to get</a:t>
            </a:r>
            <a:r>
              <a:rPr kumimoji="1" lang="en-US" altLang="zh-CN" sz="1200" b="1" baseline="0" dirty="0" smtClean="0">
                <a:latin typeface="+mn-lt"/>
              </a:rPr>
              <a:t> some possible policy implications in minimizing the cost of de-dollarization in sample countries, such as how to the avoid the problem of capital flight as a result of de-dollarization.</a:t>
            </a:r>
          </a:p>
          <a:p>
            <a:endParaRPr kumimoji="1" lang="en-US" altLang="zh-CN" sz="1200" b="1" baseline="0" dirty="0" smtClean="0">
              <a:latin typeface="+mn-lt"/>
            </a:endParaRPr>
          </a:p>
          <a:p>
            <a:r>
              <a:rPr kumimoji="1" lang="en-US" altLang="zh-CN" sz="1200" b="1" baseline="0" dirty="0" smtClean="0">
                <a:latin typeface="+mn-lt"/>
              </a:rPr>
              <a:t>That’s all for our presentation. Thank you for your time and attention. Any question is welcomed.</a:t>
            </a:r>
          </a:p>
          <a:p>
            <a:endParaRPr kumimoji="1" lang="zh-CN" altLang="en-US" sz="1400" b="1" dirty="0">
              <a:latin typeface="+mn-lt"/>
            </a:endParaRPr>
          </a:p>
        </p:txBody>
      </p:sp>
      <p:sp>
        <p:nvSpPr>
          <p:cNvPr id="4" name="幻灯片编号占位符 3"/>
          <p:cNvSpPr>
            <a:spLocks noGrp="1"/>
          </p:cNvSpPr>
          <p:nvPr>
            <p:ph type="sldNum" sz="quarter" idx="10"/>
          </p:nvPr>
        </p:nvSpPr>
        <p:spPr/>
        <p:txBody>
          <a:bodyPr/>
          <a:lstStyle/>
          <a:p>
            <a:fld id="{840F4A49-2218-49F9-A339-F86BCA4B9A96}" type="slidenum">
              <a:rPr lang="en-US" smtClean="0"/>
              <a:t>10</a:t>
            </a:fld>
            <a:endParaRPr lang="en-US"/>
          </a:p>
        </p:txBody>
      </p:sp>
    </p:spTree>
    <p:extLst>
      <p:ext uri="{BB962C8B-B14F-4D97-AF65-F5344CB8AC3E}">
        <p14:creationId xmlns:p14="http://schemas.microsoft.com/office/powerpoint/2010/main" val="111522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40F4A49-2218-49F9-A339-F86BCA4B9A96}" type="slidenum">
              <a:rPr lang="en-US" smtClean="0"/>
              <a:t>11</a:t>
            </a:fld>
            <a:endParaRPr lang="en-US"/>
          </a:p>
        </p:txBody>
      </p:sp>
    </p:spTree>
    <p:extLst>
      <p:ext uri="{BB962C8B-B14F-4D97-AF65-F5344CB8AC3E}">
        <p14:creationId xmlns:p14="http://schemas.microsoft.com/office/powerpoint/2010/main" val="379152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DB55FA-2D51-034B-B7D4-84605F0E0143}" type="datetime4">
              <a:rPr lang="en-US" smtClean="0"/>
              <a:t>September 19,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4E7DB-9006-324B-A8D5-640B77F58308}" type="datetime4">
              <a:rPr lang="en-US" smtClean="0"/>
              <a:t>September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5DFFD5-1586-8447-AC73-B32B6A69327E}" type="datetime4">
              <a:rPr lang="en-US" smtClean="0"/>
              <a:t>September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9FC82-D1D2-BA4B-A7FD-93071B4BFDA9}" type="datetime4">
              <a:rPr lang="en-US" smtClean="0"/>
              <a:t>September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733D4-1181-DB4F-9B27-03FEED828DD2}" type="datetime4">
              <a:rPr lang="en-US" smtClean="0"/>
              <a:t>September 19,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F889F9-E60A-C041-B1CE-3F817B820FDA}" type="datetime4">
              <a:rPr lang="en-US" smtClean="0"/>
              <a:t>September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F8F84A-E42A-714F-9855-E056BAE31FC2}" type="datetime4">
              <a:rPr lang="en-US" smtClean="0"/>
              <a:t>September 19,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A5AFF8-AF7D-664E-8D72-6339575A8DB0}" type="datetime4">
              <a:rPr lang="en-US" smtClean="0"/>
              <a:t>September 19,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88CA0-A9D7-3241-BF76-CE918E6C30C8}" type="datetime4">
              <a:rPr lang="en-US" smtClean="0"/>
              <a:t>September 19,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D4848-D48F-0F4D-A3FE-8D4C715E9799}" type="datetime4">
              <a:rPr lang="en-US" smtClean="0"/>
              <a:t>September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9A27E7-806C-7A41-8A2D-3549BD8E5A3A}" type="datetime4">
              <a:rPr lang="en-US" smtClean="0"/>
              <a:t>September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AB8B28A-E825-5043-BF49-49DD55923A3A}" type="datetime4">
              <a:rPr lang="en-US" smtClean="0"/>
              <a:t>September 19, 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c1603@ny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5" Type="http://schemas.openxmlformats.org/officeDocument/2006/relationships/oleObject" Target="../embeddings/oleObject1.bin"/><Relationship Id="rId6" Type="http://schemas.openxmlformats.org/officeDocument/2006/relationships/image" Target="../media/image2.emf"/><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jpeg"/><Relationship Id="rId5"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8DF745-7D3F-47F4-83A3-874385CFAA69}" type="slidenum">
              <a:rPr lang="en-US" smtClean="0"/>
              <a:pPr/>
              <a:t>1</a:t>
            </a:fld>
            <a:endParaRPr lang="en-US" dirty="0"/>
          </a:p>
        </p:txBody>
      </p:sp>
      <p:sp>
        <p:nvSpPr>
          <p:cNvPr id="6" name="TextBox 5"/>
          <p:cNvSpPr txBox="1"/>
          <p:nvPr/>
        </p:nvSpPr>
        <p:spPr>
          <a:xfrm>
            <a:off x="228600" y="1600200"/>
            <a:ext cx="9448799" cy="1261884"/>
          </a:xfrm>
          <a:prstGeom prst="rect">
            <a:avLst/>
          </a:prstGeom>
          <a:noFill/>
        </p:spPr>
        <p:txBody>
          <a:bodyPr wrap="square" rtlCol="0">
            <a:spAutoFit/>
          </a:bodyPr>
          <a:lstStyle/>
          <a:p>
            <a:r>
              <a:rPr lang="en-US" sz="4400" b="1" dirty="0" smtClean="0">
                <a:solidFill>
                  <a:schemeClr val="tx2">
                    <a:lumMod val="50000"/>
                  </a:schemeClr>
                </a:solidFill>
                <a:latin typeface="Aharoni" pitchFamily="2" charset="-79"/>
                <a:cs typeface="Aharoni" pitchFamily="2" charset="-79"/>
              </a:rPr>
              <a:t>Pump it up, Drill it down:</a:t>
            </a:r>
          </a:p>
          <a:p>
            <a:pPr algn="ctr"/>
            <a:r>
              <a:rPr lang="en-US" sz="3200" dirty="0" smtClean="0">
                <a:solidFill>
                  <a:schemeClr val="tx2">
                    <a:lumMod val="50000"/>
                  </a:schemeClr>
                </a:solidFill>
                <a:latin typeface="Times New Roman" pitchFamily="18" charset="0"/>
                <a:cs typeface="Times New Roman" pitchFamily="18" charset="0"/>
              </a:rPr>
              <a:t>An Analysis of Tanzanian Water Projects</a:t>
            </a:r>
            <a:endParaRPr lang="en-US" sz="3200" dirty="0">
              <a:solidFill>
                <a:schemeClr val="tx2">
                  <a:lumMod val="50000"/>
                </a:schemeClr>
              </a:solidFill>
              <a:latin typeface="Times New Roman" pitchFamily="18" charset="0"/>
              <a:cs typeface="Times New Roman" pitchFamily="18" charset="0"/>
            </a:endParaRPr>
          </a:p>
        </p:txBody>
      </p:sp>
      <p:sp>
        <p:nvSpPr>
          <p:cNvPr id="8" name="Subtitle 2"/>
          <p:cNvSpPr txBox="1">
            <a:spLocks/>
          </p:cNvSpPr>
          <p:nvPr/>
        </p:nvSpPr>
        <p:spPr>
          <a:xfrm>
            <a:off x="3962400" y="3962400"/>
            <a:ext cx="4953000" cy="25908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sz="2000" b="1" dirty="0" err="1">
                <a:solidFill>
                  <a:schemeClr val="tx2">
                    <a:lumMod val="50000"/>
                  </a:schemeClr>
                </a:solidFill>
                <a:latin typeface="Arial Black" pitchFamily="34" charset="0"/>
                <a:cs typeface="Times New Roman" pitchFamily="18" charset="0"/>
              </a:rPr>
              <a:t>Linlin</a:t>
            </a:r>
            <a:r>
              <a:rPr lang="en-US" sz="2000" b="1" dirty="0">
                <a:solidFill>
                  <a:schemeClr val="tx2">
                    <a:lumMod val="50000"/>
                  </a:schemeClr>
                </a:solidFill>
                <a:latin typeface="Arial Black" pitchFamily="34" charset="0"/>
                <a:cs typeface="Times New Roman" pitchFamily="18" charset="0"/>
              </a:rPr>
              <a:t> Cheng  </a:t>
            </a:r>
            <a:r>
              <a:rPr lang="en-US" sz="1400" b="1" dirty="0" smtClean="0">
                <a:solidFill>
                  <a:schemeClr val="bg1">
                    <a:lumMod val="50000"/>
                  </a:schemeClr>
                </a:solidFill>
                <a:latin typeface="Arial Black" pitchFamily="34" charset="0"/>
                <a:cs typeface="Times New Roman" pitchFamily="18" charset="0"/>
                <a:hlinkClick r:id="rId3"/>
              </a:rPr>
              <a:t>lc1603@nyu.edu</a:t>
            </a:r>
            <a:endParaRPr lang="en-US" sz="1400" b="1" dirty="0" smtClean="0">
              <a:solidFill>
                <a:schemeClr val="bg1">
                  <a:lumMod val="50000"/>
                </a:schemeClr>
              </a:solidFill>
              <a:latin typeface="Arial Black" pitchFamily="34" charset="0"/>
              <a:cs typeface="Times New Roman" pitchFamily="18" charset="0"/>
            </a:endParaRPr>
          </a:p>
          <a:p>
            <a:r>
              <a:rPr lang="en-US" sz="1400" b="1" dirty="0">
                <a:solidFill>
                  <a:schemeClr val="tx2">
                    <a:lumMod val="50000"/>
                  </a:schemeClr>
                </a:solidFill>
                <a:latin typeface="Arial Black" pitchFamily="34" charset="0"/>
                <a:cs typeface="Times New Roman" pitchFamily="18" charset="0"/>
              </a:rPr>
              <a:t> </a:t>
            </a:r>
            <a:r>
              <a:rPr lang="en-US" sz="1400" b="1" dirty="0" smtClean="0">
                <a:solidFill>
                  <a:schemeClr val="tx2">
                    <a:lumMod val="50000"/>
                  </a:schemeClr>
                </a:solidFill>
                <a:latin typeface="Arial Black" pitchFamily="34" charset="0"/>
                <a:cs typeface="Times New Roman" pitchFamily="18" charset="0"/>
              </a:rPr>
              <a:t>            NYC Data Science Academy</a:t>
            </a:r>
            <a:endParaRPr lang="en-US" sz="1400" b="1" dirty="0">
              <a:solidFill>
                <a:schemeClr val="bg1">
                  <a:lumMod val="50000"/>
                </a:schemeClr>
              </a:solidFill>
              <a:latin typeface="Arial Black" pitchFamily="34" charset="0"/>
              <a:cs typeface="Times New Roman" pitchFamily="18" charset="0"/>
            </a:endParaRPr>
          </a:p>
          <a:p>
            <a:endParaRPr lang="en-US" sz="1400" b="1" dirty="0">
              <a:solidFill>
                <a:schemeClr val="bg1">
                  <a:lumMod val="50000"/>
                </a:schemeClr>
              </a:solidFill>
              <a:latin typeface="Arial Black" pitchFamily="34" charset="0"/>
              <a:cs typeface="Times New Roman" pitchFamily="18" charset="0"/>
            </a:endParaRPr>
          </a:p>
          <a:p>
            <a:endParaRPr lang="en-US" b="1" dirty="0" smtClean="0">
              <a:latin typeface="+mj-lt"/>
            </a:endParaRPr>
          </a:p>
          <a:p>
            <a:endParaRPr lang="en-US" dirty="0" smtClean="0"/>
          </a:p>
        </p:txBody>
      </p:sp>
      <p:sp>
        <p:nvSpPr>
          <p:cNvPr id="7" name="TextBox 6"/>
          <p:cNvSpPr txBox="1"/>
          <p:nvPr/>
        </p:nvSpPr>
        <p:spPr>
          <a:xfrm>
            <a:off x="228600" y="5906869"/>
            <a:ext cx="3429000" cy="646331"/>
          </a:xfrm>
          <a:prstGeom prst="rect">
            <a:avLst/>
          </a:prstGeom>
          <a:noFill/>
        </p:spPr>
        <p:txBody>
          <a:bodyPr wrap="square" rtlCol="0">
            <a:spAutoFit/>
          </a:bodyPr>
          <a:lstStyle/>
          <a:p>
            <a:r>
              <a:rPr lang="en-US" dirty="0" smtClean="0"/>
              <a:t>September 18, 2016</a:t>
            </a:r>
          </a:p>
          <a:p>
            <a:r>
              <a:rPr lang="en-US" dirty="0" smtClean="0"/>
              <a:t>Capstone Project Presentation </a:t>
            </a:r>
            <a:endParaRPr lang="en-US" dirty="0"/>
          </a:p>
        </p:txBody>
      </p:sp>
      <p:sp>
        <p:nvSpPr>
          <p:cNvPr id="9" name="Subtitle 8"/>
          <p:cNvSpPr>
            <a:spLocks noGrp="1"/>
          </p:cNvSpPr>
          <p:nvPr>
            <p:ph type="subTitle" idx="1"/>
          </p:nvPr>
        </p:nvSpPr>
        <p:spPr>
          <a:xfrm>
            <a:off x="685800" y="3505200"/>
            <a:ext cx="6400800" cy="1066800"/>
          </a:xfrm>
        </p:spPr>
        <p:txBody>
          <a:bodyPr/>
          <a:lstStyle/>
          <a:p>
            <a:endParaRPr lang="en-US" dirty="0"/>
          </a:p>
        </p:txBody>
      </p:sp>
    </p:spTree>
    <p:extLst>
      <p:ext uri="{BB962C8B-B14F-4D97-AF65-F5344CB8AC3E}">
        <p14:creationId xmlns:p14="http://schemas.microsoft.com/office/powerpoint/2010/main" val="15461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sz="3600" b="1" u="sng" smtClean="0">
                <a:latin typeface="Times New Roman" pitchFamily="18" charset="0"/>
                <a:cs typeface="Times New Roman" pitchFamily="18" charset="0"/>
              </a:rPr>
              <a:t>VI. </a:t>
            </a:r>
            <a:r>
              <a:rPr lang="en-US" sz="3600" b="1" u="sng" dirty="0" smtClean="0">
                <a:latin typeface="Times New Roman" pitchFamily="18" charset="0"/>
                <a:cs typeface="Times New Roman" pitchFamily="18" charset="0"/>
              </a:rPr>
              <a:t>Further Researc</a:t>
            </a:r>
            <a:r>
              <a:rPr lang="en-US" sz="3600" b="1" u="sng" dirty="0">
                <a:latin typeface="Times New Roman" pitchFamily="18" charset="0"/>
                <a:cs typeface="Times New Roman" pitchFamily="18" charset="0"/>
              </a:rPr>
              <a:t>h</a:t>
            </a:r>
          </a:p>
        </p:txBody>
      </p:sp>
      <p:sp>
        <p:nvSpPr>
          <p:cNvPr id="3" name="Content Placeholder 2"/>
          <p:cNvSpPr>
            <a:spLocks noGrp="1"/>
          </p:cNvSpPr>
          <p:nvPr>
            <p:ph idx="1"/>
          </p:nvPr>
        </p:nvSpPr>
        <p:spPr>
          <a:xfrm>
            <a:off x="304800" y="1600200"/>
            <a:ext cx="8229600" cy="4876800"/>
          </a:xfrm>
        </p:spPr>
        <p:txBody>
          <a:bodyPr/>
          <a:lstStyle/>
          <a:p>
            <a:r>
              <a:rPr lang="en-US" dirty="0" smtClean="0">
                <a:latin typeface="Times New Roman" pitchFamily="18" charset="0"/>
                <a:cs typeface="Times New Roman" pitchFamily="18" charset="0"/>
              </a:rPr>
              <a:t>Further feature engineering</a:t>
            </a:r>
          </a:p>
          <a:p>
            <a:r>
              <a:rPr lang="en-US" dirty="0" smtClean="0">
                <a:latin typeface="Times New Roman" pitchFamily="18" charset="0"/>
                <a:cs typeface="Times New Roman" pitchFamily="18" charset="0"/>
              </a:rPr>
              <a:t>Investigate other applicable algorithms</a:t>
            </a:r>
          </a:p>
          <a:p>
            <a:r>
              <a:rPr lang="en-US" dirty="0" smtClean="0">
                <a:latin typeface="Times New Roman" pitchFamily="18" charset="0"/>
                <a:cs typeface="Times New Roman" pitchFamily="18" charset="0"/>
              </a:rPr>
              <a:t>Post-analysis on miss-classification </a:t>
            </a:r>
          </a:p>
          <a:p>
            <a:r>
              <a:rPr lang="en-US" dirty="0" smtClean="0">
                <a:latin typeface="Times New Roman" pitchFamily="18" charset="0"/>
                <a:cs typeface="Times New Roman" pitchFamily="18" charset="0"/>
              </a:rPr>
              <a:t>Shiny-app on agency donation recommendation and geo-location recommendation</a:t>
            </a:r>
          </a:p>
          <a:p>
            <a:pPr marL="0" indent="0">
              <a:buNone/>
            </a:pPr>
            <a:r>
              <a:rPr lang="en-US" b="1" dirty="0" smtClean="0">
                <a:latin typeface="Times New Roman" pitchFamily="18" charset="0"/>
                <a:cs typeface="Times New Roman" pitchFamily="18" charset="0"/>
              </a:rPr>
              <a:t> </a:t>
            </a:r>
          </a:p>
          <a:p>
            <a:pPr marL="0" indent="0">
              <a:buNone/>
            </a:pPr>
            <a:endParaRPr lang="en-US"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10</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93590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67000"/>
            <a:ext cx="8229600" cy="1295400"/>
          </a:xfrm>
        </p:spPr>
        <p:txBody>
          <a:bodyPr>
            <a:normAutofit/>
          </a:bodyPr>
          <a:lstStyle/>
          <a:p>
            <a:pPr algn="ctr"/>
            <a:r>
              <a:rPr kumimoji="1" lang="en-US" altLang="zh-CN" sz="3600" b="1" dirty="0" smtClean="0">
                <a:latin typeface="Times New Roman"/>
                <a:cs typeface="Times New Roman"/>
              </a:rPr>
              <a:t>Thank you for your time.</a:t>
            </a:r>
            <a:br>
              <a:rPr kumimoji="1" lang="en-US" altLang="zh-CN" sz="3600" b="1" dirty="0" smtClean="0">
                <a:latin typeface="Times New Roman"/>
                <a:cs typeface="Times New Roman"/>
              </a:rPr>
            </a:br>
            <a:r>
              <a:rPr kumimoji="1" lang="en-US" altLang="zh-CN" sz="3600" b="1" dirty="0" smtClean="0">
                <a:latin typeface="Times New Roman"/>
                <a:cs typeface="Times New Roman"/>
              </a:rPr>
              <a:t>Questions?</a:t>
            </a:r>
            <a:endParaRPr kumimoji="1" lang="zh-CN" altLang="en-US" sz="3600" b="1" dirty="0">
              <a:latin typeface="Times New Roman"/>
              <a:cs typeface="Times New Roman"/>
            </a:endParaRPr>
          </a:p>
        </p:txBody>
      </p:sp>
      <p:sp>
        <p:nvSpPr>
          <p:cNvPr id="4" name="幻灯片编号占位符 3"/>
          <p:cNvSpPr>
            <a:spLocks noGrp="1"/>
          </p:cNvSpPr>
          <p:nvPr>
            <p:ph type="sldNum" sz="quarter" idx="12"/>
          </p:nvPr>
        </p:nvSpPr>
        <p:spPr/>
        <p:txBody>
          <a:bodyPr/>
          <a:lstStyle/>
          <a:p>
            <a:fld id="{F38DF745-7D3F-47F4-83A3-874385CFAA69}" type="slidenum">
              <a:rPr lang="en-US" smtClean="0"/>
              <a:pPr/>
              <a:t>11</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8325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Autofit/>
          </a:bodyPr>
          <a:lstStyle/>
          <a:p>
            <a:r>
              <a:rPr lang="en-US" sz="3600" b="1" u="sng" dirty="0" smtClean="0">
                <a:latin typeface="Times New Roman" pitchFamily="18" charset="0"/>
                <a:cs typeface="Times New Roman" pitchFamily="18" charset="0"/>
              </a:rPr>
              <a:t>Overview</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334000"/>
          </a:xfrm>
        </p:spPr>
        <p:txBody>
          <a:bodyPr>
            <a:normAutofit fontScale="62500" lnSpcReduction="20000"/>
          </a:bodyPr>
          <a:lstStyle/>
          <a:p>
            <a:r>
              <a:rPr lang="en-US" sz="2800" b="1" dirty="0" smtClean="0">
                <a:solidFill>
                  <a:schemeClr val="tx2">
                    <a:lumMod val="50000"/>
                  </a:schemeClr>
                </a:solidFill>
              </a:rPr>
              <a:t>Question:</a:t>
            </a:r>
          </a:p>
          <a:p>
            <a:pPr lvl="1">
              <a:buFont typeface="Wingdings" charset="2"/>
              <a:buChar char="ü"/>
            </a:pPr>
            <a:r>
              <a:rPr lang="en-US" sz="2900" dirty="0" smtClean="0">
                <a:solidFill>
                  <a:schemeClr val="tx2">
                    <a:lumMod val="50000"/>
                  </a:schemeClr>
                </a:solidFill>
              </a:rPr>
              <a:t>How to classify the functionality of water projects, which are functional, which needs some repair, and which don</a:t>
            </a:r>
            <a:r>
              <a:rPr lang="uk-UA" sz="2900" dirty="0" smtClean="0">
                <a:solidFill>
                  <a:schemeClr val="tx2">
                    <a:lumMod val="50000"/>
                  </a:schemeClr>
                </a:solidFill>
              </a:rPr>
              <a:t>’</a:t>
            </a:r>
            <a:r>
              <a:rPr lang="en-US" sz="2900" dirty="0" smtClean="0">
                <a:solidFill>
                  <a:schemeClr val="tx2">
                    <a:lumMod val="50000"/>
                  </a:schemeClr>
                </a:solidFill>
              </a:rPr>
              <a:t>t work at all?</a:t>
            </a:r>
          </a:p>
          <a:p>
            <a:pPr lvl="1">
              <a:buFont typeface="Wingdings" charset="2"/>
              <a:buChar char="ü"/>
            </a:pPr>
            <a:endParaRPr lang="en-US" sz="2800" dirty="0" smtClean="0">
              <a:solidFill>
                <a:schemeClr val="tx2">
                  <a:lumMod val="50000"/>
                </a:schemeClr>
              </a:solidFill>
            </a:endParaRPr>
          </a:p>
          <a:p>
            <a:r>
              <a:rPr lang="en-US" sz="2800" b="1" dirty="0" smtClean="0">
                <a:solidFill>
                  <a:schemeClr val="tx2">
                    <a:lumMod val="50000"/>
                  </a:schemeClr>
                </a:solidFill>
              </a:rPr>
              <a:t>Methodology:</a:t>
            </a:r>
          </a:p>
          <a:p>
            <a:pPr lvl="1">
              <a:buFont typeface="Wingdings" charset="2"/>
              <a:buChar char="ü"/>
            </a:pPr>
            <a:r>
              <a:rPr lang="en-US" sz="2900" dirty="0" smtClean="0">
                <a:solidFill>
                  <a:schemeClr val="tx2">
                    <a:lumMod val="50000"/>
                  </a:schemeClr>
                </a:solidFill>
              </a:rPr>
              <a:t>Data Visualization</a:t>
            </a:r>
          </a:p>
          <a:p>
            <a:pPr lvl="1">
              <a:buFont typeface="Wingdings" charset="2"/>
              <a:buChar char="ü"/>
            </a:pPr>
            <a:r>
              <a:rPr lang="en-US" sz="2900" dirty="0" smtClean="0">
                <a:solidFill>
                  <a:schemeClr val="tx2">
                    <a:lumMod val="50000"/>
                  </a:schemeClr>
                </a:solidFill>
              </a:rPr>
              <a:t>Extreme Gradient Boosting</a:t>
            </a:r>
          </a:p>
          <a:p>
            <a:pPr lvl="1">
              <a:buFont typeface="Wingdings" charset="2"/>
              <a:buChar char="ü"/>
            </a:pPr>
            <a:endParaRPr lang="en-US" sz="2800" dirty="0" smtClean="0">
              <a:solidFill>
                <a:schemeClr val="tx2">
                  <a:lumMod val="50000"/>
                </a:schemeClr>
              </a:solidFill>
            </a:endParaRPr>
          </a:p>
          <a:p>
            <a:r>
              <a:rPr lang="en-US" sz="2800" b="1" i="1" dirty="0" smtClean="0">
                <a:solidFill>
                  <a:schemeClr val="tx2">
                    <a:lumMod val="50000"/>
                  </a:schemeClr>
                </a:solidFill>
              </a:rPr>
              <a:t>Result:</a:t>
            </a:r>
          </a:p>
          <a:p>
            <a:pPr marL="274320" lvl="1" indent="0">
              <a:buNone/>
            </a:pPr>
            <a:r>
              <a:rPr lang="en-US" sz="2900" i="1" dirty="0" err="1" smtClean="0">
                <a:solidFill>
                  <a:schemeClr val="tx2">
                    <a:lumMod val="50000"/>
                  </a:schemeClr>
                </a:solidFill>
              </a:rPr>
              <a:t>i</a:t>
            </a:r>
            <a:r>
              <a:rPr lang="en-US" sz="2900" i="1" dirty="0" smtClean="0">
                <a:solidFill>
                  <a:schemeClr val="tx2">
                    <a:lumMod val="50000"/>
                  </a:schemeClr>
                </a:solidFill>
              </a:rPr>
              <a:t>)  Significantly negative impact observed on regional and cross-regional regressions.</a:t>
            </a:r>
          </a:p>
          <a:p>
            <a:pPr marL="0" indent="0">
              <a:buNone/>
            </a:pPr>
            <a:r>
              <a:rPr lang="en-US" sz="2900" i="1" dirty="0" smtClean="0">
                <a:solidFill>
                  <a:schemeClr val="tx2">
                    <a:lumMod val="50000"/>
                  </a:schemeClr>
                </a:solidFill>
              </a:rPr>
              <a:t>  </a:t>
            </a:r>
            <a:r>
              <a:rPr lang="en-US" sz="2900" i="1" dirty="0">
                <a:solidFill>
                  <a:schemeClr val="tx2">
                    <a:lumMod val="50000"/>
                  </a:schemeClr>
                </a:solidFill>
              </a:rPr>
              <a:t> </a:t>
            </a:r>
            <a:r>
              <a:rPr lang="en-US" sz="2900" i="1" dirty="0" smtClean="0">
                <a:solidFill>
                  <a:schemeClr val="tx2">
                    <a:lumMod val="50000"/>
                  </a:schemeClr>
                </a:solidFill>
              </a:rPr>
              <a:t> ii)  Obscured effects from macroeconomic indicators.</a:t>
            </a:r>
          </a:p>
          <a:p>
            <a:pPr marL="0" indent="0">
              <a:buNone/>
            </a:pPr>
            <a:r>
              <a:rPr lang="en-US" sz="2900" i="1" dirty="0" smtClean="0">
                <a:solidFill>
                  <a:schemeClr val="tx2">
                    <a:lumMod val="50000"/>
                  </a:schemeClr>
                </a:solidFill>
              </a:rPr>
              <a:t>  </a:t>
            </a:r>
            <a:r>
              <a:rPr lang="en-US" sz="2900" i="1" dirty="0">
                <a:solidFill>
                  <a:schemeClr val="tx2">
                    <a:lumMod val="50000"/>
                  </a:schemeClr>
                </a:solidFill>
              </a:rPr>
              <a:t> </a:t>
            </a:r>
            <a:r>
              <a:rPr lang="en-US" sz="2900" i="1" dirty="0" smtClean="0">
                <a:solidFill>
                  <a:schemeClr val="tx2">
                    <a:lumMod val="50000"/>
                  </a:schemeClr>
                </a:solidFill>
              </a:rPr>
              <a:t> iii) Case </a:t>
            </a:r>
            <a:r>
              <a:rPr lang="en-US" sz="2900" i="1" dirty="0">
                <a:solidFill>
                  <a:schemeClr val="tx2">
                    <a:lumMod val="50000"/>
                  </a:schemeClr>
                </a:solidFill>
              </a:rPr>
              <a:t>Study:  Cambodia, an outlier</a:t>
            </a:r>
          </a:p>
          <a:p>
            <a:pPr marL="0" indent="0">
              <a:buNone/>
            </a:pPr>
            <a:endParaRPr lang="en-US" sz="3300" i="1" dirty="0" smtClean="0">
              <a:solidFill>
                <a:schemeClr val="tx2">
                  <a:lumMod val="50000"/>
                </a:schemeClr>
              </a:solidFill>
            </a:endParaRPr>
          </a:p>
          <a:p>
            <a:r>
              <a:rPr lang="en-US" sz="2800" b="1" i="1" dirty="0" smtClean="0">
                <a:solidFill>
                  <a:schemeClr val="tx2">
                    <a:lumMod val="50000"/>
                  </a:schemeClr>
                </a:solidFill>
              </a:rPr>
              <a:t>Further research:</a:t>
            </a:r>
          </a:p>
          <a:p>
            <a:pPr marL="0" indent="0">
              <a:buNone/>
            </a:pPr>
            <a:r>
              <a:rPr lang="en-US" sz="2800" i="1" dirty="0" smtClean="0">
                <a:solidFill>
                  <a:schemeClr val="tx2">
                    <a:lumMod val="50000"/>
                  </a:schemeClr>
                </a:solidFill>
              </a:rPr>
              <a:t>  </a:t>
            </a:r>
            <a:r>
              <a:rPr lang="en-US" sz="2900" i="1" dirty="0" smtClean="0">
                <a:solidFill>
                  <a:schemeClr val="tx2">
                    <a:lumMod val="50000"/>
                  </a:schemeClr>
                </a:solidFill>
              </a:rPr>
              <a:t> </a:t>
            </a:r>
            <a:r>
              <a:rPr lang="en-US" sz="2900" i="1" dirty="0" err="1" smtClean="0">
                <a:solidFill>
                  <a:schemeClr val="tx2">
                    <a:lumMod val="50000"/>
                  </a:schemeClr>
                </a:solidFill>
              </a:rPr>
              <a:t>i</a:t>
            </a:r>
            <a:r>
              <a:rPr lang="en-US" sz="2900" i="1" dirty="0">
                <a:solidFill>
                  <a:schemeClr val="tx2">
                    <a:lumMod val="50000"/>
                  </a:schemeClr>
                </a:solidFill>
              </a:rPr>
              <a:t>) </a:t>
            </a:r>
            <a:r>
              <a:rPr lang="en-US" sz="2900" i="1" dirty="0" smtClean="0">
                <a:solidFill>
                  <a:schemeClr val="tx2">
                    <a:lumMod val="50000"/>
                  </a:schemeClr>
                </a:solidFill>
              </a:rPr>
              <a:t>  Case study for other outliers: Haiti, Jamaica and Tajikistan.</a:t>
            </a:r>
            <a:endParaRPr lang="en-US" sz="2900" i="1" dirty="0">
              <a:solidFill>
                <a:schemeClr val="tx2">
                  <a:lumMod val="50000"/>
                </a:schemeClr>
              </a:solidFill>
            </a:endParaRPr>
          </a:p>
          <a:p>
            <a:pPr marL="0" indent="0">
              <a:buNone/>
            </a:pPr>
            <a:r>
              <a:rPr lang="en-US" sz="2900" i="1" dirty="0">
                <a:solidFill>
                  <a:schemeClr val="tx2">
                    <a:lumMod val="50000"/>
                  </a:schemeClr>
                </a:solidFill>
              </a:rPr>
              <a:t>  </a:t>
            </a:r>
            <a:r>
              <a:rPr lang="en-US" sz="2900" i="1" dirty="0" smtClean="0">
                <a:solidFill>
                  <a:schemeClr val="tx2">
                    <a:lumMod val="50000"/>
                  </a:schemeClr>
                </a:solidFill>
              </a:rPr>
              <a:t> ii</a:t>
            </a:r>
            <a:r>
              <a:rPr lang="en-US" sz="2900" i="1" dirty="0">
                <a:solidFill>
                  <a:schemeClr val="tx2">
                    <a:lumMod val="50000"/>
                  </a:schemeClr>
                </a:solidFill>
              </a:rPr>
              <a:t>)  </a:t>
            </a:r>
            <a:r>
              <a:rPr lang="en-US" sz="2900" i="1" dirty="0" smtClean="0">
                <a:solidFill>
                  <a:schemeClr val="tx2">
                    <a:lumMod val="50000"/>
                  </a:schemeClr>
                </a:solidFill>
              </a:rPr>
              <a:t> Reasons behind </a:t>
            </a:r>
            <a:r>
              <a:rPr lang="en-US" sz="2900" i="1" dirty="0">
                <a:solidFill>
                  <a:schemeClr val="tx2">
                    <a:lumMod val="50000"/>
                  </a:schemeClr>
                </a:solidFill>
              </a:rPr>
              <a:t>o</a:t>
            </a:r>
            <a:r>
              <a:rPr lang="en-US" sz="2900" i="1" dirty="0" smtClean="0">
                <a:solidFill>
                  <a:schemeClr val="tx2">
                    <a:lumMod val="50000"/>
                  </a:schemeClr>
                </a:solidFill>
              </a:rPr>
              <a:t>bscured </a:t>
            </a:r>
            <a:r>
              <a:rPr lang="en-US" sz="2900" i="1" dirty="0">
                <a:solidFill>
                  <a:schemeClr val="tx2">
                    <a:lumMod val="50000"/>
                  </a:schemeClr>
                </a:solidFill>
              </a:rPr>
              <a:t>effects from macroeconomic </a:t>
            </a:r>
            <a:r>
              <a:rPr lang="en-US" sz="2900" i="1" dirty="0" smtClean="0">
                <a:solidFill>
                  <a:schemeClr val="tx2">
                    <a:lumMod val="50000"/>
                  </a:schemeClr>
                </a:solidFill>
              </a:rPr>
              <a:t>indicators.</a:t>
            </a:r>
            <a:endParaRPr lang="en-US" sz="2900" i="1" dirty="0">
              <a:solidFill>
                <a:schemeClr val="tx2">
                  <a:lumMod val="50000"/>
                </a:schemeClr>
              </a:solidFill>
            </a:endParaRPr>
          </a:p>
          <a:p>
            <a:pPr marL="0" indent="0">
              <a:buNone/>
            </a:pPr>
            <a:r>
              <a:rPr lang="en-US" sz="2900" i="1" dirty="0">
                <a:solidFill>
                  <a:schemeClr val="tx2">
                    <a:lumMod val="50000"/>
                  </a:schemeClr>
                </a:solidFill>
              </a:rPr>
              <a:t>  </a:t>
            </a:r>
            <a:r>
              <a:rPr lang="en-US" sz="2900" i="1" dirty="0" smtClean="0">
                <a:solidFill>
                  <a:schemeClr val="tx2">
                    <a:lumMod val="50000"/>
                  </a:schemeClr>
                </a:solidFill>
              </a:rPr>
              <a:t> iii</a:t>
            </a:r>
            <a:r>
              <a:rPr lang="en-US" sz="2900" i="1" dirty="0">
                <a:solidFill>
                  <a:schemeClr val="tx2">
                    <a:lumMod val="50000"/>
                  </a:schemeClr>
                </a:solidFill>
              </a:rPr>
              <a:t>) </a:t>
            </a:r>
            <a:r>
              <a:rPr lang="en-US" sz="2900" i="1" dirty="0" smtClean="0">
                <a:solidFill>
                  <a:schemeClr val="tx2">
                    <a:lumMod val="50000"/>
                  </a:schemeClr>
                </a:solidFill>
              </a:rPr>
              <a:t> Policy implications in minimizing the cost of de-dollarization.</a:t>
            </a:r>
            <a:endParaRPr lang="en-US" sz="2900" i="1" dirty="0">
              <a:solidFill>
                <a:schemeClr val="tx2">
                  <a:lumMod val="50000"/>
                </a:schemeClr>
              </a:solidFill>
            </a:endParaRPr>
          </a:p>
          <a:p>
            <a:endParaRPr lang="en-US" sz="3200" dirty="0" smtClean="0"/>
          </a:p>
          <a:p>
            <a:endParaRPr lang="en-US" dirty="0" smtClean="0"/>
          </a:p>
          <a:p>
            <a:pPr marL="0" indent="0">
              <a:buNone/>
            </a:pPr>
            <a:endParaRPr lang="en-US" dirty="0" smtClean="0"/>
          </a:p>
          <a:p>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a:t>
            </a:fld>
            <a:endParaRPr lang="en-US"/>
          </a:p>
        </p:txBody>
      </p:sp>
      <p:sp>
        <p:nvSpPr>
          <p:cNvPr id="5" name="TextBox 4"/>
          <p:cNvSpPr txBox="1"/>
          <p:nvPr/>
        </p:nvSpPr>
        <p:spPr>
          <a:xfrm>
            <a:off x="381000" y="3814"/>
            <a:ext cx="8229600" cy="338554"/>
          </a:xfrm>
          <a:prstGeom prst="rect">
            <a:avLst/>
          </a:prstGeom>
          <a:noFill/>
        </p:spPr>
        <p:txBody>
          <a:bodyPr wrap="square" rtlCol="0">
            <a:spAutoFit/>
          </a:bodyPr>
          <a:lstStyle/>
          <a:p>
            <a:r>
              <a:rPr lang="en-US" sz="1600" b="1" dirty="0" err="1" smtClean="0">
                <a:latin typeface="Times New Roman" pitchFamily="18" charset="0"/>
                <a:cs typeface="Times New Roman" pitchFamily="18" charset="0"/>
              </a:rPr>
              <a:t>Linlin</a:t>
            </a:r>
            <a:r>
              <a:rPr lang="en-US" sz="1600" b="1" dirty="0" smtClean="0">
                <a:latin typeface="Times New Roman" pitchFamily="18" charset="0"/>
                <a:cs typeface="Times New Roman" pitchFamily="18" charset="0"/>
              </a:rPr>
              <a:t> Cheng | lc1603@nyu.edu</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939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5334000" cy="5105400"/>
          </a:xfrm>
        </p:spPr>
        <p:txBody>
          <a:bodyPr>
            <a:noAutofit/>
          </a:bodyPr>
          <a:lstStyle/>
          <a:p>
            <a:pPr marL="182880" lvl="1">
              <a:buFont typeface="Wingdings" pitchFamily="2" charset="2"/>
              <a:buChar char="Ø"/>
            </a:pPr>
            <a:r>
              <a:rPr lang="en-US" dirty="0" smtClean="0"/>
              <a:t>Tanzania, borders three of the largest fresh water </a:t>
            </a:r>
            <a:r>
              <a:rPr lang="en-US" dirty="0" smtClean="0">
                <a:solidFill>
                  <a:schemeClr val="tx1">
                    <a:lumMod val="75000"/>
                    <a:lumOff val="25000"/>
                  </a:schemeClr>
                </a:solidFill>
              </a:rPr>
              <a:t>lakes in the world: </a:t>
            </a:r>
          </a:p>
          <a:p>
            <a:pPr marL="617220" lvl="2" indent="-342900"/>
            <a:r>
              <a:rPr lang="en-US" dirty="0" smtClean="0">
                <a:solidFill>
                  <a:schemeClr val="tx1">
                    <a:lumMod val="75000"/>
                    <a:lumOff val="25000"/>
                  </a:schemeClr>
                </a:solidFill>
              </a:rPr>
              <a:t>Lake Victoria </a:t>
            </a:r>
          </a:p>
          <a:p>
            <a:pPr marL="617220" lvl="2" indent="-342900"/>
            <a:r>
              <a:rPr lang="en-US" dirty="0" smtClean="0">
                <a:solidFill>
                  <a:schemeClr val="tx1">
                    <a:lumMod val="75000"/>
                    <a:lumOff val="25000"/>
                  </a:schemeClr>
                </a:solidFill>
              </a:rPr>
              <a:t>Lake Tanganyika</a:t>
            </a:r>
          </a:p>
          <a:p>
            <a:pPr marL="617220" lvl="2" indent="-342900"/>
            <a:r>
              <a:rPr lang="en-US" dirty="0" smtClean="0">
                <a:solidFill>
                  <a:schemeClr val="tx1">
                    <a:lumMod val="75000"/>
                    <a:lumOff val="25000"/>
                  </a:schemeClr>
                </a:solidFill>
              </a:rPr>
              <a:t>Lake Malawi</a:t>
            </a:r>
          </a:p>
          <a:p>
            <a:pPr marL="274320" lvl="2" indent="0">
              <a:buNone/>
            </a:pPr>
            <a:endParaRPr lang="en-US" dirty="0">
              <a:solidFill>
                <a:schemeClr val="tx1">
                  <a:lumMod val="75000"/>
                  <a:lumOff val="25000"/>
                </a:schemeClr>
              </a:solidFill>
            </a:endParaRPr>
          </a:p>
          <a:p>
            <a:pPr marL="182880" lvl="1">
              <a:buFont typeface="Wingdings" pitchFamily="2" charset="2"/>
              <a:buChar char="Ø"/>
            </a:pPr>
            <a:r>
              <a:rPr lang="en-US" dirty="0" smtClean="0"/>
              <a:t>Yet huge numbers of the country have only minimal or none access to water:</a:t>
            </a:r>
          </a:p>
          <a:p>
            <a:pPr marL="617220" lvl="2" indent="-342900">
              <a:buFont typeface="Arial"/>
              <a:buChar char="•"/>
            </a:pPr>
            <a:r>
              <a:rPr lang="en-US" dirty="0" smtClean="0"/>
              <a:t>54% of rural lack access to water</a:t>
            </a:r>
          </a:p>
          <a:p>
            <a:pPr marL="617220" lvl="2" indent="-342900">
              <a:buFont typeface="Arial"/>
              <a:buChar char="•"/>
            </a:pPr>
            <a:r>
              <a:rPr lang="en-US" dirty="0" smtClean="0"/>
              <a:t>92% of rural lack sanitation</a:t>
            </a:r>
          </a:p>
          <a:p>
            <a:pPr marL="617220" lvl="2" indent="-342900">
              <a:buFont typeface="Arial"/>
              <a:buChar char="•"/>
            </a:pPr>
            <a:endParaRPr lang="en-US" dirty="0" smtClean="0"/>
          </a:p>
          <a:p>
            <a:pPr marL="342900" lvl="1" indent="-342900">
              <a:buFont typeface="Wingdings" charset="2"/>
              <a:buChar char="Ø"/>
            </a:pPr>
            <a:r>
              <a:rPr lang="en-US" dirty="0" smtClean="0"/>
              <a:t>Due to:</a:t>
            </a:r>
          </a:p>
          <a:p>
            <a:pPr marL="617220" lvl="2" indent="-342900">
              <a:buFont typeface="Arial"/>
              <a:buChar char="•"/>
            </a:pPr>
            <a:r>
              <a:rPr lang="en-US" dirty="0" smtClean="0">
                <a:solidFill>
                  <a:schemeClr val="tx1">
                    <a:lumMod val="75000"/>
                    <a:lumOff val="25000"/>
                  </a:schemeClr>
                </a:solidFill>
              </a:rPr>
              <a:t>Lack </a:t>
            </a:r>
            <a:r>
              <a:rPr lang="en-US" dirty="0">
                <a:solidFill>
                  <a:schemeClr val="tx1">
                    <a:lumMod val="75000"/>
                    <a:lumOff val="25000"/>
                  </a:schemeClr>
                </a:solidFill>
              </a:rPr>
              <a:t>of safe water supply </a:t>
            </a:r>
            <a:r>
              <a:rPr lang="en-US" dirty="0" smtClean="0">
                <a:solidFill>
                  <a:schemeClr val="tx1">
                    <a:lumMod val="75000"/>
                    <a:lumOff val="25000"/>
                  </a:schemeClr>
                </a:solidFill>
              </a:rPr>
              <a:t>infrastructure</a:t>
            </a:r>
            <a:endParaRPr lang="en-US" dirty="0">
              <a:solidFill>
                <a:schemeClr val="tx1">
                  <a:lumMod val="75000"/>
                  <a:lumOff val="25000"/>
                </a:schemeClr>
              </a:solidFill>
            </a:endParaRPr>
          </a:p>
          <a:p>
            <a:pPr marL="617220" lvl="2" indent="-342900">
              <a:buFont typeface="Arial"/>
              <a:buChar char="•"/>
            </a:pPr>
            <a:r>
              <a:rPr lang="en-US" dirty="0">
                <a:solidFill>
                  <a:schemeClr val="tx1">
                    <a:lumMod val="75000"/>
                    <a:lumOff val="25000"/>
                  </a:schemeClr>
                </a:solidFill>
              </a:rPr>
              <a:t>Ground water contaminations</a:t>
            </a:r>
          </a:p>
          <a:p>
            <a:pPr marL="617220" lvl="2" indent="-342900">
              <a:buFont typeface="Arial"/>
              <a:buChar char="•"/>
            </a:pPr>
            <a:r>
              <a:rPr lang="en-US" dirty="0">
                <a:solidFill>
                  <a:schemeClr val="tx1">
                    <a:lumMod val="75000"/>
                    <a:lumOff val="25000"/>
                  </a:schemeClr>
                </a:solidFill>
              </a:rPr>
              <a:t>Distant surface water source</a:t>
            </a:r>
          </a:p>
          <a:p>
            <a:pPr marL="617220" lvl="2" indent="-342900">
              <a:buFont typeface="Arial"/>
              <a:buChar char="•"/>
            </a:pPr>
            <a:endParaRPr lang="en-US" dirty="0" smtClean="0"/>
          </a:p>
          <a:p>
            <a:pPr marL="182880" lvl="1">
              <a:buFont typeface="Wingdings" pitchFamily="2" charset="2"/>
              <a:buChar char="Ø"/>
            </a:pPr>
            <a:endParaRPr lang="en-US" dirty="0" smtClean="0">
              <a:solidFill>
                <a:schemeClr val="tx1">
                  <a:lumMod val="75000"/>
                  <a:lumOff val="25000"/>
                </a:schemeClr>
              </a:solidFill>
            </a:endParaRPr>
          </a:p>
          <a:p>
            <a:pPr marL="182880" lvl="1">
              <a:buFont typeface="Wingdings" pitchFamily="2" charset="2"/>
              <a:buChar char="Ø"/>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342900" lvl="1" indent="-342900">
              <a:buFont typeface="Arial"/>
              <a:buChar char="•"/>
            </a:pPr>
            <a:endParaRPr lang="en-US" dirty="0" smtClean="0"/>
          </a:p>
          <a:p>
            <a:pPr marL="0" lvl="1" indent="0">
              <a:buNone/>
            </a:pPr>
            <a:endParaRPr lang="en-US" dirty="0" smtClean="0"/>
          </a:p>
          <a:p>
            <a:pPr marL="182880" lvl="1">
              <a:buFont typeface="Wingdings" pitchFamily="2" charset="2"/>
              <a:buChar char="Ø"/>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617220" lvl="2" indent="-342900"/>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617220" lvl="2" indent="-342900"/>
            <a:endParaRPr lang="en-US" dirty="0" smtClean="0">
              <a:solidFill>
                <a:schemeClr val="tx1">
                  <a:lumMod val="75000"/>
                  <a:lumOff val="25000"/>
                </a:schemeClr>
              </a:solidFill>
            </a:endParaRPr>
          </a:p>
          <a:p>
            <a:pPr marL="274320" lvl="2" indent="0">
              <a:buNone/>
            </a:pPr>
            <a:endParaRPr lang="en-US" dirty="0" smtClean="0">
              <a:solidFill>
                <a:schemeClr val="tx1">
                  <a:lumMod val="75000"/>
                  <a:lumOff val="25000"/>
                </a:schemeClr>
              </a:solidFill>
            </a:endParaRPr>
          </a:p>
          <a:p>
            <a:pPr marL="274320" lvl="2" indent="0">
              <a:buNone/>
            </a:pPr>
            <a:endParaRPr lang="en-US" dirty="0" smtClean="0">
              <a:solidFill>
                <a:schemeClr val="tx1">
                  <a:lumMod val="75000"/>
                  <a:lumOff val="25000"/>
                </a:schemeClr>
              </a:solidFill>
            </a:endParaRPr>
          </a:p>
          <a:p>
            <a:pPr marL="0" lvl="1" indent="0">
              <a:buNone/>
            </a:pPr>
            <a:endParaRPr lang="en-US" sz="1800" dirty="0" smtClean="0">
              <a:solidFill>
                <a:schemeClr val="tx1">
                  <a:lumMod val="75000"/>
                  <a:lumOff val="25000"/>
                </a:schemeClr>
              </a:solidFill>
            </a:endParaRPr>
          </a:p>
          <a:p>
            <a:pPr marL="0" lvl="1" indent="0">
              <a:buNone/>
            </a:pPr>
            <a:endParaRPr lang="en-US" sz="1800" dirty="0" smtClean="0">
              <a:solidFill>
                <a:schemeClr val="tx1">
                  <a:lumMod val="75000"/>
                  <a:lumOff val="25000"/>
                </a:schemeClr>
              </a:solidFill>
            </a:endParaRPr>
          </a:p>
          <a:p>
            <a:pPr marL="182880" lvl="1">
              <a:buFont typeface="Wingdings" pitchFamily="2" charset="2"/>
              <a:buChar char="Ø"/>
            </a:pPr>
            <a:endParaRPr lang="en-US" sz="1800" dirty="0">
              <a:solidFill>
                <a:schemeClr val="tx1">
                  <a:lumMod val="75000"/>
                  <a:lumOff val="25000"/>
                </a:schemeClr>
              </a:solidFill>
            </a:endParaRPr>
          </a:p>
          <a:p>
            <a:pPr marL="182880" lvl="1">
              <a:buFont typeface="Wingdings" pitchFamily="2" charset="2"/>
              <a:buChar char="Ø"/>
            </a:pPr>
            <a:endParaRPr lang="en-US" sz="1800" dirty="0" smtClean="0">
              <a:solidFill>
                <a:schemeClr val="tx1">
                  <a:lumMod val="75000"/>
                  <a:lumOff val="25000"/>
                </a:schemeClr>
              </a:solidFill>
            </a:endParaRPr>
          </a:p>
          <a:p>
            <a:pPr marL="182880" lvl="1">
              <a:buFont typeface="Wingdings" pitchFamily="2" charset="2"/>
              <a:buChar char="Ø"/>
            </a:pPr>
            <a:endParaRPr lang="en-US" dirty="0" smtClean="0">
              <a:solidFill>
                <a:schemeClr val="tx2">
                  <a:lumMod val="50000"/>
                </a:schemeClr>
              </a:solidFill>
            </a:endParaRPr>
          </a:p>
          <a:p>
            <a:pPr lvl="1"/>
            <a:r>
              <a:rPr lang="en-US" dirty="0" smtClean="0">
                <a:solidFill>
                  <a:schemeClr val="tx2">
                    <a:lumMod val="50000"/>
                  </a:schemeClr>
                </a:solidFill>
              </a:rPr>
              <a:t>Mixed pattern overall</a:t>
            </a:r>
          </a:p>
          <a:p>
            <a:pPr lvl="1"/>
            <a:r>
              <a:rPr lang="en-US" dirty="0">
                <a:solidFill>
                  <a:schemeClr val="tx2">
                    <a:lumMod val="50000"/>
                  </a:schemeClr>
                </a:solidFill>
              </a:rPr>
              <a:t>Common increase during </a:t>
            </a:r>
            <a:r>
              <a:rPr lang="en-US" dirty="0" smtClean="0">
                <a:solidFill>
                  <a:schemeClr val="tx2">
                    <a:lumMod val="50000"/>
                  </a:schemeClr>
                </a:solidFill>
              </a:rPr>
              <a:t>crisis</a:t>
            </a:r>
          </a:p>
          <a:p>
            <a:pPr lvl="2"/>
            <a:r>
              <a:rPr lang="en-US" b="1" dirty="0" smtClean="0">
                <a:solidFill>
                  <a:schemeClr val="tx2">
                    <a:lumMod val="50000"/>
                  </a:schemeClr>
                </a:solidFill>
              </a:rPr>
              <a:t>Increasing</a:t>
            </a:r>
            <a:r>
              <a:rPr lang="en-US" dirty="0" smtClean="0">
                <a:solidFill>
                  <a:schemeClr val="tx2">
                    <a:lumMod val="50000"/>
                  </a:schemeClr>
                </a:solidFill>
              </a:rPr>
              <a:t>: </a:t>
            </a:r>
            <a:r>
              <a:rPr lang="en-US" sz="1700" dirty="0" smtClean="0">
                <a:solidFill>
                  <a:schemeClr val="tx2">
                    <a:lumMod val="50000"/>
                  </a:schemeClr>
                </a:solidFill>
              </a:rPr>
              <a:t>Cambodia, Haiti. Jamaica</a:t>
            </a:r>
          </a:p>
          <a:p>
            <a:pPr lvl="2"/>
            <a:r>
              <a:rPr lang="en-US" b="1" dirty="0" smtClean="0">
                <a:solidFill>
                  <a:schemeClr val="tx2">
                    <a:lumMod val="50000"/>
                  </a:schemeClr>
                </a:solidFill>
              </a:rPr>
              <a:t>Decreasing</a:t>
            </a:r>
            <a:r>
              <a:rPr lang="en-US" dirty="0" smtClean="0">
                <a:solidFill>
                  <a:schemeClr val="tx2">
                    <a:lumMod val="50000"/>
                  </a:schemeClr>
                </a:solidFill>
              </a:rPr>
              <a:t>: </a:t>
            </a:r>
            <a:r>
              <a:rPr lang="en-US" sz="1700" dirty="0" smtClean="0">
                <a:solidFill>
                  <a:schemeClr val="tx2">
                    <a:lumMod val="50000"/>
                  </a:schemeClr>
                </a:solidFill>
              </a:rPr>
              <a:t>Laos, Vietnam, Bolivia, Paraguay, Costa Rica, Kyrgyz Republic, Azerbaijan</a:t>
            </a:r>
          </a:p>
          <a:p>
            <a:pPr lvl="2"/>
            <a:r>
              <a:rPr lang="en-US" b="1" dirty="0" smtClean="0">
                <a:solidFill>
                  <a:schemeClr val="tx2">
                    <a:lumMod val="50000"/>
                  </a:schemeClr>
                </a:solidFill>
              </a:rPr>
              <a:t>Unclear</a:t>
            </a:r>
            <a:r>
              <a:rPr lang="en-US" dirty="0" smtClean="0">
                <a:solidFill>
                  <a:schemeClr val="tx2">
                    <a:lumMod val="50000"/>
                  </a:schemeClr>
                </a:solidFill>
              </a:rPr>
              <a:t>: </a:t>
            </a:r>
            <a:r>
              <a:rPr lang="en-US" sz="1700" dirty="0" smtClean="0">
                <a:solidFill>
                  <a:schemeClr val="tx2">
                    <a:lumMod val="50000"/>
                  </a:schemeClr>
                </a:solidFill>
              </a:rPr>
              <a:t>Indonesia, Tajikistan, Kazakhstan</a:t>
            </a:r>
            <a:endParaRPr lang="en-US" sz="1700" dirty="0">
              <a:solidFill>
                <a:schemeClr val="tx2">
                  <a:lumMod val="50000"/>
                </a:schemeClr>
              </a:solidFill>
            </a:endParaRPr>
          </a:p>
          <a:p>
            <a:pPr>
              <a:buFont typeface="Wingdings" pitchFamily="2" charset="2"/>
              <a:buChar char="Ø"/>
            </a:pPr>
            <a:endParaRPr lang="en-US" dirty="0" smtClean="0">
              <a:solidFill>
                <a:schemeClr val="tx2">
                  <a:lumMod val="50000"/>
                </a:schemeClr>
              </a:solidFill>
            </a:endParaRPr>
          </a:p>
          <a:p>
            <a:pPr marL="0" indent="0">
              <a:buNone/>
            </a:pPr>
            <a:endParaRPr lang="en-US" dirty="0" smtClean="0">
              <a:solidFill>
                <a:schemeClr val="tx2">
                  <a:lumMod val="50000"/>
                </a:schemeClr>
              </a:solidFill>
            </a:endParaRPr>
          </a:p>
          <a:p>
            <a:pPr marL="0" indent="0">
              <a:buNone/>
            </a:pPr>
            <a:endParaRPr lang="en-US" sz="2200" dirty="0" smtClean="0"/>
          </a:p>
          <a:p>
            <a:pPr marL="0" indent="0">
              <a:buNone/>
            </a:pPr>
            <a:endParaRPr lang="en-US" sz="2200" dirty="0" smtClean="0"/>
          </a:p>
        </p:txBody>
      </p:sp>
      <p:sp>
        <p:nvSpPr>
          <p:cNvPr id="4" name="Slide Number Placeholder 3"/>
          <p:cNvSpPr>
            <a:spLocks noGrp="1"/>
          </p:cNvSpPr>
          <p:nvPr>
            <p:ph type="sldNum" sz="quarter" idx="12"/>
          </p:nvPr>
        </p:nvSpPr>
        <p:spPr/>
        <p:txBody>
          <a:bodyPr/>
          <a:lstStyle/>
          <a:p>
            <a:fld id="{F38DF745-7D3F-47F4-83A3-874385CFAA69}" type="slidenum">
              <a:rPr lang="en-US" smtClean="0"/>
              <a:pPr/>
              <a:t>3</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32" y="30426"/>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355069" y="423065"/>
            <a:ext cx="8229600" cy="762000"/>
          </a:xfrm>
        </p:spPr>
        <p:txBody>
          <a:bodyPr>
            <a:noAutofit/>
          </a:bodyPr>
          <a:lstStyle/>
          <a:p>
            <a:r>
              <a:rPr lang="en-US" sz="3000" b="1" u="sng" dirty="0" smtClean="0">
                <a:latin typeface="Times New Roman" pitchFamily="18" charset="0"/>
                <a:cs typeface="Times New Roman" pitchFamily="18" charset="0"/>
              </a:rPr>
              <a:t>I. Tanzania, so much water, what is the problem?</a:t>
            </a:r>
            <a:endParaRPr lang="en-US" sz="3000" b="1"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141898429"/>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98" name="Equation" r:id="rId5" imgW="114300" imgH="165100" progId="Equation.3">
                  <p:embed/>
                </p:oleObj>
              </mc:Choice>
              <mc:Fallback>
                <p:oleObj name="Equation" r:id="rId5" imgW="114300" imgH="165100" progId="Equation.3">
                  <p:embed/>
                  <p:pic>
                    <p:nvPicPr>
                      <p:cNvPr id="0" name=""/>
                      <p:cNvPicPr/>
                      <p:nvPr/>
                    </p:nvPicPr>
                    <p:blipFill>
                      <a:blip r:embed="rId6"/>
                      <a:stretch>
                        <a:fillRect/>
                      </a:stretch>
                    </p:blipFill>
                    <p:spPr>
                      <a:xfrm>
                        <a:off x="4514850" y="3346450"/>
                        <a:ext cx="114300" cy="165100"/>
                      </a:xfrm>
                      <a:prstGeom prst="rect">
                        <a:avLst/>
                      </a:prstGeom>
                    </p:spPr>
                  </p:pic>
                </p:oleObj>
              </mc:Fallback>
            </mc:AlternateContent>
          </a:graphicData>
        </a:graphic>
      </p:graphicFrame>
      <p:pic>
        <p:nvPicPr>
          <p:cNvPr id="8" name="Picture 7" descr="Screen Shot 2016-09-18 at 3.47.0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8800" y="1066800"/>
            <a:ext cx="3142099" cy="2743200"/>
          </a:xfrm>
          <a:prstGeom prst="rect">
            <a:avLst/>
          </a:prstGeom>
        </p:spPr>
      </p:pic>
      <p:pic>
        <p:nvPicPr>
          <p:cNvPr id="10" name="Picture 9"/>
          <p:cNvPicPr>
            <a:picLocks noChangeAspect="1"/>
          </p:cNvPicPr>
          <p:nvPr/>
        </p:nvPicPr>
        <p:blipFill>
          <a:blip r:embed="rId8"/>
          <a:stretch>
            <a:fillRect/>
          </a:stretch>
        </p:blipFill>
        <p:spPr>
          <a:xfrm>
            <a:off x="5638800" y="3886200"/>
            <a:ext cx="3124200" cy="2438400"/>
          </a:xfrm>
          <a:prstGeom prst="rect">
            <a:avLst/>
          </a:prstGeom>
        </p:spPr>
      </p:pic>
    </p:spTree>
    <p:extLst>
      <p:ext uri="{BB962C8B-B14F-4D97-AF65-F5344CB8AC3E}">
        <p14:creationId xmlns:p14="http://schemas.microsoft.com/office/powerpoint/2010/main" val="390123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Imagine walking 3-5 miles per day for some questionable buckets of water</a:t>
            </a:r>
            <a:r>
              <a:rPr lang="is-IS" dirty="0" smtClean="0"/>
              <a:t>…</a:t>
            </a:r>
            <a:endParaRPr lang="en-US" dirty="0"/>
          </a:p>
        </p:txBody>
      </p:sp>
      <p:pic>
        <p:nvPicPr>
          <p:cNvPr id="5" name="Content Placeholder 4" descr="MALI6_0418.jpg"/>
          <p:cNvPicPr>
            <a:picLocks noGrp="1" noChangeAspect="1"/>
          </p:cNvPicPr>
          <p:nvPr>
            <p:ph idx="1"/>
          </p:nvPr>
        </p:nvPicPr>
        <p:blipFill>
          <a:blip r:embed="rId2">
            <a:extLst>
              <a:ext uri="{28A0092B-C50C-407E-A947-70E740481C1C}">
                <a14:useLocalDpi xmlns:a14="http://schemas.microsoft.com/office/drawing/2010/main" val="0"/>
              </a:ext>
            </a:extLst>
          </a:blip>
          <a:srcRect l="15192" r="15192"/>
          <a:stretch>
            <a:fillRect/>
          </a:stretch>
        </p:blipFill>
        <p:spPr>
          <a:xfrm>
            <a:off x="381000" y="1676400"/>
            <a:ext cx="8229600" cy="4876800"/>
          </a:xfrm>
        </p:spPr>
      </p:pic>
      <p:sp>
        <p:nvSpPr>
          <p:cNvPr id="4" name="Slide Number Placeholder 3"/>
          <p:cNvSpPr>
            <a:spLocks noGrp="1"/>
          </p:cNvSpPr>
          <p:nvPr>
            <p:ph type="sldNum" sz="quarter" idx="12"/>
          </p:nvPr>
        </p:nvSpPr>
        <p:spPr/>
        <p:txBody>
          <a:bodyPr/>
          <a:lstStyle/>
          <a:p>
            <a:fld id="{F38DF745-7D3F-47F4-83A3-874385CFAA69}" type="slidenum">
              <a:rPr lang="en-US" smtClean="0"/>
              <a:pPr/>
              <a:t>4</a:t>
            </a:fld>
            <a:endParaRPr lang="en-US"/>
          </a:p>
        </p:txBody>
      </p:sp>
    </p:spTree>
    <p:extLst>
      <p:ext uri="{BB962C8B-B14F-4D97-AF65-F5344CB8AC3E}">
        <p14:creationId xmlns:p14="http://schemas.microsoft.com/office/powerpoint/2010/main" val="28883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8DF745-7D3F-47F4-83A3-874385CFAA69}" type="slidenum">
              <a:rPr lang="en-US" smtClean="0"/>
              <a:pPr/>
              <a:t>5</a:t>
            </a:fld>
            <a:endParaRPr lang="en-US"/>
          </a:p>
        </p:txBody>
      </p:sp>
      <p:sp>
        <p:nvSpPr>
          <p:cNvPr id="2" name="Title 1"/>
          <p:cNvSpPr>
            <a:spLocks noGrp="1"/>
          </p:cNvSpPr>
          <p:nvPr>
            <p:ph type="title"/>
          </p:nvPr>
        </p:nvSpPr>
        <p:spPr>
          <a:xfrm>
            <a:off x="381000" y="533400"/>
            <a:ext cx="8229600" cy="762000"/>
          </a:xfrm>
        </p:spPr>
        <p:txBody>
          <a:bodyPr>
            <a:normAutofit/>
          </a:bodyPr>
          <a:lstStyle/>
          <a:p>
            <a:r>
              <a:rPr lang="en-US" sz="3600" b="1" u="sng" dirty="0" smtClean="0">
                <a:latin typeface="Times" pitchFamily="18" charset="0"/>
                <a:cs typeface="Times" pitchFamily="18" charset="0"/>
              </a:rPr>
              <a:t>II. Water Projects, an effective solution?</a:t>
            </a:r>
            <a:endParaRPr lang="en-US" sz="2700" b="1" u="sng" dirty="0">
              <a:latin typeface="Times" pitchFamily="18" charset="0"/>
              <a:cs typeface="Times" pitchFamily="18" charset="0"/>
            </a:endParaRPr>
          </a:p>
        </p:txBody>
      </p:sp>
      <p:pic>
        <p:nvPicPr>
          <p:cNvPr id="7" name="Picture 6" descr="well_map.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286000"/>
            <a:ext cx="5185634" cy="4572000"/>
          </a:xfrm>
          <a:prstGeom prst="rect">
            <a:avLst/>
          </a:prstGeom>
        </p:spPr>
      </p:pic>
      <p:pic>
        <p:nvPicPr>
          <p:cNvPr id="9" name="Picture 8" descr="Screen Shot 2016-09-18 at 4.43.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1676400"/>
            <a:ext cx="5486400" cy="4724400"/>
          </a:xfrm>
          <a:prstGeom prst="rect">
            <a:avLst/>
          </a:prstGeom>
        </p:spPr>
      </p:pic>
      <p:sp>
        <p:nvSpPr>
          <p:cNvPr id="11" name="TextBox 10"/>
          <p:cNvSpPr txBox="1"/>
          <p:nvPr/>
        </p:nvSpPr>
        <p:spPr>
          <a:xfrm>
            <a:off x="609600" y="1371600"/>
            <a:ext cx="3441968" cy="1477328"/>
          </a:xfrm>
          <a:prstGeom prst="rect">
            <a:avLst/>
          </a:prstGeom>
          <a:noFill/>
        </p:spPr>
        <p:txBody>
          <a:bodyPr wrap="none" rtlCol="0">
            <a:spAutoFit/>
          </a:bodyPr>
          <a:lstStyle/>
          <a:p>
            <a:pPr marL="285750" indent="-285750">
              <a:buFont typeface="Arial"/>
              <a:buChar char="•"/>
            </a:pPr>
            <a:r>
              <a:rPr lang="en-US" dirty="0" smtClean="0"/>
              <a:t>NGOs, Central governments, </a:t>
            </a:r>
          </a:p>
          <a:p>
            <a:r>
              <a:rPr lang="en-US" dirty="0" smtClean="0"/>
              <a:t>and local communities have </a:t>
            </a:r>
          </a:p>
          <a:p>
            <a:r>
              <a:rPr lang="en-US" dirty="0"/>
              <a:t>s</a:t>
            </a:r>
            <a:r>
              <a:rPr lang="en-US" dirty="0" smtClean="0"/>
              <a:t>tepped in to build individual</a:t>
            </a:r>
          </a:p>
          <a:p>
            <a:r>
              <a:rPr lang="en-US" dirty="0" smtClean="0"/>
              <a:t>Improved water points.</a:t>
            </a:r>
          </a:p>
          <a:p>
            <a:r>
              <a:rPr lang="en-US" dirty="0" smtClean="0"/>
              <a:t>How effective are they? </a:t>
            </a:r>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32" y="30426"/>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70610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848600" cy="762000"/>
          </a:xfrm>
        </p:spPr>
        <p:txBody>
          <a:bodyPr/>
          <a:lstStyle/>
          <a:p>
            <a:r>
              <a:rPr lang="en-US" b="1" u="sng" dirty="0" smtClean="0">
                <a:latin typeface="Times"/>
                <a:cs typeface="Times"/>
              </a:rPr>
              <a:t>III. Exploratory Data Analysis</a:t>
            </a:r>
            <a:endParaRPr lang="en-US" b="1" u="sng" dirty="0">
              <a:latin typeface="Times"/>
              <a:cs typeface="Times"/>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6</a:t>
            </a:fld>
            <a:endParaRPr lang="en-US"/>
          </a:p>
        </p:txBody>
      </p:sp>
      <p:pic>
        <p:nvPicPr>
          <p:cNvPr id="7" name="Picture 6" descr="well status by funder categor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3" y="1219200"/>
            <a:ext cx="5039427" cy="4443095"/>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32" y="30426"/>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descr="Screen Shot 2016-09-18 at 6.15.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6507" y="1295400"/>
            <a:ext cx="5517173" cy="3429000"/>
          </a:xfrm>
          <a:prstGeom prst="rect">
            <a:avLst/>
          </a:prstGeom>
        </p:spPr>
      </p:pic>
      <p:sp>
        <p:nvSpPr>
          <p:cNvPr id="15" name="Left Bracket 14"/>
          <p:cNvSpPr/>
          <p:nvPr/>
        </p:nvSpPr>
        <p:spPr>
          <a:xfrm>
            <a:off x="609600" y="5105400"/>
            <a:ext cx="76200" cy="838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ight Bracket 15"/>
          <p:cNvSpPr/>
          <p:nvPr/>
        </p:nvSpPr>
        <p:spPr>
          <a:xfrm>
            <a:off x="1828800" y="5105400"/>
            <a:ext cx="45719" cy="8382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685800" y="5715000"/>
            <a:ext cx="1121296" cy="369332"/>
          </a:xfrm>
          <a:prstGeom prst="rect">
            <a:avLst/>
          </a:prstGeom>
          <a:noFill/>
        </p:spPr>
        <p:txBody>
          <a:bodyPr wrap="none" rtlCol="0">
            <a:spAutoFit/>
          </a:bodyPr>
          <a:lstStyle/>
          <a:p>
            <a:r>
              <a:rPr lang="en-US" dirty="0" smtClean="0"/>
              <a:t>Searcher</a:t>
            </a:r>
            <a:endParaRPr lang="en-US" dirty="0"/>
          </a:p>
        </p:txBody>
      </p:sp>
      <p:sp>
        <p:nvSpPr>
          <p:cNvPr id="18" name="Left Bracket 17"/>
          <p:cNvSpPr/>
          <p:nvPr/>
        </p:nvSpPr>
        <p:spPr>
          <a:xfrm>
            <a:off x="2438400" y="5181600"/>
            <a:ext cx="45719" cy="838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Right Bracket 18"/>
          <p:cNvSpPr/>
          <p:nvPr/>
        </p:nvSpPr>
        <p:spPr>
          <a:xfrm>
            <a:off x="3505200" y="5181600"/>
            <a:ext cx="76200" cy="8382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2514600" y="5715000"/>
            <a:ext cx="980294" cy="369332"/>
          </a:xfrm>
          <a:prstGeom prst="rect">
            <a:avLst/>
          </a:prstGeom>
          <a:noFill/>
        </p:spPr>
        <p:txBody>
          <a:bodyPr wrap="none" rtlCol="0">
            <a:spAutoFit/>
          </a:bodyPr>
          <a:lstStyle/>
          <a:p>
            <a:r>
              <a:rPr lang="en-US" dirty="0" smtClean="0"/>
              <a:t>Planner</a:t>
            </a:r>
            <a:endParaRPr lang="en-US" dirty="0"/>
          </a:p>
        </p:txBody>
      </p:sp>
      <p:sp>
        <p:nvSpPr>
          <p:cNvPr id="21" name="Left Bracket 20"/>
          <p:cNvSpPr/>
          <p:nvPr/>
        </p:nvSpPr>
        <p:spPr>
          <a:xfrm>
            <a:off x="4038600" y="4495800"/>
            <a:ext cx="45719" cy="6858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Right Bracket 22"/>
          <p:cNvSpPr/>
          <p:nvPr/>
        </p:nvSpPr>
        <p:spPr>
          <a:xfrm>
            <a:off x="6324600" y="4495800"/>
            <a:ext cx="45719" cy="6858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4800600" y="4876800"/>
            <a:ext cx="890125" cy="369332"/>
          </a:xfrm>
          <a:prstGeom prst="rect">
            <a:avLst/>
          </a:prstGeom>
          <a:noFill/>
        </p:spPr>
        <p:txBody>
          <a:bodyPr wrap="none" rtlCol="0">
            <a:spAutoFit/>
          </a:bodyPr>
          <a:lstStyle/>
          <a:p>
            <a:r>
              <a:rPr lang="en-US" dirty="0" smtClean="0"/>
              <a:t>Market</a:t>
            </a:r>
            <a:endParaRPr lang="en-US" dirty="0"/>
          </a:p>
        </p:txBody>
      </p:sp>
      <p:sp>
        <p:nvSpPr>
          <p:cNvPr id="26" name="Right Bracket 25"/>
          <p:cNvSpPr/>
          <p:nvPr/>
        </p:nvSpPr>
        <p:spPr>
          <a:xfrm>
            <a:off x="8077200" y="4495800"/>
            <a:ext cx="76200" cy="706120"/>
          </a:xfrm>
          <a:prstGeom prst="righ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8" name="Left Bracket 27"/>
          <p:cNvSpPr/>
          <p:nvPr/>
        </p:nvSpPr>
        <p:spPr>
          <a:xfrm>
            <a:off x="6781800" y="4495800"/>
            <a:ext cx="45719" cy="6858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p:cNvSpPr txBox="1"/>
          <p:nvPr/>
        </p:nvSpPr>
        <p:spPr>
          <a:xfrm>
            <a:off x="6781800" y="4876800"/>
            <a:ext cx="1390450" cy="369332"/>
          </a:xfrm>
          <a:prstGeom prst="rect">
            <a:avLst/>
          </a:prstGeom>
          <a:noFill/>
        </p:spPr>
        <p:txBody>
          <a:bodyPr wrap="none" rtlCol="0">
            <a:spAutoFit/>
          </a:bodyPr>
          <a:lstStyle/>
          <a:p>
            <a:r>
              <a:rPr lang="en-US" dirty="0" smtClean="0"/>
              <a:t>Non-Market</a:t>
            </a:r>
            <a:endParaRPr lang="en-US" dirty="0"/>
          </a:p>
        </p:txBody>
      </p:sp>
      <p:sp>
        <p:nvSpPr>
          <p:cNvPr id="31" name="TextBox 30"/>
          <p:cNvSpPr txBox="1"/>
          <p:nvPr/>
        </p:nvSpPr>
        <p:spPr>
          <a:xfrm>
            <a:off x="4038600" y="5715000"/>
            <a:ext cx="4918872" cy="1200329"/>
          </a:xfrm>
          <a:prstGeom prst="rect">
            <a:avLst/>
          </a:prstGeom>
          <a:noFill/>
        </p:spPr>
        <p:txBody>
          <a:bodyPr wrap="none" rtlCol="0">
            <a:spAutoFit/>
          </a:bodyPr>
          <a:lstStyle/>
          <a:p>
            <a:pPr marL="285750" indent="-285750">
              <a:buFont typeface="Wingdings" charset="2"/>
              <a:buChar char="Ø"/>
            </a:pPr>
            <a:r>
              <a:rPr lang="en-US" dirty="0" smtClean="0"/>
              <a:t>Due to lack of feedback loop and lack of </a:t>
            </a:r>
            <a:endParaRPr lang="en-US" dirty="0"/>
          </a:p>
          <a:p>
            <a:r>
              <a:rPr lang="en-US" dirty="0" smtClean="0"/>
              <a:t>market existence, local communities are doing </a:t>
            </a:r>
          </a:p>
          <a:p>
            <a:r>
              <a:rPr lang="en-US" dirty="0" smtClean="0"/>
              <a:t>better jobs but in need to more funding</a:t>
            </a:r>
          </a:p>
          <a:p>
            <a:r>
              <a:rPr lang="en-US" dirty="0" smtClean="0"/>
              <a:t> </a:t>
            </a:r>
          </a:p>
        </p:txBody>
      </p:sp>
    </p:spTree>
    <p:extLst>
      <p:ext uri="{BB962C8B-B14F-4D97-AF65-F5344CB8AC3E}">
        <p14:creationId xmlns:p14="http://schemas.microsoft.com/office/powerpoint/2010/main" val="36253405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609600"/>
          </a:xfrm>
        </p:spPr>
        <p:txBody>
          <a:bodyPr>
            <a:noAutofit/>
          </a:bodyPr>
          <a:lstStyle/>
          <a:p>
            <a:r>
              <a:rPr lang="en-US" sz="3600" b="1" u="sng" dirty="0" smtClean="0">
                <a:latin typeface="Times New Roman" pitchFamily="18" charset="0"/>
                <a:cs typeface="Times New Roman" pitchFamily="18" charset="0"/>
              </a:rPr>
              <a:t>III. </a:t>
            </a:r>
            <a:r>
              <a:rPr lang="en-US" sz="3000" b="1" u="sng" dirty="0" smtClean="0">
                <a:latin typeface="Times New Roman" pitchFamily="18" charset="0"/>
                <a:cs typeface="Times New Roman" pitchFamily="18" charset="0"/>
              </a:rPr>
              <a:t>A Machine learning approach to identify functionality of future projects</a:t>
            </a:r>
            <a:endParaRPr lang="en-US" sz="30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7</a:t>
            </a:fld>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3"/>
          <p:cNvSpPr txBox="1">
            <a:spLocks/>
          </p:cNvSpPr>
          <p:nvPr/>
        </p:nvSpPr>
        <p:spPr>
          <a:xfrm>
            <a:off x="762000" y="2514600"/>
            <a:ext cx="6553200" cy="213360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kumimoji="1" lang="zh-CN" altLang="en-US" sz="1600" dirty="0">
              <a:cs typeface="Times New Roman" pitchFamily="18" charset="0"/>
            </a:endParaRPr>
          </a:p>
        </p:txBody>
      </p:sp>
      <p:sp>
        <p:nvSpPr>
          <p:cNvPr id="5" name="Rectangle 4"/>
          <p:cNvSpPr/>
          <p:nvPr/>
        </p:nvSpPr>
        <p:spPr>
          <a:xfrm>
            <a:off x="304800" y="5486400"/>
            <a:ext cx="8991600" cy="923330"/>
          </a:xfrm>
          <a:prstGeom prst="rect">
            <a:avLst/>
          </a:prstGeom>
        </p:spPr>
        <p:txBody>
          <a:bodyPr wrap="square">
            <a:spAutoFit/>
          </a:bodyPr>
          <a:lstStyle/>
          <a:p>
            <a:r>
              <a:rPr lang="en-US" altLang="zh-CN" b="1" dirty="0">
                <a:cs typeface="Times New Roman" pitchFamily="18" charset="0"/>
              </a:rPr>
              <a:t>Data</a:t>
            </a:r>
            <a:r>
              <a:rPr lang="en-US" altLang="zh-CN" b="1" dirty="0" smtClean="0">
                <a:cs typeface="Times New Roman" pitchFamily="18" charset="0"/>
              </a:rPr>
              <a:t>:</a:t>
            </a:r>
          </a:p>
          <a:p>
            <a:r>
              <a:rPr lang="en-US" altLang="zh-CN" b="1" dirty="0">
                <a:cs typeface="Times New Roman" pitchFamily="18" charset="0"/>
              </a:rPr>
              <a:t> </a:t>
            </a:r>
            <a:r>
              <a:rPr lang="en-US" altLang="zh-CN" b="1" dirty="0" smtClean="0">
                <a:cs typeface="Times New Roman" pitchFamily="18" charset="0"/>
              </a:rPr>
              <a:t>      Source: </a:t>
            </a:r>
            <a:r>
              <a:rPr lang="en-US" altLang="zh-CN" dirty="0" err="1" smtClean="0">
                <a:cs typeface="Times New Roman" pitchFamily="18" charset="0"/>
              </a:rPr>
              <a:t>DrivenData.org</a:t>
            </a:r>
            <a:r>
              <a:rPr lang="en-US" altLang="zh-CN" dirty="0" smtClean="0">
                <a:cs typeface="Times New Roman" pitchFamily="18" charset="0"/>
              </a:rPr>
              <a:t> (collected from </a:t>
            </a:r>
            <a:r>
              <a:rPr lang="en-US" altLang="zh-CN" dirty="0" err="1" smtClean="0">
                <a:cs typeface="Times New Roman" pitchFamily="18" charset="0"/>
              </a:rPr>
              <a:t>Taarifa</a:t>
            </a:r>
            <a:r>
              <a:rPr lang="en-US" altLang="zh-CN" dirty="0" smtClean="0">
                <a:cs typeface="Times New Roman" pitchFamily="18" charset="0"/>
              </a:rPr>
              <a:t> and Tanzanian Ministry of Water)</a:t>
            </a:r>
            <a:endParaRPr lang="en-US" altLang="zh-CN" b="1" dirty="0">
              <a:cs typeface="Times New Roman" pitchFamily="18" charset="0"/>
            </a:endParaRPr>
          </a:p>
          <a:p>
            <a:pPr lvl="1"/>
            <a:r>
              <a:rPr lang="en-US" altLang="zh-CN" b="1" dirty="0">
                <a:cs typeface="Times New Roman" pitchFamily="18" charset="0"/>
              </a:rPr>
              <a:t>Sample Size</a:t>
            </a:r>
            <a:r>
              <a:rPr lang="en-US" altLang="zh-CN" dirty="0">
                <a:cs typeface="Times New Roman" pitchFamily="18" charset="0"/>
              </a:rPr>
              <a:t>: </a:t>
            </a:r>
            <a:r>
              <a:rPr lang="en-US" altLang="zh-CN" dirty="0" smtClean="0">
                <a:cs typeface="Times New Roman" pitchFamily="18" charset="0"/>
              </a:rPr>
              <a:t>41 features with 59,400 observations</a:t>
            </a:r>
          </a:p>
        </p:txBody>
      </p:sp>
      <p:pic>
        <p:nvPicPr>
          <p:cNvPr id="12" name="Picture 11" descr="Screen Shot 2016-09-18 at 5.37.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447800"/>
            <a:ext cx="7137400" cy="3759200"/>
          </a:xfrm>
          <a:prstGeom prst="rect">
            <a:avLst/>
          </a:prstGeom>
        </p:spPr>
      </p:pic>
    </p:spTree>
    <p:extLst>
      <p:ext uri="{BB962C8B-B14F-4D97-AF65-F5344CB8AC3E}">
        <p14:creationId xmlns:p14="http://schemas.microsoft.com/office/powerpoint/2010/main" val="37636700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229600" cy="533400"/>
          </a:xfrm>
        </p:spPr>
        <p:txBody>
          <a:bodyPr>
            <a:normAutofit fontScale="90000"/>
          </a:bodyPr>
          <a:lstStyle/>
          <a:p>
            <a:r>
              <a:rPr kumimoji="1" lang="en-US" altLang="zh-CN" b="1" u="sng" dirty="0" smtClean="0">
                <a:latin typeface="Times New Roman" pitchFamily="18" charset="0"/>
                <a:cs typeface="Times New Roman" pitchFamily="18" charset="0"/>
              </a:rPr>
              <a:t>IV. Result</a:t>
            </a:r>
            <a:br>
              <a:rPr kumimoji="1" lang="en-US" altLang="zh-CN" b="1" u="sng" dirty="0" smtClean="0">
                <a:latin typeface="Times New Roman" pitchFamily="18" charset="0"/>
                <a:cs typeface="Times New Roman" pitchFamily="18" charset="0"/>
              </a:rPr>
            </a:br>
            <a:r>
              <a:rPr kumimoji="1" lang="en-US" altLang="zh-CN" b="1" u="sng" dirty="0" smtClean="0">
                <a:latin typeface="Times New Roman" pitchFamily="18" charset="0"/>
                <a:cs typeface="Times New Roman" pitchFamily="18" charset="0"/>
              </a:rPr>
              <a:t/>
            </a:r>
            <a:br>
              <a:rPr kumimoji="1" lang="en-US" altLang="zh-CN" b="1" u="sng" dirty="0" smtClean="0">
                <a:latin typeface="Times New Roman" pitchFamily="18" charset="0"/>
                <a:cs typeface="Times New Roman" pitchFamily="18" charset="0"/>
              </a:rPr>
            </a:b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8</a:t>
            </a:fld>
            <a:endParaRPr lang="en-US"/>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05"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3909489419"/>
              </p:ext>
            </p:extLst>
          </p:nvPr>
        </p:nvGraphicFramePr>
        <p:xfrm>
          <a:off x="533400" y="3962400"/>
          <a:ext cx="7086600" cy="1938944"/>
        </p:xfrm>
        <a:graphic>
          <a:graphicData uri="http://schemas.openxmlformats.org/drawingml/2006/table">
            <a:tbl>
              <a:tblPr firstRow="1" bandRow="1">
                <a:tableStyleId>{7DF18680-E054-41AD-8BC1-D1AEF772440D}</a:tableStyleId>
              </a:tblPr>
              <a:tblGrid>
                <a:gridCol w="1771650"/>
                <a:gridCol w="1771650"/>
                <a:gridCol w="1771650"/>
                <a:gridCol w="1771650"/>
              </a:tblGrid>
              <a:tr h="567344">
                <a:tc>
                  <a:txBody>
                    <a:bodyPr/>
                    <a:lstStyle/>
                    <a:p>
                      <a:endParaRPr lang="en-US" dirty="0"/>
                    </a:p>
                  </a:txBody>
                  <a:tcPr/>
                </a:tc>
                <a:tc>
                  <a:txBody>
                    <a:bodyPr/>
                    <a:lstStyle/>
                    <a:p>
                      <a:r>
                        <a:rPr lang="en-US" dirty="0" smtClean="0"/>
                        <a:t>Functional</a:t>
                      </a:r>
                      <a:endParaRPr lang="en-US" dirty="0"/>
                    </a:p>
                  </a:txBody>
                  <a:tcPr/>
                </a:tc>
                <a:tc>
                  <a:txBody>
                    <a:bodyPr/>
                    <a:lstStyle/>
                    <a:p>
                      <a:r>
                        <a:rPr lang="en-US" dirty="0" smtClean="0"/>
                        <a:t>Need</a:t>
                      </a:r>
                      <a:r>
                        <a:rPr lang="en-US" baseline="0" dirty="0" smtClean="0"/>
                        <a:t> repair</a:t>
                      </a:r>
                      <a:endParaRPr lang="en-US" dirty="0"/>
                    </a:p>
                  </a:txBody>
                  <a:tcPr/>
                </a:tc>
                <a:tc>
                  <a:txBody>
                    <a:bodyPr/>
                    <a:lstStyle/>
                    <a:p>
                      <a:r>
                        <a:rPr lang="en-US" dirty="0" smtClean="0"/>
                        <a:t>Non</a:t>
                      </a:r>
                      <a:r>
                        <a:rPr lang="en-US" baseline="0" dirty="0" smtClean="0"/>
                        <a:t>-functional</a:t>
                      </a:r>
                      <a:endParaRPr lang="en-US" dirty="0"/>
                    </a:p>
                  </a:txBody>
                  <a:tcPr/>
                </a:tc>
              </a:tr>
              <a:tr h="324196">
                <a:tc>
                  <a:txBody>
                    <a:bodyPr/>
                    <a:lstStyle/>
                    <a:p>
                      <a:r>
                        <a:rPr lang="en-US" dirty="0" smtClean="0"/>
                        <a:t>Functional</a:t>
                      </a:r>
                      <a:endParaRPr lang="en-US" dirty="0"/>
                    </a:p>
                  </a:txBody>
                  <a:tcPr/>
                </a:tc>
                <a:tc>
                  <a:txBody>
                    <a:bodyPr/>
                    <a:lstStyle/>
                    <a:p>
                      <a:pPr algn="ctr"/>
                      <a:r>
                        <a:rPr lang="is-IS" dirty="0" smtClean="0"/>
                        <a:t>4051</a:t>
                      </a:r>
                      <a:endParaRPr lang="en-US" dirty="0"/>
                    </a:p>
                  </a:txBody>
                  <a:tcPr/>
                </a:tc>
                <a:tc>
                  <a:txBody>
                    <a:bodyPr/>
                    <a:lstStyle/>
                    <a:p>
                      <a:pPr algn="ctr"/>
                      <a:r>
                        <a:rPr lang="en-US" dirty="0" smtClean="0"/>
                        <a:t>238</a:t>
                      </a:r>
                      <a:endParaRPr lang="en-US" dirty="0"/>
                    </a:p>
                  </a:txBody>
                  <a:tcPr/>
                </a:tc>
                <a:tc>
                  <a:txBody>
                    <a:bodyPr/>
                    <a:lstStyle/>
                    <a:p>
                      <a:pPr algn="ctr"/>
                      <a:r>
                        <a:rPr lang="en-US" dirty="0" smtClean="0"/>
                        <a:t>2215</a:t>
                      </a:r>
                    </a:p>
                  </a:txBody>
                  <a:tcPr/>
                </a:tc>
              </a:tr>
              <a:tr h="324196">
                <a:tc>
                  <a:txBody>
                    <a:bodyPr/>
                    <a:lstStyle/>
                    <a:p>
                      <a:r>
                        <a:rPr lang="en-US" dirty="0" smtClean="0"/>
                        <a:t>Need repair</a:t>
                      </a:r>
                      <a:endParaRPr lang="en-US" dirty="0"/>
                    </a:p>
                  </a:txBody>
                  <a:tcPr/>
                </a:tc>
                <a:tc>
                  <a:txBody>
                    <a:bodyPr/>
                    <a:lstStyle/>
                    <a:p>
                      <a:pPr algn="ctr"/>
                      <a:r>
                        <a:rPr lang="en-US" dirty="0" smtClean="0"/>
                        <a:t>562</a:t>
                      </a:r>
                      <a:endParaRPr lang="en-US" dirty="0"/>
                    </a:p>
                  </a:txBody>
                  <a:tcPr/>
                </a:tc>
                <a:tc>
                  <a:txBody>
                    <a:bodyPr/>
                    <a:lstStyle/>
                    <a:p>
                      <a:pPr algn="ctr"/>
                      <a:r>
                        <a:rPr lang="en-US" dirty="0" smtClean="0"/>
                        <a:t>31</a:t>
                      </a:r>
                      <a:endParaRPr lang="en-US" dirty="0"/>
                    </a:p>
                  </a:txBody>
                  <a:tcPr/>
                </a:tc>
                <a:tc>
                  <a:txBody>
                    <a:bodyPr/>
                    <a:lstStyle/>
                    <a:p>
                      <a:pPr algn="ctr"/>
                      <a:r>
                        <a:rPr lang="en-US" dirty="0" smtClean="0"/>
                        <a:t>266</a:t>
                      </a:r>
                      <a:endParaRPr lang="en-US" dirty="0"/>
                    </a:p>
                  </a:txBody>
                  <a:tcPr/>
                </a:tc>
              </a:tr>
              <a:tr h="567344">
                <a:tc>
                  <a:txBody>
                    <a:bodyPr/>
                    <a:lstStyle/>
                    <a:p>
                      <a:r>
                        <a:rPr lang="en-US" dirty="0" smtClean="0"/>
                        <a:t>Non-Functional</a:t>
                      </a:r>
                      <a:endParaRPr lang="en-US" dirty="0"/>
                    </a:p>
                  </a:txBody>
                  <a:tcPr/>
                </a:tc>
                <a:tc>
                  <a:txBody>
                    <a:bodyPr/>
                    <a:lstStyle/>
                    <a:p>
                      <a:pPr algn="ctr"/>
                      <a:r>
                        <a:rPr lang="en-US" dirty="0" smtClean="0"/>
                        <a:t>2846</a:t>
                      </a:r>
                      <a:endParaRPr lang="en-US" dirty="0"/>
                    </a:p>
                  </a:txBody>
                  <a:tcPr/>
                </a:tc>
                <a:tc>
                  <a:txBody>
                    <a:bodyPr/>
                    <a:lstStyle/>
                    <a:p>
                      <a:pPr algn="ctr"/>
                      <a:r>
                        <a:rPr lang="en-US" dirty="0" smtClean="0"/>
                        <a:t>129</a:t>
                      </a:r>
                      <a:endParaRPr lang="en-US" dirty="0"/>
                    </a:p>
                  </a:txBody>
                  <a:tcPr/>
                </a:tc>
                <a:tc>
                  <a:txBody>
                    <a:bodyPr/>
                    <a:lstStyle/>
                    <a:p>
                      <a:pPr algn="ctr"/>
                      <a:r>
                        <a:rPr lang="en-US" dirty="0" smtClean="0"/>
                        <a:t>1542</a:t>
                      </a:r>
                      <a:endParaRPr lang="en-US" dirty="0"/>
                    </a:p>
                  </a:txBody>
                  <a:tcPr/>
                </a:tc>
              </a:tr>
            </a:tbl>
          </a:graphicData>
        </a:graphic>
      </p:graphicFrame>
      <p:sp>
        <p:nvSpPr>
          <p:cNvPr id="7" name="TextBox 6"/>
          <p:cNvSpPr txBox="1"/>
          <p:nvPr/>
        </p:nvSpPr>
        <p:spPr>
          <a:xfrm>
            <a:off x="1295400" y="3505200"/>
            <a:ext cx="6019800" cy="369332"/>
          </a:xfrm>
          <a:prstGeom prst="rect">
            <a:avLst/>
          </a:prstGeom>
          <a:noFill/>
        </p:spPr>
        <p:txBody>
          <a:bodyPr wrap="square" rtlCol="0">
            <a:spAutoFit/>
          </a:bodyPr>
          <a:lstStyle/>
          <a:p>
            <a:r>
              <a:rPr lang="en-US" b="1" dirty="0" smtClean="0"/>
              <a:t>Confusion Matrix for on Test data classification</a:t>
            </a:r>
            <a:endParaRPr lang="en-US" b="1" dirty="0"/>
          </a:p>
        </p:txBody>
      </p:sp>
      <p:sp>
        <p:nvSpPr>
          <p:cNvPr id="8" name="TextBox 7"/>
          <p:cNvSpPr txBox="1"/>
          <p:nvPr/>
        </p:nvSpPr>
        <p:spPr>
          <a:xfrm>
            <a:off x="685800" y="6096000"/>
            <a:ext cx="1826141" cy="338554"/>
          </a:xfrm>
          <a:prstGeom prst="rect">
            <a:avLst/>
          </a:prstGeom>
          <a:noFill/>
        </p:spPr>
        <p:txBody>
          <a:bodyPr wrap="none" rtlCol="0">
            <a:spAutoFit/>
          </a:bodyPr>
          <a:lstStyle/>
          <a:p>
            <a:pPr marL="285750" indent="-285750">
              <a:buFont typeface="Arial"/>
              <a:buChar char="•"/>
            </a:pPr>
            <a:r>
              <a:rPr lang="en-US" sz="1600" dirty="0" smtClean="0"/>
              <a:t>Accuracy: 81%</a:t>
            </a:r>
            <a:endParaRPr lang="en-US" sz="1600" dirty="0"/>
          </a:p>
        </p:txBody>
      </p:sp>
      <p:pic>
        <p:nvPicPr>
          <p:cNvPr id="13" name="Picture 12" descr="tuning.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295400"/>
            <a:ext cx="2971800" cy="2220208"/>
          </a:xfrm>
          <a:prstGeom prst="rect">
            <a:avLst/>
          </a:prstGeom>
        </p:spPr>
      </p:pic>
      <p:sp>
        <p:nvSpPr>
          <p:cNvPr id="14" name="TextBox 13"/>
          <p:cNvSpPr txBox="1"/>
          <p:nvPr/>
        </p:nvSpPr>
        <p:spPr>
          <a:xfrm>
            <a:off x="533400" y="990600"/>
            <a:ext cx="2827630" cy="369332"/>
          </a:xfrm>
          <a:prstGeom prst="rect">
            <a:avLst/>
          </a:prstGeom>
          <a:noFill/>
        </p:spPr>
        <p:txBody>
          <a:bodyPr wrap="none" rtlCol="0">
            <a:spAutoFit/>
          </a:bodyPr>
          <a:lstStyle/>
          <a:p>
            <a:r>
              <a:rPr lang="en-US" dirty="0" smtClean="0"/>
              <a:t>Parameter Tuning results:</a:t>
            </a:r>
            <a:endParaRPr lang="en-US" dirty="0"/>
          </a:p>
        </p:txBody>
      </p:sp>
      <p:pic>
        <p:nvPicPr>
          <p:cNvPr id="15" name="Picture 14" descr="cv.tunig.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609600"/>
            <a:ext cx="3505200" cy="2888869"/>
          </a:xfrm>
          <a:prstGeom prst="rect">
            <a:avLst/>
          </a:prstGeom>
        </p:spPr>
      </p:pic>
    </p:spTree>
    <p:extLst>
      <p:ext uri="{BB962C8B-B14F-4D97-AF65-F5344CB8AC3E}">
        <p14:creationId xmlns:p14="http://schemas.microsoft.com/office/powerpoint/2010/main" val="24193298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90600"/>
          </a:xfrm>
        </p:spPr>
        <p:txBody>
          <a:bodyPr>
            <a:normAutofit/>
          </a:bodyPr>
          <a:lstStyle/>
          <a:p>
            <a:r>
              <a:rPr lang="en-US" sz="3600" b="1" u="sng" dirty="0" smtClean="0">
                <a:latin typeface="Times New Roman" pitchFamily="18" charset="0"/>
                <a:cs typeface="Times New Roman" pitchFamily="18" charset="0"/>
              </a:rPr>
              <a:t>V. Conclusion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3657600"/>
          </a:xfrm>
        </p:spPr>
        <p:txBody>
          <a:bodyPr>
            <a:normAutofit fontScale="77500" lnSpcReduction="20000"/>
          </a:bodyPr>
          <a:lstStyle/>
          <a:p>
            <a:pPr lvl="1"/>
            <a:endParaRPr lang="en-US" dirty="0">
              <a:latin typeface="Times New Roman" pitchFamily="18" charset="0"/>
              <a:cs typeface="Times New Roman" pitchFamily="18" charset="0"/>
            </a:endParaRPr>
          </a:p>
          <a:p>
            <a:pPr>
              <a:buFont typeface="Wingdings" charset="2"/>
              <a:buChar char="Ø"/>
            </a:pPr>
            <a:r>
              <a:rPr lang="en-US" b="1" dirty="0" smtClean="0">
                <a:latin typeface="Times New Roman" pitchFamily="18" charset="0"/>
                <a:cs typeface="Times New Roman" pitchFamily="18" charset="0"/>
              </a:rPr>
              <a:t>What is needed isn’t more money, but better spending:</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Without further </a:t>
            </a:r>
            <a:r>
              <a:rPr lang="en-US" dirty="0" smtClean="0">
                <a:latin typeface="Times New Roman" pitchFamily="18" charset="0"/>
                <a:cs typeface="Times New Roman" pitchFamily="18" charset="0"/>
              </a:rPr>
              <a:t>accountability </a:t>
            </a:r>
            <a:r>
              <a:rPr lang="en-US" dirty="0">
                <a:latin typeface="Times New Roman" pitchFamily="18" charset="0"/>
                <a:cs typeface="Times New Roman" pitchFamily="18" charset="0"/>
              </a:rPr>
              <a:t>and feedback </a:t>
            </a:r>
            <a:r>
              <a:rPr lang="en-US" dirty="0" smtClean="0">
                <a:latin typeface="Times New Roman" pitchFamily="18" charset="0"/>
                <a:cs typeface="Times New Roman" pitchFamily="18" charset="0"/>
              </a:rPr>
              <a:t>loop,  international donors are not as efficient as local communities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2. Free goods are often exploited. We need to create a market to reward for project construction and maintenance</a:t>
            </a:r>
            <a:r>
              <a:rPr lang="en-US" dirty="0" smtClean="0">
                <a:latin typeface="Times New Roman" pitchFamily="18" charset="0"/>
                <a:cs typeface="Times New Roman" pitchFamily="18" charset="0"/>
              </a:rPr>
              <a:t>.</a:t>
            </a:r>
          </a:p>
          <a:p>
            <a:pPr lvl="1"/>
            <a:endParaRPr lang="en-US" dirty="0" smtClean="0">
              <a:latin typeface="Times New Roman" pitchFamily="18" charset="0"/>
              <a:cs typeface="Times New Roman" pitchFamily="18" charset="0"/>
            </a:endParaRPr>
          </a:p>
          <a:p>
            <a:pPr>
              <a:buFont typeface="Wingdings" charset="2"/>
              <a:buChar char="Ø"/>
            </a:pPr>
            <a:r>
              <a:rPr lang="en-US" b="1" dirty="0">
                <a:latin typeface="Times New Roman" pitchFamily="18" charset="0"/>
                <a:cs typeface="Times New Roman" pitchFamily="18" charset="0"/>
              </a:rPr>
              <a:t>This model aims at</a:t>
            </a:r>
            <a:r>
              <a:rPr lang="en-US" dirty="0">
                <a:latin typeface="Times New Roman" pitchFamily="18" charset="0"/>
                <a:cs typeface="Times New Roman" pitchFamily="18" charset="0"/>
              </a:rPr>
              <a:t>:</a:t>
            </a:r>
          </a:p>
          <a:p>
            <a:pPr lvl="1"/>
            <a:r>
              <a:rPr lang="en-US" dirty="0">
                <a:latin typeface="Times New Roman" pitchFamily="18" charset="0"/>
                <a:cs typeface="Times New Roman" pitchFamily="18" charset="0"/>
              </a:rPr>
              <a:t>pointing out room for improvement</a:t>
            </a:r>
          </a:p>
          <a:p>
            <a:pPr lvl="1"/>
            <a:r>
              <a:rPr lang="en-US" dirty="0">
                <a:latin typeface="Times New Roman" pitchFamily="18" charset="0"/>
                <a:cs typeface="Times New Roman" pitchFamily="18" charset="0"/>
              </a:rPr>
              <a:t>redirecting funds to the most efficient players</a:t>
            </a:r>
          </a:p>
          <a:p>
            <a:pPr lvl="1"/>
            <a:r>
              <a:rPr lang="en-US" dirty="0">
                <a:latin typeface="Times New Roman" pitchFamily="18" charset="0"/>
                <a:cs typeface="Times New Roman" pitchFamily="18" charset="0"/>
              </a:rPr>
              <a:t>Identifying potential success of proposed projects</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Suggestion: </a:t>
            </a:r>
            <a:r>
              <a:rPr lang="en-US" dirty="0" smtClean="0">
                <a:latin typeface="Times New Roman" pitchFamily="18" charset="0"/>
                <a:cs typeface="Times New Roman" pitchFamily="18" charset="0"/>
              </a:rPr>
              <a:t>Drill international funds down to local searchers, create incentives where there is none, and establish systems for maintenance</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9</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281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3683</TotalTime>
  <Words>781</Words>
  <Application>Microsoft Macintosh PowerPoint</Application>
  <PresentationFormat>On-screen Show (4:3)</PresentationFormat>
  <Paragraphs>157</Paragraphs>
  <Slides>11</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Clarity</vt:lpstr>
      <vt:lpstr>Equation</vt:lpstr>
      <vt:lpstr>PowerPoint Presentation</vt:lpstr>
      <vt:lpstr>Overview</vt:lpstr>
      <vt:lpstr>I. Tanzania, so much water, what is the problem?</vt:lpstr>
      <vt:lpstr>Imagine walking 3-5 miles per day for some questionable buckets of water…</vt:lpstr>
      <vt:lpstr>II. Water Projects, an effective solution?</vt:lpstr>
      <vt:lpstr>III. Exploratory Data Analysis</vt:lpstr>
      <vt:lpstr>III. A Machine learning approach to identify functionality of future projects</vt:lpstr>
      <vt:lpstr>IV. Result  </vt:lpstr>
      <vt:lpstr>V. Conclusion </vt:lpstr>
      <vt:lpstr>VI. Further Research</vt:lpstr>
      <vt:lpstr>Thank you for your time.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NYU User</dc:creator>
  <cp:lastModifiedBy>Linlin Cheng</cp:lastModifiedBy>
  <cp:revision>129</cp:revision>
  <cp:lastPrinted>2016-09-19T03:58:04Z</cp:lastPrinted>
  <dcterms:created xsi:type="dcterms:W3CDTF">2014-03-27T20:41:56Z</dcterms:created>
  <dcterms:modified xsi:type="dcterms:W3CDTF">2016-09-19T13:29:13Z</dcterms:modified>
</cp:coreProperties>
</file>