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6" r:id="rId6"/>
    <p:sldId id="267" r:id="rId7"/>
    <p:sldId id="269" r:id="rId8"/>
    <p:sldId id="258" r:id="rId9"/>
    <p:sldId id="263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453F"/>
    <a:srgbClr val="563910"/>
    <a:srgbClr val="5B3D11"/>
    <a:srgbClr val="3C2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0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5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8A61-9339-514E-B81E-0BB8E5A30ED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DAD1-12A3-DB48-9564-9FB937C8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reports.aspx?source=2&amp;series=SP.POP.TOTL&amp;country=%23" TargetMode="External"/><Relationship Id="rId4" Type="http://schemas.openxmlformats.org/officeDocument/2006/relationships/hyperlink" Target="http://databank.worldbank.org/data/reports.aspx?source=2&amp;series=NY.GDP.MKTP.CD&amp;country=%23" TargetMode="External"/><Relationship Id="rId5" Type="http://schemas.openxmlformats.org/officeDocument/2006/relationships/hyperlink" Target="https://stats.oecd.org/Index.aspx?DataSetCode=ANHRS" TargetMode="External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ps.fas.usda.gov/psdonline/psdDownload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necool37.shinyapps.io/coffee_global_trade/" TargetMode="Externa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ff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2304" y="1011210"/>
            <a:ext cx="5592797" cy="4491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1309" y="4637525"/>
            <a:ext cx="6400800" cy="748939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7C453F"/>
                </a:solidFill>
              </a:rPr>
              <a:t>Chia-An</a:t>
            </a:r>
            <a:r>
              <a:rPr lang="zh-TW" altLang="en-US" sz="2800" dirty="0" smtClean="0">
                <a:solidFill>
                  <a:srgbClr val="7C453F"/>
                </a:solidFill>
              </a:rPr>
              <a:t> </a:t>
            </a:r>
            <a:r>
              <a:rPr lang="en-US" altLang="zh-TW" sz="2800" dirty="0" smtClean="0">
                <a:solidFill>
                  <a:srgbClr val="7C453F"/>
                </a:solidFill>
              </a:rPr>
              <a:t>Chen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849" y="4043812"/>
            <a:ext cx="7772400" cy="591326"/>
          </a:xfrm>
        </p:spPr>
        <p:txBody>
          <a:bodyPr>
            <a:noAutofit/>
          </a:bodyPr>
          <a:lstStyle/>
          <a:p>
            <a:r>
              <a:rPr lang="en-US" altLang="zh-TW" sz="5000" dirty="0" smtClean="0">
                <a:solidFill>
                  <a:srgbClr val="7C453F"/>
                </a:solidFill>
              </a:rPr>
              <a:t>Global</a:t>
            </a:r>
            <a:r>
              <a:rPr lang="zh-TW" altLang="en-US" sz="5000" dirty="0" smtClean="0">
                <a:solidFill>
                  <a:srgbClr val="7C453F"/>
                </a:solidFill>
              </a:rPr>
              <a:t> </a:t>
            </a:r>
            <a:r>
              <a:rPr lang="en-US" altLang="zh-TW" sz="5000" dirty="0" smtClean="0">
                <a:solidFill>
                  <a:srgbClr val="7C453F"/>
                </a:solidFill>
              </a:rPr>
              <a:t>Trade</a:t>
            </a:r>
            <a:endParaRPr lang="en-US" sz="5000" dirty="0">
              <a:solidFill>
                <a:srgbClr val="7C453F"/>
              </a:solidFill>
            </a:endParaRPr>
          </a:p>
        </p:txBody>
      </p:sp>
      <p:pic>
        <p:nvPicPr>
          <p:cNvPr id="6" name="Picture 5" descr="coffe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2" t="13895" r="18065" b="19239"/>
          <a:stretch/>
        </p:blipFill>
        <p:spPr>
          <a:xfrm>
            <a:off x="2987235" y="1385679"/>
            <a:ext cx="3152249" cy="26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9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Domestic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consumption</a:t>
            </a:r>
            <a:endParaRPr lang="en-US" dirty="0"/>
          </a:p>
        </p:txBody>
      </p:sp>
      <p:pic>
        <p:nvPicPr>
          <p:cNvPr id="4" name="Picture 3" descr="Screen Shot 2016-07-31 at 11.13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4" t="19127"/>
          <a:stretch/>
        </p:blipFill>
        <p:spPr>
          <a:xfrm>
            <a:off x="4776964" y="2319338"/>
            <a:ext cx="4367036" cy="2407244"/>
          </a:xfrm>
          <a:prstGeom prst="rect">
            <a:avLst/>
          </a:prstGeom>
        </p:spPr>
      </p:pic>
      <p:pic>
        <p:nvPicPr>
          <p:cNvPr id="6" name="Picture 5" descr="Screen Shot 2016-07-31 at 11.12.5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0" t="19127"/>
          <a:stretch/>
        </p:blipFill>
        <p:spPr>
          <a:xfrm>
            <a:off x="-10911" y="2319338"/>
            <a:ext cx="4519412" cy="2486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000" y="1880632"/>
            <a:ext cx="39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0" y="1932464"/>
            <a:ext cx="114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kg/person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ffee-ma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" b="2818"/>
          <a:stretch>
            <a:fillRect/>
          </a:stretch>
        </p:blipFill>
        <p:spPr>
          <a:xfrm>
            <a:off x="457200" y="1043091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0272029" y="24289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8098" y="1263729"/>
            <a:ext cx="196769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5000" dirty="0" smtClean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lang="en-US" sz="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85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Production, supply, and distribution of coffee from United States Department of Agriculture </a:t>
            </a:r>
          </a:p>
          <a:p>
            <a:r>
              <a:rPr lang="en-US" dirty="0">
                <a:hlinkClick r:id="rId3"/>
              </a:rPr>
              <a:t>Total population from World Databank </a:t>
            </a:r>
          </a:p>
          <a:p>
            <a:r>
              <a:rPr lang="en-US" dirty="0">
                <a:hlinkClick r:id="rId4"/>
              </a:rPr>
              <a:t>GDP from World Databank </a:t>
            </a:r>
          </a:p>
          <a:p>
            <a:r>
              <a:rPr lang="en-US" dirty="0">
                <a:hlinkClick r:id="rId5"/>
              </a:rPr>
              <a:t>Annual working hour from OECD</a:t>
            </a:r>
            <a:endParaRPr lang="en-US" dirty="0" smtClean="0"/>
          </a:p>
        </p:txBody>
      </p:sp>
      <p:pic>
        <p:nvPicPr>
          <p:cNvPr id="4" name="Picture 3" descr="coffee_bg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15" y="4461978"/>
            <a:ext cx="3573485" cy="23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0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Coffee global trade app</a:t>
            </a:r>
            <a:endParaRPr lang="en-US" dirty="0"/>
          </a:p>
        </p:txBody>
      </p:sp>
      <p:pic>
        <p:nvPicPr>
          <p:cNvPr id="4" name="Picture 3" descr="coffee_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15" y="4461978"/>
            <a:ext cx="3573485" cy="23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4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Bean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Exports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Exports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Total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Distribution</a:t>
            </a:r>
            <a:r>
              <a:rPr lang="zh-TW" altLang="en-US" dirty="0" smtClean="0"/>
              <a:t>  </a:t>
            </a:r>
            <a:endParaRPr lang="en-US" dirty="0"/>
          </a:p>
        </p:txBody>
      </p:sp>
      <p:pic>
        <p:nvPicPr>
          <p:cNvPr id="4" name="Content Placeholder 3" descr="Screen Shot 2016-07-31 at 11.21.3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7" t="49378" r="9753" b="3411"/>
          <a:stretch/>
        </p:blipFill>
        <p:spPr>
          <a:xfrm>
            <a:off x="235573" y="2159000"/>
            <a:ext cx="4317883" cy="2654300"/>
          </a:xfrm>
        </p:spPr>
      </p:pic>
      <p:pic>
        <p:nvPicPr>
          <p:cNvPr id="5" name="Picture 4" descr="Screen Shot 2016-07-31 at 11.24.1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1" t="50148" r="15515" b="3653"/>
          <a:stretch/>
        </p:blipFill>
        <p:spPr>
          <a:xfrm>
            <a:off x="4487545" y="2159000"/>
            <a:ext cx="4199255" cy="2654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000" y="1954768"/>
            <a:ext cx="98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Thailand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1974334"/>
            <a:ext cx="71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2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Does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Always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Correlate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Domestic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Consumption?</a:t>
            </a:r>
            <a:endParaRPr lang="en-US" dirty="0"/>
          </a:p>
        </p:txBody>
      </p:sp>
      <p:pic>
        <p:nvPicPr>
          <p:cNvPr id="4" name="Content Placeholder 3" descr="Screen Shot 2016-07-31 at 11.44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0" t="49949" r="14198" b="3389"/>
          <a:stretch/>
        </p:blipFill>
        <p:spPr>
          <a:xfrm>
            <a:off x="457200" y="2369582"/>
            <a:ext cx="4335255" cy="3058065"/>
          </a:xfrm>
        </p:spPr>
      </p:pic>
      <p:pic>
        <p:nvPicPr>
          <p:cNvPr id="5" name="Picture 4" descr="Screen Shot 2016-07-31 at 11.16.5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0" t="50246" r="16112" b="4546"/>
          <a:stretch/>
        </p:blipFill>
        <p:spPr>
          <a:xfrm>
            <a:off x="4792455" y="2369582"/>
            <a:ext cx="4248183" cy="3060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46" y="3128332"/>
            <a:ext cx="39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5914" y="1850915"/>
            <a:ext cx="170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European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7231" y="1850915"/>
            <a:ext cx="127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</a:t>
            </a:r>
            <a:r>
              <a:rPr lang="en-US" dirty="0" smtClean="0"/>
              <a:t>witzerland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0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Production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Type:</a:t>
            </a:r>
            <a:r>
              <a:rPr lang="zh-TW" altLang="en-US" dirty="0" smtClean="0"/>
              <a:t> </a:t>
            </a:r>
            <a:r>
              <a:rPr lang="en-US" altLang="zh-TW" dirty="0" smtClean="0"/>
              <a:t>Arabica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Robusta</a:t>
            </a:r>
            <a:endParaRPr lang="en-US" dirty="0"/>
          </a:p>
        </p:txBody>
      </p:sp>
      <p:pic>
        <p:nvPicPr>
          <p:cNvPr id="4" name="Content Placeholder 3" descr="Screen Shot 2016-07-31 at 11.07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0" t="48050" r="17839" b="3557"/>
          <a:stretch/>
        </p:blipFill>
        <p:spPr>
          <a:xfrm>
            <a:off x="457200" y="2199237"/>
            <a:ext cx="3674682" cy="2796597"/>
          </a:xfrm>
        </p:spPr>
      </p:pic>
      <p:pic>
        <p:nvPicPr>
          <p:cNvPr id="5" name="Picture 4" descr="Screen Shot 2016-07-31 at 11.08.2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2" t="53701" r="21582" b="1154"/>
          <a:stretch/>
        </p:blipFill>
        <p:spPr>
          <a:xfrm>
            <a:off x="4771355" y="2199237"/>
            <a:ext cx="4079030" cy="2796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7129" y="1591032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Brazil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9673" y="1591032"/>
            <a:ext cx="343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Democratic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Republic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0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got</a:t>
            </a:r>
            <a:r>
              <a:rPr lang="zh-TW" altLang="en-US" dirty="0" smtClean="0"/>
              <a:t> </a:t>
            </a:r>
            <a:r>
              <a:rPr lang="en-US" altLang="zh-TW" dirty="0" smtClean="0"/>
              <a:t>more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</a:t>
            </a:r>
            <a:r>
              <a:rPr lang="is-IS" altLang="zh-TW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Integrate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dataset,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paid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coffee</a:t>
            </a:r>
            <a:r>
              <a:rPr lang="zh-TW" altLang="en-US" dirty="0" smtClean="0"/>
              <a:t> </a:t>
            </a:r>
            <a:r>
              <a:rPr lang="en-US" altLang="zh-TW" dirty="0" smtClean="0"/>
              <a:t>beans’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grower,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my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</a:p>
          <a:p>
            <a:r>
              <a:rPr lang="en-US" altLang="zh-TW" dirty="0" smtClean="0"/>
              <a:t>Conduct</a:t>
            </a:r>
            <a:r>
              <a:rPr lang="zh-TW" altLang="en-US" dirty="0" smtClean="0"/>
              <a:t> </a:t>
            </a:r>
            <a:r>
              <a:rPr lang="en-US" altLang="zh-TW" dirty="0" smtClean="0"/>
              <a:t>cluster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analysis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plot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shown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correlation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</a:t>
            </a:r>
            <a:endParaRPr lang="en-US" dirty="0"/>
          </a:p>
        </p:txBody>
      </p:sp>
      <p:pic>
        <p:nvPicPr>
          <p:cNvPr id="4" name="Picture 3" descr="coffee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15" y="4461978"/>
            <a:ext cx="3573485" cy="23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682314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Coffee-and-Breakfast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" r="2836"/>
          <a:stretch>
            <a:fillRect/>
          </a:stretch>
        </p:blipFill>
        <p:spPr>
          <a:xfrm>
            <a:off x="1668792" y="2143099"/>
            <a:ext cx="6220967" cy="3419111"/>
          </a:xfrm>
        </p:spPr>
      </p:pic>
    </p:spTree>
    <p:extLst>
      <p:ext uri="{BB962C8B-B14F-4D97-AF65-F5344CB8AC3E}">
        <p14:creationId xmlns:p14="http://schemas.microsoft.com/office/powerpoint/2010/main" val="366401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120</Words>
  <Application>Microsoft Macintosh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Global Trade</vt:lpstr>
      <vt:lpstr>PowerPoint Presentation</vt:lpstr>
      <vt:lpstr>Dataset Intro</vt:lpstr>
      <vt:lpstr>Demo Time!</vt:lpstr>
      <vt:lpstr>How Bean Exports and Soluble Exports Shape Total Distribution  </vt:lpstr>
      <vt:lpstr>Does Import Always Correlate with Domestic Consumption?</vt:lpstr>
      <vt:lpstr>Production Type: Arabica and Robusta</vt:lpstr>
      <vt:lpstr>If I got more time…</vt:lpstr>
      <vt:lpstr>Questions?</vt:lpstr>
      <vt:lpstr>Appendix</vt:lpstr>
      <vt:lpstr>Domestic consumption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Trade: Coffee</dc:title>
  <dc:creator>Chia-An Chen</dc:creator>
  <cp:lastModifiedBy>Chia-An Chen</cp:lastModifiedBy>
  <cp:revision>9</cp:revision>
  <dcterms:created xsi:type="dcterms:W3CDTF">2016-08-01T01:26:15Z</dcterms:created>
  <dcterms:modified xsi:type="dcterms:W3CDTF">2016-08-01T03:57:29Z</dcterms:modified>
</cp:coreProperties>
</file>