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7" r:id="rId5"/>
    <p:sldId id="259" r:id="rId6"/>
    <p:sldId id="260" r:id="rId7"/>
    <p:sldId id="261" r:id="rId8"/>
    <p:sldId id="290" r:id="rId9"/>
    <p:sldId id="262" r:id="rId10"/>
    <p:sldId id="263" r:id="rId11"/>
    <p:sldId id="268" r:id="rId12"/>
    <p:sldId id="273" r:id="rId13"/>
    <p:sldId id="266" r:id="rId14"/>
    <p:sldId id="274" r:id="rId15"/>
    <p:sldId id="275" r:id="rId16"/>
    <p:sldId id="270" r:id="rId17"/>
    <p:sldId id="271" r:id="rId18"/>
    <p:sldId id="272" r:id="rId19"/>
    <p:sldId id="269" r:id="rId20"/>
    <p:sldId id="276" r:id="rId21"/>
    <p:sldId id="278" r:id="rId22"/>
    <p:sldId id="279" r:id="rId23"/>
    <p:sldId id="280" r:id="rId24"/>
    <p:sldId id="281" r:id="rId25"/>
    <p:sldId id="282" r:id="rId26"/>
    <p:sldId id="283" r:id="rId27"/>
    <p:sldId id="284" r:id="rId28"/>
    <p:sldId id="286" r:id="rId29"/>
    <p:sldId id="285" r:id="rId30"/>
    <p:sldId id="288" r:id="rId31"/>
    <p:sldId id="287" r:id="rId32"/>
    <p:sldId id="28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26" autoAdjust="0"/>
    <p:restoredTop sz="94660"/>
  </p:normalViewPr>
  <p:slideViewPr>
    <p:cSldViewPr snapToGrid="0">
      <p:cViewPr varScale="1">
        <p:scale>
          <a:sx n="74" d="100"/>
          <a:sy n="74" d="100"/>
        </p:scale>
        <p:origin x="2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05-Nov-23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05-Nov-23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05-Nov-23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05-Nov-23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05-Nov-23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05-Nov-23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05-Nov-23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05-Nov-23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05-Nov-23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05-Nov-23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05-Nov-23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05-Nov-23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Protocols &amp; Application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71637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Layer Protocol: FTP</a:t>
            </a:r>
          </a:p>
        </p:txBody>
      </p:sp>
      <p:pic>
        <p:nvPicPr>
          <p:cNvPr id="1026" name="Picture 2" descr="http://cdn2.hubspot.net/hub/26878/file-13611178-png/images/ftp_command_and_data_channels-resized-6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1502" y="2652193"/>
            <a:ext cx="5924044" cy="2035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71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Layer Protocol: DNS</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tx1"/>
                </a:solidFill>
              </a:rPr>
              <a:t>Domain Name Service (DNS): </a:t>
            </a:r>
          </a:p>
          <a:p>
            <a:pPr marL="457200" indent="-457200">
              <a:buFont typeface="+mj-lt"/>
              <a:buAutoNum type="arabicPeriod"/>
            </a:pPr>
            <a:r>
              <a:rPr lang="en-US" dirty="0" smtClean="0">
                <a:solidFill>
                  <a:schemeClr val="tx1"/>
                </a:solidFill>
              </a:rPr>
              <a:t>DNS </a:t>
            </a:r>
            <a:r>
              <a:rPr lang="en-US" dirty="0">
                <a:solidFill>
                  <a:schemeClr val="tx1"/>
                </a:solidFill>
              </a:rPr>
              <a:t>provides a core Internet </a:t>
            </a:r>
            <a:r>
              <a:rPr lang="en-US" dirty="0" smtClean="0">
                <a:solidFill>
                  <a:schemeClr val="tx1"/>
                </a:solidFill>
              </a:rPr>
              <a:t>function, </a:t>
            </a:r>
            <a:r>
              <a:rPr lang="en-US" dirty="0">
                <a:solidFill>
                  <a:schemeClr val="tx1"/>
                </a:solidFill>
              </a:rPr>
              <a:t>translating hostnames to </a:t>
            </a:r>
            <a:r>
              <a:rPr lang="en-US" dirty="0" smtClean="0">
                <a:solidFill>
                  <a:schemeClr val="tx1"/>
                </a:solidFill>
              </a:rPr>
              <a:t>their underlying </a:t>
            </a:r>
            <a:r>
              <a:rPr lang="en-US" dirty="0">
                <a:solidFill>
                  <a:schemeClr val="tx1"/>
                </a:solidFill>
              </a:rPr>
              <a:t>IP addresses, for user applications and other software in the Internet</a:t>
            </a:r>
            <a:r>
              <a:rPr lang="en-US" dirty="0" smtClean="0">
                <a:solidFill>
                  <a:schemeClr val="tx1"/>
                </a:solidFill>
              </a:rPr>
              <a:t>. The </a:t>
            </a:r>
            <a:r>
              <a:rPr lang="en-US" dirty="0">
                <a:solidFill>
                  <a:schemeClr val="tx1"/>
                </a:solidFill>
              </a:rPr>
              <a:t>DNS protocol defines an automated service that matches resource names with </a:t>
            </a:r>
            <a:r>
              <a:rPr lang="en-US" dirty="0" smtClean="0">
                <a:solidFill>
                  <a:schemeClr val="tx1"/>
                </a:solidFill>
              </a:rPr>
              <a:t>the required </a:t>
            </a:r>
            <a:r>
              <a:rPr lang="en-US" dirty="0">
                <a:solidFill>
                  <a:schemeClr val="tx1"/>
                </a:solidFill>
              </a:rPr>
              <a:t>numeric network </a:t>
            </a:r>
            <a:r>
              <a:rPr lang="en-US" dirty="0" smtClean="0">
                <a:solidFill>
                  <a:schemeClr val="tx1"/>
                </a:solidFill>
              </a:rPr>
              <a:t>address</a:t>
            </a:r>
          </a:p>
          <a:p>
            <a:pPr algn="just">
              <a:buFont typeface="Wingdings" panose="05000000000000000000" pitchFamily="2" charset="2"/>
              <a:buChar char="§"/>
            </a:pPr>
            <a:r>
              <a:rPr lang="en-US" dirty="0" smtClean="0">
                <a:solidFill>
                  <a:schemeClr val="tx1"/>
                </a:solidFill>
              </a:rPr>
              <a:t>      DNS </a:t>
            </a:r>
            <a:r>
              <a:rPr lang="en-US" dirty="0">
                <a:solidFill>
                  <a:schemeClr val="tx1"/>
                </a:solidFill>
              </a:rPr>
              <a:t>uses a large number of name servers, organized in a hierarchical fashion and distributed </a:t>
            </a:r>
            <a:r>
              <a:rPr lang="en-US" dirty="0" smtClean="0">
                <a:solidFill>
                  <a:schemeClr val="tx1"/>
                </a:solidFill>
              </a:rPr>
              <a:t>   around </a:t>
            </a:r>
            <a:r>
              <a:rPr lang="en-US" dirty="0">
                <a:solidFill>
                  <a:schemeClr val="tx1"/>
                </a:solidFill>
              </a:rPr>
              <a:t>the world. No one name server has all of the mappings for all of the hosts in the internet. Instead, the mappings are distributed across the name servers. There are three types of name servers:</a:t>
            </a:r>
          </a:p>
          <a:p>
            <a:pPr marL="457200" indent="-457200" algn="just">
              <a:buFont typeface="+mj-lt"/>
              <a:buAutoNum type="arabicPeriod"/>
            </a:pPr>
            <a:r>
              <a:rPr lang="en-US" b="1" dirty="0">
                <a:solidFill>
                  <a:schemeClr val="tx1"/>
                </a:solidFill>
              </a:rPr>
              <a:t>Root name servers</a:t>
            </a:r>
          </a:p>
          <a:p>
            <a:pPr marL="457200" indent="-457200" algn="just">
              <a:buFont typeface="+mj-lt"/>
              <a:buAutoNum type="arabicPeriod"/>
            </a:pPr>
            <a:r>
              <a:rPr lang="en-US" b="1" dirty="0">
                <a:solidFill>
                  <a:schemeClr val="tx1"/>
                </a:solidFill>
              </a:rPr>
              <a:t>Local  name server</a:t>
            </a:r>
          </a:p>
          <a:p>
            <a:pPr marL="457200" indent="-457200">
              <a:buFont typeface="+mj-lt"/>
              <a:buAutoNum type="arabicPeriod"/>
            </a:pPr>
            <a:r>
              <a:rPr lang="en-US" b="1" dirty="0">
                <a:solidFill>
                  <a:schemeClr val="tx1"/>
                </a:solidFill>
              </a:rPr>
              <a:t>Authoritative name servers</a:t>
            </a:r>
            <a:endParaRPr lang="en-US" dirty="0">
              <a:solidFill>
                <a:schemeClr val="tx1"/>
              </a:solidFill>
            </a:endParaRPr>
          </a:p>
          <a:p>
            <a:pPr marL="457200" indent="-457200">
              <a:buFont typeface="+mj-lt"/>
              <a:buAutoNum type="arabicPeriod"/>
            </a:pPr>
            <a:endParaRPr lang="en-US" dirty="0">
              <a:solidFill>
                <a:schemeClr val="tx1"/>
              </a:solidFill>
            </a:endParaRPr>
          </a:p>
        </p:txBody>
      </p:sp>
    </p:spTree>
    <p:extLst>
      <p:ext uri="{BB962C8B-B14F-4D97-AF65-F5344CB8AC3E}">
        <p14:creationId xmlns:p14="http://schemas.microsoft.com/office/powerpoint/2010/main" val="2763673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DNS </a:t>
            </a:r>
            <a:r>
              <a:rPr lang="en-US" dirty="0" smtClean="0"/>
              <a:t>Hierarchy</a:t>
            </a:r>
            <a:endParaRPr lang="en-US" dirty="0"/>
          </a:p>
        </p:txBody>
      </p:sp>
      <p:pic>
        <p:nvPicPr>
          <p:cNvPr id="5" name="Picture 2" descr="https://upload.wikimedia.org/wikibooks/en/7/72/Strucutre-of-d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1934722"/>
            <a:ext cx="10249425" cy="4015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13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 cont.</a:t>
            </a:r>
            <a:endParaRPr lang="en-US" dirty="0"/>
          </a:p>
        </p:txBody>
      </p:sp>
      <p:sp>
        <p:nvSpPr>
          <p:cNvPr id="3" name="Content Placeholder 2"/>
          <p:cNvSpPr>
            <a:spLocks noGrp="1"/>
          </p:cNvSpPr>
          <p:nvPr>
            <p:ph idx="1"/>
          </p:nvPr>
        </p:nvSpPr>
        <p:spPr/>
        <p:txBody>
          <a:bodyPr>
            <a:normAutofit/>
          </a:bodyPr>
          <a:lstStyle/>
          <a:p>
            <a:pPr marL="457200" indent="-457200" algn="just">
              <a:buFont typeface="+mj-lt"/>
              <a:buAutoNum type="arabicPeriod"/>
            </a:pPr>
            <a:r>
              <a:rPr lang="en-US" b="1" dirty="0" smtClean="0">
                <a:solidFill>
                  <a:schemeClr val="tx1"/>
                </a:solidFill>
              </a:rPr>
              <a:t>Root </a:t>
            </a:r>
            <a:r>
              <a:rPr lang="en-US" b="1" dirty="0">
                <a:solidFill>
                  <a:schemeClr val="tx1"/>
                </a:solidFill>
              </a:rPr>
              <a:t>name </a:t>
            </a:r>
            <a:r>
              <a:rPr lang="en-US" b="1" dirty="0" smtClean="0">
                <a:solidFill>
                  <a:schemeClr val="tx1"/>
                </a:solidFill>
              </a:rPr>
              <a:t>servers: </a:t>
            </a:r>
            <a:r>
              <a:rPr lang="en-US" dirty="0">
                <a:solidFill>
                  <a:schemeClr val="tx1"/>
                </a:solidFill>
              </a:rPr>
              <a:t>A root server contains information about the root and top-level domains, </a:t>
            </a:r>
            <a:r>
              <a:rPr lang="en-US" dirty="0" smtClean="0">
                <a:solidFill>
                  <a:schemeClr val="tx1"/>
                </a:solidFill>
              </a:rPr>
              <a:t>When </a:t>
            </a:r>
            <a:r>
              <a:rPr lang="en-US" dirty="0">
                <a:solidFill>
                  <a:schemeClr val="tx1"/>
                </a:solidFill>
              </a:rPr>
              <a:t>a local name </a:t>
            </a:r>
            <a:r>
              <a:rPr lang="en-US" dirty="0" smtClean="0">
                <a:solidFill>
                  <a:schemeClr val="tx1"/>
                </a:solidFill>
              </a:rPr>
              <a:t>server cannot </a:t>
            </a:r>
            <a:r>
              <a:rPr lang="en-US" dirty="0">
                <a:solidFill>
                  <a:schemeClr val="tx1"/>
                </a:solidFill>
              </a:rPr>
              <a:t>immediately satisfy a query from a host (because it does not have a record for the hostname being requested</a:t>
            </a:r>
            <a:r>
              <a:rPr lang="en-US" dirty="0" smtClean="0">
                <a:solidFill>
                  <a:schemeClr val="tx1"/>
                </a:solidFill>
              </a:rPr>
              <a:t>), the </a:t>
            </a:r>
            <a:r>
              <a:rPr lang="en-US" dirty="0">
                <a:solidFill>
                  <a:schemeClr val="tx1"/>
                </a:solidFill>
              </a:rPr>
              <a:t>local name server behaves as a DNS client and queries one of the root name servers. </a:t>
            </a:r>
            <a:endParaRPr lang="en-US" dirty="0" smtClean="0">
              <a:solidFill>
                <a:schemeClr val="tx1"/>
              </a:solidFill>
            </a:endParaRPr>
          </a:p>
          <a:p>
            <a:pPr marL="457200" indent="-457200" algn="just">
              <a:buFont typeface="+mj-lt"/>
              <a:buAutoNum type="arabicPeriod"/>
            </a:pPr>
            <a:r>
              <a:rPr lang="en-US" b="1" dirty="0" smtClean="0">
                <a:solidFill>
                  <a:schemeClr val="tx1"/>
                </a:solidFill>
              </a:rPr>
              <a:t>Local  </a:t>
            </a:r>
            <a:r>
              <a:rPr lang="en-US" b="1" dirty="0">
                <a:solidFill>
                  <a:schemeClr val="tx1"/>
                </a:solidFill>
              </a:rPr>
              <a:t>name server</a:t>
            </a:r>
            <a:r>
              <a:rPr lang="en-US" dirty="0">
                <a:solidFill>
                  <a:schemeClr val="tx1"/>
                </a:solidFill>
              </a:rPr>
              <a:t>: Each ISP - such as a university, an academic department, an employee's company or a residential ISP - has a local name server (also called a default name server). When a host issues a DNS query message, the message is first sent to the host's local  name server. The  IP address of the local name server  is typically  configured by hand in a host</a:t>
            </a:r>
            <a:r>
              <a:rPr lang="en-US" dirty="0" smtClean="0">
                <a:solidFill>
                  <a:schemeClr val="tx1"/>
                </a:solidFill>
              </a:rPr>
              <a:t>. </a:t>
            </a:r>
            <a:endParaRPr lang="en-US" dirty="0">
              <a:solidFill>
                <a:schemeClr val="tx1"/>
              </a:solidFill>
            </a:endParaRPr>
          </a:p>
          <a:p>
            <a:pPr marL="457200" indent="-457200" algn="just">
              <a:buFont typeface="+mj-lt"/>
              <a:buAutoNum type="arabicPeriod"/>
            </a:pPr>
            <a:r>
              <a:rPr lang="en-US" b="1" dirty="0" smtClean="0">
                <a:solidFill>
                  <a:schemeClr val="tx1"/>
                </a:solidFill>
              </a:rPr>
              <a:t>Authoritative </a:t>
            </a:r>
            <a:r>
              <a:rPr lang="en-US" b="1" dirty="0">
                <a:solidFill>
                  <a:schemeClr val="tx1"/>
                </a:solidFill>
              </a:rPr>
              <a:t>name servers: </a:t>
            </a:r>
            <a:r>
              <a:rPr lang="en-US" dirty="0">
                <a:solidFill>
                  <a:schemeClr val="tx1"/>
                </a:solidFill>
              </a:rPr>
              <a:t>Every host is registered with an authoritative name server. Typically, the authoritative name server for a host is a name server in the host's local ISP. </a:t>
            </a:r>
            <a:r>
              <a:rPr lang="en-US" dirty="0" smtClean="0">
                <a:solidFill>
                  <a:schemeClr val="tx1"/>
                </a:solidFill>
              </a:rPr>
              <a:t>Many </a:t>
            </a:r>
            <a:r>
              <a:rPr lang="en-US" dirty="0">
                <a:solidFill>
                  <a:schemeClr val="tx1"/>
                </a:solidFill>
              </a:rPr>
              <a:t>name servers act as both local and </a:t>
            </a:r>
            <a:r>
              <a:rPr lang="en-US" dirty="0" smtClean="0">
                <a:solidFill>
                  <a:schemeClr val="tx1"/>
                </a:solidFill>
              </a:rPr>
              <a:t>authoritative </a:t>
            </a:r>
            <a:r>
              <a:rPr lang="en-US" dirty="0">
                <a:solidFill>
                  <a:schemeClr val="tx1"/>
                </a:solidFill>
              </a:rPr>
              <a:t>name servers.</a:t>
            </a:r>
          </a:p>
          <a:p>
            <a:endParaRPr lang="en-US" dirty="0">
              <a:solidFill>
                <a:schemeClr val="tx1"/>
              </a:solidFill>
            </a:endParaRPr>
          </a:p>
          <a:p>
            <a:pPr marL="457200" indent="-457200" algn="just">
              <a:buFont typeface="+mj-lt"/>
              <a:buAutoNum type="arabicPeriod"/>
            </a:pPr>
            <a:endParaRPr lang="en-US" dirty="0" smtClean="0">
              <a:solidFill>
                <a:schemeClr val="tx1"/>
              </a:solidFill>
            </a:endParaRPr>
          </a:p>
        </p:txBody>
      </p:sp>
    </p:spTree>
    <p:extLst>
      <p:ext uri="{BB962C8B-B14F-4D97-AF65-F5344CB8AC3E}">
        <p14:creationId xmlns:p14="http://schemas.microsoft.com/office/powerpoint/2010/main" val="1909041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Internet </a:t>
            </a:r>
            <a:r>
              <a:rPr lang="en-US" dirty="0"/>
              <a:t>Domain Names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solidFill>
                  <a:schemeClr val="tx1"/>
                </a:solidFill>
              </a:rPr>
              <a:t>As an example, consider a namespace with </a:t>
            </a:r>
            <a:r>
              <a:rPr lang="en-US" dirty="0" smtClean="0">
                <a:solidFill>
                  <a:schemeClr val="tx1"/>
                </a:solidFill>
              </a:rPr>
              <a:t>names </a:t>
            </a:r>
            <a:r>
              <a:rPr lang="en-US" dirty="0">
                <a:solidFill>
                  <a:schemeClr val="tx1"/>
                </a:solidFill>
              </a:rPr>
              <a:t>of the form: </a:t>
            </a:r>
          </a:p>
          <a:p>
            <a:pPr lvl="1" algn="ctr"/>
            <a:r>
              <a:rPr lang="en-US" b="1" i="1" dirty="0">
                <a:solidFill>
                  <a:schemeClr val="tx1"/>
                </a:solidFill>
              </a:rPr>
              <a:t>local. site </a:t>
            </a:r>
          </a:p>
          <a:p>
            <a:r>
              <a:rPr lang="en-US" dirty="0">
                <a:solidFill>
                  <a:schemeClr val="tx1"/>
                </a:solidFill>
              </a:rPr>
              <a:t>where </a:t>
            </a:r>
            <a:r>
              <a:rPr lang="en-US" b="1" i="1" dirty="0">
                <a:solidFill>
                  <a:schemeClr val="tx1"/>
                </a:solidFill>
              </a:rPr>
              <a:t>site </a:t>
            </a:r>
            <a:r>
              <a:rPr lang="en-US" dirty="0">
                <a:solidFill>
                  <a:schemeClr val="tx1"/>
                </a:solidFill>
              </a:rPr>
              <a:t>is the site name authorized by the central authority</a:t>
            </a:r>
            <a:r>
              <a:rPr lang="en-US" b="1" i="1" dirty="0">
                <a:solidFill>
                  <a:schemeClr val="tx1"/>
                </a:solidFill>
              </a:rPr>
              <a:t>, local </a:t>
            </a:r>
            <a:r>
              <a:rPr lang="en-US" dirty="0">
                <a:solidFill>
                  <a:schemeClr val="tx1"/>
                </a:solidFill>
              </a:rPr>
              <a:t>is the part of </a:t>
            </a:r>
            <a:r>
              <a:rPr lang="en-US" dirty="0" smtClean="0">
                <a:solidFill>
                  <a:schemeClr val="tx1"/>
                </a:solidFill>
              </a:rPr>
              <a:t>a name </a:t>
            </a:r>
            <a:r>
              <a:rPr lang="en-US" dirty="0">
                <a:solidFill>
                  <a:schemeClr val="tx1"/>
                </a:solidFill>
              </a:rPr>
              <a:t>controlled by the site, and </a:t>
            </a:r>
            <a:r>
              <a:rPr lang="en-US" dirty="0" smtClean="0">
                <a:solidFill>
                  <a:schemeClr val="tx1"/>
                </a:solidFill>
              </a:rPr>
              <a:t>("</a:t>
            </a:r>
            <a:r>
              <a:rPr lang="en-US" b="1" dirty="0" smtClean="0">
                <a:solidFill>
                  <a:schemeClr val="tx1"/>
                </a:solidFill>
              </a:rPr>
              <a:t>.</a:t>
            </a:r>
            <a:r>
              <a:rPr lang="en-US" dirty="0" smtClean="0">
                <a:solidFill>
                  <a:schemeClr val="tx1"/>
                </a:solidFill>
              </a:rPr>
              <a:t>") </a:t>
            </a:r>
            <a:r>
              <a:rPr lang="en-US" dirty="0">
                <a:solidFill>
                  <a:schemeClr val="tx1"/>
                </a:solidFill>
              </a:rPr>
              <a:t>is a delimiter used to separate them</a:t>
            </a:r>
            <a:r>
              <a:rPr lang="en-US" dirty="0" smtClean="0">
                <a:solidFill>
                  <a:schemeClr val="tx1"/>
                </a:solidFill>
              </a:rPr>
              <a:t>.</a:t>
            </a:r>
          </a:p>
          <a:p>
            <a:pPr>
              <a:buFont typeface="Wingdings" panose="05000000000000000000" pitchFamily="2" charset="2"/>
              <a:buChar char="Ø"/>
            </a:pPr>
            <a:r>
              <a:rPr lang="en-US" dirty="0">
                <a:solidFill>
                  <a:schemeClr val="tx1"/>
                </a:solidFill>
              </a:rPr>
              <a:t>adding </a:t>
            </a:r>
            <a:r>
              <a:rPr lang="en-US" dirty="0" smtClean="0">
                <a:solidFill>
                  <a:schemeClr val="tx1"/>
                </a:solidFill>
              </a:rPr>
              <a:t>a </a:t>
            </a:r>
            <a:r>
              <a:rPr lang="en-US" b="1" i="1" dirty="0" smtClean="0">
                <a:solidFill>
                  <a:schemeClr val="tx1"/>
                </a:solidFill>
              </a:rPr>
              <a:t>group </a:t>
            </a:r>
            <a:r>
              <a:rPr lang="en-US" dirty="0">
                <a:solidFill>
                  <a:schemeClr val="tx1"/>
                </a:solidFill>
              </a:rPr>
              <a:t>subdivision to names already partitioned by site </a:t>
            </a:r>
            <a:r>
              <a:rPr lang="en-US" dirty="0" smtClean="0">
                <a:solidFill>
                  <a:schemeClr val="tx1"/>
                </a:solidFill>
              </a:rPr>
              <a:t>produces</a:t>
            </a:r>
            <a:r>
              <a:rPr lang="en-US" b="1" i="1" dirty="0" smtClean="0">
                <a:solidFill>
                  <a:schemeClr val="tx1"/>
                </a:solidFill>
              </a:rPr>
              <a:t> </a:t>
            </a:r>
            <a:r>
              <a:rPr lang="en-US" dirty="0" smtClean="0">
                <a:solidFill>
                  <a:schemeClr val="tx1"/>
                </a:solidFill>
              </a:rPr>
              <a:t>the </a:t>
            </a:r>
            <a:r>
              <a:rPr lang="en-US" dirty="0">
                <a:solidFill>
                  <a:schemeClr val="tx1"/>
                </a:solidFill>
              </a:rPr>
              <a:t>following name syntax: </a:t>
            </a:r>
          </a:p>
          <a:p>
            <a:pPr algn="ctr"/>
            <a:r>
              <a:rPr lang="en-US" b="1" i="1" dirty="0">
                <a:solidFill>
                  <a:schemeClr val="tx1"/>
                </a:solidFill>
              </a:rPr>
              <a:t>local. group. site </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701027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dirty="0"/>
              <a:t>Internet Domain Names</a:t>
            </a:r>
          </a:p>
        </p:txBody>
      </p:sp>
      <p:sp>
        <p:nvSpPr>
          <p:cNvPr id="3" name="Content Placeholder 2"/>
          <p:cNvSpPr>
            <a:spLocks noGrp="1"/>
          </p:cNvSpPr>
          <p:nvPr>
            <p:ph idx="1"/>
          </p:nvPr>
        </p:nvSpPr>
        <p:spPr>
          <a:xfrm>
            <a:off x="1097280" y="1737360"/>
            <a:ext cx="10058400" cy="4023360"/>
          </a:xfrm>
        </p:spPr>
        <p:txBody>
          <a:bodyPr/>
          <a:lstStyle/>
          <a:p>
            <a:pPr algn="ctr"/>
            <a:r>
              <a:rPr lang="en-US" dirty="0" smtClean="0">
                <a:solidFill>
                  <a:schemeClr val="tx1"/>
                </a:solidFill>
              </a:rPr>
              <a:t>Example: </a:t>
            </a:r>
            <a:r>
              <a:rPr lang="en-US" b="1" i="1" dirty="0" err="1" smtClean="0">
                <a:solidFill>
                  <a:schemeClr val="tx1"/>
                </a:solidFill>
              </a:rPr>
              <a:t>cs</a:t>
            </a:r>
            <a:r>
              <a:rPr lang="en-US" b="1" i="1" dirty="0" smtClean="0">
                <a:solidFill>
                  <a:schemeClr val="tx1"/>
                </a:solidFill>
              </a:rPr>
              <a:t> </a:t>
            </a:r>
            <a:r>
              <a:rPr lang="en-US" b="1" i="1" dirty="0">
                <a:solidFill>
                  <a:schemeClr val="tx1"/>
                </a:solidFill>
              </a:rPr>
              <a:t>.</a:t>
            </a:r>
            <a:r>
              <a:rPr lang="en-US" b="1" i="1" dirty="0" err="1">
                <a:solidFill>
                  <a:schemeClr val="tx1"/>
                </a:solidFill>
              </a:rPr>
              <a:t>purdue</a:t>
            </a:r>
            <a:r>
              <a:rPr lang="en-US" b="1" i="1" dirty="0">
                <a:solidFill>
                  <a:schemeClr val="tx1"/>
                </a:solidFill>
              </a:rPr>
              <a:t> . </a:t>
            </a:r>
            <a:r>
              <a:rPr lang="en-US" b="1" i="1" dirty="0" err="1">
                <a:solidFill>
                  <a:schemeClr val="tx1"/>
                </a:solidFill>
              </a:rPr>
              <a:t>edu</a:t>
            </a:r>
            <a:r>
              <a:rPr lang="en-US" b="1" i="1" dirty="0">
                <a:solidFill>
                  <a:schemeClr val="tx1"/>
                </a:solidFill>
              </a:rPr>
              <a:t> </a:t>
            </a:r>
          </a:p>
          <a:p>
            <a:pPr algn="just"/>
            <a:r>
              <a:rPr lang="en-US" dirty="0">
                <a:solidFill>
                  <a:schemeClr val="tx1"/>
                </a:solidFill>
              </a:rPr>
              <a:t>contains three labels: </a:t>
            </a:r>
            <a:r>
              <a:rPr lang="en-US" b="1" i="1" dirty="0" err="1">
                <a:solidFill>
                  <a:schemeClr val="tx1"/>
                </a:solidFill>
              </a:rPr>
              <a:t>cs</a:t>
            </a:r>
            <a:r>
              <a:rPr lang="en-US" b="1" i="1" dirty="0">
                <a:solidFill>
                  <a:schemeClr val="tx1"/>
                </a:solidFill>
              </a:rPr>
              <a:t>, </a:t>
            </a:r>
            <a:r>
              <a:rPr lang="en-US" b="1" i="1" dirty="0" err="1">
                <a:solidFill>
                  <a:schemeClr val="tx1"/>
                </a:solidFill>
              </a:rPr>
              <a:t>purdue</a:t>
            </a:r>
            <a:r>
              <a:rPr lang="en-US" b="1" i="1" dirty="0">
                <a:solidFill>
                  <a:schemeClr val="tx1"/>
                </a:solidFill>
              </a:rPr>
              <a:t>, </a:t>
            </a:r>
            <a:r>
              <a:rPr lang="en-US" dirty="0">
                <a:solidFill>
                  <a:schemeClr val="tx1"/>
                </a:solidFill>
              </a:rPr>
              <a:t>and</a:t>
            </a:r>
            <a:r>
              <a:rPr lang="en-US" b="1" i="1" dirty="0">
                <a:solidFill>
                  <a:schemeClr val="tx1"/>
                </a:solidFill>
              </a:rPr>
              <a:t> </a:t>
            </a:r>
            <a:r>
              <a:rPr lang="en-US" b="1" i="1" dirty="0" err="1">
                <a:solidFill>
                  <a:schemeClr val="tx1"/>
                </a:solidFill>
              </a:rPr>
              <a:t>edu</a:t>
            </a:r>
            <a:r>
              <a:rPr lang="en-US" b="1" i="1" dirty="0">
                <a:solidFill>
                  <a:schemeClr val="tx1"/>
                </a:solidFill>
              </a:rPr>
              <a:t>. </a:t>
            </a:r>
            <a:r>
              <a:rPr lang="en-US" dirty="0">
                <a:solidFill>
                  <a:schemeClr val="tx1"/>
                </a:solidFill>
              </a:rPr>
              <a:t>Any suffix of a label in a domain name </a:t>
            </a:r>
            <a:r>
              <a:rPr lang="en-US" dirty="0" smtClean="0">
                <a:solidFill>
                  <a:schemeClr val="tx1"/>
                </a:solidFill>
              </a:rPr>
              <a:t>is also </a:t>
            </a:r>
            <a:r>
              <a:rPr lang="en-US" dirty="0">
                <a:solidFill>
                  <a:schemeClr val="tx1"/>
                </a:solidFill>
              </a:rPr>
              <a:t>called </a:t>
            </a:r>
            <a:r>
              <a:rPr lang="en-US" dirty="0" smtClean="0">
                <a:solidFill>
                  <a:schemeClr val="tx1"/>
                </a:solidFill>
              </a:rPr>
              <a:t>a </a:t>
            </a:r>
            <a:r>
              <a:rPr lang="en-US" b="1" i="1" dirty="0" smtClean="0">
                <a:solidFill>
                  <a:schemeClr val="tx1"/>
                </a:solidFill>
              </a:rPr>
              <a:t>domain</a:t>
            </a:r>
            <a:r>
              <a:rPr lang="en-US" b="1" i="1" dirty="0">
                <a:solidFill>
                  <a:schemeClr val="tx1"/>
                </a:solidFill>
              </a:rPr>
              <a:t>. </a:t>
            </a:r>
            <a:r>
              <a:rPr lang="en-US" dirty="0">
                <a:solidFill>
                  <a:schemeClr val="tx1"/>
                </a:solidFill>
              </a:rPr>
              <a:t>In the above example the lowest level domain is </a:t>
            </a:r>
            <a:r>
              <a:rPr lang="en-US" b="1" i="1" dirty="0" err="1">
                <a:solidFill>
                  <a:schemeClr val="tx1"/>
                </a:solidFill>
              </a:rPr>
              <a:t>cs</a:t>
            </a:r>
            <a:r>
              <a:rPr lang="en-US" b="1" i="1" dirty="0">
                <a:solidFill>
                  <a:schemeClr val="tx1"/>
                </a:solidFill>
              </a:rPr>
              <a:t> .</a:t>
            </a:r>
            <a:r>
              <a:rPr lang="en-US" b="1" i="1" dirty="0" err="1">
                <a:solidFill>
                  <a:schemeClr val="tx1"/>
                </a:solidFill>
              </a:rPr>
              <a:t>purdue</a:t>
            </a:r>
            <a:r>
              <a:rPr lang="en-US" b="1" i="1" dirty="0">
                <a:solidFill>
                  <a:schemeClr val="tx1"/>
                </a:solidFill>
              </a:rPr>
              <a:t>. </a:t>
            </a:r>
            <a:r>
              <a:rPr lang="en-US" b="1" i="1" dirty="0" err="1" smtClean="0">
                <a:solidFill>
                  <a:schemeClr val="tx1"/>
                </a:solidFill>
              </a:rPr>
              <a:t>edu</a:t>
            </a:r>
            <a:r>
              <a:rPr lang="en-US" b="1" i="1" dirty="0" smtClean="0">
                <a:solidFill>
                  <a:schemeClr val="tx1"/>
                </a:solidFill>
              </a:rPr>
              <a:t>, </a:t>
            </a:r>
            <a:r>
              <a:rPr lang="en-US" dirty="0" smtClean="0">
                <a:solidFill>
                  <a:schemeClr val="tx1"/>
                </a:solidFill>
              </a:rPr>
              <a:t>(</a:t>
            </a:r>
            <a:r>
              <a:rPr lang="en-US" dirty="0">
                <a:solidFill>
                  <a:schemeClr val="tx1"/>
                </a:solidFill>
              </a:rPr>
              <a:t>the domain name for the Computer Science Department at Purdue University), </a:t>
            </a:r>
            <a:r>
              <a:rPr lang="en-US" dirty="0" smtClean="0">
                <a:solidFill>
                  <a:schemeClr val="tx1"/>
                </a:solidFill>
              </a:rPr>
              <a:t>the second </a:t>
            </a:r>
            <a:r>
              <a:rPr lang="en-US" dirty="0">
                <a:solidFill>
                  <a:schemeClr val="tx1"/>
                </a:solidFill>
              </a:rPr>
              <a:t>level domain </a:t>
            </a:r>
            <a:r>
              <a:rPr lang="en-US" dirty="0" smtClean="0">
                <a:solidFill>
                  <a:schemeClr val="tx1"/>
                </a:solidFill>
              </a:rPr>
              <a:t>is </a:t>
            </a:r>
            <a:r>
              <a:rPr lang="en-US" b="1" i="1" dirty="0" err="1" smtClean="0">
                <a:solidFill>
                  <a:schemeClr val="tx1"/>
                </a:solidFill>
              </a:rPr>
              <a:t>purdue</a:t>
            </a:r>
            <a:r>
              <a:rPr lang="en-US" b="1" i="1" dirty="0">
                <a:solidFill>
                  <a:schemeClr val="tx1"/>
                </a:solidFill>
              </a:rPr>
              <a:t>. </a:t>
            </a:r>
            <a:r>
              <a:rPr lang="en-US" b="1" i="1" dirty="0" err="1">
                <a:solidFill>
                  <a:schemeClr val="tx1"/>
                </a:solidFill>
              </a:rPr>
              <a:t>edu</a:t>
            </a:r>
            <a:r>
              <a:rPr lang="en-US" b="1" i="1" dirty="0">
                <a:solidFill>
                  <a:schemeClr val="tx1"/>
                </a:solidFill>
              </a:rPr>
              <a:t> </a:t>
            </a:r>
            <a:r>
              <a:rPr lang="en-US" dirty="0">
                <a:solidFill>
                  <a:schemeClr val="tx1"/>
                </a:solidFill>
              </a:rPr>
              <a:t>(the domain name for Purdue University), and the top-level domain is </a:t>
            </a:r>
            <a:r>
              <a:rPr lang="en-US" b="1" i="1" dirty="0" err="1">
                <a:solidFill>
                  <a:schemeClr val="tx1"/>
                </a:solidFill>
              </a:rPr>
              <a:t>edu</a:t>
            </a:r>
            <a:r>
              <a:rPr lang="en-US" b="1" i="1" dirty="0">
                <a:solidFill>
                  <a:schemeClr val="tx1"/>
                </a:solidFill>
              </a:rPr>
              <a:t> </a:t>
            </a:r>
            <a:r>
              <a:rPr lang="en-US" dirty="0">
                <a:solidFill>
                  <a:schemeClr val="tx1"/>
                </a:solidFill>
              </a:rPr>
              <a:t>(the domain name for educational institutions). As the </a:t>
            </a:r>
            <a:r>
              <a:rPr lang="en-US" dirty="0" smtClean="0">
                <a:solidFill>
                  <a:schemeClr val="tx1"/>
                </a:solidFill>
              </a:rPr>
              <a:t>example</a:t>
            </a:r>
            <a:r>
              <a:rPr lang="en-US" b="1" i="1" dirty="0" smtClean="0">
                <a:solidFill>
                  <a:schemeClr val="tx1"/>
                </a:solidFill>
              </a:rPr>
              <a:t>  </a:t>
            </a:r>
            <a:r>
              <a:rPr lang="en-US" dirty="0" smtClean="0">
                <a:solidFill>
                  <a:schemeClr val="tx1"/>
                </a:solidFill>
              </a:rPr>
              <a:t>shows</a:t>
            </a:r>
            <a:r>
              <a:rPr lang="en-US" dirty="0">
                <a:solidFill>
                  <a:schemeClr val="tx1"/>
                </a:solidFill>
              </a:rPr>
              <a:t>, domain names are written with the local label first and the top domain last.</a:t>
            </a:r>
          </a:p>
        </p:txBody>
      </p:sp>
      <p:pic>
        <p:nvPicPr>
          <p:cNvPr id="4" name="Picture 3"/>
          <p:cNvPicPr>
            <a:picLocks noChangeAspect="1"/>
          </p:cNvPicPr>
          <p:nvPr/>
        </p:nvPicPr>
        <p:blipFill>
          <a:blip r:embed="rId2"/>
          <a:stretch>
            <a:fillRect/>
          </a:stretch>
        </p:blipFill>
        <p:spPr>
          <a:xfrm>
            <a:off x="5495415" y="3643648"/>
            <a:ext cx="5828351" cy="2686318"/>
          </a:xfrm>
          <a:prstGeom prst="rect">
            <a:avLst/>
          </a:prstGeom>
        </p:spPr>
      </p:pic>
    </p:spTree>
    <p:extLst>
      <p:ext uri="{BB962C8B-B14F-4D97-AF65-F5344CB8AC3E}">
        <p14:creationId xmlns:p14="http://schemas.microsoft.com/office/powerpoint/2010/main" val="1445960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DNS: </a:t>
            </a:r>
            <a:r>
              <a:rPr lang="en-US" dirty="0"/>
              <a:t>How it works? </a:t>
            </a:r>
            <a:br>
              <a:rPr lang="en-US" dirty="0"/>
            </a:br>
            <a:r>
              <a:rPr lang="en-US" dirty="0" smtClean="0"/>
              <a:t>Example: Hannah want to connect at </a:t>
            </a:r>
            <a:r>
              <a:rPr lang="en-US" dirty="0"/>
              <a:t>www.fredsco.com</a:t>
            </a:r>
          </a:p>
        </p:txBody>
      </p:sp>
      <p:sp>
        <p:nvSpPr>
          <p:cNvPr id="3" name="Content Placeholder 2"/>
          <p:cNvSpPr>
            <a:spLocks noGrp="1"/>
          </p:cNvSpPr>
          <p:nvPr>
            <p:ph idx="1"/>
          </p:nvPr>
        </p:nvSpPr>
        <p:spPr/>
        <p:txBody>
          <a:bodyPr>
            <a:noAutofit/>
          </a:bodyPr>
          <a:lstStyle/>
          <a:p>
            <a:pPr marL="228600" indent="-228600" algn="just">
              <a:buFont typeface="+mj-lt"/>
              <a:buAutoNum type="arabicPeriod"/>
            </a:pPr>
            <a:r>
              <a:rPr lang="en-US" dirty="0">
                <a:solidFill>
                  <a:schemeClr val="tx1"/>
                </a:solidFill>
              </a:rPr>
              <a:t>Hannah opens a browser, types in www.fredsco.com, and sends a DNS resolution request to her DNS (example.com). </a:t>
            </a:r>
          </a:p>
          <a:p>
            <a:pPr marL="228600" indent="-228600" algn="just">
              <a:buFont typeface="+mj-lt"/>
              <a:buAutoNum type="arabicPeriod"/>
            </a:pPr>
            <a:r>
              <a:rPr lang="en-US" dirty="0" err="1">
                <a:solidFill>
                  <a:schemeClr val="tx1"/>
                </a:solidFill>
              </a:rPr>
              <a:t>example.com's</a:t>
            </a:r>
            <a:r>
              <a:rPr lang="en-US" dirty="0">
                <a:solidFill>
                  <a:schemeClr val="tx1"/>
                </a:solidFill>
              </a:rPr>
              <a:t> DNS doesn't know the name http://www.fredsco.com. However, the DNS now has some configuration that tells it that if it doesn't know the name, it should ask the DNS server at IP address </a:t>
            </a:r>
            <a:r>
              <a:rPr lang="en-US" dirty="0" smtClean="0">
                <a:solidFill>
                  <a:schemeClr val="tx1"/>
                </a:solidFill>
              </a:rPr>
              <a:t>1.1.1.1 (Root server). </a:t>
            </a:r>
            <a:endParaRPr lang="en-US" dirty="0">
              <a:solidFill>
                <a:schemeClr val="tx1"/>
              </a:solidFill>
            </a:endParaRPr>
          </a:p>
          <a:p>
            <a:pPr marL="228600" indent="-228600" algn="just">
              <a:buFont typeface="+mj-lt"/>
              <a:buAutoNum type="arabicPeriod"/>
            </a:pPr>
            <a:r>
              <a:rPr lang="en-US" dirty="0">
                <a:solidFill>
                  <a:schemeClr val="tx1"/>
                </a:solidFill>
              </a:rPr>
              <a:t>The DNS server at 1.1.1.1 has a table that lists the IP addresses of a bunch of name servers. DNS server 1.1.1.1 knows that for all names that end in </a:t>
            </a:r>
            <a:r>
              <a:rPr lang="en-US" dirty="0" smtClean="0">
                <a:solidFill>
                  <a:schemeClr val="tx1"/>
                </a:solidFill>
              </a:rPr>
              <a:t>“example.com</a:t>
            </a:r>
            <a:r>
              <a:rPr lang="en-US" dirty="0">
                <a:solidFill>
                  <a:schemeClr val="tx1"/>
                </a:solidFill>
              </a:rPr>
              <a:t>,“ DNS 150.1.3.4 can resolve the names. It also knows that for all names that end in  "fredsco.com," DNS 199.1.1.3 can resolve the names. Finally, DNS server 1.1.1.1 </a:t>
            </a:r>
            <a:r>
              <a:rPr lang="en-US" dirty="0" smtClean="0">
                <a:solidFill>
                  <a:schemeClr val="tx1"/>
                </a:solidFill>
              </a:rPr>
              <a:t>can </a:t>
            </a:r>
            <a:r>
              <a:rPr lang="en-US" dirty="0">
                <a:solidFill>
                  <a:schemeClr val="tx1"/>
                </a:solidFill>
              </a:rPr>
              <a:t>direct each request to the right name server. This DNS sends a message back to the example.com DNS, referring it to the DNS at 199.1.1.3. </a:t>
            </a:r>
          </a:p>
        </p:txBody>
      </p:sp>
    </p:spTree>
    <p:extLst>
      <p:ext uri="{BB962C8B-B14F-4D97-AF65-F5344CB8AC3E}">
        <p14:creationId xmlns:p14="http://schemas.microsoft.com/office/powerpoint/2010/main" val="787561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DNS</a:t>
            </a:r>
            <a:r>
              <a:rPr lang="en-US" dirty="0"/>
              <a:t>: How it works? </a:t>
            </a:r>
            <a:br>
              <a:rPr lang="en-US" dirty="0"/>
            </a:br>
            <a:endParaRPr lang="en-US" dirty="0"/>
          </a:p>
        </p:txBody>
      </p:sp>
      <p:sp>
        <p:nvSpPr>
          <p:cNvPr id="3" name="Content Placeholder 2"/>
          <p:cNvSpPr>
            <a:spLocks noGrp="1"/>
          </p:cNvSpPr>
          <p:nvPr>
            <p:ph idx="1"/>
          </p:nvPr>
        </p:nvSpPr>
        <p:spPr/>
        <p:txBody>
          <a:bodyPr/>
          <a:lstStyle/>
          <a:p>
            <a:pPr marL="457200" indent="-457200" algn="just">
              <a:buFont typeface="+mj-lt"/>
              <a:buAutoNum type="arabicPeriod" startAt="4"/>
            </a:pPr>
            <a:r>
              <a:rPr lang="en-US" dirty="0">
                <a:solidFill>
                  <a:schemeClr val="tx1"/>
                </a:solidFill>
              </a:rPr>
              <a:t>The example.com DNS repeats the name resolution request, now sending the request to the DNS server at </a:t>
            </a:r>
            <a:r>
              <a:rPr lang="en-US" dirty="0" err="1">
                <a:solidFill>
                  <a:schemeClr val="tx1"/>
                </a:solidFill>
              </a:rPr>
              <a:t>Fredsco</a:t>
            </a:r>
            <a:r>
              <a:rPr lang="en-US" dirty="0">
                <a:solidFill>
                  <a:schemeClr val="tx1"/>
                </a:solidFill>
              </a:rPr>
              <a:t> (199.1.1.3). </a:t>
            </a:r>
          </a:p>
          <a:p>
            <a:pPr marL="228600" indent="-228600" algn="just">
              <a:buFont typeface="+mj-lt"/>
              <a:buAutoNum type="arabicPeriod" startAt="4"/>
            </a:pPr>
            <a:r>
              <a:rPr lang="en-US" dirty="0" smtClean="0">
                <a:solidFill>
                  <a:schemeClr val="tx1"/>
                </a:solidFill>
              </a:rPr>
              <a:t>   The </a:t>
            </a:r>
            <a:r>
              <a:rPr lang="en-US" dirty="0" err="1">
                <a:solidFill>
                  <a:schemeClr val="tx1"/>
                </a:solidFill>
              </a:rPr>
              <a:t>Fredsco</a:t>
            </a:r>
            <a:r>
              <a:rPr lang="en-US" dirty="0">
                <a:solidFill>
                  <a:schemeClr val="tx1"/>
                </a:solidFill>
              </a:rPr>
              <a:t> DNS gets the request, and it knows the name and IP address. It sends a reply to </a:t>
            </a:r>
            <a:r>
              <a:rPr lang="en-US" dirty="0" smtClean="0">
                <a:solidFill>
                  <a:schemeClr val="tx1"/>
                </a:solidFill>
              </a:rPr>
              <a:t>                      the </a:t>
            </a:r>
            <a:r>
              <a:rPr lang="en-US" dirty="0">
                <a:solidFill>
                  <a:schemeClr val="tx1"/>
                </a:solidFill>
              </a:rPr>
              <a:t>requesting host, namely, </a:t>
            </a:r>
            <a:r>
              <a:rPr lang="en-US" dirty="0" err="1">
                <a:solidFill>
                  <a:schemeClr val="tx1"/>
                </a:solidFill>
              </a:rPr>
              <a:t>example.com's</a:t>
            </a:r>
            <a:r>
              <a:rPr lang="en-US" dirty="0">
                <a:solidFill>
                  <a:schemeClr val="tx1"/>
                </a:solidFill>
              </a:rPr>
              <a:t> DNS server. </a:t>
            </a:r>
          </a:p>
          <a:p>
            <a:pPr marL="228600" indent="-228600" algn="just">
              <a:buFont typeface="+mj-lt"/>
              <a:buAutoNum type="arabicPeriod" startAt="4"/>
            </a:pPr>
            <a:r>
              <a:rPr lang="en-US" dirty="0" smtClean="0">
                <a:solidFill>
                  <a:schemeClr val="tx1"/>
                </a:solidFill>
              </a:rPr>
              <a:t>   Finally</a:t>
            </a:r>
            <a:r>
              <a:rPr lang="en-US" dirty="0">
                <a:solidFill>
                  <a:schemeClr val="tx1"/>
                </a:solidFill>
              </a:rPr>
              <a:t>, the example.com DNS server replies to Hannah, telling her that www.fredsco.com </a:t>
            </a:r>
            <a:r>
              <a:rPr lang="en-US" dirty="0" smtClean="0">
                <a:solidFill>
                  <a:schemeClr val="tx1"/>
                </a:solidFill>
              </a:rPr>
              <a:t> resolves </a:t>
            </a:r>
            <a:r>
              <a:rPr lang="en-US" dirty="0">
                <a:solidFill>
                  <a:schemeClr val="tx1"/>
                </a:solidFill>
              </a:rPr>
              <a:t>to IP address 199.1.1.2. </a:t>
            </a:r>
          </a:p>
          <a:p>
            <a:endParaRPr lang="en-US" dirty="0">
              <a:solidFill>
                <a:schemeClr val="tx1"/>
              </a:solidFill>
            </a:endParaRPr>
          </a:p>
        </p:txBody>
      </p:sp>
    </p:spTree>
    <p:extLst>
      <p:ext uri="{BB962C8B-B14F-4D97-AF65-F5344CB8AC3E}">
        <p14:creationId xmlns:p14="http://schemas.microsoft.com/office/powerpoint/2010/main" val="129266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287338"/>
            <a:ext cx="10058400" cy="1449387"/>
          </a:xfrm>
        </p:spPr>
        <p:txBody>
          <a:bodyPr/>
          <a:lstStyle/>
          <a:p>
            <a:r>
              <a:rPr lang="en-US" dirty="0"/>
              <a:t>DNS: How it works? </a:t>
            </a:r>
            <a:br>
              <a:rPr lang="en-US" dirty="0"/>
            </a:br>
            <a:endParaRPr lang="en-US" dirty="0"/>
          </a:p>
        </p:txBody>
      </p:sp>
      <p:pic>
        <p:nvPicPr>
          <p:cNvPr id="4" name="Picture 3"/>
          <p:cNvPicPr>
            <a:picLocks noChangeAspect="1"/>
          </p:cNvPicPr>
          <p:nvPr/>
        </p:nvPicPr>
        <p:blipFill>
          <a:blip r:embed="rId2"/>
          <a:stretch>
            <a:fillRect/>
          </a:stretch>
        </p:blipFill>
        <p:spPr>
          <a:xfrm>
            <a:off x="2169994" y="1011981"/>
            <a:ext cx="7424381" cy="5173371"/>
          </a:xfrm>
          <a:prstGeom prst="rect">
            <a:avLst/>
          </a:prstGeom>
        </p:spPr>
      </p:pic>
    </p:spTree>
    <p:extLst>
      <p:ext uri="{BB962C8B-B14F-4D97-AF65-F5344CB8AC3E}">
        <p14:creationId xmlns:p14="http://schemas.microsoft.com/office/powerpoint/2010/main" val="1828508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
            </a:r>
            <a:r>
              <a:rPr lang="en-US" dirty="0" smtClean="0"/>
              <a:t>ifferent </a:t>
            </a:r>
            <a:r>
              <a:rPr lang="en-US" dirty="0"/>
              <a:t>types of DNS </a:t>
            </a:r>
            <a:r>
              <a:rPr lang="en-US" dirty="0" smtClean="0"/>
              <a:t>queries</a:t>
            </a:r>
            <a:r>
              <a:rPr lang="en-US" dirty="0"/>
              <a:t/>
            </a:r>
            <a:br>
              <a:rPr lang="en-US" dirty="0"/>
            </a:br>
            <a:endParaRPr lang="en-US" dirty="0"/>
          </a:p>
        </p:txBody>
      </p:sp>
      <p:sp>
        <p:nvSpPr>
          <p:cNvPr id="3" name="Content Placeholder 2"/>
          <p:cNvSpPr>
            <a:spLocks noGrp="1"/>
          </p:cNvSpPr>
          <p:nvPr>
            <p:ph idx="1"/>
          </p:nvPr>
        </p:nvSpPr>
        <p:spPr/>
        <p:txBody>
          <a:bodyPr/>
          <a:lstStyle/>
          <a:p>
            <a:pPr fontAlgn="base"/>
            <a:r>
              <a:rPr lang="en-US" dirty="0">
                <a:solidFill>
                  <a:schemeClr val="tx1"/>
                </a:solidFill>
              </a:rPr>
              <a:t>DNS queries can be classified according the manner in which a complete request is processed. Generally queries can be classified as follows.</a:t>
            </a:r>
          </a:p>
          <a:p>
            <a:pPr marL="457200" indent="-457200" fontAlgn="base">
              <a:buFont typeface="+mj-lt"/>
              <a:buAutoNum type="arabicPeriod"/>
            </a:pPr>
            <a:r>
              <a:rPr lang="en-US" b="1" dirty="0" smtClean="0">
                <a:solidFill>
                  <a:schemeClr val="tx1"/>
                </a:solidFill>
              </a:rPr>
              <a:t>Recursive query: </a:t>
            </a:r>
            <a:r>
              <a:rPr lang="en-US" dirty="0">
                <a:solidFill>
                  <a:schemeClr val="tx1"/>
                </a:solidFill>
              </a:rPr>
              <a:t>A recursive query is a kind of query, in which the DNS server, who received </a:t>
            </a:r>
            <a:r>
              <a:rPr lang="en-US" dirty="0" smtClean="0">
                <a:solidFill>
                  <a:schemeClr val="tx1"/>
                </a:solidFill>
              </a:rPr>
              <a:t>the sender’s </a:t>
            </a:r>
            <a:r>
              <a:rPr lang="en-US" dirty="0">
                <a:solidFill>
                  <a:schemeClr val="tx1"/>
                </a:solidFill>
              </a:rPr>
              <a:t>query will do all the job of fetching the answer, and giving it back to </a:t>
            </a:r>
            <a:r>
              <a:rPr lang="en-US" dirty="0" smtClean="0">
                <a:solidFill>
                  <a:schemeClr val="tx1"/>
                </a:solidFill>
              </a:rPr>
              <a:t>the sender. </a:t>
            </a:r>
            <a:r>
              <a:rPr lang="en-US" dirty="0">
                <a:solidFill>
                  <a:schemeClr val="tx1"/>
                </a:solidFill>
              </a:rPr>
              <a:t>During this process, the DNS server might also query other DNS server's in the internet </a:t>
            </a:r>
            <a:r>
              <a:rPr lang="en-US" dirty="0" smtClean="0">
                <a:solidFill>
                  <a:schemeClr val="tx1"/>
                </a:solidFill>
              </a:rPr>
              <a:t>of the sender’s </a:t>
            </a:r>
            <a:r>
              <a:rPr lang="en-US" dirty="0">
                <a:solidFill>
                  <a:schemeClr val="tx1"/>
                </a:solidFill>
              </a:rPr>
              <a:t>behalf, for the answer</a:t>
            </a:r>
            <a:r>
              <a:rPr lang="en-US" dirty="0" smtClean="0">
                <a:solidFill>
                  <a:schemeClr val="tx1"/>
                </a:solidFill>
              </a:rPr>
              <a:t>.</a:t>
            </a:r>
            <a:endParaRPr lang="en-US" dirty="0">
              <a:solidFill>
                <a:schemeClr val="tx1"/>
              </a:solidFill>
            </a:endParaRPr>
          </a:p>
          <a:p>
            <a:pPr marL="457200" indent="-457200" fontAlgn="base">
              <a:buFont typeface="+mj-lt"/>
              <a:buAutoNum type="arabicPeriod"/>
            </a:pPr>
            <a:r>
              <a:rPr lang="en-US" b="1" dirty="0" smtClean="0">
                <a:solidFill>
                  <a:schemeClr val="tx1"/>
                </a:solidFill>
              </a:rPr>
              <a:t>Iterative </a:t>
            </a:r>
            <a:r>
              <a:rPr lang="en-US" b="1" dirty="0">
                <a:solidFill>
                  <a:schemeClr val="tx1"/>
                </a:solidFill>
              </a:rPr>
              <a:t>query OR </a:t>
            </a:r>
            <a:r>
              <a:rPr lang="en-US" b="1" dirty="0" err="1">
                <a:solidFill>
                  <a:schemeClr val="tx1"/>
                </a:solidFill>
              </a:rPr>
              <a:t>Nonrecursive</a:t>
            </a:r>
            <a:r>
              <a:rPr lang="en-US" b="1" dirty="0">
                <a:solidFill>
                  <a:schemeClr val="tx1"/>
                </a:solidFill>
              </a:rPr>
              <a:t> </a:t>
            </a:r>
            <a:r>
              <a:rPr lang="en-US" b="1" dirty="0" smtClean="0">
                <a:solidFill>
                  <a:schemeClr val="tx1"/>
                </a:solidFill>
              </a:rPr>
              <a:t>query: </a:t>
            </a:r>
            <a:r>
              <a:rPr lang="en-US" dirty="0">
                <a:solidFill>
                  <a:schemeClr val="tx1"/>
                </a:solidFill>
              </a:rPr>
              <a:t>In an iterative query, the name server, will not go and fetch the complete answer for </a:t>
            </a:r>
            <a:r>
              <a:rPr lang="en-US" dirty="0" smtClean="0">
                <a:solidFill>
                  <a:schemeClr val="tx1"/>
                </a:solidFill>
              </a:rPr>
              <a:t>the sender’s </a:t>
            </a:r>
            <a:r>
              <a:rPr lang="en-US" dirty="0">
                <a:solidFill>
                  <a:schemeClr val="tx1"/>
                </a:solidFill>
              </a:rPr>
              <a:t>query, but will give back a referral to other DNS server's, which might have the answer.</a:t>
            </a:r>
          </a:p>
          <a:p>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66887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Protocol?</a:t>
            </a:r>
            <a:endParaRPr lang="en-US" dirty="0"/>
          </a:p>
        </p:txBody>
      </p:sp>
      <p:sp>
        <p:nvSpPr>
          <p:cNvPr id="3" name="Content Placeholder 2"/>
          <p:cNvSpPr>
            <a:spLocks noGrp="1"/>
          </p:cNvSpPr>
          <p:nvPr>
            <p:ph idx="1"/>
          </p:nvPr>
        </p:nvSpPr>
        <p:spPr/>
        <p:txBody>
          <a:bodyPr/>
          <a:lstStyle/>
          <a:p>
            <a:pPr algn="just"/>
            <a:r>
              <a:rPr lang="en-US" b="1" dirty="0" smtClean="0">
                <a:solidFill>
                  <a:schemeClr val="tx1"/>
                </a:solidFill>
              </a:rPr>
              <a:t>Protocol</a:t>
            </a:r>
            <a:r>
              <a:rPr lang="en-US" dirty="0" smtClean="0">
                <a:solidFill>
                  <a:schemeClr val="tx1"/>
                </a:solidFill>
              </a:rPr>
              <a:t>: </a:t>
            </a:r>
            <a:r>
              <a:rPr lang="en-US" dirty="0">
                <a:solidFill>
                  <a:schemeClr val="tx1"/>
                </a:solidFill>
              </a:rPr>
              <a:t>In computer networks, communication occurs between entities in different systems. However, two entities </a:t>
            </a:r>
            <a:r>
              <a:rPr lang="en-US" dirty="0" smtClean="0">
                <a:solidFill>
                  <a:schemeClr val="tx1"/>
                </a:solidFill>
              </a:rPr>
              <a:t>can­ not </a:t>
            </a:r>
            <a:r>
              <a:rPr lang="en-US" dirty="0">
                <a:solidFill>
                  <a:schemeClr val="tx1"/>
                </a:solidFill>
              </a:rPr>
              <a:t>simply send bit streams to each other and expect to be </a:t>
            </a:r>
            <a:r>
              <a:rPr lang="en-US" dirty="0" smtClean="0">
                <a:solidFill>
                  <a:schemeClr val="tx1"/>
                </a:solidFill>
              </a:rPr>
              <a:t>understood</a:t>
            </a:r>
            <a:r>
              <a:rPr lang="en-US" dirty="0">
                <a:solidFill>
                  <a:schemeClr val="tx1"/>
                </a:solidFill>
              </a:rPr>
              <a:t>. For </a:t>
            </a:r>
            <a:r>
              <a:rPr lang="en-US" dirty="0" smtClean="0">
                <a:solidFill>
                  <a:schemeClr val="tx1"/>
                </a:solidFill>
              </a:rPr>
              <a:t>communication to </a:t>
            </a:r>
            <a:r>
              <a:rPr lang="en-US" dirty="0">
                <a:solidFill>
                  <a:schemeClr val="tx1"/>
                </a:solidFill>
              </a:rPr>
              <a:t>occur, the entities must agree on a protocol. A protocol is a set of rules that govern </a:t>
            </a:r>
            <a:r>
              <a:rPr lang="en-US" dirty="0" smtClean="0">
                <a:solidFill>
                  <a:schemeClr val="tx1"/>
                </a:solidFill>
              </a:rPr>
              <a:t>data communications</a:t>
            </a:r>
            <a:r>
              <a:rPr lang="en-US" dirty="0">
                <a:solidFill>
                  <a:schemeClr val="tx1"/>
                </a:solidFill>
              </a:rPr>
              <a:t>. A protocol defines </a:t>
            </a:r>
            <a:r>
              <a:rPr lang="en-US" dirty="0" smtClean="0">
                <a:solidFill>
                  <a:schemeClr val="tx1"/>
                </a:solidFill>
              </a:rPr>
              <a:t>what is </a:t>
            </a:r>
            <a:r>
              <a:rPr lang="en-US" dirty="0">
                <a:solidFill>
                  <a:schemeClr val="tx1"/>
                </a:solidFill>
              </a:rPr>
              <a:t>communicated, how it is communicated, </a:t>
            </a:r>
            <a:r>
              <a:rPr lang="en-US" dirty="0" smtClean="0">
                <a:solidFill>
                  <a:schemeClr val="tx1"/>
                </a:solidFill>
              </a:rPr>
              <a:t>and when it is </a:t>
            </a:r>
            <a:r>
              <a:rPr lang="en-US" dirty="0">
                <a:solidFill>
                  <a:schemeClr val="tx1"/>
                </a:solidFill>
              </a:rPr>
              <a:t>communicated. </a:t>
            </a:r>
            <a:endParaRPr lang="en-US" dirty="0" smtClean="0">
              <a:solidFill>
                <a:schemeClr val="tx1"/>
              </a:solidFill>
            </a:endParaRPr>
          </a:p>
          <a:p>
            <a:pPr algn="just"/>
            <a:endParaRPr lang="en-US" dirty="0">
              <a:solidFill>
                <a:schemeClr val="tx1"/>
              </a:solidFill>
            </a:endParaRPr>
          </a:p>
          <a:p>
            <a:pPr algn="just"/>
            <a:r>
              <a:rPr lang="en-US" dirty="0" smtClean="0">
                <a:solidFill>
                  <a:schemeClr val="tx1"/>
                </a:solidFill>
              </a:rPr>
              <a:t>Example: HTTP, FTP, TCP,IP etc. </a:t>
            </a:r>
            <a:endParaRPr lang="en-US" dirty="0">
              <a:solidFill>
                <a:schemeClr val="tx1"/>
              </a:solidFill>
            </a:endParaRPr>
          </a:p>
        </p:txBody>
      </p:sp>
    </p:spTree>
    <p:extLst>
      <p:ext uri="{BB962C8B-B14F-4D97-AF65-F5344CB8AC3E}">
        <p14:creationId xmlns:p14="http://schemas.microsoft.com/office/powerpoint/2010/main" val="453532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287338"/>
            <a:ext cx="10058400" cy="1077912"/>
          </a:xfrm>
        </p:spPr>
        <p:txBody>
          <a:bodyPr>
            <a:normAutofit/>
          </a:bodyPr>
          <a:lstStyle/>
          <a:p>
            <a:r>
              <a:rPr lang="en-US" dirty="0"/>
              <a:t>Recursive query/ Iterative query </a:t>
            </a:r>
          </a:p>
        </p:txBody>
      </p:sp>
      <p:sp>
        <p:nvSpPr>
          <p:cNvPr id="3" name="Content Placeholder 2"/>
          <p:cNvSpPr>
            <a:spLocks noGrp="1"/>
          </p:cNvSpPr>
          <p:nvPr>
            <p:ph idx="4294967295"/>
          </p:nvPr>
        </p:nvSpPr>
        <p:spPr>
          <a:xfrm>
            <a:off x="1283594" y="1737360"/>
            <a:ext cx="10058400" cy="4476750"/>
          </a:xfrm>
        </p:spPr>
        <p:txBody>
          <a:bodyPr>
            <a:normAutofit fontScale="62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r>
              <a:rPr lang="en-US" sz="2200" b="1" dirty="0" smtClean="0">
                <a:solidFill>
                  <a:schemeClr val="tx1"/>
                </a:solidFill>
              </a:rPr>
              <a:t>Fig: </a:t>
            </a:r>
            <a:r>
              <a:rPr lang="en-US" sz="2200" b="1" dirty="0">
                <a:solidFill>
                  <a:schemeClr val="tx1"/>
                </a:solidFill>
              </a:rPr>
              <a:t> A query chain </a:t>
            </a:r>
            <a:r>
              <a:rPr lang="en-US" sz="2200" b="1" dirty="0" smtClean="0">
                <a:solidFill>
                  <a:schemeClr val="tx1"/>
                </a:solidFill>
              </a:rPr>
              <a:t>with </a:t>
            </a:r>
            <a:r>
              <a:rPr lang="en-US" sz="2200" b="1" dirty="0">
                <a:solidFill>
                  <a:schemeClr val="tx1"/>
                </a:solidFill>
              </a:rPr>
              <a:t>iterative queries</a:t>
            </a:r>
            <a:r>
              <a:rPr lang="en-US" sz="2200" b="1" dirty="0" smtClean="0">
                <a:solidFill>
                  <a:schemeClr val="tx1"/>
                </a:solidFill>
              </a:rPr>
              <a:t>.                                                                                Fig: </a:t>
            </a:r>
            <a:r>
              <a:rPr lang="en-US" sz="2200" b="1" dirty="0">
                <a:solidFill>
                  <a:schemeClr val="tx1"/>
                </a:solidFill>
              </a:rPr>
              <a:t> A query chain with recursive </a:t>
            </a:r>
            <a:r>
              <a:rPr lang="en-US" sz="2200" b="1" dirty="0" smtClean="0">
                <a:solidFill>
                  <a:schemeClr val="tx1"/>
                </a:solidFill>
              </a:rPr>
              <a:t>queries</a:t>
            </a:r>
            <a:r>
              <a:rPr lang="en-US" sz="2200" b="1" dirty="0">
                <a:solidFill>
                  <a:schemeClr val="tx1"/>
                </a:solidFill>
              </a:rPr>
              <a:t>.</a:t>
            </a:r>
          </a:p>
        </p:txBody>
      </p:sp>
      <p:pic>
        <p:nvPicPr>
          <p:cNvPr id="4" name="Picture 3"/>
          <p:cNvPicPr>
            <a:picLocks noChangeAspect="1"/>
          </p:cNvPicPr>
          <p:nvPr/>
        </p:nvPicPr>
        <p:blipFill>
          <a:blip r:embed="rId2"/>
          <a:stretch>
            <a:fillRect/>
          </a:stretch>
        </p:blipFill>
        <p:spPr>
          <a:xfrm>
            <a:off x="1097280" y="1737360"/>
            <a:ext cx="3867150" cy="3962400"/>
          </a:xfrm>
          <a:prstGeom prst="rect">
            <a:avLst/>
          </a:prstGeom>
        </p:spPr>
      </p:pic>
      <p:pic>
        <p:nvPicPr>
          <p:cNvPr id="5" name="Picture 4"/>
          <p:cNvPicPr>
            <a:picLocks noChangeAspect="1"/>
          </p:cNvPicPr>
          <p:nvPr/>
        </p:nvPicPr>
        <p:blipFill>
          <a:blip r:embed="rId3"/>
          <a:stretch>
            <a:fillRect/>
          </a:stretch>
        </p:blipFill>
        <p:spPr>
          <a:xfrm>
            <a:off x="7180643" y="1737360"/>
            <a:ext cx="3600450" cy="4000500"/>
          </a:xfrm>
          <a:prstGeom prst="rect">
            <a:avLst/>
          </a:prstGeom>
        </p:spPr>
      </p:pic>
    </p:spTree>
    <p:extLst>
      <p:ext uri="{BB962C8B-B14F-4D97-AF65-F5344CB8AC3E}">
        <p14:creationId xmlns:p14="http://schemas.microsoft.com/office/powerpoint/2010/main" val="2461055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33104"/>
          </a:xfrm>
        </p:spPr>
        <p:txBody>
          <a:bodyPr/>
          <a:lstStyle/>
          <a:p>
            <a:r>
              <a:rPr lang="en-US" dirty="0" smtClean="0"/>
              <a:t>Electronic Mail in the Internet</a:t>
            </a: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dirty="0">
                <a:solidFill>
                  <a:schemeClr val="tx1"/>
                </a:solidFill>
              </a:rPr>
              <a:t>Along with the Web, electronic mail is one of the most popular Internet applications. Just like ordinary "snail mail," email </a:t>
            </a:r>
            <a:r>
              <a:rPr lang="en-US" dirty="0" smtClean="0">
                <a:solidFill>
                  <a:schemeClr val="tx1"/>
                </a:solidFill>
              </a:rPr>
              <a:t>is asynchronous </a:t>
            </a:r>
            <a:r>
              <a:rPr lang="en-US" dirty="0">
                <a:solidFill>
                  <a:schemeClr val="tx1"/>
                </a:solidFill>
              </a:rPr>
              <a:t>-- people send and read messages when it is </a:t>
            </a:r>
            <a:r>
              <a:rPr lang="en-US" dirty="0" smtClean="0">
                <a:solidFill>
                  <a:schemeClr val="tx1"/>
                </a:solidFill>
              </a:rPr>
              <a:t>convenient </a:t>
            </a:r>
            <a:r>
              <a:rPr lang="en-US" dirty="0">
                <a:solidFill>
                  <a:schemeClr val="tx1"/>
                </a:solidFill>
              </a:rPr>
              <a:t>for them, without having to coordinate with </a:t>
            </a:r>
            <a:r>
              <a:rPr lang="en-US" dirty="0" smtClean="0">
                <a:solidFill>
                  <a:schemeClr val="tx1"/>
                </a:solidFill>
              </a:rPr>
              <a:t>other peoples</a:t>
            </a:r>
            <a:r>
              <a:rPr lang="en-US" dirty="0">
                <a:solidFill>
                  <a:schemeClr val="tx1"/>
                </a:solidFill>
              </a:rPr>
              <a:t>' schedules. </a:t>
            </a:r>
            <a:endParaRPr lang="en-US" dirty="0" smtClean="0">
              <a:solidFill>
                <a:schemeClr val="tx1"/>
              </a:solidFill>
            </a:endParaRPr>
          </a:p>
          <a:p>
            <a:pPr algn="just">
              <a:buFont typeface="Wingdings" panose="05000000000000000000" pitchFamily="2" charset="2"/>
              <a:buChar char="Ø"/>
            </a:pPr>
            <a:r>
              <a:rPr lang="en-US" dirty="0" smtClean="0">
                <a:solidFill>
                  <a:schemeClr val="tx1"/>
                </a:solidFill>
              </a:rPr>
              <a:t>In </a:t>
            </a:r>
            <a:r>
              <a:rPr lang="en-US" dirty="0">
                <a:solidFill>
                  <a:schemeClr val="tx1"/>
                </a:solidFill>
              </a:rPr>
              <a:t>contrast with snail </a:t>
            </a:r>
            <a:r>
              <a:rPr lang="en-US" dirty="0" smtClean="0">
                <a:solidFill>
                  <a:schemeClr val="tx1"/>
                </a:solidFill>
              </a:rPr>
              <a:t>mail (paper mail), </a:t>
            </a:r>
            <a:r>
              <a:rPr lang="en-US" dirty="0">
                <a:solidFill>
                  <a:schemeClr val="tx1"/>
                </a:solidFill>
              </a:rPr>
              <a:t>electronic mail is </a:t>
            </a:r>
            <a:r>
              <a:rPr lang="en-US" b="1" dirty="0">
                <a:solidFill>
                  <a:schemeClr val="tx1"/>
                </a:solidFill>
              </a:rPr>
              <a:t>fast, easy to distribute, </a:t>
            </a:r>
            <a:r>
              <a:rPr lang="en-US" dirty="0">
                <a:solidFill>
                  <a:schemeClr val="tx1"/>
                </a:solidFill>
              </a:rPr>
              <a:t>and</a:t>
            </a:r>
            <a:r>
              <a:rPr lang="en-US" b="1" dirty="0">
                <a:solidFill>
                  <a:schemeClr val="tx1"/>
                </a:solidFill>
              </a:rPr>
              <a:t> inexpensive</a:t>
            </a:r>
            <a:r>
              <a:rPr lang="en-US" dirty="0">
                <a:solidFill>
                  <a:schemeClr val="tx1"/>
                </a:solidFill>
              </a:rPr>
              <a:t>.  Moreover, </a:t>
            </a:r>
            <a:r>
              <a:rPr lang="en-US" dirty="0" smtClean="0">
                <a:solidFill>
                  <a:schemeClr val="tx1"/>
                </a:solidFill>
              </a:rPr>
              <a:t>modern electronic </a:t>
            </a:r>
            <a:r>
              <a:rPr lang="en-US" dirty="0">
                <a:solidFill>
                  <a:schemeClr val="tx1"/>
                </a:solidFill>
              </a:rPr>
              <a:t>mail messages can include hyperlinks, HTML formatted text, images, sound and even video.</a:t>
            </a:r>
          </a:p>
        </p:txBody>
      </p:sp>
      <p:pic>
        <p:nvPicPr>
          <p:cNvPr id="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717" y="4059803"/>
            <a:ext cx="5926127" cy="1616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5457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components of Internet Mail System</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b="1" dirty="0">
                <a:solidFill>
                  <a:schemeClr val="tx1"/>
                </a:solidFill>
              </a:rPr>
              <a:t>U</a:t>
            </a:r>
            <a:r>
              <a:rPr lang="en-US" b="1" dirty="0" smtClean="0">
                <a:solidFill>
                  <a:schemeClr val="tx1"/>
                </a:solidFill>
              </a:rPr>
              <a:t>ser agents </a:t>
            </a:r>
          </a:p>
          <a:p>
            <a:pPr marL="457200" indent="-457200">
              <a:buFont typeface="+mj-lt"/>
              <a:buAutoNum type="arabicPeriod"/>
            </a:pPr>
            <a:r>
              <a:rPr lang="en-US" b="1" dirty="0">
                <a:solidFill>
                  <a:schemeClr val="tx1"/>
                </a:solidFill>
              </a:rPr>
              <a:t>M</a:t>
            </a:r>
            <a:r>
              <a:rPr lang="en-US" b="1" dirty="0" smtClean="0">
                <a:solidFill>
                  <a:schemeClr val="tx1"/>
                </a:solidFill>
              </a:rPr>
              <a:t>ail servers</a:t>
            </a:r>
          </a:p>
          <a:p>
            <a:pPr marL="457200" indent="-457200">
              <a:buFont typeface="+mj-lt"/>
              <a:buAutoNum type="arabicPeriod"/>
            </a:pPr>
            <a:r>
              <a:rPr lang="en-US" b="1" dirty="0" smtClean="0">
                <a:solidFill>
                  <a:schemeClr val="tx1"/>
                </a:solidFill>
              </a:rPr>
              <a:t>Simple </a:t>
            </a:r>
            <a:r>
              <a:rPr lang="en-US" b="1" dirty="0">
                <a:solidFill>
                  <a:schemeClr val="tx1"/>
                </a:solidFill>
              </a:rPr>
              <a:t>Mail Transfer Protocol (SMTP)</a:t>
            </a: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5591106" y="1845734"/>
            <a:ext cx="6044033" cy="4264195"/>
          </a:xfrm>
          <a:prstGeom prst="rect">
            <a:avLst/>
          </a:prstGeom>
        </p:spPr>
      </p:pic>
    </p:spTree>
    <p:extLst>
      <p:ext uri="{BB962C8B-B14F-4D97-AF65-F5344CB8AC3E}">
        <p14:creationId xmlns:p14="http://schemas.microsoft.com/office/powerpoint/2010/main" val="204464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SMTP</a:t>
            </a:r>
            <a:endParaRPr lang="en-US" dirty="0"/>
          </a:p>
        </p:txBody>
      </p:sp>
      <p:sp>
        <p:nvSpPr>
          <p:cNvPr id="3" name="Content Placeholder 2"/>
          <p:cNvSpPr>
            <a:spLocks noGrp="1"/>
          </p:cNvSpPr>
          <p:nvPr>
            <p:ph idx="1"/>
          </p:nvPr>
        </p:nvSpPr>
        <p:spPr/>
        <p:txBody>
          <a:bodyPr/>
          <a:lstStyle/>
          <a:p>
            <a:r>
              <a:rPr lang="en-US" dirty="0">
                <a:solidFill>
                  <a:schemeClr val="tx1"/>
                </a:solidFill>
              </a:rPr>
              <a:t>The Simple Mail Transfer Protocol (SMTP) is the principle application-layer protocol for Internet electronic mail. It uses </a:t>
            </a:r>
            <a:r>
              <a:rPr lang="en-US" dirty="0" smtClean="0">
                <a:solidFill>
                  <a:schemeClr val="tx1"/>
                </a:solidFill>
              </a:rPr>
              <a:t>the reliable </a:t>
            </a:r>
            <a:r>
              <a:rPr lang="en-US" dirty="0">
                <a:solidFill>
                  <a:schemeClr val="tx1"/>
                </a:solidFill>
              </a:rPr>
              <a:t>data transfer service of </a:t>
            </a:r>
            <a:r>
              <a:rPr lang="en-US" dirty="0" smtClean="0">
                <a:solidFill>
                  <a:schemeClr val="tx1"/>
                </a:solidFill>
              </a:rPr>
              <a:t>TCP (port 25) </a:t>
            </a:r>
            <a:r>
              <a:rPr lang="en-US" dirty="0">
                <a:solidFill>
                  <a:schemeClr val="tx1"/>
                </a:solidFill>
              </a:rPr>
              <a:t>to transfer mail from the sender's mail server to the recipient's mail server. </a:t>
            </a:r>
            <a:endParaRPr lang="en-US" dirty="0" smtClean="0">
              <a:solidFill>
                <a:schemeClr val="tx1"/>
              </a:solidFill>
            </a:endParaRPr>
          </a:p>
          <a:p>
            <a:r>
              <a:rPr lang="en-US" dirty="0" smtClean="0">
                <a:solidFill>
                  <a:schemeClr val="tx1"/>
                </a:solidFill>
              </a:rPr>
              <a:t>SMTP </a:t>
            </a:r>
            <a:r>
              <a:rPr lang="en-US" dirty="0">
                <a:solidFill>
                  <a:schemeClr val="tx1"/>
                </a:solidFill>
              </a:rPr>
              <a:t>has two sides: </a:t>
            </a:r>
            <a:endParaRPr lang="en-US" dirty="0" smtClean="0">
              <a:solidFill>
                <a:schemeClr val="tx1"/>
              </a:solidFill>
            </a:endParaRPr>
          </a:p>
          <a:p>
            <a:pPr marL="457200" indent="-457200">
              <a:buFont typeface="+mj-lt"/>
              <a:buAutoNum type="arabicPeriod"/>
            </a:pPr>
            <a:r>
              <a:rPr lang="en-US" dirty="0">
                <a:solidFill>
                  <a:schemeClr val="tx1"/>
                </a:solidFill>
              </a:rPr>
              <a:t>C</a:t>
            </a:r>
            <a:r>
              <a:rPr lang="en-US" dirty="0" smtClean="0">
                <a:solidFill>
                  <a:schemeClr val="tx1"/>
                </a:solidFill>
              </a:rPr>
              <a:t>lient side; </a:t>
            </a:r>
            <a:r>
              <a:rPr lang="en-US" dirty="0">
                <a:solidFill>
                  <a:schemeClr val="tx1"/>
                </a:solidFill>
              </a:rPr>
              <a:t>which executes on the sender's mail </a:t>
            </a:r>
            <a:r>
              <a:rPr lang="en-US" dirty="0" smtClean="0">
                <a:solidFill>
                  <a:schemeClr val="tx1"/>
                </a:solidFill>
              </a:rPr>
              <a:t>server</a:t>
            </a:r>
          </a:p>
          <a:p>
            <a:pPr marL="457200" indent="-457200">
              <a:buFont typeface="+mj-lt"/>
              <a:buAutoNum type="arabicPeriod"/>
            </a:pPr>
            <a:r>
              <a:rPr lang="en-US" dirty="0">
                <a:solidFill>
                  <a:schemeClr val="tx1"/>
                </a:solidFill>
              </a:rPr>
              <a:t>S</a:t>
            </a:r>
            <a:r>
              <a:rPr lang="en-US" dirty="0" smtClean="0">
                <a:solidFill>
                  <a:schemeClr val="tx1"/>
                </a:solidFill>
              </a:rPr>
              <a:t>erver side; which </a:t>
            </a:r>
            <a:r>
              <a:rPr lang="en-US" dirty="0">
                <a:solidFill>
                  <a:schemeClr val="tx1"/>
                </a:solidFill>
              </a:rPr>
              <a:t>executes on the recipient's mail </a:t>
            </a:r>
            <a:r>
              <a:rPr lang="en-US" dirty="0" smtClean="0">
                <a:solidFill>
                  <a:schemeClr val="tx1"/>
                </a:solidFill>
              </a:rPr>
              <a:t>server</a:t>
            </a:r>
            <a:endParaRPr lang="en-US" dirty="0">
              <a:solidFill>
                <a:schemeClr val="tx1"/>
              </a:solidFill>
            </a:endParaRPr>
          </a:p>
        </p:txBody>
      </p:sp>
    </p:spTree>
    <p:extLst>
      <p:ext uri="{BB962C8B-B14F-4D97-AF65-F5344CB8AC3E}">
        <p14:creationId xmlns:p14="http://schemas.microsoft.com/office/powerpoint/2010/main" val="1216008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principle of SMTP</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solidFill>
                  <a:schemeClr val="tx1"/>
                </a:solidFill>
              </a:rPr>
              <a:t>Suppose Alice wants to send Bob a </a:t>
            </a:r>
            <a:r>
              <a:rPr lang="en-US" dirty="0" smtClean="0">
                <a:solidFill>
                  <a:schemeClr val="tx1"/>
                </a:solidFill>
              </a:rPr>
              <a:t>simple ASCII </a:t>
            </a:r>
            <a:r>
              <a:rPr lang="en-US" dirty="0">
                <a:solidFill>
                  <a:schemeClr val="tx1"/>
                </a:solidFill>
              </a:rPr>
              <a:t>message: </a:t>
            </a:r>
            <a:endParaRPr lang="en-US" dirty="0" smtClean="0">
              <a:solidFill>
                <a:schemeClr val="tx1"/>
              </a:solidFill>
            </a:endParaRPr>
          </a:p>
          <a:p>
            <a:pPr marL="457200" indent="-457200">
              <a:buFont typeface="+mj-lt"/>
              <a:buAutoNum type="arabicPeriod"/>
            </a:pPr>
            <a:r>
              <a:rPr lang="en-US" dirty="0" smtClean="0">
                <a:solidFill>
                  <a:schemeClr val="tx1"/>
                </a:solidFill>
              </a:rPr>
              <a:t>Alice </a:t>
            </a:r>
            <a:r>
              <a:rPr lang="en-US" dirty="0">
                <a:solidFill>
                  <a:schemeClr val="tx1"/>
                </a:solidFill>
              </a:rPr>
              <a:t>invokes her user agent for email, provides Bob's email address (e.g., bob@someschool.edu), composes a </a:t>
            </a:r>
            <a:r>
              <a:rPr lang="en-US" dirty="0" smtClean="0">
                <a:solidFill>
                  <a:schemeClr val="tx1"/>
                </a:solidFill>
              </a:rPr>
              <a:t>message and </a:t>
            </a:r>
            <a:r>
              <a:rPr lang="en-US" dirty="0">
                <a:solidFill>
                  <a:schemeClr val="tx1"/>
                </a:solidFill>
              </a:rPr>
              <a:t>instructs the user agent to send the </a:t>
            </a:r>
            <a:r>
              <a:rPr lang="en-US" dirty="0" smtClean="0">
                <a:solidFill>
                  <a:schemeClr val="tx1"/>
                </a:solidFill>
              </a:rPr>
              <a:t>message.</a:t>
            </a:r>
          </a:p>
          <a:p>
            <a:pPr marL="457200" indent="-457200">
              <a:buFont typeface="+mj-lt"/>
              <a:buAutoNum type="arabicPeriod"/>
            </a:pPr>
            <a:r>
              <a:rPr lang="en-US" dirty="0" smtClean="0">
                <a:solidFill>
                  <a:schemeClr val="tx1"/>
                </a:solidFill>
              </a:rPr>
              <a:t>Alice's </a:t>
            </a:r>
            <a:r>
              <a:rPr lang="en-US" dirty="0">
                <a:solidFill>
                  <a:schemeClr val="tx1"/>
                </a:solidFill>
              </a:rPr>
              <a:t>user agent sends the message her mail server, where it is placed in a message </a:t>
            </a:r>
            <a:r>
              <a:rPr lang="en-US" dirty="0" smtClean="0">
                <a:solidFill>
                  <a:schemeClr val="tx1"/>
                </a:solidFill>
              </a:rPr>
              <a:t>queue.</a:t>
            </a:r>
          </a:p>
          <a:p>
            <a:pPr marL="457200" indent="-457200">
              <a:buFont typeface="+mj-lt"/>
              <a:buAutoNum type="arabicPeriod"/>
            </a:pPr>
            <a:r>
              <a:rPr lang="en-US" dirty="0" smtClean="0">
                <a:solidFill>
                  <a:schemeClr val="tx1"/>
                </a:solidFill>
              </a:rPr>
              <a:t>The </a:t>
            </a:r>
            <a:r>
              <a:rPr lang="en-US" dirty="0">
                <a:solidFill>
                  <a:schemeClr val="tx1"/>
                </a:solidFill>
              </a:rPr>
              <a:t>client side of SMTP, running on Alice's mail server, sees the message in the message queue. It opens a TCP </a:t>
            </a:r>
            <a:r>
              <a:rPr lang="en-US" dirty="0" smtClean="0">
                <a:solidFill>
                  <a:schemeClr val="tx1"/>
                </a:solidFill>
              </a:rPr>
              <a:t> connection </a:t>
            </a:r>
            <a:r>
              <a:rPr lang="en-US" dirty="0">
                <a:solidFill>
                  <a:schemeClr val="tx1"/>
                </a:solidFill>
              </a:rPr>
              <a:t>to a SMTP server, running on Bob's mail </a:t>
            </a:r>
            <a:r>
              <a:rPr lang="en-US" dirty="0" smtClean="0">
                <a:solidFill>
                  <a:schemeClr val="tx1"/>
                </a:solidFill>
              </a:rPr>
              <a:t>server.</a:t>
            </a:r>
          </a:p>
          <a:p>
            <a:pPr marL="457200" indent="-457200">
              <a:buFont typeface="+mj-lt"/>
              <a:buAutoNum type="arabicPeriod"/>
            </a:pPr>
            <a:r>
              <a:rPr lang="en-US" dirty="0" smtClean="0">
                <a:solidFill>
                  <a:schemeClr val="tx1"/>
                </a:solidFill>
              </a:rPr>
              <a:t>After </a:t>
            </a:r>
            <a:r>
              <a:rPr lang="en-US" dirty="0">
                <a:solidFill>
                  <a:schemeClr val="tx1"/>
                </a:solidFill>
              </a:rPr>
              <a:t>some initial SMTP handshaking, the SMTP client sends Alice's message into the TCP </a:t>
            </a:r>
            <a:r>
              <a:rPr lang="en-US" dirty="0" smtClean="0">
                <a:solidFill>
                  <a:schemeClr val="tx1"/>
                </a:solidFill>
              </a:rPr>
              <a:t>connection.</a:t>
            </a:r>
          </a:p>
          <a:p>
            <a:pPr marL="457200" indent="-457200">
              <a:buFont typeface="+mj-lt"/>
              <a:buAutoNum type="arabicPeriod"/>
            </a:pPr>
            <a:r>
              <a:rPr lang="en-US" dirty="0" smtClean="0">
                <a:solidFill>
                  <a:schemeClr val="tx1"/>
                </a:solidFill>
              </a:rPr>
              <a:t>At </a:t>
            </a:r>
            <a:r>
              <a:rPr lang="en-US" dirty="0">
                <a:solidFill>
                  <a:schemeClr val="tx1"/>
                </a:solidFill>
              </a:rPr>
              <a:t>Bob's mail server host, the server side of SMTP receives the message. Bob's mail server then places the message </a:t>
            </a:r>
            <a:r>
              <a:rPr lang="en-US" dirty="0" smtClean="0">
                <a:solidFill>
                  <a:schemeClr val="tx1"/>
                </a:solidFill>
              </a:rPr>
              <a:t>in Bob's mailbox.</a:t>
            </a:r>
          </a:p>
          <a:p>
            <a:pPr marL="457200" indent="-457200">
              <a:buFont typeface="+mj-lt"/>
              <a:buAutoNum type="arabicPeriod"/>
            </a:pPr>
            <a:r>
              <a:rPr lang="en-US" dirty="0" smtClean="0">
                <a:solidFill>
                  <a:schemeClr val="tx1"/>
                </a:solidFill>
              </a:rPr>
              <a:t>Bob </a:t>
            </a:r>
            <a:r>
              <a:rPr lang="en-US" dirty="0">
                <a:solidFill>
                  <a:schemeClr val="tx1"/>
                </a:solidFill>
              </a:rPr>
              <a:t>invokes his user agent to read the message at his convenience</a:t>
            </a:r>
          </a:p>
        </p:txBody>
      </p:sp>
    </p:spTree>
    <p:extLst>
      <p:ext uri="{BB962C8B-B14F-4D97-AF65-F5344CB8AC3E}">
        <p14:creationId xmlns:p14="http://schemas.microsoft.com/office/powerpoint/2010/main" val="618194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principle of SMTP</a:t>
            </a: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pPr algn="ctr"/>
            <a:r>
              <a:rPr lang="en-US" dirty="0" smtClean="0"/>
              <a:t>Fig: </a:t>
            </a:r>
            <a:r>
              <a:rPr lang="en-US" dirty="0"/>
              <a:t>Alice's mail server transfers Alice's message to Bob's mail server</a:t>
            </a:r>
          </a:p>
        </p:txBody>
      </p:sp>
      <p:pic>
        <p:nvPicPr>
          <p:cNvPr id="4" name="Picture 3"/>
          <p:cNvPicPr>
            <a:picLocks noChangeAspect="1"/>
          </p:cNvPicPr>
          <p:nvPr/>
        </p:nvPicPr>
        <p:blipFill>
          <a:blip r:embed="rId2"/>
          <a:stretch>
            <a:fillRect/>
          </a:stretch>
        </p:blipFill>
        <p:spPr>
          <a:xfrm>
            <a:off x="3043841" y="1984554"/>
            <a:ext cx="5816823" cy="3358392"/>
          </a:xfrm>
          <a:prstGeom prst="rect">
            <a:avLst/>
          </a:prstGeom>
        </p:spPr>
      </p:pic>
    </p:spTree>
    <p:extLst>
      <p:ext uri="{BB962C8B-B14F-4D97-AF65-F5344CB8AC3E}">
        <p14:creationId xmlns:p14="http://schemas.microsoft.com/office/powerpoint/2010/main" val="649812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of POP3/IMAP</a:t>
            </a:r>
            <a:endParaRPr lang="en-US" dirty="0"/>
          </a:p>
        </p:txBody>
      </p:sp>
      <p:sp>
        <p:nvSpPr>
          <p:cNvPr id="3" name="Content Placeholder 2"/>
          <p:cNvSpPr>
            <a:spLocks noGrp="1"/>
          </p:cNvSpPr>
          <p:nvPr>
            <p:ph idx="1"/>
          </p:nvPr>
        </p:nvSpPr>
        <p:spPr/>
        <p:txBody>
          <a:bodyPr>
            <a:normAutofit/>
          </a:bodyPr>
          <a:lstStyle/>
          <a:p>
            <a:r>
              <a:rPr lang="en-US" b="1" dirty="0" smtClean="0">
                <a:solidFill>
                  <a:schemeClr val="tx1"/>
                </a:solidFill>
              </a:rPr>
              <a:t>Puzzle in SMTP</a:t>
            </a:r>
            <a:r>
              <a:rPr lang="en-US" dirty="0" smtClean="0">
                <a:solidFill>
                  <a:schemeClr val="tx1"/>
                </a:solidFill>
              </a:rPr>
              <a:t>: </a:t>
            </a:r>
            <a:r>
              <a:rPr lang="en-US" dirty="0">
                <a:solidFill>
                  <a:schemeClr val="tx1"/>
                </a:solidFill>
              </a:rPr>
              <a:t>How does a recipient like Bob, running a user agent on his local PC, </a:t>
            </a:r>
            <a:r>
              <a:rPr lang="en-US" dirty="0" smtClean="0">
                <a:solidFill>
                  <a:schemeClr val="tx1"/>
                </a:solidFill>
              </a:rPr>
              <a:t>obtain his </a:t>
            </a:r>
            <a:r>
              <a:rPr lang="en-US" dirty="0">
                <a:solidFill>
                  <a:schemeClr val="tx1"/>
                </a:solidFill>
              </a:rPr>
              <a:t>messages, </a:t>
            </a:r>
            <a:r>
              <a:rPr lang="en-US" dirty="0" smtClean="0">
                <a:solidFill>
                  <a:schemeClr val="tx1"/>
                </a:solidFill>
              </a:rPr>
              <a:t>which </a:t>
            </a:r>
            <a:r>
              <a:rPr lang="en-US" dirty="0">
                <a:solidFill>
                  <a:schemeClr val="tx1"/>
                </a:solidFill>
              </a:rPr>
              <a:t>are sitting on a mail server within Bob's ISP</a:t>
            </a:r>
            <a:r>
              <a:rPr lang="en-US" dirty="0" smtClean="0">
                <a:solidFill>
                  <a:schemeClr val="tx1"/>
                </a:solidFill>
              </a:rPr>
              <a:t>?</a:t>
            </a:r>
          </a:p>
          <a:p>
            <a:r>
              <a:rPr lang="en-US" b="1" dirty="0" smtClean="0">
                <a:solidFill>
                  <a:schemeClr val="tx1"/>
                </a:solidFill>
              </a:rPr>
              <a:t>Solution: I</a:t>
            </a:r>
            <a:r>
              <a:rPr lang="en-US" dirty="0" smtClean="0">
                <a:solidFill>
                  <a:schemeClr val="tx1"/>
                </a:solidFill>
              </a:rPr>
              <a:t>ntroducing </a:t>
            </a:r>
            <a:r>
              <a:rPr lang="en-US" dirty="0">
                <a:solidFill>
                  <a:schemeClr val="tx1"/>
                </a:solidFill>
              </a:rPr>
              <a:t>a special </a:t>
            </a:r>
            <a:r>
              <a:rPr lang="en-US" dirty="0" smtClean="0">
                <a:solidFill>
                  <a:schemeClr val="tx1"/>
                </a:solidFill>
              </a:rPr>
              <a:t>access protocol </a:t>
            </a:r>
            <a:r>
              <a:rPr lang="en-US" dirty="0">
                <a:solidFill>
                  <a:schemeClr val="tx1"/>
                </a:solidFill>
              </a:rPr>
              <a:t>that transfers the messages from Bob's mail server to the local PC</a:t>
            </a:r>
            <a:r>
              <a:rPr lang="en-US" dirty="0" smtClean="0">
                <a:solidFill>
                  <a:schemeClr val="tx1"/>
                </a:solidFill>
              </a:rPr>
              <a:t>.</a:t>
            </a:r>
          </a:p>
          <a:p>
            <a:pPr marL="457200" indent="-457200">
              <a:buFont typeface="+mj-lt"/>
              <a:buAutoNum type="arabicPeriod"/>
            </a:pPr>
            <a:r>
              <a:rPr lang="en-US" b="1" dirty="0">
                <a:solidFill>
                  <a:schemeClr val="tx1"/>
                </a:solidFill>
              </a:rPr>
              <a:t>POP3 (Post Office Protocol - Version 3</a:t>
            </a:r>
            <a:r>
              <a:rPr lang="en-US" b="1" dirty="0" smtClean="0">
                <a:solidFill>
                  <a:schemeClr val="tx1"/>
                </a:solidFill>
              </a:rPr>
              <a:t>)</a:t>
            </a:r>
          </a:p>
          <a:p>
            <a:pPr marL="457200" indent="-457200">
              <a:buFont typeface="+mj-lt"/>
              <a:buAutoNum type="arabicPeriod"/>
            </a:pPr>
            <a:r>
              <a:rPr lang="fr-FR" b="1" dirty="0">
                <a:solidFill>
                  <a:schemeClr val="tx1"/>
                </a:solidFill>
              </a:rPr>
              <a:t>IMAP (Internet  Mail Access Protocol</a:t>
            </a:r>
            <a:r>
              <a:rPr lang="fr-FR" b="1" dirty="0" smtClean="0">
                <a:solidFill>
                  <a:schemeClr val="tx1"/>
                </a:solidFill>
              </a:rPr>
              <a:t>)</a:t>
            </a:r>
          </a:p>
          <a:p>
            <a:pPr>
              <a:buFont typeface="Wingdings" panose="05000000000000000000" pitchFamily="2" charset="2"/>
              <a:buChar char="Ø"/>
            </a:pPr>
            <a:r>
              <a:rPr lang="en-US" dirty="0" smtClean="0">
                <a:solidFill>
                  <a:schemeClr val="tx1"/>
                </a:solidFill>
              </a:rPr>
              <a:t> SMTP is used </a:t>
            </a:r>
            <a:r>
              <a:rPr lang="en-US" dirty="0">
                <a:solidFill>
                  <a:schemeClr val="tx1"/>
                </a:solidFill>
              </a:rPr>
              <a:t>to transfer mail from the sender's mail server to the recipient's mail server; SMTP is also used to transfer mail from </a:t>
            </a:r>
            <a:r>
              <a:rPr lang="en-US" dirty="0" smtClean="0">
                <a:solidFill>
                  <a:schemeClr val="tx1"/>
                </a:solidFill>
              </a:rPr>
              <a:t>the sender's </a:t>
            </a:r>
            <a:r>
              <a:rPr lang="en-US" dirty="0">
                <a:solidFill>
                  <a:schemeClr val="tx1"/>
                </a:solidFill>
              </a:rPr>
              <a:t>user agent to the sender's mail server. </a:t>
            </a:r>
            <a:endParaRPr lang="en-US" dirty="0" smtClean="0">
              <a:solidFill>
                <a:schemeClr val="tx1"/>
              </a:solidFill>
            </a:endParaRPr>
          </a:p>
          <a:p>
            <a:pPr>
              <a:buFont typeface="Wingdings" panose="05000000000000000000" pitchFamily="2" charset="2"/>
              <a:buChar char="Ø"/>
            </a:pPr>
            <a:r>
              <a:rPr lang="en-US" dirty="0" smtClean="0">
                <a:solidFill>
                  <a:schemeClr val="tx1"/>
                </a:solidFill>
              </a:rPr>
              <a:t>POP3 </a:t>
            </a:r>
            <a:r>
              <a:rPr lang="en-US" dirty="0">
                <a:solidFill>
                  <a:schemeClr val="tx1"/>
                </a:solidFill>
              </a:rPr>
              <a:t>or IMAP are used to transfer mail from the recipient's mail server to </a:t>
            </a:r>
            <a:r>
              <a:rPr lang="en-US" dirty="0" smtClean="0">
                <a:solidFill>
                  <a:schemeClr val="tx1"/>
                </a:solidFill>
              </a:rPr>
              <a:t>the recipient's </a:t>
            </a:r>
            <a:r>
              <a:rPr lang="en-US" dirty="0">
                <a:solidFill>
                  <a:schemeClr val="tx1"/>
                </a:solidFill>
              </a:rPr>
              <a:t>user agent. </a:t>
            </a:r>
          </a:p>
        </p:txBody>
      </p:sp>
    </p:spTree>
    <p:extLst>
      <p:ext uri="{BB962C8B-B14F-4D97-AF65-F5344CB8AC3E}">
        <p14:creationId xmlns:p14="http://schemas.microsoft.com/office/powerpoint/2010/main" val="1601295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of </a:t>
            </a:r>
            <a:r>
              <a:rPr lang="en-US" dirty="0" smtClean="0"/>
              <a:t>POP3/IMAP cont.</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pPr algn="ctr"/>
            <a:r>
              <a:rPr lang="en-US" dirty="0" smtClean="0"/>
              <a:t>Fig: </a:t>
            </a:r>
            <a:r>
              <a:rPr lang="en-US" dirty="0"/>
              <a:t>E-mail protocols and their communicating entities.</a:t>
            </a:r>
          </a:p>
        </p:txBody>
      </p:sp>
      <p:pic>
        <p:nvPicPr>
          <p:cNvPr id="4" name="Picture 3"/>
          <p:cNvPicPr>
            <a:picLocks noChangeAspect="1"/>
          </p:cNvPicPr>
          <p:nvPr/>
        </p:nvPicPr>
        <p:blipFill>
          <a:blip r:embed="rId2"/>
          <a:stretch>
            <a:fillRect/>
          </a:stretch>
        </p:blipFill>
        <p:spPr>
          <a:xfrm>
            <a:off x="2321242" y="2080273"/>
            <a:ext cx="7610475" cy="2105025"/>
          </a:xfrm>
          <a:prstGeom prst="rect">
            <a:avLst/>
          </a:prstGeom>
        </p:spPr>
      </p:pic>
    </p:spTree>
    <p:extLst>
      <p:ext uri="{BB962C8B-B14F-4D97-AF65-F5344CB8AC3E}">
        <p14:creationId xmlns:p14="http://schemas.microsoft.com/office/powerpoint/2010/main" val="3659882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POP3 (Post </a:t>
            </a:r>
            <a:r>
              <a:rPr lang="en-US" dirty="0"/>
              <a:t>Office Protocol - Version </a:t>
            </a:r>
            <a:r>
              <a:rPr lang="en-US" dirty="0" smtClean="0"/>
              <a:t>3)</a:t>
            </a:r>
            <a:endParaRPr lang="en-US" dirty="0"/>
          </a:p>
        </p:txBody>
      </p:sp>
      <p:sp>
        <p:nvSpPr>
          <p:cNvPr id="3" name="Content Placeholder 2"/>
          <p:cNvSpPr>
            <a:spLocks noGrp="1"/>
          </p:cNvSpPr>
          <p:nvPr>
            <p:ph idx="1"/>
          </p:nvPr>
        </p:nvSpPr>
        <p:spPr/>
        <p:txBody>
          <a:bodyPr>
            <a:noAutofit/>
          </a:bodyPr>
          <a:lstStyle/>
          <a:p>
            <a:r>
              <a:rPr lang="en-US" sz="1800" dirty="0" smtClean="0">
                <a:solidFill>
                  <a:schemeClr val="tx1"/>
                </a:solidFill>
              </a:rPr>
              <a:t>POP3 </a:t>
            </a:r>
            <a:r>
              <a:rPr lang="en-US" sz="1800" dirty="0">
                <a:solidFill>
                  <a:schemeClr val="tx1"/>
                </a:solidFill>
              </a:rPr>
              <a:t>is an extremely simple mail access protocol. Because the protocol is so simple, its </a:t>
            </a:r>
            <a:r>
              <a:rPr lang="en-US" sz="1800" dirty="0" smtClean="0">
                <a:solidFill>
                  <a:schemeClr val="tx1"/>
                </a:solidFill>
              </a:rPr>
              <a:t>functionality is </a:t>
            </a:r>
            <a:r>
              <a:rPr lang="en-US" sz="1800" dirty="0">
                <a:solidFill>
                  <a:schemeClr val="tx1"/>
                </a:solidFill>
              </a:rPr>
              <a:t>rather limited. </a:t>
            </a:r>
            <a:endParaRPr lang="en-US" sz="1800" dirty="0" smtClean="0">
              <a:solidFill>
                <a:schemeClr val="tx1"/>
              </a:solidFill>
            </a:endParaRPr>
          </a:p>
          <a:p>
            <a:r>
              <a:rPr lang="en-US" sz="1800" dirty="0" smtClean="0">
                <a:solidFill>
                  <a:schemeClr val="tx1"/>
                </a:solidFill>
              </a:rPr>
              <a:t>POP3 </a:t>
            </a:r>
            <a:r>
              <a:rPr lang="en-US" sz="1800" dirty="0">
                <a:solidFill>
                  <a:schemeClr val="tx1"/>
                </a:solidFill>
              </a:rPr>
              <a:t>begins when the user agent (the client) opens a TCP connection to the </a:t>
            </a:r>
            <a:r>
              <a:rPr lang="en-US" sz="1800" dirty="0" smtClean="0">
                <a:solidFill>
                  <a:schemeClr val="tx1"/>
                </a:solidFill>
              </a:rPr>
              <a:t>mail </a:t>
            </a:r>
            <a:r>
              <a:rPr lang="en-US" sz="1800" dirty="0">
                <a:solidFill>
                  <a:schemeClr val="tx1"/>
                </a:solidFill>
              </a:rPr>
              <a:t>server (the server) </a:t>
            </a:r>
            <a:r>
              <a:rPr lang="en-US" sz="1800" dirty="0" smtClean="0">
                <a:solidFill>
                  <a:schemeClr val="tx1"/>
                </a:solidFill>
              </a:rPr>
              <a:t>on port </a:t>
            </a:r>
            <a:r>
              <a:rPr lang="en-US" sz="1800" dirty="0">
                <a:solidFill>
                  <a:schemeClr val="tx1"/>
                </a:solidFill>
              </a:rPr>
              <a:t>110. With the TCP connection established, POP3 progresses through three phases</a:t>
            </a:r>
            <a:r>
              <a:rPr lang="en-US" sz="1800" dirty="0" smtClean="0">
                <a:solidFill>
                  <a:schemeClr val="tx1"/>
                </a:solidFill>
              </a:rPr>
              <a:t>:</a:t>
            </a:r>
          </a:p>
          <a:p>
            <a:pPr marL="457200" indent="-457200">
              <a:buFont typeface="+mj-lt"/>
              <a:buAutoNum type="arabicPeriod"/>
            </a:pPr>
            <a:r>
              <a:rPr lang="en-US" sz="1800" dirty="0" smtClean="0">
                <a:solidFill>
                  <a:schemeClr val="tx1"/>
                </a:solidFill>
              </a:rPr>
              <a:t>authorization</a:t>
            </a:r>
            <a:r>
              <a:rPr lang="en-US" sz="1800" dirty="0">
                <a:solidFill>
                  <a:schemeClr val="tx1"/>
                </a:solidFill>
              </a:rPr>
              <a:t>, </a:t>
            </a:r>
            <a:endParaRPr lang="en-US" sz="1800" dirty="0" smtClean="0">
              <a:solidFill>
                <a:schemeClr val="tx1"/>
              </a:solidFill>
            </a:endParaRPr>
          </a:p>
          <a:p>
            <a:pPr marL="457200" indent="-457200">
              <a:buFont typeface="+mj-lt"/>
              <a:buAutoNum type="arabicPeriod"/>
            </a:pPr>
            <a:r>
              <a:rPr lang="en-US" sz="1800" dirty="0" smtClean="0">
                <a:solidFill>
                  <a:schemeClr val="tx1"/>
                </a:solidFill>
              </a:rPr>
              <a:t>transaction</a:t>
            </a:r>
          </a:p>
          <a:p>
            <a:pPr marL="457200" indent="-457200">
              <a:buFont typeface="+mj-lt"/>
              <a:buAutoNum type="arabicPeriod"/>
            </a:pPr>
            <a:r>
              <a:rPr lang="en-US" sz="1800" dirty="0" smtClean="0">
                <a:solidFill>
                  <a:schemeClr val="tx1"/>
                </a:solidFill>
              </a:rPr>
              <a:t>update</a:t>
            </a:r>
            <a:r>
              <a:rPr lang="en-US" sz="1800" dirty="0">
                <a:solidFill>
                  <a:schemeClr val="tx1"/>
                </a:solidFill>
              </a:rPr>
              <a:t>.</a:t>
            </a:r>
          </a:p>
          <a:p>
            <a:r>
              <a:rPr lang="en-US" sz="1800" dirty="0">
                <a:solidFill>
                  <a:schemeClr val="tx1"/>
                </a:solidFill>
              </a:rPr>
              <a:t>During the first phase, authorization, the user agent sends a user name and a password to authenticate the user downloading </a:t>
            </a:r>
            <a:r>
              <a:rPr lang="en-US" sz="1800" dirty="0" smtClean="0">
                <a:solidFill>
                  <a:schemeClr val="tx1"/>
                </a:solidFill>
              </a:rPr>
              <a:t>the mail</a:t>
            </a:r>
            <a:r>
              <a:rPr lang="en-US" sz="1800" dirty="0">
                <a:solidFill>
                  <a:schemeClr val="tx1"/>
                </a:solidFill>
              </a:rPr>
              <a:t>. </a:t>
            </a:r>
            <a:endParaRPr lang="en-US" sz="1800" dirty="0" smtClean="0">
              <a:solidFill>
                <a:schemeClr val="tx1"/>
              </a:solidFill>
            </a:endParaRPr>
          </a:p>
          <a:p>
            <a:r>
              <a:rPr lang="en-US" sz="1800" dirty="0" smtClean="0">
                <a:solidFill>
                  <a:schemeClr val="tx1"/>
                </a:solidFill>
              </a:rPr>
              <a:t>During </a:t>
            </a:r>
            <a:r>
              <a:rPr lang="en-US" sz="1800" dirty="0">
                <a:solidFill>
                  <a:schemeClr val="tx1"/>
                </a:solidFill>
              </a:rPr>
              <a:t>the second phase, transaction,  the user agent retrieves messages. During the transaction phase, the user agent </a:t>
            </a:r>
            <a:r>
              <a:rPr lang="en-US" sz="1800" dirty="0" smtClean="0">
                <a:solidFill>
                  <a:schemeClr val="tx1"/>
                </a:solidFill>
              </a:rPr>
              <a:t>can also </a:t>
            </a:r>
            <a:r>
              <a:rPr lang="en-US" sz="1800" dirty="0">
                <a:solidFill>
                  <a:schemeClr val="tx1"/>
                </a:solidFill>
              </a:rPr>
              <a:t>mark messages for deletion,  remove deletion marks, and obtain mail statistics. </a:t>
            </a:r>
            <a:endParaRPr lang="en-US" sz="1800" dirty="0" smtClean="0">
              <a:solidFill>
                <a:schemeClr val="tx1"/>
              </a:solidFill>
            </a:endParaRPr>
          </a:p>
          <a:p>
            <a:r>
              <a:rPr lang="en-US" sz="1800" dirty="0" smtClean="0">
                <a:solidFill>
                  <a:schemeClr val="tx1"/>
                </a:solidFill>
              </a:rPr>
              <a:t>The </a:t>
            </a:r>
            <a:r>
              <a:rPr lang="en-US" sz="1800" dirty="0">
                <a:solidFill>
                  <a:schemeClr val="tx1"/>
                </a:solidFill>
              </a:rPr>
              <a:t>third phase, update, occurs after </a:t>
            </a:r>
            <a:r>
              <a:rPr lang="en-US" sz="1800" dirty="0" smtClean="0">
                <a:solidFill>
                  <a:schemeClr val="tx1"/>
                </a:solidFill>
              </a:rPr>
              <a:t>the client </a:t>
            </a:r>
            <a:r>
              <a:rPr lang="en-US" sz="1800" dirty="0">
                <a:solidFill>
                  <a:schemeClr val="tx1"/>
                </a:solidFill>
              </a:rPr>
              <a:t>has issued the quit command ending the POP3 session; at this time, the mail server deletes the messages that were </a:t>
            </a:r>
            <a:r>
              <a:rPr lang="en-US" sz="1800" dirty="0" smtClean="0">
                <a:solidFill>
                  <a:schemeClr val="tx1"/>
                </a:solidFill>
              </a:rPr>
              <a:t>marked </a:t>
            </a:r>
            <a:r>
              <a:rPr lang="en-US" sz="1800" dirty="0">
                <a:solidFill>
                  <a:schemeClr val="tx1"/>
                </a:solidFill>
              </a:rPr>
              <a:t>for deletion.</a:t>
            </a:r>
          </a:p>
        </p:txBody>
      </p:sp>
    </p:spTree>
    <p:extLst>
      <p:ext uri="{BB962C8B-B14F-4D97-AF65-F5344CB8AC3E}">
        <p14:creationId xmlns:p14="http://schemas.microsoft.com/office/powerpoint/2010/main" val="171137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IMAP</a:t>
            </a:r>
            <a:endParaRPr lang="en-US" dirty="0"/>
          </a:p>
        </p:txBody>
      </p:sp>
      <p:sp>
        <p:nvSpPr>
          <p:cNvPr id="3" name="Content Placeholder 2"/>
          <p:cNvSpPr>
            <a:spLocks noGrp="1"/>
          </p:cNvSpPr>
          <p:nvPr>
            <p:ph idx="1"/>
          </p:nvPr>
        </p:nvSpPr>
        <p:spPr/>
        <p:txBody>
          <a:bodyPr/>
          <a:lstStyle/>
          <a:p>
            <a:pPr algn="just"/>
            <a:r>
              <a:rPr lang="en-GB" dirty="0">
                <a:solidFill>
                  <a:schemeClr val="tx1"/>
                </a:solidFill>
              </a:rPr>
              <a:t>IMAP is an Internet Message Access Protocol. It is a method of accessing electronic mail messages that are kept on a possibly shared mail server. In other words, it permits a "client" email program to access remote message stores as if they were local. </a:t>
            </a:r>
            <a:endParaRPr lang="en-GB" dirty="0" smtClean="0">
              <a:solidFill>
                <a:schemeClr val="tx1"/>
              </a:solidFill>
            </a:endParaRPr>
          </a:p>
          <a:p>
            <a:pPr algn="just"/>
            <a:r>
              <a:rPr lang="en-GB" dirty="0" smtClean="0">
                <a:solidFill>
                  <a:schemeClr val="tx1"/>
                </a:solidFill>
              </a:rPr>
              <a:t>For </a:t>
            </a:r>
            <a:r>
              <a:rPr lang="en-GB" dirty="0">
                <a:solidFill>
                  <a:schemeClr val="tx1"/>
                </a:solidFill>
              </a:rPr>
              <a:t>example, email stored on an IMAP server can be manipulated from a desktop computer at home, a workstation at the office, and a notebook computer while travelling, without the need to transfer messages or files back and forth between these computers. IMAP uses TCP/IP port 143.</a:t>
            </a:r>
          </a:p>
          <a:p>
            <a:pPr algn="just"/>
            <a:endParaRPr lang="en-US" dirty="0">
              <a:solidFill>
                <a:schemeClr val="tx1"/>
              </a:solidFill>
            </a:endParaRPr>
          </a:p>
        </p:txBody>
      </p:sp>
    </p:spTree>
    <p:extLst>
      <p:ext uri="{BB962C8B-B14F-4D97-AF65-F5344CB8AC3E}">
        <p14:creationId xmlns:p14="http://schemas.microsoft.com/office/powerpoint/2010/main" val="3727923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70716" y="477144"/>
            <a:ext cx="10058400" cy="757238"/>
          </a:xfrm>
        </p:spPr>
        <p:txBody>
          <a:bodyPr/>
          <a:lstStyle/>
          <a:p>
            <a:r>
              <a:rPr lang="en-US" dirty="0" smtClean="0"/>
              <a:t>Different Layers Protocol</a:t>
            </a:r>
            <a:endParaRPr lang="en-US" dirty="0"/>
          </a:p>
        </p:txBody>
      </p:sp>
      <p:pic>
        <p:nvPicPr>
          <p:cNvPr id="4" name="Content Placeholder 3"/>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6011" t="6112" r="6489" b="8839"/>
          <a:stretch/>
        </p:blipFill>
        <p:spPr>
          <a:xfrm>
            <a:off x="2511380" y="1390918"/>
            <a:ext cx="5950040" cy="4877082"/>
          </a:xfrm>
        </p:spPr>
      </p:pic>
    </p:spTree>
    <p:extLst>
      <p:ext uri="{BB962C8B-B14F-4D97-AF65-F5344CB8AC3E}">
        <p14:creationId xmlns:p14="http://schemas.microsoft.com/office/powerpoint/2010/main" val="1802069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TELNET</a:t>
            </a:r>
            <a:endParaRPr lang="en-US" dirty="0"/>
          </a:p>
        </p:txBody>
      </p:sp>
      <p:sp>
        <p:nvSpPr>
          <p:cNvPr id="3" name="Content Placeholder 2"/>
          <p:cNvSpPr>
            <a:spLocks noGrp="1"/>
          </p:cNvSpPr>
          <p:nvPr>
            <p:ph idx="1"/>
          </p:nvPr>
        </p:nvSpPr>
        <p:spPr/>
        <p:txBody>
          <a:bodyPr/>
          <a:lstStyle/>
          <a:p>
            <a:r>
              <a:rPr lang="en-US" dirty="0" smtClean="0">
                <a:solidFill>
                  <a:schemeClr val="tx1"/>
                </a:solidFill>
              </a:rPr>
              <a:t>TELNET: It is a </a:t>
            </a:r>
            <a:r>
              <a:rPr lang="en-US" dirty="0">
                <a:solidFill>
                  <a:schemeClr val="tx1"/>
                </a:solidFill>
              </a:rPr>
              <a:t>client/server application </a:t>
            </a:r>
            <a:r>
              <a:rPr lang="en-US" dirty="0" smtClean="0">
                <a:solidFill>
                  <a:schemeClr val="tx1"/>
                </a:solidFill>
              </a:rPr>
              <a:t>program</a:t>
            </a:r>
            <a:r>
              <a:rPr lang="en-US" dirty="0">
                <a:solidFill>
                  <a:schemeClr val="tx1"/>
                </a:solidFill>
              </a:rPr>
              <a:t>.</a:t>
            </a:r>
            <a:r>
              <a:rPr lang="en-US" dirty="0" smtClean="0">
                <a:solidFill>
                  <a:schemeClr val="tx1"/>
                </a:solidFill>
              </a:rPr>
              <a:t> TELNET stands </a:t>
            </a:r>
            <a:r>
              <a:rPr lang="en-US" dirty="0">
                <a:solidFill>
                  <a:schemeClr val="tx1"/>
                </a:solidFill>
              </a:rPr>
              <a:t>for </a:t>
            </a:r>
            <a:r>
              <a:rPr lang="en-US" i="1" dirty="0" err="1">
                <a:solidFill>
                  <a:schemeClr val="tx1"/>
                </a:solidFill>
              </a:rPr>
              <a:t>TErminaL</a:t>
            </a:r>
            <a:r>
              <a:rPr lang="en-US" i="1" dirty="0">
                <a:solidFill>
                  <a:schemeClr val="tx1"/>
                </a:solidFill>
              </a:rPr>
              <a:t> </a:t>
            </a:r>
            <a:r>
              <a:rPr lang="en-US" i="1" dirty="0" err="1">
                <a:solidFill>
                  <a:schemeClr val="tx1"/>
                </a:solidFill>
              </a:rPr>
              <a:t>NETwork</a:t>
            </a:r>
            <a:r>
              <a:rPr lang="en-US" i="1" dirty="0">
                <a:solidFill>
                  <a:schemeClr val="tx1"/>
                </a:solidFill>
              </a:rPr>
              <a:t>. </a:t>
            </a:r>
            <a:r>
              <a:rPr lang="en-US" dirty="0">
                <a:solidFill>
                  <a:schemeClr val="tx1"/>
                </a:solidFill>
              </a:rPr>
              <a:t>It is the standard TCP/IP protocol for </a:t>
            </a:r>
            <a:r>
              <a:rPr lang="en-US" dirty="0" smtClean="0">
                <a:solidFill>
                  <a:schemeClr val="tx1"/>
                </a:solidFill>
              </a:rPr>
              <a:t>virtual terminal </a:t>
            </a:r>
            <a:r>
              <a:rPr lang="en-US" dirty="0">
                <a:solidFill>
                  <a:schemeClr val="tx1"/>
                </a:solidFill>
              </a:rPr>
              <a:t>service as proposed by the International Organization for Standards (ISO).</a:t>
            </a:r>
          </a:p>
          <a:p>
            <a:r>
              <a:rPr lang="en-US" dirty="0">
                <a:solidFill>
                  <a:schemeClr val="tx1"/>
                </a:solidFill>
              </a:rPr>
              <a:t>TELNET enables the </a:t>
            </a:r>
            <a:r>
              <a:rPr lang="en-US" dirty="0" smtClean="0">
                <a:solidFill>
                  <a:schemeClr val="tx1"/>
                </a:solidFill>
              </a:rPr>
              <a:t>establishment of </a:t>
            </a:r>
            <a:r>
              <a:rPr lang="en-US" dirty="0">
                <a:solidFill>
                  <a:schemeClr val="tx1"/>
                </a:solidFill>
              </a:rPr>
              <a:t>a connection to a remote system in such a </a:t>
            </a:r>
            <a:r>
              <a:rPr lang="en-US" dirty="0" smtClean="0">
                <a:solidFill>
                  <a:schemeClr val="tx1"/>
                </a:solidFill>
              </a:rPr>
              <a:t>way that </a:t>
            </a:r>
            <a:r>
              <a:rPr lang="en-US" dirty="0">
                <a:solidFill>
                  <a:schemeClr val="tx1"/>
                </a:solidFill>
              </a:rPr>
              <a:t>the local terminal appears to be a terminal at the remote system.</a:t>
            </a:r>
          </a:p>
        </p:txBody>
      </p:sp>
    </p:spTree>
    <p:extLst>
      <p:ext uri="{BB962C8B-B14F-4D97-AF65-F5344CB8AC3E}">
        <p14:creationId xmlns:p14="http://schemas.microsoft.com/office/powerpoint/2010/main" val="3816842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TELNET: How it works? </a:t>
            </a:r>
            <a:endParaRPr lang="en-US" dirty="0"/>
          </a:p>
        </p:txBody>
      </p:sp>
      <p:sp>
        <p:nvSpPr>
          <p:cNvPr id="3" name="Content Placeholder 2"/>
          <p:cNvSpPr>
            <a:spLocks noGrp="1"/>
          </p:cNvSpPr>
          <p:nvPr>
            <p:ph idx="1"/>
          </p:nvPr>
        </p:nvSpPr>
        <p:spPr/>
        <p:txBody>
          <a:bodyPr>
            <a:normAutofit/>
          </a:bodyPr>
          <a:lstStyle/>
          <a:p>
            <a:pPr algn="just"/>
            <a:r>
              <a:rPr lang="en-US" dirty="0" smtClean="0">
                <a:solidFill>
                  <a:schemeClr val="tx1"/>
                </a:solidFill>
              </a:rPr>
              <a:t>When </a:t>
            </a:r>
            <a:r>
              <a:rPr lang="en-US" dirty="0">
                <a:solidFill>
                  <a:schemeClr val="tx1"/>
                </a:solidFill>
              </a:rPr>
              <a:t>a user </a:t>
            </a:r>
            <a:r>
              <a:rPr lang="en-US" dirty="0" smtClean="0">
                <a:solidFill>
                  <a:schemeClr val="tx1"/>
                </a:solidFill>
              </a:rPr>
              <a:t>wants to </a:t>
            </a:r>
            <a:r>
              <a:rPr lang="en-US" dirty="0">
                <a:solidFill>
                  <a:schemeClr val="tx1"/>
                </a:solidFill>
              </a:rPr>
              <a:t>access an application program or utility located on a </a:t>
            </a:r>
            <a:r>
              <a:rPr lang="en-US" dirty="0" smtClean="0">
                <a:solidFill>
                  <a:schemeClr val="tx1"/>
                </a:solidFill>
              </a:rPr>
              <a:t>remote machine</a:t>
            </a:r>
            <a:r>
              <a:rPr lang="en-US" dirty="0">
                <a:solidFill>
                  <a:schemeClr val="tx1"/>
                </a:solidFill>
              </a:rPr>
              <a:t>, </a:t>
            </a:r>
            <a:r>
              <a:rPr lang="en-US" dirty="0" smtClean="0">
                <a:solidFill>
                  <a:schemeClr val="tx1"/>
                </a:solidFill>
              </a:rPr>
              <a:t>he/she </a:t>
            </a:r>
            <a:r>
              <a:rPr lang="en-US" dirty="0">
                <a:solidFill>
                  <a:schemeClr val="tx1"/>
                </a:solidFill>
              </a:rPr>
              <a:t>performs remote log-in. Here the TELNET client and server </a:t>
            </a:r>
            <a:r>
              <a:rPr lang="en-US" dirty="0" smtClean="0">
                <a:solidFill>
                  <a:schemeClr val="tx1"/>
                </a:solidFill>
              </a:rPr>
              <a:t>programs come </a:t>
            </a:r>
            <a:r>
              <a:rPr lang="en-US" dirty="0">
                <a:solidFill>
                  <a:schemeClr val="tx1"/>
                </a:solidFill>
              </a:rPr>
              <a:t>into use. </a:t>
            </a:r>
            <a:endParaRPr lang="en-US" dirty="0" smtClean="0">
              <a:solidFill>
                <a:schemeClr val="tx1"/>
              </a:solidFill>
            </a:endParaRPr>
          </a:p>
          <a:p>
            <a:pPr algn="just"/>
            <a:r>
              <a:rPr lang="en-US" dirty="0" smtClean="0">
                <a:solidFill>
                  <a:schemeClr val="tx1"/>
                </a:solidFill>
              </a:rPr>
              <a:t>The </a:t>
            </a:r>
            <a:r>
              <a:rPr lang="en-US" dirty="0">
                <a:solidFill>
                  <a:schemeClr val="tx1"/>
                </a:solidFill>
              </a:rPr>
              <a:t>user sends the keystrokes to the terminal driver, where the </a:t>
            </a:r>
            <a:r>
              <a:rPr lang="en-US" dirty="0" smtClean="0">
                <a:solidFill>
                  <a:schemeClr val="tx1"/>
                </a:solidFill>
              </a:rPr>
              <a:t>local operating </a:t>
            </a:r>
            <a:r>
              <a:rPr lang="en-US" dirty="0">
                <a:solidFill>
                  <a:schemeClr val="tx1"/>
                </a:solidFill>
              </a:rPr>
              <a:t>system accepts the characters but does not interpret them. The characters </a:t>
            </a:r>
            <a:r>
              <a:rPr lang="en-US" dirty="0" smtClean="0">
                <a:solidFill>
                  <a:schemeClr val="tx1"/>
                </a:solidFill>
              </a:rPr>
              <a:t>are sent to </a:t>
            </a:r>
            <a:r>
              <a:rPr lang="en-US" dirty="0">
                <a:solidFill>
                  <a:schemeClr val="tx1"/>
                </a:solidFill>
              </a:rPr>
              <a:t>the TELNET client, which transforms the characters to a universal character </a:t>
            </a:r>
            <a:r>
              <a:rPr lang="en-US" dirty="0" smtClean="0">
                <a:solidFill>
                  <a:schemeClr val="tx1"/>
                </a:solidFill>
              </a:rPr>
              <a:t>set called </a:t>
            </a:r>
            <a:r>
              <a:rPr lang="en-US" i="1" dirty="0" smtClean="0">
                <a:solidFill>
                  <a:schemeClr val="tx1"/>
                </a:solidFill>
              </a:rPr>
              <a:t>network </a:t>
            </a:r>
            <a:r>
              <a:rPr lang="en-US" i="1" dirty="0">
                <a:solidFill>
                  <a:schemeClr val="tx1"/>
                </a:solidFill>
              </a:rPr>
              <a:t>virtual terminal (NVT) </a:t>
            </a:r>
            <a:r>
              <a:rPr lang="en-US" dirty="0">
                <a:solidFill>
                  <a:schemeClr val="tx1"/>
                </a:solidFill>
              </a:rPr>
              <a:t>characters and delivers them to the local </a:t>
            </a:r>
            <a:r>
              <a:rPr lang="en-US" i="1" dirty="0" smtClean="0">
                <a:solidFill>
                  <a:schemeClr val="tx1"/>
                </a:solidFill>
              </a:rPr>
              <a:t>TCP/IP </a:t>
            </a:r>
            <a:r>
              <a:rPr lang="en-US" dirty="0" smtClean="0">
                <a:solidFill>
                  <a:schemeClr val="tx1"/>
                </a:solidFill>
              </a:rPr>
              <a:t>protocol </a:t>
            </a:r>
            <a:r>
              <a:rPr lang="en-US" dirty="0">
                <a:solidFill>
                  <a:schemeClr val="tx1"/>
                </a:solidFill>
              </a:rPr>
              <a:t>stack</a:t>
            </a:r>
            <a:r>
              <a:rPr lang="en-US" dirty="0" smtClean="0">
                <a:solidFill>
                  <a:schemeClr val="tx1"/>
                </a:solidFill>
              </a:rPr>
              <a:t>.</a:t>
            </a:r>
          </a:p>
          <a:p>
            <a:pPr algn="just"/>
            <a:r>
              <a:rPr lang="en-US" dirty="0" smtClean="0">
                <a:solidFill>
                  <a:schemeClr val="tx1"/>
                </a:solidFill>
              </a:rPr>
              <a:t>At the remote terminal, a software called a </a:t>
            </a:r>
            <a:r>
              <a:rPr lang="en-US" i="1" dirty="0" err="1" smtClean="0">
                <a:solidFill>
                  <a:schemeClr val="tx1"/>
                </a:solidFill>
              </a:rPr>
              <a:t>pseudoterminal</a:t>
            </a:r>
            <a:r>
              <a:rPr lang="en-US" i="1" dirty="0" smtClean="0">
                <a:solidFill>
                  <a:schemeClr val="tx1"/>
                </a:solidFill>
              </a:rPr>
              <a:t> </a:t>
            </a:r>
            <a:r>
              <a:rPr lang="en-US" dirty="0">
                <a:solidFill>
                  <a:schemeClr val="tx1"/>
                </a:solidFill>
              </a:rPr>
              <a:t>driver which pretends that the characters are coming </a:t>
            </a:r>
            <a:r>
              <a:rPr lang="en-US" dirty="0" smtClean="0">
                <a:solidFill>
                  <a:schemeClr val="tx1"/>
                </a:solidFill>
              </a:rPr>
              <a:t>from a </a:t>
            </a:r>
            <a:r>
              <a:rPr lang="en-US" dirty="0">
                <a:solidFill>
                  <a:schemeClr val="tx1"/>
                </a:solidFill>
              </a:rPr>
              <a:t>terminal. The operating system then passes the characters to the appropriate </a:t>
            </a:r>
            <a:r>
              <a:rPr lang="en-US" dirty="0" smtClean="0">
                <a:solidFill>
                  <a:schemeClr val="tx1"/>
                </a:solidFill>
              </a:rPr>
              <a:t>appli­cation </a:t>
            </a:r>
            <a:r>
              <a:rPr lang="en-US" dirty="0">
                <a:solidFill>
                  <a:schemeClr val="tx1"/>
                </a:solidFill>
              </a:rPr>
              <a:t>program.</a:t>
            </a:r>
          </a:p>
          <a:p>
            <a:pPr algn="just"/>
            <a:endParaRPr lang="en-US" dirty="0">
              <a:solidFill>
                <a:schemeClr val="tx1"/>
              </a:solidFill>
            </a:endParaRPr>
          </a:p>
        </p:txBody>
      </p:sp>
    </p:spTree>
    <p:extLst>
      <p:ext uri="{BB962C8B-B14F-4D97-AF65-F5344CB8AC3E}">
        <p14:creationId xmlns:p14="http://schemas.microsoft.com/office/powerpoint/2010/main" val="1884009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TELNET</a:t>
            </a:r>
            <a:endParaRPr lang="en-US" dirty="0"/>
          </a:p>
        </p:txBody>
      </p:sp>
      <p:pic>
        <p:nvPicPr>
          <p:cNvPr id="1026" name="Picture 2" descr="https://s3.amazonaws.com/classmint.img/b55f9b3c-4648-4e3b-b971-086e44b0094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683" y="1858613"/>
            <a:ext cx="9691594" cy="421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962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 Types</a:t>
            </a: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dirty="0">
                <a:solidFill>
                  <a:schemeClr val="tx1"/>
                </a:solidFill>
              </a:rPr>
              <a:t> </a:t>
            </a:r>
            <a:r>
              <a:rPr lang="en-US" b="1" dirty="0" smtClean="0">
                <a:solidFill>
                  <a:schemeClr val="tx1"/>
                </a:solidFill>
              </a:rPr>
              <a:t>PUSH protocol:</a:t>
            </a:r>
            <a:r>
              <a:rPr lang="en-US" dirty="0" smtClean="0">
                <a:solidFill>
                  <a:schemeClr val="tx1"/>
                </a:solidFill>
              </a:rPr>
              <a:t> In </a:t>
            </a:r>
            <a:r>
              <a:rPr lang="en-US" dirty="0">
                <a:solidFill>
                  <a:schemeClr val="tx1"/>
                </a:solidFill>
              </a:rPr>
              <a:t>push protocols, the client opens a connection to the server and keeps it constantly active. The server will send (push) all new events to the client using that single always-on connection. In other words, the server </a:t>
            </a:r>
            <a:r>
              <a:rPr lang="en-US" dirty="0" err="1">
                <a:solidFill>
                  <a:schemeClr val="tx1"/>
                </a:solidFill>
              </a:rPr>
              <a:t>PUSHes</a:t>
            </a:r>
            <a:r>
              <a:rPr lang="en-US" dirty="0">
                <a:solidFill>
                  <a:schemeClr val="tx1"/>
                </a:solidFill>
              </a:rPr>
              <a:t> the new events to the client</a:t>
            </a:r>
            <a:r>
              <a:rPr lang="en-US" dirty="0" smtClean="0">
                <a:solidFill>
                  <a:schemeClr val="tx1"/>
                </a:solidFill>
              </a:rPr>
              <a:t>. Example: SMTP</a:t>
            </a:r>
          </a:p>
          <a:p>
            <a:pPr algn="just">
              <a:buFont typeface="Wingdings" panose="05000000000000000000" pitchFamily="2" charset="2"/>
              <a:buChar char="Ø"/>
            </a:pPr>
            <a:endParaRPr lang="en-US" dirty="0" smtClean="0">
              <a:solidFill>
                <a:schemeClr val="tx1"/>
              </a:solidFill>
            </a:endParaRPr>
          </a:p>
          <a:p>
            <a:pPr>
              <a:buFont typeface="Wingdings" panose="05000000000000000000" pitchFamily="2" charset="2"/>
              <a:buChar char="Ø"/>
            </a:pPr>
            <a:r>
              <a:rPr lang="en-US" b="1" dirty="0" smtClean="0">
                <a:solidFill>
                  <a:schemeClr val="tx1"/>
                </a:solidFill>
              </a:rPr>
              <a:t>PULL protocol:</a:t>
            </a:r>
            <a:r>
              <a:rPr lang="en-US" dirty="0" smtClean="0">
                <a:solidFill>
                  <a:schemeClr val="tx1"/>
                </a:solidFill>
              </a:rPr>
              <a:t> In </a:t>
            </a:r>
            <a:r>
              <a:rPr lang="en-US" dirty="0">
                <a:solidFill>
                  <a:schemeClr val="tx1"/>
                </a:solidFill>
              </a:rPr>
              <a:t>pull protocols, the client periodically connects to the server, checks for and gets (pulls) recent events and then closes the connection and disconnects from the server. The client repeats this whole procedure to get updated about new events. In this mode, the clients periodically PULLs the new events from the server</a:t>
            </a:r>
            <a:r>
              <a:rPr lang="en-US" dirty="0" smtClean="0">
                <a:solidFill>
                  <a:schemeClr val="tx1"/>
                </a:solidFill>
              </a:rPr>
              <a:t>. Example: HTTP</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365082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08338"/>
            <a:ext cx="10058400" cy="797202"/>
          </a:xfrm>
        </p:spPr>
        <p:txBody>
          <a:bodyPr/>
          <a:lstStyle/>
          <a:p>
            <a:r>
              <a:rPr lang="en-US" dirty="0" smtClean="0"/>
              <a:t>Application Layer Protocol: HTTP</a:t>
            </a:r>
            <a:endParaRPr lang="en-US" dirty="0"/>
          </a:p>
        </p:txBody>
      </p:sp>
      <p:sp>
        <p:nvSpPr>
          <p:cNvPr id="3" name="Content Placeholder 2"/>
          <p:cNvSpPr>
            <a:spLocks noGrp="1"/>
          </p:cNvSpPr>
          <p:nvPr>
            <p:ph idx="1"/>
          </p:nvPr>
        </p:nvSpPr>
        <p:spPr>
          <a:xfrm>
            <a:off x="850006" y="1845734"/>
            <a:ext cx="10305674" cy="4023360"/>
          </a:xfrm>
        </p:spPr>
        <p:txBody>
          <a:bodyPr/>
          <a:lstStyle/>
          <a:p>
            <a:pPr>
              <a:buFont typeface="Arial" panose="020B0604020202020204" pitchFamily="34" charset="0"/>
              <a:buChar char="•"/>
            </a:pPr>
            <a:r>
              <a:rPr lang="en-US" dirty="0" smtClean="0">
                <a:solidFill>
                  <a:schemeClr val="tx1"/>
                </a:solidFill>
              </a:rPr>
              <a:t>  HTTP (</a:t>
            </a:r>
            <a:r>
              <a:rPr lang="en-US" dirty="0">
                <a:solidFill>
                  <a:schemeClr val="tx1"/>
                </a:solidFill>
              </a:rPr>
              <a:t>Hypertext Transfer Protocol</a:t>
            </a:r>
            <a:r>
              <a:rPr lang="en-US" dirty="0" smtClean="0">
                <a:solidFill>
                  <a:schemeClr val="tx1"/>
                </a:solidFill>
              </a:rPr>
              <a:t>) </a:t>
            </a:r>
            <a:r>
              <a:rPr lang="en-US" dirty="0">
                <a:solidFill>
                  <a:schemeClr val="tx1"/>
                </a:solidFill>
              </a:rPr>
              <a:t>is used across the world wide </a:t>
            </a:r>
            <a:r>
              <a:rPr lang="en-US" dirty="0" smtClean="0">
                <a:solidFill>
                  <a:schemeClr val="tx1"/>
                </a:solidFill>
              </a:rPr>
              <a:t>web (www) </a:t>
            </a:r>
            <a:r>
              <a:rPr lang="en-US" dirty="0">
                <a:solidFill>
                  <a:schemeClr val="tx1"/>
                </a:solidFill>
              </a:rPr>
              <a:t>for data transfer and is one of the most </a:t>
            </a:r>
            <a:r>
              <a:rPr lang="en-US" dirty="0" smtClean="0">
                <a:solidFill>
                  <a:schemeClr val="tx1"/>
                </a:solidFill>
              </a:rPr>
              <a:t>used application protocols.</a:t>
            </a:r>
          </a:p>
          <a:p>
            <a:pPr algn="just">
              <a:buFont typeface="Arial" panose="020B0604020202020204" pitchFamily="34" charset="0"/>
              <a:buChar char="•"/>
            </a:pPr>
            <a:r>
              <a:rPr lang="en-US" dirty="0">
                <a:solidFill>
                  <a:schemeClr val="tx1"/>
                </a:solidFill>
              </a:rPr>
              <a:t> </a:t>
            </a:r>
            <a:r>
              <a:rPr lang="en-US" dirty="0" smtClean="0">
                <a:solidFill>
                  <a:schemeClr val="tx1"/>
                </a:solidFill>
              </a:rPr>
              <a:t> HTTP </a:t>
            </a:r>
            <a:r>
              <a:rPr lang="en-US" dirty="0">
                <a:solidFill>
                  <a:schemeClr val="tx1"/>
                </a:solidFill>
              </a:rPr>
              <a:t>specifies a request/response protocol. When a client, typically a web browser, sends </a:t>
            </a:r>
            <a:r>
              <a:rPr lang="en-US" dirty="0" smtClean="0">
                <a:solidFill>
                  <a:schemeClr val="tx1"/>
                </a:solidFill>
              </a:rPr>
              <a:t>a request </a:t>
            </a:r>
            <a:r>
              <a:rPr lang="en-US" dirty="0">
                <a:solidFill>
                  <a:schemeClr val="tx1"/>
                </a:solidFill>
              </a:rPr>
              <a:t>message to a server, the HTTP protocol defines the message types the client uses </a:t>
            </a:r>
            <a:r>
              <a:rPr lang="en-US" dirty="0" smtClean="0">
                <a:solidFill>
                  <a:schemeClr val="tx1"/>
                </a:solidFill>
              </a:rPr>
              <a:t>to request </a:t>
            </a:r>
            <a:r>
              <a:rPr lang="en-US" dirty="0">
                <a:solidFill>
                  <a:schemeClr val="tx1"/>
                </a:solidFill>
              </a:rPr>
              <a:t>the web page and the message types the server uses to </a:t>
            </a:r>
            <a:r>
              <a:rPr lang="en-US" dirty="0" smtClean="0">
                <a:solidFill>
                  <a:schemeClr val="tx1"/>
                </a:solidFill>
              </a:rPr>
              <a:t>respond</a:t>
            </a:r>
          </a:p>
          <a:p>
            <a:pPr algn="just">
              <a:buFont typeface="Arial" panose="020B0604020202020204" pitchFamily="34" charset="0"/>
              <a:buChar char="•"/>
            </a:pPr>
            <a:r>
              <a:rPr lang="en-US" dirty="0">
                <a:solidFill>
                  <a:schemeClr val="tx1"/>
                </a:solidFill>
              </a:rPr>
              <a:t> </a:t>
            </a:r>
            <a:r>
              <a:rPr lang="en-US" dirty="0" smtClean="0">
                <a:solidFill>
                  <a:schemeClr val="tx1"/>
                </a:solidFill>
              </a:rPr>
              <a:t>The </a:t>
            </a:r>
            <a:r>
              <a:rPr lang="en-US" dirty="0">
                <a:solidFill>
                  <a:schemeClr val="tx1"/>
                </a:solidFill>
              </a:rPr>
              <a:t>three </a:t>
            </a:r>
            <a:r>
              <a:rPr lang="en-US" dirty="0" smtClean="0">
                <a:solidFill>
                  <a:schemeClr val="tx1"/>
                </a:solidFill>
              </a:rPr>
              <a:t>common message </a:t>
            </a:r>
            <a:r>
              <a:rPr lang="en-US" dirty="0">
                <a:solidFill>
                  <a:schemeClr val="tx1"/>
                </a:solidFill>
              </a:rPr>
              <a:t>types are:</a:t>
            </a:r>
          </a:p>
          <a:p>
            <a:r>
              <a:rPr lang="en-US" dirty="0">
                <a:solidFill>
                  <a:schemeClr val="tx1"/>
                </a:solidFill>
              </a:rPr>
              <a:t>■ GET</a:t>
            </a:r>
          </a:p>
          <a:p>
            <a:r>
              <a:rPr lang="en-US" dirty="0">
                <a:solidFill>
                  <a:schemeClr val="tx1"/>
                </a:solidFill>
              </a:rPr>
              <a:t>■ POST</a:t>
            </a:r>
          </a:p>
          <a:p>
            <a:r>
              <a:rPr lang="en-US" dirty="0">
                <a:solidFill>
                  <a:schemeClr val="tx1"/>
                </a:solidFill>
              </a:rPr>
              <a:t>■ PUT</a:t>
            </a:r>
          </a:p>
          <a:p>
            <a:pPr algn="just">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984465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Layer Protocol: HTTP</a:t>
            </a:r>
          </a:p>
        </p:txBody>
      </p:sp>
      <p:sp>
        <p:nvSpPr>
          <p:cNvPr id="3" name="Content Placeholder 2"/>
          <p:cNvSpPr>
            <a:spLocks noGrp="1"/>
          </p:cNvSpPr>
          <p:nvPr>
            <p:ph idx="1"/>
          </p:nvPr>
        </p:nvSpPr>
        <p:spPr/>
        <p:txBody>
          <a:bodyPr/>
          <a:lstStyle/>
          <a:p>
            <a:r>
              <a:rPr lang="en-US" dirty="0" smtClean="0">
                <a:solidFill>
                  <a:schemeClr val="tx1"/>
                </a:solidFill>
              </a:rPr>
              <a:t>GET: It </a:t>
            </a:r>
            <a:r>
              <a:rPr lang="en-US" dirty="0">
                <a:solidFill>
                  <a:schemeClr val="tx1"/>
                </a:solidFill>
              </a:rPr>
              <a:t>is a client request for data. A web browser sends the GET message to request </a:t>
            </a:r>
            <a:r>
              <a:rPr lang="en-US" dirty="0" smtClean="0">
                <a:solidFill>
                  <a:schemeClr val="tx1"/>
                </a:solidFill>
              </a:rPr>
              <a:t>pages from </a:t>
            </a:r>
            <a:r>
              <a:rPr lang="en-US" dirty="0">
                <a:solidFill>
                  <a:schemeClr val="tx1"/>
                </a:solidFill>
              </a:rPr>
              <a:t>a web server. As shown in </a:t>
            </a:r>
            <a:r>
              <a:rPr lang="en-US" dirty="0" smtClean="0">
                <a:solidFill>
                  <a:schemeClr val="tx1"/>
                </a:solidFill>
              </a:rPr>
              <a:t>Figure, </a:t>
            </a:r>
            <a:r>
              <a:rPr lang="en-US" dirty="0">
                <a:solidFill>
                  <a:schemeClr val="tx1"/>
                </a:solidFill>
              </a:rPr>
              <a:t>when the server receives the GET request, </a:t>
            </a:r>
            <a:r>
              <a:rPr lang="en-US" dirty="0" smtClean="0">
                <a:solidFill>
                  <a:schemeClr val="tx1"/>
                </a:solidFill>
              </a:rPr>
              <a:t>it responds </a:t>
            </a:r>
            <a:r>
              <a:rPr lang="en-US" dirty="0">
                <a:solidFill>
                  <a:schemeClr val="tx1"/>
                </a:solidFill>
              </a:rPr>
              <a:t>with a status line, such as HTTP/1.1 200 OK, and a message of its own, the </a:t>
            </a:r>
            <a:r>
              <a:rPr lang="en-US" dirty="0" smtClean="0">
                <a:solidFill>
                  <a:schemeClr val="tx1"/>
                </a:solidFill>
              </a:rPr>
              <a:t>body of </a:t>
            </a:r>
            <a:r>
              <a:rPr lang="en-US" dirty="0">
                <a:solidFill>
                  <a:schemeClr val="tx1"/>
                </a:solidFill>
              </a:rPr>
              <a:t>which can be the requested file, an error message, or some other information.</a:t>
            </a:r>
          </a:p>
          <a:p>
            <a:endParaRPr lang="en-US" dirty="0">
              <a:solidFill>
                <a:schemeClr val="tx1"/>
              </a:solidFill>
            </a:endParaRPr>
          </a:p>
        </p:txBody>
      </p:sp>
      <p:pic>
        <p:nvPicPr>
          <p:cNvPr id="4" name="Picture 3"/>
          <p:cNvPicPr>
            <a:picLocks noChangeAspect="1"/>
          </p:cNvPicPr>
          <p:nvPr/>
        </p:nvPicPr>
        <p:blipFill>
          <a:blip r:embed="rId2"/>
          <a:stretch>
            <a:fillRect/>
          </a:stretch>
        </p:blipFill>
        <p:spPr>
          <a:xfrm>
            <a:off x="3520460" y="3039413"/>
            <a:ext cx="5490661" cy="3232597"/>
          </a:xfrm>
          <a:prstGeom prst="rect">
            <a:avLst/>
          </a:prstGeom>
        </p:spPr>
      </p:pic>
    </p:spTree>
    <p:extLst>
      <p:ext uri="{BB962C8B-B14F-4D97-AF65-F5344CB8AC3E}">
        <p14:creationId xmlns:p14="http://schemas.microsoft.com/office/powerpoint/2010/main" val="1475314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Layer Protocol: HTTP</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US" dirty="0" smtClean="0"/>
              <a:t>   </a:t>
            </a:r>
            <a:r>
              <a:rPr lang="en-US" dirty="0" smtClean="0">
                <a:solidFill>
                  <a:schemeClr val="tx1"/>
                </a:solidFill>
              </a:rPr>
              <a:t>POST </a:t>
            </a:r>
            <a:r>
              <a:rPr lang="en-US" dirty="0">
                <a:solidFill>
                  <a:schemeClr val="tx1"/>
                </a:solidFill>
              </a:rPr>
              <a:t>and PUT are used to send messages that upload data to the web server. </a:t>
            </a:r>
            <a:endParaRPr lang="en-US" dirty="0" smtClean="0">
              <a:solidFill>
                <a:schemeClr val="tx1"/>
              </a:solidFill>
            </a:endParaRPr>
          </a:p>
          <a:p>
            <a:pPr algn="just">
              <a:buFont typeface="Arial" panose="020B0604020202020204" pitchFamily="34" charset="0"/>
              <a:buChar char="•"/>
            </a:pPr>
            <a:r>
              <a:rPr lang="en-US" dirty="0" smtClean="0">
                <a:solidFill>
                  <a:schemeClr val="tx1"/>
                </a:solidFill>
              </a:rPr>
              <a:t>   For example, when </a:t>
            </a:r>
            <a:r>
              <a:rPr lang="en-US" dirty="0">
                <a:solidFill>
                  <a:schemeClr val="tx1"/>
                </a:solidFill>
              </a:rPr>
              <a:t>the user enters data into a form embedded in a web page, POST </a:t>
            </a:r>
            <a:r>
              <a:rPr lang="en-US" dirty="0" smtClean="0">
                <a:solidFill>
                  <a:schemeClr val="tx1"/>
                </a:solidFill>
              </a:rPr>
              <a:t>includes       the </a:t>
            </a:r>
            <a:r>
              <a:rPr lang="en-US" dirty="0">
                <a:solidFill>
                  <a:schemeClr val="tx1"/>
                </a:solidFill>
              </a:rPr>
              <a:t>data </a:t>
            </a:r>
            <a:r>
              <a:rPr lang="en-US" dirty="0" smtClean="0">
                <a:solidFill>
                  <a:schemeClr val="tx1"/>
                </a:solidFill>
              </a:rPr>
              <a:t>in the </a:t>
            </a:r>
            <a:r>
              <a:rPr lang="en-US" dirty="0">
                <a:solidFill>
                  <a:schemeClr val="tx1"/>
                </a:solidFill>
              </a:rPr>
              <a:t>message sent to the server. </a:t>
            </a:r>
            <a:endParaRPr lang="en-US" dirty="0" smtClean="0">
              <a:solidFill>
                <a:schemeClr val="tx1"/>
              </a:solidFill>
            </a:endParaRPr>
          </a:p>
          <a:p>
            <a:pPr algn="just">
              <a:buFont typeface="Arial" panose="020B0604020202020204" pitchFamily="34" charset="0"/>
              <a:buChar char="•"/>
            </a:pPr>
            <a:r>
              <a:rPr lang="en-US" dirty="0">
                <a:solidFill>
                  <a:schemeClr val="tx1"/>
                </a:solidFill>
              </a:rPr>
              <a:t> </a:t>
            </a:r>
            <a:r>
              <a:rPr lang="en-US" dirty="0" smtClean="0">
                <a:solidFill>
                  <a:schemeClr val="tx1"/>
                </a:solidFill>
              </a:rPr>
              <a:t> PUT </a:t>
            </a:r>
            <a:r>
              <a:rPr lang="en-US" dirty="0">
                <a:solidFill>
                  <a:schemeClr val="tx1"/>
                </a:solidFill>
              </a:rPr>
              <a:t>uploads resources or content to the web server.</a:t>
            </a:r>
          </a:p>
          <a:p>
            <a:endParaRPr lang="en-US" dirty="0"/>
          </a:p>
        </p:txBody>
      </p:sp>
    </p:spTree>
    <p:extLst>
      <p:ext uri="{BB962C8B-B14F-4D97-AF65-F5344CB8AC3E}">
        <p14:creationId xmlns:p14="http://schemas.microsoft.com/office/powerpoint/2010/main" val="3726834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Layer Protocol: </a:t>
            </a:r>
            <a:r>
              <a:rPr lang="en-US" dirty="0" smtClean="0"/>
              <a:t>HTTP runs on TCP</a:t>
            </a: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dirty="0"/>
              <a:t>The transfer protocol used throughout the World Wide Web is HTTP (Hyper Text Transfer Protocol). TCP provides a reliable data transfer service to </a:t>
            </a:r>
            <a:r>
              <a:rPr lang="en-US" dirty="0" smtClean="0"/>
              <a:t>HTTP, using TCP port 80. </a:t>
            </a:r>
            <a:r>
              <a:rPr lang="en-US" dirty="0"/>
              <a:t>This implies that each HTTP request message emitted by a client process eventually arrives in tact at the server; similarly, each HTTP response message emitted by the server process eventually arrives in tact at the client. HTTP need not worry about lost data, or the details of how TCP recovers from loss or reordering of data within the network. That is the job of TCP and the protocols in the lower layers of the protocol stack</a:t>
            </a:r>
          </a:p>
        </p:txBody>
      </p:sp>
    </p:spTree>
    <p:extLst>
      <p:ext uri="{BB962C8B-B14F-4D97-AF65-F5344CB8AC3E}">
        <p14:creationId xmlns:p14="http://schemas.microsoft.com/office/powerpoint/2010/main" val="3273880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Layer Protocol: </a:t>
            </a:r>
            <a:r>
              <a:rPr lang="en-US" dirty="0" smtClean="0"/>
              <a:t>FTP</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solidFill>
                  <a:schemeClr val="tx1"/>
                </a:solidFill>
              </a:rPr>
              <a:t>  FTP </a:t>
            </a:r>
            <a:r>
              <a:rPr lang="en-US" dirty="0">
                <a:solidFill>
                  <a:schemeClr val="tx1"/>
                </a:solidFill>
              </a:rPr>
              <a:t>is another commonly used application layer protocol. FTP was developed to allow </a:t>
            </a:r>
            <a:r>
              <a:rPr lang="en-US" dirty="0" smtClean="0">
                <a:solidFill>
                  <a:schemeClr val="tx1"/>
                </a:solidFill>
              </a:rPr>
              <a:t>file transfers </a:t>
            </a:r>
            <a:r>
              <a:rPr lang="en-US" dirty="0">
                <a:solidFill>
                  <a:schemeClr val="tx1"/>
                </a:solidFill>
              </a:rPr>
              <a:t>between a client and a server. An FTP client is an application that runs on a </a:t>
            </a:r>
            <a:r>
              <a:rPr lang="en-US" dirty="0" smtClean="0">
                <a:solidFill>
                  <a:schemeClr val="tx1"/>
                </a:solidFill>
              </a:rPr>
              <a:t>computer that </a:t>
            </a:r>
            <a:r>
              <a:rPr lang="en-US" dirty="0">
                <a:solidFill>
                  <a:schemeClr val="tx1"/>
                </a:solidFill>
              </a:rPr>
              <a:t>is used to push and pull files from a server running the FTP daemon (</a:t>
            </a:r>
            <a:r>
              <a:rPr lang="en-US" dirty="0" err="1">
                <a:solidFill>
                  <a:schemeClr val="tx1"/>
                </a:solidFill>
              </a:rPr>
              <a:t>FTPd</a:t>
            </a:r>
            <a:r>
              <a:rPr lang="en-US" dirty="0">
                <a:solidFill>
                  <a:schemeClr val="tx1"/>
                </a:solidFill>
              </a:rPr>
              <a:t>).</a:t>
            </a:r>
          </a:p>
          <a:p>
            <a:pPr>
              <a:buFont typeface="Wingdings" panose="05000000000000000000" pitchFamily="2" charset="2"/>
              <a:buChar char="§"/>
            </a:pPr>
            <a:r>
              <a:rPr lang="en-US" dirty="0">
                <a:solidFill>
                  <a:schemeClr val="tx1"/>
                </a:solidFill>
              </a:rPr>
              <a:t> </a:t>
            </a:r>
            <a:r>
              <a:rPr lang="en-US" dirty="0" smtClean="0">
                <a:solidFill>
                  <a:schemeClr val="tx1"/>
                </a:solidFill>
              </a:rPr>
              <a:t> To </a:t>
            </a:r>
            <a:r>
              <a:rPr lang="en-US" dirty="0">
                <a:solidFill>
                  <a:schemeClr val="tx1"/>
                </a:solidFill>
              </a:rPr>
              <a:t>successfully transfer files, FTP requires two connections between the client and the </a:t>
            </a:r>
            <a:r>
              <a:rPr lang="en-US" dirty="0" smtClean="0">
                <a:solidFill>
                  <a:schemeClr val="tx1"/>
                </a:solidFill>
              </a:rPr>
              <a:t>server: one </a:t>
            </a:r>
            <a:r>
              <a:rPr lang="en-US" dirty="0">
                <a:solidFill>
                  <a:schemeClr val="tx1"/>
                </a:solidFill>
              </a:rPr>
              <a:t>for commands and replies, and the other for the actual file transfer.</a:t>
            </a:r>
          </a:p>
          <a:p>
            <a:pPr>
              <a:buFont typeface="Wingdings" panose="05000000000000000000" pitchFamily="2" charset="2"/>
              <a:buChar char="§"/>
            </a:pPr>
            <a:r>
              <a:rPr lang="en-US" dirty="0" smtClean="0">
                <a:solidFill>
                  <a:schemeClr val="tx1"/>
                </a:solidFill>
              </a:rPr>
              <a:t>  The </a:t>
            </a:r>
            <a:r>
              <a:rPr lang="en-US" dirty="0">
                <a:solidFill>
                  <a:schemeClr val="tx1"/>
                </a:solidFill>
              </a:rPr>
              <a:t>client establishes the first connection to the server on TCP port 21. This connection </a:t>
            </a:r>
            <a:r>
              <a:rPr lang="en-US" dirty="0" smtClean="0">
                <a:solidFill>
                  <a:schemeClr val="tx1"/>
                </a:solidFill>
              </a:rPr>
              <a:t>is used </a:t>
            </a:r>
            <a:r>
              <a:rPr lang="en-US" dirty="0">
                <a:solidFill>
                  <a:schemeClr val="tx1"/>
                </a:solidFill>
              </a:rPr>
              <a:t>for control traffic, consisting of client commands and server replies.</a:t>
            </a:r>
          </a:p>
          <a:p>
            <a:pPr>
              <a:buFont typeface="Wingdings" panose="05000000000000000000" pitchFamily="2" charset="2"/>
              <a:buChar char="§"/>
            </a:pPr>
            <a:r>
              <a:rPr lang="en-US" dirty="0" smtClean="0">
                <a:solidFill>
                  <a:schemeClr val="tx1"/>
                </a:solidFill>
              </a:rPr>
              <a:t>  The </a:t>
            </a:r>
            <a:r>
              <a:rPr lang="en-US" dirty="0">
                <a:solidFill>
                  <a:schemeClr val="tx1"/>
                </a:solidFill>
              </a:rPr>
              <a:t>client establishes the second connection to the server over TCP port 20. This </a:t>
            </a:r>
            <a:r>
              <a:rPr lang="en-US" dirty="0" smtClean="0">
                <a:solidFill>
                  <a:schemeClr val="tx1"/>
                </a:solidFill>
              </a:rPr>
              <a:t>connection is </a:t>
            </a:r>
            <a:r>
              <a:rPr lang="en-US" dirty="0">
                <a:solidFill>
                  <a:schemeClr val="tx1"/>
                </a:solidFill>
              </a:rPr>
              <a:t>for the actual file transfer and is created every time a file is transferred.</a:t>
            </a:r>
          </a:p>
          <a:p>
            <a:pPr>
              <a:buFont typeface="Wingdings" panose="05000000000000000000" pitchFamily="2" charset="2"/>
              <a:buChar char="§"/>
            </a:pPr>
            <a:r>
              <a:rPr lang="en-US" dirty="0" smtClean="0">
                <a:solidFill>
                  <a:schemeClr val="tx1"/>
                </a:solidFill>
              </a:rPr>
              <a:t>  The </a:t>
            </a:r>
            <a:r>
              <a:rPr lang="en-US" dirty="0">
                <a:solidFill>
                  <a:schemeClr val="tx1"/>
                </a:solidFill>
              </a:rPr>
              <a:t>file transfer can happen in either direction, as shown in </a:t>
            </a:r>
            <a:r>
              <a:rPr lang="en-US" dirty="0" smtClean="0">
                <a:solidFill>
                  <a:schemeClr val="tx1"/>
                </a:solidFill>
              </a:rPr>
              <a:t>Figure. </a:t>
            </a:r>
            <a:r>
              <a:rPr lang="en-US" dirty="0">
                <a:solidFill>
                  <a:schemeClr val="tx1"/>
                </a:solidFill>
              </a:rPr>
              <a:t>The client </a:t>
            </a:r>
            <a:r>
              <a:rPr lang="en-US" dirty="0" smtClean="0">
                <a:solidFill>
                  <a:schemeClr val="tx1"/>
                </a:solidFill>
              </a:rPr>
              <a:t>can download </a:t>
            </a:r>
            <a:r>
              <a:rPr lang="en-US" dirty="0">
                <a:solidFill>
                  <a:schemeClr val="tx1"/>
                </a:solidFill>
              </a:rPr>
              <a:t>(pull) a file from the server or upload (push) a file to the server.</a:t>
            </a:r>
          </a:p>
          <a:p>
            <a:endParaRPr lang="en-US" dirty="0">
              <a:solidFill>
                <a:schemeClr val="tx1"/>
              </a:solidFill>
            </a:endParaRPr>
          </a:p>
        </p:txBody>
      </p:sp>
    </p:spTree>
    <p:extLst>
      <p:ext uri="{BB962C8B-B14F-4D97-AF65-F5344CB8AC3E}">
        <p14:creationId xmlns:p14="http://schemas.microsoft.com/office/powerpoint/2010/main" val="389386529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Wisp</Template>
  <TotalTime>959</TotalTime>
  <Words>2580</Words>
  <Application>Microsoft Office PowerPoint</Application>
  <PresentationFormat>Widescreen</PresentationFormat>
  <Paragraphs>146</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Wingdings</vt:lpstr>
      <vt:lpstr>Retrospect</vt:lpstr>
      <vt:lpstr>Protocols &amp; Application</vt:lpstr>
      <vt:lpstr>What is Protocol?</vt:lpstr>
      <vt:lpstr>Different Layers Protocol</vt:lpstr>
      <vt:lpstr>Protocol Types</vt:lpstr>
      <vt:lpstr>Application Layer Protocol: HTTP</vt:lpstr>
      <vt:lpstr>Application Layer Protocol: HTTP</vt:lpstr>
      <vt:lpstr>Application Layer Protocol: HTTP</vt:lpstr>
      <vt:lpstr>Application Layer Protocol: HTTP runs on TCP</vt:lpstr>
      <vt:lpstr>Application Layer Protocol: FTP</vt:lpstr>
      <vt:lpstr>Application Layer Protocol: FTP</vt:lpstr>
      <vt:lpstr>Application Layer Protocol: DNS</vt:lpstr>
      <vt:lpstr>DNS Hierarchy</vt:lpstr>
      <vt:lpstr>DNS cont.</vt:lpstr>
      <vt:lpstr>Internet Domain Names</vt:lpstr>
      <vt:lpstr>Internet Domain Names</vt:lpstr>
      <vt:lpstr>DNS: How it works?  Example: Hannah want to connect at www.fredsco.com</vt:lpstr>
      <vt:lpstr>DNS: How it works?  </vt:lpstr>
      <vt:lpstr>DNS: How it works?  </vt:lpstr>
      <vt:lpstr>Different types of DNS queries </vt:lpstr>
      <vt:lpstr>Recursive query/ Iterative query </vt:lpstr>
      <vt:lpstr>Electronic Mail in the Internet</vt:lpstr>
      <vt:lpstr>Major components of Internet Mail System</vt:lpstr>
      <vt:lpstr>SMTP</vt:lpstr>
      <vt:lpstr>Working principle of SMTP</vt:lpstr>
      <vt:lpstr>Working principle of SMTP</vt:lpstr>
      <vt:lpstr>Introduction of POP3/IMAP</vt:lpstr>
      <vt:lpstr>Introduction of POP3/IMAP cont.</vt:lpstr>
      <vt:lpstr>POP3 (Post Office Protocol - Version 3)</vt:lpstr>
      <vt:lpstr>IMAP</vt:lpstr>
      <vt:lpstr>TELNET</vt:lpstr>
      <vt:lpstr>TELNET: How it works? </vt:lpstr>
      <vt:lpstr>TELNET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Protocols &amp; Application</dc:title>
  <dc:creator>Navid</dc:creator>
  <cp:lastModifiedBy>PFIT</cp:lastModifiedBy>
  <cp:revision>115</cp:revision>
  <dcterms:created xsi:type="dcterms:W3CDTF">2015-10-03T05:01:48Z</dcterms:created>
  <dcterms:modified xsi:type="dcterms:W3CDTF">2023-11-05T08:09:37Z</dcterms:modified>
</cp:coreProperties>
</file>