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420" r:id="rId2"/>
    <p:sldId id="401" r:id="rId3"/>
    <p:sldId id="351" r:id="rId4"/>
    <p:sldId id="376" r:id="rId5"/>
    <p:sldId id="352" r:id="rId6"/>
    <p:sldId id="353" r:id="rId7"/>
    <p:sldId id="354" r:id="rId8"/>
    <p:sldId id="355" r:id="rId9"/>
    <p:sldId id="356" r:id="rId10"/>
    <p:sldId id="421" r:id="rId11"/>
    <p:sldId id="425" r:id="rId12"/>
    <p:sldId id="422" r:id="rId13"/>
    <p:sldId id="423" r:id="rId14"/>
    <p:sldId id="424" r:id="rId15"/>
    <p:sldId id="357" r:id="rId16"/>
    <p:sldId id="358" r:id="rId17"/>
    <p:sldId id="359" r:id="rId18"/>
    <p:sldId id="360" r:id="rId19"/>
    <p:sldId id="361" r:id="rId20"/>
    <p:sldId id="362" r:id="rId21"/>
    <p:sldId id="377" r:id="rId22"/>
    <p:sldId id="363" r:id="rId23"/>
    <p:sldId id="402" r:id="rId24"/>
    <p:sldId id="403" r:id="rId25"/>
    <p:sldId id="364" r:id="rId26"/>
    <p:sldId id="365" r:id="rId27"/>
    <p:sldId id="366" r:id="rId28"/>
    <p:sldId id="367" r:id="rId29"/>
    <p:sldId id="368" r:id="rId30"/>
    <p:sldId id="426" r:id="rId31"/>
    <p:sldId id="427" r:id="rId32"/>
    <p:sldId id="371" r:id="rId33"/>
    <p:sldId id="372" r:id="rId34"/>
    <p:sldId id="373" r:id="rId35"/>
    <p:sldId id="374" r:id="rId36"/>
    <p:sldId id="375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9" r:id="rId45"/>
    <p:sldId id="390" r:id="rId46"/>
    <p:sldId id="391" r:id="rId47"/>
    <p:sldId id="392" r:id="rId48"/>
    <p:sldId id="395" r:id="rId49"/>
    <p:sldId id="393" r:id="rId50"/>
    <p:sldId id="396" r:id="rId51"/>
    <p:sldId id="42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 autoAdjust="0"/>
    <p:restoredTop sz="95915" autoAdjust="0"/>
  </p:normalViewPr>
  <p:slideViewPr>
    <p:cSldViewPr snapToGrid="0">
      <p:cViewPr>
        <p:scale>
          <a:sx n="60" d="100"/>
          <a:sy n="60" d="100"/>
        </p:scale>
        <p:origin x="-142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8D40F-337E-475A-B8D0-2FD58C6D038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9FA0E-C547-4E4D-80AD-FEB8A657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 arrow drawn from START to the first node. Clearly, we need only this address in START to trace through the list. A special case is the list that has no</a:t>
            </a:r>
            <a:r>
              <a:rPr lang="en-US" baseline="0" dirty="0" smtClean="0"/>
              <a:t> node . Such a list called the null list or empty list and is denoted by null pointer in the variable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1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0268-8CD4-504F-ABA5-1C9CCA49C623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2211-647A-3D45-8976-B84E1F718B75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4B15-D269-024B-997D-E9A8A37476E1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1D01-1B9F-7C40-813B-513D0EDB4DAD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0D1A-2EA3-3343-AAB9-1846DE5CAD5F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41DD-39D0-5B4D-9046-B63EFFC59727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697D-3C77-404E-BF10-67BDD1040D45}" type="datetime1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9DE7-D140-8942-81CE-278DE9DEC074}" type="datetime1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9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0E96-8730-7547-8D85-86E2E04695A6}" type="datetime1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598-C370-B048-9E1F-CBD36421979E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6CB3-5715-E34A-A7C1-F5A05382CE93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F56B-6E71-E14F-82F4-B249D7839BE9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1585-C671-4F90-AA0D-FD45AA23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s-types-of-linked-list#Doubly" TargetMode="External"/><Relationship Id="rId2" Type="http://schemas.openxmlformats.org/officeDocument/2006/relationships/hyperlink" Target="https://www.javatpoint.com/ds-types-of-linked-list#Singl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vatpoint.com/ds-types-of-linked-list#Doubly-Circular" TargetMode="External"/><Relationship Id="rId4" Type="http://schemas.openxmlformats.org/officeDocument/2006/relationships/hyperlink" Target="https://www.javatpoint.com/ds-types-of-linked-list#Circula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eeksforgeeks.org/data-structures/linked-list/singly-linked-li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avatpoint.com/ds-types-of-linked-list#Doubl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eeksforgeeks.org/circular-linked-li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eeksforgeeks.org/circular-doubly-linked-list-mean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5110" y="5968469"/>
            <a:ext cx="687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Department of Computer Science &amp; Engineering (CSE)</a:t>
            </a:r>
          </a:p>
          <a:p>
            <a:r>
              <a:rPr lang="sv-SE" sz="2000" b="1" dirty="0" smtClean="0"/>
              <a:t>City University, Khagan</a:t>
            </a:r>
            <a:r>
              <a:rPr lang="sv-SE" sz="2000" b="1" dirty="0"/>
              <a:t>, Birulia, Savar, Dhaka-1216, Bangladesh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939"/>
            <a:ext cx="914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CSE-213</a:t>
            </a:r>
            <a:endParaRPr lang="en-US" sz="3600" b="1" dirty="0" smtClean="0"/>
          </a:p>
          <a:p>
            <a:pPr algn="ctr"/>
            <a:r>
              <a:rPr lang="en-US" sz="3400" b="1" dirty="0" smtClean="0"/>
              <a:t>(Data Structure)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440565"/>
            <a:ext cx="8857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Lecture </a:t>
            </a:r>
            <a:r>
              <a:rPr lang="en-US" sz="3200" b="1" dirty="0" smtClean="0">
                <a:solidFill>
                  <a:srgbClr val="002060"/>
                </a:solidFill>
              </a:rPr>
              <a:t>on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 Chapter-4: LINKED </a:t>
            </a:r>
            <a:r>
              <a:rPr lang="en-US" sz="4000" b="1" dirty="0" smtClean="0">
                <a:solidFill>
                  <a:srgbClr val="FF0000"/>
                </a:solidFill>
              </a:rPr>
              <a:t>LISTS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7461" y="3026378"/>
            <a:ext cx="4029075" cy="268922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3775"/>
            <a:ext cx="20002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5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following are the types of linked list: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Singly Linked list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Doubly Linked list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Circular Linked list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5"/>
              </a:rPr>
              <a:t>Doubly Circular Linked </a:t>
            </a:r>
            <a:r>
              <a:rPr lang="en-US" sz="2400" dirty="0" smtClean="0">
                <a:hlinkClick r:id="rId5"/>
              </a:rPr>
              <a:t>list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/>
              <a:t>1</a:t>
            </a:r>
            <a:r>
              <a:rPr lang="en-US" sz="2400" b="1" dirty="0"/>
              <a:t>. </a:t>
            </a:r>
            <a:r>
              <a:rPr lang="en-US" sz="2400" b="1" u="sng" dirty="0">
                <a:hlinkClick r:id="rId2"/>
              </a:rPr>
              <a:t>Singly Linked List</a:t>
            </a:r>
            <a:endParaRPr lang="en-US" sz="2400" b="1" dirty="0"/>
          </a:p>
          <a:p>
            <a:pPr fontAlgn="base"/>
            <a:r>
              <a:rPr lang="en-US" sz="2400" dirty="0"/>
              <a:t>It is the simplest type of linked list in which every node contains some data and a pointer to the next node of the same data type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/>
              <a:t>The node contains a pointer to the next node means that the node stores the address of the next node in the sequence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 </a:t>
            </a:r>
            <a:r>
              <a:rPr lang="en-US" sz="2400" dirty="0"/>
              <a:t>A single linked list allows the traversal of data only in one way. Below is the image for the same: </a:t>
            </a:r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80" y="2950206"/>
            <a:ext cx="6199985" cy="141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97" y="4367109"/>
            <a:ext cx="5238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2. Doubly </a:t>
            </a:r>
            <a:r>
              <a:rPr lang="en-US" sz="2400" dirty="0">
                <a:hlinkClick r:id="rId2"/>
              </a:rPr>
              <a:t>Linked </a:t>
            </a:r>
            <a:r>
              <a:rPr lang="en-US" sz="2400" dirty="0" smtClean="0">
                <a:hlinkClick r:id="rId2"/>
              </a:rPr>
              <a:t>list</a:t>
            </a:r>
            <a:endParaRPr lang="en-US" sz="2400" dirty="0" smtClean="0"/>
          </a:p>
          <a:p>
            <a:pPr fontAlgn="base"/>
            <a:r>
              <a:rPr lang="en-US" sz="2400" dirty="0"/>
              <a:t>A doubly linked list or a two-way linked list is a more complex type of linked list that contains a pointer to the next as well as the previous node in sequence. </a:t>
            </a:r>
          </a:p>
          <a:p>
            <a:pPr fontAlgn="base"/>
            <a:r>
              <a:rPr lang="en-US" sz="2400" dirty="0"/>
              <a:t>Therefore, it contains three parts of data, a pointer to the next node, and a pointer to the previous node. </a:t>
            </a:r>
            <a:r>
              <a:rPr lang="en-US" sz="2400" dirty="0" smtClean="0"/>
              <a:t>This </a:t>
            </a:r>
            <a:r>
              <a:rPr lang="en-US" sz="2400" dirty="0"/>
              <a:t>would enable us to traverse the list in the backward direction as well. Below is the image for the same: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76" y="3213668"/>
            <a:ext cx="5994900" cy="165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01" y="4868260"/>
            <a:ext cx="61912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1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3. </a:t>
            </a:r>
            <a:r>
              <a:rPr lang="en-US" sz="2400" b="1" u="sng" dirty="0">
                <a:hlinkClick r:id="rId2"/>
              </a:rPr>
              <a:t>Circular Linked List</a:t>
            </a:r>
            <a:endParaRPr lang="en-US" sz="2400" b="1" dirty="0"/>
          </a:p>
          <a:p>
            <a:pPr fontAlgn="base"/>
            <a:r>
              <a:rPr lang="en-US" sz="2400" dirty="0"/>
              <a:t>A circular linked list is that in which the last node contains the pointer to the first node of the list. </a:t>
            </a:r>
          </a:p>
          <a:p>
            <a:pPr fontAlgn="base"/>
            <a:r>
              <a:rPr lang="en-US" sz="2400" dirty="0"/>
              <a:t>While traversing a circular linked list, we can begin at any node and traverse the list in any direction forward and backward until we reach the same node we started. Thus, a circular linked list has no beginning and no end. Below is the image for the same: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307474"/>
            <a:ext cx="7486650" cy="153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840014"/>
            <a:ext cx="5715000" cy="165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3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Types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4. </a:t>
            </a:r>
            <a:r>
              <a:rPr lang="en-US" sz="2400" u="sng" dirty="0">
                <a:hlinkClick r:id="rId2"/>
              </a:rPr>
              <a:t>Doubly Circular linked list</a:t>
            </a:r>
            <a:endParaRPr lang="en-US" sz="2400" b="1" dirty="0"/>
          </a:p>
          <a:p>
            <a:pPr fontAlgn="base"/>
            <a:r>
              <a:rPr lang="en-US" sz="2400" dirty="0"/>
              <a:t>A Doubly Circular linked list or a circular two-way linked list is a more complex type of linked list that contains a pointer to the next as well as the previous node in the sequence. The difference between the doubly linked and circular doubly list is the same as that between a singly linked list and a circular linked list. The circular doubly linked list does not contain null in the previous field of the first node. Below is the image for the same: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82" y="3473226"/>
            <a:ext cx="6549761" cy="184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16" y="4933950"/>
            <a:ext cx="61912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8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Traversing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4" t="7175" r="7187" b="2825"/>
          <a:stretch/>
        </p:blipFill>
        <p:spPr>
          <a:xfrm rot="16200000">
            <a:off x="3502960" y="-450474"/>
            <a:ext cx="2420471" cy="6172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0682" y="663474"/>
            <a:ext cx="906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00B050"/>
                </a:solidFill>
              </a:rPr>
              <a:t>LIST</a:t>
            </a:r>
            <a:r>
              <a:rPr lang="en-US" sz="2000" dirty="0" smtClean="0"/>
              <a:t> be a linked list in memory stored in linear arrays </a:t>
            </a:r>
            <a:r>
              <a:rPr lang="en-US" sz="2000" b="1" dirty="0" smtClean="0">
                <a:solidFill>
                  <a:srgbClr val="00B050"/>
                </a:solidFill>
              </a:rPr>
              <a:t>INFO</a:t>
            </a:r>
            <a:r>
              <a:rPr lang="en-US" sz="2000" dirty="0" smtClean="0"/>
              <a:t> and LINK with </a:t>
            </a:r>
            <a:r>
              <a:rPr lang="en-US" sz="2000" b="1" dirty="0" smtClean="0">
                <a:solidFill>
                  <a:srgbClr val="00B050"/>
                </a:solidFill>
              </a:rPr>
              <a:t>START</a:t>
            </a:r>
            <a:r>
              <a:rPr lang="en-US" sz="2000" dirty="0" smtClean="0"/>
              <a:t> pointing to the first element and </a:t>
            </a:r>
            <a:r>
              <a:rPr lang="en-US" sz="2000" b="1" dirty="0" smtClean="0">
                <a:solidFill>
                  <a:srgbClr val="00B050"/>
                </a:solidFill>
              </a:rPr>
              <a:t>NULL</a:t>
            </a:r>
            <a:r>
              <a:rPr lang="en-US" sz="2000" dirty="0" smtClean="0"/>
              <a:t> indicating the end of </a:t>
            </a:r>
            <a:r>
              <a:rPr lang="en-US" sz="2000" b="1" dirty="0" smtClean="0">
                <a:solidFill>
                  <a:srgbClr val="00B050"/>
                </a:solidFill>
              </a:rPr>
              <a:t>LIST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074459"/>
            <a:ext cx="9007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400" dirty="0" smtClean="0"/>
              <a:t>Traversing algorithm uses a pointer variable </a:t>
            </a:r>
            <a:r>
              <a:rPr lang="en-US" sz="2400" b="1" dirty="0" smtClean="0">
                <a:solidFill>
                  <a:srgbClr val="00B050"/>
                </a:solidFill>
              </a:rPr>
              <a:t>PTR </a:t>
            </a:r>
            <a:r>
              <a:rPr lang="en-US" sz="2400" dirty="0" smtClean="0"/>
              <a:t>which points to the node that is currently being processed.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400" dirty="0" smtClean="0"/>
              <a:t>Accordingly, </a:t>
            </a:r>
            <a:r>
              <a:rPr lang="en-US" sz="2400" b="1" dirty="0">
                <a:solidFill>
                  <a:srgbClr val="00B050"/>
                </a:solidFill>
              </a:rPr>
              <a:t>LINK[PTR] </a:t>
            </a:r>
            <a:r>
              <a:rPr lang="en-US" sz="2400" dirty="0" smtClean="0"/>
              <a:t>points to the next node to be processed. Thus,</a:t>
            </a:r>
          </a:p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PTR:=LINK[PTR], </a:t>
            </a:r>
            <a:r>
              <a:rPr lang="en-US" sz="2400" dirty="0" smtClean="0"/>
              <a:t>moves the pointer to the next node in the list.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Traversing Algorithm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235" y="927846"/>
                <a:ext cx="8967183" cy="2677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LINKED_LIST_Traversing(INFO, LINK, START)</a:t>
                </a:r>
              </a:p>
              <a:p>
                <a:r>
                  <a:rPr lang="en-US" sz="2400" dirty="0" smtClean="0"/>
                  <a:t>Step1.	  Set PTR:=START.[Initialize pointer PTR.]</a:t>
                </a:r>
              </a:p>
              <a:p>
                <a:r>
                  <a:rPr lang="en-US" sz="2400" dirty="0" smtClean="0"/>
                  <a:t>Step2.	  Repeat Steps 3 and 4 while PTR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400" dirty="0" smtClean="0"/>
                  <a:t> NULL</a:t>
                </a:r>
              </a:p>
              <a:p>
                <a:r>
                  <a:rPr lang="en-US" sz="2400" dirty="0" smtClean="0"/>
                  <a:t>Step3.	   	Apply PROCESS to INFO[PTR]</a:t>
                </a:r>
              </a:p>
              <a:p>
                <a:r>
                  <a:rPr lang="en-US" sz="2400" dirty="0" smtClean="0"/>
                  <a:t>Step4.    	Set PTR:=LINK[PTR]. [PTR now point to the next node.]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[End of step 2 loop]</a:t>
                </a:r>
              </a:p>
              <a:p>
                <a:r>
                  <a:rPr lang="en-US" sz="2400" dirty="0" smtClean="0"/>
                  <a:t>Step5.      Exit.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" y="927846"/>
                <a:ext cx="8967183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950" t="-1587" b="-40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0682" y="524436"/>
            <a:ext cx="8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Let LIST be a linked list in memory.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Practice</a:t>
            </a:r>
            <a:r>
              <a:rPr lang="is-IS" sz="3200" dirty="0" smtClean="0">
                <a:solidFill>
                  <a:srgbClr val="00B050"/>
                </a:solidFill>
              </a:rPr>
              <a:t>…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82" y="1627094"/>
            <a:ext cx="892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Teach yourself: </a:t>
            </a:r>
            <a:r>
              <a:rPr lang="en-US" sz="2400" dirty="0" smtClean="0"/>
              <a:t>Example 5.7 (Find the number of elements in a linked list)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Searching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58906"/>
            <a:ext cx="900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Given: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LIST- a linked list in memory (Unknown/Unseen)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ITEM- a specific information.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Objective: Finding the location LOC of the node where ITEM first 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        appears in LIST.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82" y="3388659"/>
            <a:ext cx="8926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Here, TWO searching algorithm will be discussed for finding the location of LOC of the node where ITEM first appears in LIST.</a:t>
            </a:r>
          </a:p>
          <a:p>
            <a:pPr marL="342900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00CC"/>
                </a:solidFill>
              </a:rPr>
              <a:t>Algorithm-1</a:t>
            </a:r>
            <a:r>
              <a:rPr lang="en-US" sz="2400" dirty="0" smtClean="0"/>
              <a:t> for LIST is </a:t>
            </a:r>
            <a:r>
              <a:rPr lang="en-US" sz="2400" dirty="0" smtClean="0">
                <a:solidFill>
                  <a:srgbClr val="00B0F0"/>
                </a:solidFill>
              </a:rPr>
              <a:t>Unsorted</a:t>
            </a:r>
          </a:p>
          <a:p>
            <a:pPr marL="342900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Algorithm-2</a:t>
            </a:r>
            <a:r>
              <a:rPr lang="en-US" sz="2400" dirty="0" smtClean="0"/>
              <a:t> for LIST is </a:t>
            </a:r>
            <a:r>
              <a:rPr lang="en-US" sz="2400" dirty="0" smtClean="0">
                <a:solidFill>
                  <a:srgbClr val="7030A0"/>
                </a:solidFill>
              </a:rPr>
              <a:t>Sorted.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Searching Algorithm-1</a:t>
            </a:r>
            <a:endParaRPr 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93" y="564777"/>
                <a:ext cx="9251577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SEARCH (INFO, LINK, START, ITEM, LOC)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[when list is unsorted]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Step1.   Set PTR:=START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Step2.   Repeat Step 3 while PTR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400" dirty="0" smtClean="0"/>
                  <a:t> NULL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Step3. 	          If ITEM=INFO [PTR], then: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     Set LOC:=PTR, and Exit.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 </a:t>
                </a:r>
                <a:r>
                  <a:rPr lang="en-US" sz="2400" dirty="0" smtClean="0"/>
                  <a:t>         Else: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		     Set LOC:=LINK[PTR]. [PTR now points to the next node.]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 </a:t>
                </a:r>
                <a:r>
                  <a:rPr lang="en-US" sz="2400" dirty="0" smtClean="0"/>
                  <a:t>         [End of If structure.]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[End of Step 2 loop.]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Step4.  [Search is unsuccessful.] Set LOC:=NULL.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Step5.  Exit.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3" y="564777"/>
                <a:ext cx="9251577" cy="6186309"/>
              </a:xfrm>
              <a:prstGeom prst="rect">
                <a:avLst/>
              </a:prstGeom>
              <a:blipFill rotWithShape="0">
                <a:blip r:embed="rId3"/>
                <a:stretch>
                  <a:fillRect l="-988" r="-329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4125" y="6504268"/>
            <a:ext cx="2057400" cy="365125"/>
          </a:xfrm>
        </p:spPr>
        <p:txBody>
          <a:bodyPr/>
          <a:lstStyle/>
          <a:p>
            <a:fld id="{1FBC1585-C671-4F90-AA0D-FD45AA239D0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42912"/>
              </p:ext>
            </p:extLst>
          </p:nvPr>
        </p:nvGraphicFramePr>
        <p:xfrm>
          <a:off x="3715865" y="1508214"/>
          <a:ext cx="1138518" cy="5178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518"/>
              </a:tblGrid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NAYEM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MOHIUDDIN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THAMINA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JALAL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JIHAD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RAIHAN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TOKIA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  <a:tr h="647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ABDULLAH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8415" marR="18415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01882" y="1088157"/>
            <a:ext cx="7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 List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3500" y="1656131"/>
            <a:ext cx="3765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endParaRPr lang="en-US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endParaRPr lang="en-US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75507"/>
              </p:ext>
            </p:extLst>
          </p:nvPr>
        </p:nvGraphicFramePr>
        <p:xfrm>
          <a:off x="5080181" y="1508214"/>
          <a:ext cx="473449" cy="5178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449"/>
              </a:tblGrid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01899" y="1417148"/>
            <a:ext cx="874059" cy="40011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8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7246" y="782468"/>
            <a:ext cx="95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Pointer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3336" y="1088157"/>
            <a:ext cx="7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 Link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618503" y="3380012"/>
            <a:ext cx="4717788" cy="1476936"/>
          </a:xfrm>
          <a:prstGeom prst="curvedConnector3">
            <a:avLst>
              <a:gd name="adj1" fmla="val 100165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2859320" y="3644152"/>
            <a:ext cx="3151510" cy="2756647"/>
          </a:xfrm>
          <a:custGeom>
            <a:avLst/>
            <a:gdLst>
              <a:gd name="connsiteX0" fmla="*/ 2694310 w 3151510"/>
              <a:gd name="connsiteY0" fmla="*/ 2756647 h 2756647"/>
              <a:gd name="connsiteX1" fmla="*/ 2855674 w 3151510"/>
              <a:gd name="connsiteY1" fmla="*/ 2702859 h 2756647"/>
              <a:gd name="connsiteX2" fmla="*/ 2949804 w 3151510"/>
              <a:gd name="connsiteY2" fmla="*/ 2595283 h 2756647"/>
              <a:gd name="connsiteX3" fmla="*/ 2990145 w 3151510"/>
              <a:gd name="connsiteY3" fmla="*/ 2460812 h 2756647"/>
              <a:gd name="connsiteX4" fmla="*/ 3003592 w 3151510"/>
              <a:gd name="connsiteY4" fmla="*/ 2366683 h 2756647"/>
              <a:gd name="connsiteX5" fmla="*/ 3043933 w 3151510"/>
              <a:gd name="connsiteY5" fmla="*/ 2259106 h 2756647"/>
              <a:gd name="connsiteX6" fmla="*/ 3084274 w 3151510"/>
              <a:gd name="connsiteY6" fmla="*/ 2111189 h 2756647"/>
              <a:gd name="connsiteX7" fmla="*/ 3111168 w 3151510"/>
              <a:gd name="connsiteY7" fmla="*/ 2030506 h 2756647"/>
              <a:gd name="connsiteX8" fmla="*/ 3151510 w 3151510"/>
              <a:gd name="connsiteY8" fmla="*/ 1882589 h 2756647"/>
              <a:gd name="connsiteX9" fmla="*/ 3084274 w 3151510"/>
              <a:gd name="connsiteY9" fmla="*/ 1411941 h 2756647"/>
              <a:gd name="connsiteX10" fmla="*/ 3030486 w 3151510"/>
              <a:gd name="connsiteY10" fmla="*/ 1344706 h 2756647"/>
              <a:gd name="connsiteX11" fmla="*/ 2963251 w 3151510"/>
              <a:gd name="connsiteY11" fmla="*/ 1223683 h 2756647"/>
              <a:gd name="connsiteX12" fmla="*/ 2801886 w 3151510"/>
              <a:gd name="connsiteY12" fmla="*/ 1102659 h 2756647"/>
              <a:gd name="connsiteX13" fmla="*/ 2694310 w 3151510"/>
              <a:gd name="connsiteY13" fmla="*/ 1062318 h 2756647"/>
              <a:gd name="connsiteX14" fmla="*/ 2613627 w 3151510"/>
              <a:gd name="connsiteY14" fmla="*/ 1035424 h 2756647"/>
              <a:gd name="connsiteX15" fmla="*/ 2573286 w 3151510"/>
              <a:gd name="connsiteY15" fmla="*/ 1021977 h 2756647"/>
              <a:gd name="connsiteX16" fmla="*/ 2546392 w 3151510"/>
              <a:gd name="connsiteY16" fmla="*/ 981636 h 2756647"/>
              <a:gd name="connsiteX17" fmla="*/ 2506051 w 3151510"/>
              <a:gd name="connsiteY17" fmla="*/ 968189 h 2756647"/>
              <a:gd name="connsiteX18" fmla="*/ 2398474 w 3151510"/>
              <a:gd name="connsiteY18" fmla="*/ 941294 h 2756647"/>
              <a:gd name="connsiteX19" fmla="*/ 2264004 w 3151510"/>
              <a:gd name="connsiteY19" fmla="*/ 927847 h 2756647"/>
              <a:gd name="connsiteX20" fmla="*/ 2169874 w 3151510"/>
              <a:gd name="connsiteY20" fmla="*/ 914400 h 2756647"/>
              <a:gd name="connsiteX21" fmla="*/ 1537863 w 3151510"/>
              <a:gd name="connsiteY21" fmla="*/ 900953 h 2756647"/>
              <a:gd name="connsiteX22" fmla="*/ 1363051 w 3151510"/>
              <a:gd name="connsiteY22" fmla="*/ 874059 h 2756647"/>
              <a:gd name="connsiteX23" fmla="*/ 1309263 w 3151510"/>
              <a:gd name="connsiteY23" fmla="*/ 860612 h 2756647"/>
              <a:gd name="connsiteX24" fmla="*/ 1228580 w 3151510"/>
              <a:gd name="connsiteY24" fmla="*/ 847165 h 2756647"/>
              <a:gd name="connsiteX25" fmla="*/ 1094110 w 3151510"/>
              <a:gd name="connsiteY25" fmla="*/ 820271 h 2756647"/>
              <a:gd name="connsiteX26" fmla="*/ 959639 w 3151510"/>
              <a:gd name="connsiteY26" fmla="*/ 806824 h 2756647"/>
              <a:gd name="connsiteX27" fmla="*/ 892404 w 3151510"/>
              <a:gd name="connsiteY27" fmla="*/ 766483 h 2756647"/>
              <a:gd name="connsiteX28" fmla="*/ 838616 w 3151510"/>
              <a:gd name="connsiteY28" fmla="*/ 753036 h 2756647"/>
              <a:gd name="connsiteX29" fmla="*/ 636910 w 3151510"/>
              <a:gd name="connsiteY29" fmla="*/ 712694 h 2756647"/>
              <a:gd name="connsiteX30" fmla="*/ 583121 w 3151510"/>
              <a:gd name="connsiteY30" fmla="*/ 699247 h 2756647"/>
              <a:gd name="connsiteX31" fmla="*/ 542780 w 3151510"/>
              <a:gd name="connsiteY31" fmla="*/ 685800 h 2756647"/>
              <a:gd name="connsiteX32" fmla="*/ 448651 w 3151510"/>
              <a:gd name="connsiteY32" fmla="*/ 672353 h 2756647"/>
              <a:gd name="connsiteX33" fmla="*/ 394863 w 3151510"/>
              <a:gd name="connsiteY33" fmla="*/ 658906 h 2756647"/>
              <a:gd name="connsiteX34" fmla="*/ 327627 w 3151510"/>
              <a:gd name="connsiteY34" fmla="*/ 645459 h 2756647"/>
              <a:gd name="connsiteX35" fmla="*/ 260392 w 3151510"/>
              <a:gd name="connsiteY35" fmla="*/ 618565 h 2756647"/>
              <a:gd name="connsiteX36" fmla="*/ 206604 w 3151510"/>
              <a:gd name="connsiteY36" fmla="*/ 605118 h 2756647"/>
              <a:gd name="connsiteX37" fmla="*/ 139368 w 3151510"/>
              <a:gd name="connsiteY37" fmla="*/ 564777 h 2756647"/>
              <a:gd name="connsiteX38" fmla="*/ 18345 w 3151510"/>
              <a:gd name="connsiteY38" fmla="*/ 389965 h 2756647"/>
              <a:gd name="connsiteX39" fmla="*/ 18345 w 3151510"/>
              <a:gd name="connsiteY39" fmla="*/ 188259 h 2756647"/>
              <a:gd name="connsiteX40" fmla="*/ 99027 w 3151510"/>
              <a:gd name="connsiteY40" fmla="*/ 134471 h 2756647"/>
              <a:gd name="connsiteX41" fmla="*/ 179710 w 3151510"/>
              <a:gd name="connsiteY41" fmla="*/ 80683 h 2756647"/>
              <a:gd name="connsiteX42" fmla="*/ 287286 w 3151510"/>
              <a:gd name="connsiteY42" fmla="*/ 53789 h 2756647"/>
              <a:gd name="connsiteX43" fmla="*/ 327627 w 3151510"/>
              <a:gd name="connsiteY43" fmla="*/ 40341 h 2756647"/>
              <a:gd name="connsiteX44" fmla="*/ 435204 w 3151510"/>
              <a:gd name="connsiteY44" fmla="*/ 0 h 2756647"/>
              <a:gd name="connsiteX45" fmla="*/ 650357 w 3151510"/>
              <a:gd name="connsiteY45" fmla="*/ 13447 h 2756647"/>
              <a:gd name="connsiteX46" fmla="*/ 731039 w 3151510"/>
              <a:gd name="connsiteY46" fmla="*/ 40341 h 2756647"/>
              <a:gd name="connsiteX47" fmla="*/ 771380 w 3151510"/>
              <a:gd name="connsiteY47" fmla="*/ 53789 h 2756647"/>
              <a:gd name="connsiteX48" fmla="*/ 852063 w 3151510"/>
              <a:gd name="connsiteY48" fmla="*/ 53789 h 27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51510" h="2756647">
                <a:moveTo>
                  <a:pt x="2694310" y="2756647"/>
                </a:moveTo>
                <a:cubicBezTo>
                  <a:pt x="2758310" y="2743847"/>
                  <a:pt x="2795364" y="2741238"/>
                  <a:pt x="2855674" y="2702859"/>
                </a:cubicBezTo>
                <a:cubicBezTo>
                  <a:pt x="2888980" y="2681664"/>
                  <a:pt x="2926361" y="2626540"/>
                  <a:pt x="2949804" y="2595283"/>
                </a:cubicBezTo>
                <a:cubicBezTo>
                  <a:pt x="2963251" y="2550459"/>
                  <a:pt x="2979427" y="2506365"/>
                  <a:pt x="2990145" y="2460812"/>
                </a:cubicBezTo>
                <a:cubicBezTo>
                  <a:pt x="2997404" y="2429960"/>
                  <a:pt x="2995425" y="2397308"/>
                  <a:pt x="3003592" y="2366683"/>
                </a:cubicBezTo>
                <a:cubicBezTo>
                  <a:pt x="3013460" y="2329679"/>
                  <a:pt x="3032400" y="2295626"/>
                  <a:pt x="3043933" y="2259106"/>
                </a:cubicBezTo>
                <a:cubicBezTo>
                  <a:pt x="3059323" y="2210372"/>
                  <a:pt x="3069854" y="2160219"/>
                  <a:pt x="3084274" y="2111189"/>
                </a:cubicBezTo>
                <a:cubicBezTo>
                  <a:pt x="3092273" y="2083992"/>
                  <a:pt x="3103169" y="2057703"/>
                  <a:pt x="3111168" y="2030506"/>
                </a:cubicBezTo>
                <a:cubicBezTo>
                  <a:pt x="3125589" y="1981476"/>
                  <a:pt x="3138063" y="1931895"/>
                  <a:pt x="3151510" y="1882589"/>
                </a:cubicBezTo>
                <a:cubicBezTo>
                  <a:pt x="3129098" y="1725706"/>
                  <a:pt x="3119061" y="1566551"/>
                  <a:pt x="3084274" y="1411941"/>
                </a:cubicBezTo>
                <a:cubicBezTo>
                  <a:pt x="3077974" y="1383940"/>
                  <a:pt x="3045253" y="1369317"/>
                  <a:pt x="3030486" y="1344706"/>
                </a:cubicBezTo>
                <a:cubicBezTo>
                  <a:pt x="2956253" y="1220984"/>
                  <a:pt x="3054300" y="1329908"/>
                  <a:pt x="2963251" y="1223683"/>
                </a:cubicBezTo>
                <a:cubicBezTo>
                  <a:pt x="2925020" y="1179080"/>
                  <a:pt x="2845949" y="1117347"/>
                  <a:pt x="2801886" y="1102659"/>
                </a:cubicBezTo>
                <a:cubicBezTo>
                  <a:pt x="2681985" y="1062692"/>
                  <a:pt x="2871195" y="1126639"/>
                  <a:pt x="2694310" y="1062318"/>
                </a:cubicBezTo>
                <a:cubicBezTo>
                  <a:pt x="2667668" y="1052630"/>
                  <a:pt x="2640521" y="1044389"/>
                  <a:pt x="2613627" y="1035424"/>
                </a:cubicBezTo>
                <a:lnTo>
                  <a:pt x="2573286" y="1021977"/>
                </a:lnTo>
                <a:cubicBezTo>
                  <a:pt x="2564321" y="1008530"/>
                  <a:pt x="2559012" y="991732"/>
                  <a:pt x="2546392" y="981636"/>
                </a:cubicBezTo>
                <a:cubicBezTo>
                  <a:pt x="2535324" y="972781"/>
                  <a:pt x="2519726" y="971919"/>
                  <a:pt x="2506051" y="968189"/>
                </a:cubicBezTo>
                <a:cubicBezTo>
                  <a:pt x="2470391" y="958463"/>
                  <a:pt x="2435253" y="944972"/>
                  <a:pt x="2398474" y="941294"/>
                </a:cubicBezTo>
                <a:lnTo>
                  <a:pt x="2264004" y="927847"/>
                </a:lnTo>
                <a:cubicBezTo>
                  <a:pt x="2232526" y="924144"/>
                  <a:pt x="2201547" y="915573"/>
                  <a:pt x="2169874" y="914400"/>
                </a:cubicBezTo>
                <a:cubicBezTo>
                  <a:pt x="1959300" y="906601"/>
                  <a:pt x="1748533" y="905435"/>
                  <a:pt x="1537863" y="900953"/>
                </a:cubicBezTo>
                <a:cubicBezTo>
                  <a:pt x="1479592" y="891988"/>
                  <a:pt x="1421110" y="884305"/>
                  <a:pt x="1363051" y="874059"/>
                </a:cubicBezTo>
                <a:cubicBezTo>
                  <a:pt x="1344851" y="870847"/>
                  <a:pt x="1327385" y="864236"/>
                  <a:pt x="1309263" y="860612"/>
                </a:cubicBezTo>
                <a:cubicBezTo>
                  <a:pt x="1282527" y="855265"/>
                  <a:pt x="1255378" y="852190"/>
                  <a:pt x="1228580" y="847165"/>
                </a:cubicBezTo>
                <a:cubicBezTo>
                  <a:pt x="1183652" y="838741"/>
                  <a:pt x="1139315" y="827052"/>
                  <a:pt x="1094110" y="820271"/>
                </a:cubicBezTo>
                <a:cubicBezTo>
                  <a:pt x="1049561" y="813589"/>
                  <a:pt x="1004463" y="811306"/>
                  <a:pt x="959639" y="806824"/>
                </a:cubicBezTo>
                <a:cubicBezTo>
                  <a:pt x="937227" y="793377"/>
                  <a:pt x="916288" y="777098"/>
                  <a:pt x="892404" y="766483"/>
                </a:cubicBezTo>
                <a:cubicBezTo>
                  <a:pt x="875516" y="758977"/>
                  <a:pt x="856624" y="757192"/>
                  <a:pt x="838616" y="753036"/>
                </a:cubicBezTo>
                <a:cubicBezTo>
                  <a:pt x="532603" y="682416"/>
                  <a:pt x="862844" y="757880"/>
                  <a:pt x="636910" y="712694"/>
                </a:cubicBezTo>
                <a:cubicBezTo>
                  <a:pt x="618787" y="709070"/>
                  <a:pt x="600891" y="704324"/>
                  <a:pt x="583121" y="699247"/>
                </a:cubicBezTo>
                <a:cubicBezTo>
                  <a:pt x="569492" y="695353"/>
                  <a:pt x="556679" y="688580"/>
                  <a:pt x="542780" y="685800"/>
                </a:cubicBezTo>
                <a:cubicBezTo>
                  <a:pt x="511701" y="679584"/>
                  <a:pt x="479835" y="678023"/>
                  <a:pt x="448651" y="672353"/>
                </a:cubicBezTo>
                <a:cubicBezTo>
                  <a:pt x="430468" y="669047"/>
                  <a:pt x="412904" y="662915"/>
                  <a:pt x="394863" y="658906"/>
                </a:cubicBezTo>
                <a:cubicBezTo>
                  <a:pt x="372551" y="653948"/>
                  <a:pt x="350039" y="649941"/>
                  <a:pt x="327627" y="645459"/>
                </a:cubicBezTo>
                <a:cubicBezTo>
                  <a:pt x="305215" y="636494"/>
                  <a:pt x="283291" y="626198"/>
                  <a:pt x="260392" y="618565"/>
                </a:cubicBezTo>
                <a:cubicBezTo>
                  <a:pt x="242859" y="612721"/>
                  <a:pt x="223492" y="612624"/>
                  <a:pt x="206604" y="605118"/>
                </a:cubicBezTo>
                <a:cubicBezTo>
                  <a:pt x="182720" y="594503"/>
                  <a:pt x="161780" y="578224"/>
                  <a:pt x="139368" y="564777"/>
                </a:cubicBezTo>
                <a:cubicBezTo>
                  <a:pt x="32932" y="427930"/>
                  <a:pt x="68095" y="489464"/>
                  <a:pt x="18345" y="389965"/>
                </a:cubicBezTo>
                <a:cubicBezTo>
                  <a:pt x="5179" y="324137"/>
                  <a:pt x="-15343" y="255636"/>
                  <a:pt x="18345" y="188259"/>
                </a:cubicBezTo>
                <a:cubicBezTo>
                  <a:pt x="32800" y="159349"/>
                  <a:pt x="72133" y="152400"/>
                  <a:pt x="99027" y="134471"/>
                </a:cubicBezTo>
                <a:cubicBezTo>
                  <a:pt x="99029" y="134470"/>
                  <a:pt x="179708" y="80684"/>
                  <a:pt x="179710" y="80683"/>
                </a:cubicBezTo>
                <a:cubicBezTo>
                  <a:pt x="215569" y="71718"/>
                  <a:pt x="252221" y="65478"/>
                  <a:pt x="287286" y="53789"/>
                </a:cubicBezTo>
                <a:cubicBezTo>
                  <a:pt x="300733" y="49306"/>
                  <a:pt x="314949" y="46680"/>
                  <a:pt x="327627" y="40341"/>
                </a:cubicBezTo>
                <a:cubicBezTo>
                  <a:pt x="419958" y="-5826"/>
                  <a:pt x="305490" y="25943"/>
                  <a:pt x="435204" y="0"/>
                </a:cubicBezTo>
                <a:cubicBezTo>
                  <a:pt x="506922" y="4482"/>
                  <a:pt x="579158" y="3738"/>
                  <a:pt x="650357" y="13447"/>
                </a:cubicBezTo>
                <a:cubicBezTo>
                  <a:pt x="678446" y="17277"/>
                  <a:pt x="704145" y="31376"/>
                  <a:pt x="731039" y="40341"/>
                </a:cubicBezTo>
                <a:cubicBezTo>
                  <a:pt x="744486" y="44823"/>
                  <a:pt x="757206" y="53789"/>
                  <a:pt x="771380" y="53789"/>
                </a:cubicBezTo>
                <a:lnTo>
                  <a:pt x="852063" y="5378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173500" y="3792070"/>
            <a:ext cx="3186953" cy="695831"/>
          </a:xfrm>
          <a:custGeom>
            <a:avLst/>
            <a:gdLst>
              <a:gd name="connsiteX0" fmla="*/ 2366683 w 3186953"/>
              <a:gd name="connsiteY0" fmla="*/ 26894 h 695831"/>
              <a:gd name="connsiteX1" fmla="*/ 2743200 w 3186953"/>
              <a:gd name="connsiteY1" fmla="*/ 13447 h 695831"/>
              <a:gd name="connsiteX2" fmla="*/ 2944906 w 3186953"/>
              <a:gd name="connsiteY2" fmla="*/ 0 h 695831"/>
              <a:gd name="connsiteX3" fmla="*/ 3106271 w 3186953"/>
              <a:gd name="connsiteY3" fmla="*/ 13447 h 695831"/>
              <a:gd name="connsiteX4" fmla="*/ 3146612 w 3186953"/>
              <a:gd name="connsiteY4" fmla="*/ 26894 h 695831"/>
              <a:gd name="connsiteX5" fmla="*/ 3186953 w 3186953"/>
              <a:gd name="connsiteY5" fmla="*/ 121023 h 695831"/>
              <a:gd name="connsiteX6" fmla="*/ 3173506 w 3186953"/>
              <a:gd name="connsiteY6" fmla="*/ 255494 h 695831"/>
              <a:gd name="connsiteX7" fmla="*/ 3133165 w 3186953"/>
              <a:gd name="connsiteY7" fmla="*/ 282388 h 695831"/>
              <a:gd name="connsiteX8" fmla="*/ 2501153 w 3186953"/>
              <a:gd name="connsiteY8" fmla="*/ 255494 h 695831"/>
              <a:gd name="connsiteX9" fmla="*/ 1721224 w 3186953"/>
              <a:gd name="connsiteY9" fmla="*/ 242047 h 695831"/>
              <a:gd name="connsiteX10" fmla="*/ 349624 w 3186953"/>
              <a:gd name="connsiteY10" fmla="*/ 255494 h 695831"/>
              <a:gd name="connsiteX11" fmla="*/ 268941 w 3186953"/>
              <a:gd name="connsiteY11" fmla="*/ 309282 h 695831"/>
              <a:gd name="connsiteX12" fmla="*/ 161365 w 3186953"/>
              <a:gd name="connsiteY12" fmla="*/ 336176 h 695831"/>
              <a:gd name="connsiteX13" fmla="*/ 107577 w 3186953"/>
              <a:gd name="connsiteY13" fmla="*/ 363071 h 695831"/>
              <a:gd name="connsiteX14" fmla="*/ 0 w 3186953"/>
              <a:gd name="connsiteY14" fmla="*/ 389965 h 695831"/>
              <a:gd name="connsiteX15" fmla="*/ 13447 w 3186953"/>
              <a:gd name="connsiteY15" fmla="*/ 537882 h 695831"/>
              <a:gd name="connsiteX16" fmla="*/ 26894 w 3186953"/>
              <a:gd name="connsiteY16" fmla="*/ 578223 h 695831"/>
              <a:gd name="connsiteX17" fmla="*/ 80683 w 3186953"/>
              <a:gd name="connsiteY17" fmla="*/ 632012 h 695831"/>
              <a:gd name="connsiteX18" fmla="*/ 121024 w 3186953"/>
              <a:gd name="connsiteY18" fmla="*/ 658906 h 695831"/>
              <a:gd name="connsiteX19" fmla="*/ 537883 w 3186953"/>
              <a:gd name="connsiteY19" fmla="*/ 685800 h 6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86953" h="695831">
                <a:moveTo>
                  <a:pt x="2366683" y="26894"/>
                </a:moveTo>
                <a:lnTo>
                  <a:pt x="2743200" y="13447"/>
                </a:lnTo>
                <a:cubicBezTo>
                  <a:pt x="2810512" y="10316"/>
                  <a:pt x="2877521" y="0"/>
                  <a:pt x="2944906" y="0"/>
                </a:cubicBezTo>
                <a:cubicBezTo>
                  <a:pt x="2998881" y="0"/>
                  <a:pt x="3052483" y="8965"/>
                  <a:pt x="3106271" y="13447"/>
                </a:cubicBezTo>
                <a:cubicBezTo>
                  <a:pt x="3119718" y="17929"/>
                  <a:pt x="3135544" y="18039"/>
                  <a:pt x="3146612" y="26894"/>
                </a:cubicBezTo>
                <a:cubicBezTo>
                  <a:pt x="3175632" y="50110"/>
                  <a:pt x="3178878" y="88724"/>
                  <a:pt x="3186953" y="121023"/>
                </a:cubicBezTo>
                <a:cubicBezTo>
                  <a:pt x="3182471" y="165847"/>
                  <a:pt x="3187751" y="212758"/>
                  <a:pt x="3173506" y="255494"/>
                </a:cubicBezTo>
                <a:cubicBezTo>
                  <a:pt x="3168395" y="270826"/>
                  <a:pt x="3149326" y="282388"/>
                  <a:pt x="3133165" y="282388"/>
                </a:cubicBezTo>
                <a:cubicBezTo>
                  <a:pt x="2922304" y="282388"/>
                  <a:pt x="2711928" y="261516"/>
                  <a:pt x="2501153" y="255494"/>
                </a:cubicBezTo>
                <a:cubicBezTo>
                  <a:pt x="2241244" y="248068"/>
                  <a:pt x="1981200" y="246529"/>
                  <a:pt x="1721224" y="242047"/>
                </a:cubicBezTo>
                <a:lnTo>
                  <a:pt x="349624" y="255494"/>
                </a:lnTo>
                <a:cubicBezTo>
                  <a:pt x="317336" y="256989"/>
                  <a:pt x="299605" y="299061"/>
                  <a:pt x="268941" y="309282"/>
                </a:cubicBezTo>
                <a:cubicBezTo>
                  <a:pt x="206917" y="329957"/>
                  <a:pt x="242499" y="319949"/>
                  <a:pt x="161365" y="336176"/>
                </a:cubicBezTo>
                <a:cubicBezTo>
                  <a:pt x="143436" y="345141"/>
                  <a:pt x="126594" y="356732"/>
                  <a:pt x="107577" y="363071"/>
                </a:cubicBezTo>
                <a:cubicBezTo>
                  <a:pt x="72511" y="374760"/>
                  <a:pt x="0" y="389965"/>
                  <a:pt x="0" y="389965"/>
                </a:cubicBezTo>
                <a:cubicBezTo>
                  <a:pt x="4482" y="439271"/>
                  <a:pt x="6445" y="488871"/>
                  <a:pt x="13447" y="537882"/>
                </a:cubicBezTo>
                <a:cubicBezTo>
                  <a:pt x="15452" y="551914"/>
                  <a:pt x="18655" y="566689"/>
                  <a:pt x="26894" y="578223"/>
                </a:cubicBezTo>
                <a:cubicBezTo>
                  <a:pt x="41632" y="598856"/>
                  <a:pt x="59585" y="617947"/>
                  <a:pt x="80683" y="632012"/>
                </a:cubicBezTo>
                <a:cubicBezTo>
                  <a:pt x="94130" y="640977"/>
                  <a:pt x="106256" y="652342"/>
                  <a:pt x="121024" y="658906"/>
                </a:cubicBezTo>
                <a:cubicBezTo>
                  <a:pt x="261267" y="721236"/>
                  <a:pt x="358145" y="685800"/>
                  <a:pt x="537883" y="68580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438119" y="2366682"/>
            <a:ext cx="3083699" cy="2111188"/>
          </a:xfrm>
          <a:custGeom>
            <a:avLst/>
            <a:gdLst>
              <a:gd name="connsiteX0" fmla="*/ 2115511 w 3083699"/>
              <a:gd name="connsiteY0" fmla="*/ 2111188 h 2111188"/>
              <a:gd name="connsiteX1" fmla="*/ 2182746 w 3083699"/>
              <a:gd name="connsiteY1" fmla="*/ 2097741 h 2111188"/>
              <a:gd name="connsiteX2" fmla="*/ 2223087 w 3083699"/>
              <a:gd name="connsiteY2" fmla="*/ 2084294 h 2111188"/>
              <a:gd name="connsiteX3" fmla="*/ 2397899 w 3083699"/>
              <a:gd name="connsiteY3" fmla="*/ 2057400 h 2111188"/>
              <a:gd name="connsiteX4" fmla="*/ 2505475 w 3083699"/>
              <a:gd name="connsiteY4" fmla="*/ 2017059 h 2111188"/>
              <a:gd name="connsiteX5" fmla="*/ 2613052 w 3083699"/>
              <a:gd name="connsiteY5" fmla="*/ 1990164 h 2111188"/>
              <a:gd name="connsiteX6" fmla="*/ 2787864 w 3083699"/>
              <a:gd name="connsiteY6" fmla="*/ 1909482 h 2111188"/>
              <a:gd name="connsiteX7" fmla="*/ 2841652 w 3083699"/>
              <a:gd name="connsiteY7" fmla="*/ 1882588 h 2111188"/>
              <a:gd name="connsiteX8" fmla="*/ 2881993 w 3083699"/>
              <a:gd name="connsiteY8" fmla="*/ 1869141 h 2111188"/>
              <a:gd name="connsiteX9" fmla="*/ 2949228 w 3083699"/>
              <a:gd name="connsiteY9" fmla="*/ 1842247 h 2111188"/>
              <a:gd name="connsiteX10" fmla="*/ 3043358 w 3083699"/>
              <a:gd name="connsiteY10" fmla="*/ 1721223 h 2111188"/>
              <a:gd name="connsiteX11" fmla="*/ 3056805 w 3083699"/>
              <a:gd name="connsiteY11" fmla="*/ 1680882 h 2111188"/>
              <a:gd name="connsiteX12" fmla="*/ 3083699 w 3083699"/>
              <a:gd name="connsiteY12" fmla="*/ 1573306 h 2111188"/>
              <a:gd name="connsiteX13" fmla="*/ 3029911 w 3083699"/>
              <a:gd name="connsiteY13" fmla="*/ 1452282 h 2111188"/>
              <a:gd name="connsiteX14" fmla="*/ 3016464 w 3083699"/>
              <a:gd name="connsiteY14" fmla="*/ 1398494 h 2111188"/>
              <a:gd name="connsiteX15" fmla="*/ 2989569 w 3083699"/>
              <a:gd name="connsiteY15" fmla="*/ 1358153 h 2111188"/>
              <a:gd name="connsiteX16" fmla="*/ 2949228 w 3083699"/>
              <a:gd name="connsiteY16" fmla="*/ 1304364 h 2111188"/>
              <a:gd name="connsiteX17" fmla="*/ 2922334 w 3083699"/>
              <a:gd name="connsiteY17" fmla="*/ 1264023 h 2111188"/>
              <a:gd name="connsiteX18" fmla="*/ 2881993 w 3083699"/>
              <a:gd name="connsiteY18" fmla="*/ 1237129 h 2111188"/>
              <a:gd name="connsiteX19" fmla="*/ 2841652 w 3083699"/>
              <a:gd name="connsiteY19" fmla="*/ 1156447 h 2111188"/>
              <a:gd name="connsiteX20" fmla="*/ 2801311 w 3083699"/>
              <a:gd name="connsiteY20" fmla="*/ 1102659 h 2111188"/>
              <a:gd name="connsiteX21" fmla="*/ 2760969 w 3083699"/>
              <a:gd name="connsiteY21" fmla="*/ 1089211 h 2111188"/>
              <a:gd name="connsiteX22" fmla="*/ 2720628 w 3083699"/>
              <a:gd name="connsiteY22" fmla="*/ 1062317 h 2111188"/>
              <a:gd name="connsiteX23" fmla="*/ 2599605 w 3083699"/>
              <a:gd name="connsiteY23" fmla="*/ 1048870 h 2111188"/>
              <a:gd name="connsiteX24" fmla="*/ 2518922 w 3083699"/>
              <a:gd name="connsiteY24" fmla="*/ 1021976 h 2111188"/>
              <a:gd name="connsiteX25" fmla="*/ 2478581 w 3083699"/>
              <a:gd name="connsiteY25" fmla="*/ 1008529 h 2111188"/>
              <a:gd name="connsiteX26" fmla="*/ 2263428 w 3083699"/>
              <a:gd name="connsiteY26" fmla="*/ 968188 h 2111188"/>
              <a:gd name="connsiteX27" fmla="*/ 2223087 w 3083699"/>
              <a:gd name="connsiteY27" fmla="*/ 954741 h 2111188"/>
              <a:gd name="connsiteX28" fmla="*/ 1685205 w 3083699"/>
              <a:gd name="connsiteY28" fmla="*/ 968188 h 2111188"/>
              <a:gd name="connsiteX29" fmla="*/ 1631417 w 3083699"/>
              <a:gd name="connsiteY29" fmla="*/ 981635 h 2111188"/>
              <a:gd name="connsiteX30" fmla="*/ 1523840 w 3083699"/>
              <a:gd name="connsiteY30" fmla="*/ 995082 h 2111188"/>
              <a:gd name="connsiteX31" fmla="*/ 1483499 w 3083699"/>
              <a:gd name="connsiteY31" fmla="*/ 1008529 h 2111188"/>
              <a:gd name="connsiteX32" fmla="*/ 1053193 w 3083699"/>
              <a:gd name="connsiteY32" fmla="*/ 1008529 h 2111188"/>
              <a:gd name="connsiteX33" fmla="*/ 730464 w 3083699"/>
              <a:gd name="connsiteY33" fmla="*/ 995082 h 2111188"/>
              <a:gd name="connsiteX34" fmla="*/ 649781 w 3083699"/>
              <a:gd name="connsiteY34" fmla="*/ 981635 h 2111188"/>
              <a:gd name="connsiteX35" fmla="*/ 192581 w 3083699"/>
              <a:gd name="connsiteY35" fmla="*/ 968188 h 2111188"/>
              <a:gd name="connsiteX36" fmla="*/ 179134 w 3083699"/>
              <a:gd name="connsiteY36" fmla="*/ 833717 h 2111188"/>
              <a:gd name="connsiteX37" fmla="*/ 125346 w 3083699"/>
              <a:gd name="connsiteY37" fmla="*/ 753035 h 2111188"/>
              <a:gd name="connsiteX38" fmla="*/ 58111 w 3083699"/>
              <a:gd name="connsiteY38" fmla="*/ 672353 h 2111188"/>
              <a:gd name="connsiteX39" fmla="*/ 31217 w 3083699"/>
              <a:gd name="connsiteY39" fmla="*/ 578223 h 2111188"/>
              <a:gd name="connsiteX40" fmla="*/ 17769 w 3083699"/>
              <a:gd name="connsiteY40" fmla="*/ 537882 h 2111188"/>
              <a:gd name="connsiteX41" fmla="*/ 17769 w 3083699"/>
              <a:gd name="connsiteY41" fmla="*/ 40341 h 2111188"/>
              <a:gd name="connsiteX42" fmla="*/ 31217 w 3083699"/>
              <a:gd name="connsiteY42" fmla="*/ 0 h 2111188"/>
              <a:gd name="connsiteX43" fmla="*/ 85005 w 3083699"/>
              <a:gd name="connsiteY43" fmla="*/ 13447 h 2111188"/>
              <a:gd name="connsiteX44" fmla="*/ 125346 w 3083699"/>
              <a:gd name="connsiteY44" fmla="*/ 40341 h 2111188"/>
              <a:gd name="connsiteX45" fmla="*/ 286711 w 3083699"/>
              <a:gd name="connsiteY45" fmla="*/ 26894 h 2111188"/>
              <a:gd name="connsiteX46" fmla="*/ 300158 w 3083699"/>
              <a:gd name="connsiteY46" fmla="*/ 26894 h 211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83699" h="2111188">
                <a:moveTo>
                  <a:pt x="2115511" y="2111188"/>
                </a:moveTo>
                <a:cubicBezTo>
                  <a:pt x="2137923" y="2106706"/>
                  <a:pt x="2160573" y="2103284"/>
                  <a:pt x="2182746" y="2097741"/>
                </a:cubicBezTo>
                <a:cubicBezTo>
                  <a:pt x="2196497" y="2094303"/>
                  <a:pt x="2209141" y="2086830"/>
                  <a:pt x="2223087" y="2084294"/>
                </a:cubicBezTo>
                <a:cubicBezTo>
                  <a:pt x="2342841" y="2062521"/>
                  <a:pt x="2301870" y="2081407"/>
                  <a:pt x="2397899" y="2057400"/>
                </a:cubicBezTo>
                <a:cubicBezTo>
                  <a:pt x="2445326" y="2045543"/>
                  <a:pt x="2452009" y="2033510"/>
                  <a:pt x="2505475" y="2017059"/>
                </a:cubicBezTo>
                <a:cubicBezTo>
                  <a:pt x="2540803" y="2006189"/>
                  <a:pt x="2579992" y="2006694"/>
                  <a:pt x="2613052" y="1990164"/>
                </a:cubicBezTo>
                <a:cubicBezTo>
                  <a:pt x="2734446" y="1929467"/>
                  <a:pt x="2586593" y="2002376"/>
                  <a:pt x="2787864" y="1909482"/>
                </a:cubicBezTo>
                <a:cubicBezTo>
                  <a:pt x="2806065" y="1901082"/>
                  <a:pt x="2823227" y="1890484"/>
                  <a:pt x="2841652" y="1882588"/>
                </a:cubicBezTo>
                <a:cubicBezTo>
                  <a:pt x="2854680" y="1877004"/>
                  <a:pt x="2868721" y="1874118"/>
                  <a:pt x="2881993" y="1869141"/>
                </a:cubicBezTo>
                <a:cubicBezTo>
                  <a:pt x="2904594" y="1860666"/>
                  <a:pt x="2926816" y="1851212"/>
                  <a:pt x="2949228" y="1842247"/>
                </a:cubicBezTo>
                <a:cubicBezTo>
                  <a:pt x="3013566" y="1745741"/>
                  <a:pt x="2980161" y="1784420"/>
                  <a:pt x="3043358" y="1721223"/>
                </a:cubicBezTo>
                <a:cubicBezTo>
                  <a:pt x="3047840" y="1707776"/>
                  <a:pt x="3053075" y="1694557"/>
                  <a:pt x="3056805" y="1680882"/>
                </a:cubicBezTo>
                <a:cubicBezTo>
                  <a:pt x="3066530" y="1645222"/>
                  <a:pt x="3083699" y="1573306"/>
                  <a:pt x="3083699" y="1573306"/>
                </a:cubicBezTo>
                <a:cubicBezTo>
                  <a:pt x="3052164" y="1447163"/>
                  <a:pt x="3096376" y="1601829"/>
                  <a:pt x="3029911" y="1452282"/>
                </a:cubicBezTo>
                <a:cubicBezTo>
                  <a:pt x="3022405" y="1435394"/>
                  <a:pt x="3023744" y="1415481"/>
                  <a:pt x="3016464" y="1398494"/>
                </a:cubicBezTo>
                <a:cubicBezTo>
                  <a:pt x="3010098" y="1383639"/>
                  <a:pt x="2998963" y="1371304"/>
                  <a:pt x="2989569" y="1358153"/>
                </a:cubicBezTo>
                <a:cubicBezTo>
                  <a:pt x="2976542" y="1339916"/>
                  <a:pt x="2962255" y="1322601"/>
                  <a:pt x="2949228" y="1304364"/>
                </a:cubicBezTo>
                <a:cubicBezTo>
                  <a:pt x="2939835" y="1291213"/>
                  <a:pt x="2933762" y="1275451"/>
                  <a:pt x="2922334" y="1264023"/>
                </a:cubicBezTo>
                <a:cubicBezTo>
                  <a:pt x="2910906" y="1252595"/>
                  <a:pt x="2895440" y="1246094"/>
                  <a:pt x="2881993" y="1237129"/>
                </a:cubicBezTo>
                <a:cubicBezTo>
                  <a:pt x="2865341" y="1187172"/>
                  <a:pt x="2874236" y="1202065"/>
                  <a:pt x="2841652" y="1156447"/>
                </a:cubicBezTo>
                <a:cubicBezTo>
                  <a:pt x="2828625" y="1138210"/>
                  <a:pt x="2818528" y="1117007"/>
                  <a:pt x="2801311" y="1102659"/>
                </a:cubicBezTo>
                <a:cubicBezTo>
                  <a:pt x="2790422" y="1093584"/>
                  <a:pt x="2773647" y="1095550"/>
                  <a:pt x="2760969" y="1089211"/>
                </a:cubicBezTo>
                <a:cubicBezTo>
                  <a:pt x="2746514" y="1081983"/>
                  <a:pt x="2736307" y="1066237"/>
                  <a:pt x="2720628" y="1062317"/>
                </a:cubicBezTo>
                <a:cubicBezTo>
                  <a:pt x="2681251" y="1052473"/>
                  <a:pt x="2639946" y="1053352"/>
                  <a:pt x="2599605" y="1048870"/>
                </a:cubicBezTo>
                <a:lnTo>
                  <a:pt x="2518922" y="1021976"/>
                </a:lnTo>
                <a:cubicBezTo>
                  <a:pt x="2505475" y="1017494"/>
                  <a:pt x="2492563" y="1010859"/>
                  <a:pt x="2478581" y="1008529"/>
                </a:cubicBezTo>
                <a:cubicBezTo>
                  <a:pt x="2393432" y="994337"/>
                  <a:pt x="2338109" y="989525"/>
                  <a:pt x="2263428" y="968188"/>
                </a:cubicBezTo>
                <a:cubicBezTo>
                  <a:pt x="2249799" y="964294"/>
                  <a:pt x="2236534" y="959223"/>
                  <a:pt x="2223087" y="954741"/>
                </a:cubicBezTo>
                <a:cubicBezTo>
                  <a:pt x="2043793" y="959223"/>
                  <a:pt x="1864370" y="960044"/>
                  <a:pt x="1685205" y="968188"/>
                </a:cubicBezTo>
                <a:cubicBezTo>
                  <a:pt x="1666743" y="969027"/>
                  <a:pt x="1649647" y="978597"/>
                  <a:pt x="1631417" y="981635"/>
                </a:cubicBezTo>
                <a:cubicBezTo>
                  <a:pt x="1595771" y="987576"/>
                  <a:pt x="1559699" y="990600"/>
                  <a:pt x="1523840" y="995082"/>
                </a:cubicBezTo>
                <a:cubicBezTo>
                  <a:pt x="1510393" y="999564"/>
                  <a:pt x="1497128" y="1004635"/>
                  <a:pt x="1483499" y="1008529"/>
                </a:cubicBezTo>
                <a:cubicBezTo>
                  <a:pt x="1327716" y="1053039"/>
                  <a:pt x="1313353" y="1018535"/>
                  <a:pt x="1053193" y="1008529"/>
                </a:cubicBezTo>
                <a:lnTo>
                  <a:pt x="730464" y="995082"/>
                </a:lnTo>
                <a:cubicBezTo>
                  <a:pt x="703570" y="990600"/>
                  <a:pt x="677012" y="982997"/>
                  <a:pt x="649781" y="981635"/>
                </a:cubicBezTo>
                <a:cubicBezTo>
                  <a:pt x="497505" y="974021"/>
                  <a:pt x="338032" y="1013901"/>
                  <a:pt x="192581" y="968188"/>
                </a:cubicBezTo>
                <a:cubicBezTo>
                  <a:pt x="149606" y="954682"/>
                  <a:pt x="192570" y="876714"/>
                  <a:pt x="179134" y="833717"/>
                </a:cubicBezTo>
                <a:cubicBezTo>
                  <a:pt x="169493" y="802866"/>
                  <a:pt x="143275" y="779929"/>
                  <a:pt x="125346" y="753035"/>
                </a:cubicBezTo>
                <a:cubicBezTo>
                  <a:pt x="87903" y="696871"/>
                  <a:pt x="109880" y="724122"/>
                  <a:pt x="58111" y="672353"/>
                </a:cubicBezTo>
                <a:cubicBezTo>
                  <a:pt x="25861" y="575600"/>
                  <a:pt x="64998" y="696452"/>
                  <a:pt x="31217" y="578223"/>
                </a:cubicBezTo>
                <a:cubicBezTo>
                  <a:pt x="27323" y="564594"/>
                  <a:pt x="22252" y="551329"/>
                  <a:pt x="17769" y="537882"/>
                </a:cubicBezTo>
                <a:cubicBezTo>
                  <a:pt x="-7090" y="314149"/>
                  <a:pt x="-4727" y="389019"/>
                  <a:pt x="17769" y="40341"/>
                </a:cubicBezTo>
                <a:cubicBezTo>
                  <a:pt x="18682" y="26196"/>
                  <a:pt x="26734" y="13447"/>
                  <a:pt x="31217" y="0"/>
                </a:cubicBezTo>
                <a:cubicBezTo>
                  <a:pt x="49146" y="4482"/>
                  <a:pt x="68018" y="6167"/>
                  <a:pt x="85005" y="13447"/>
                </a:cubicBezTo>
                <a:cubicBezTo>
                  <a:pt x="99860" y="19813"/>
                  <a:pt x="109221" y="39266"/>
                  <a:pt x="125346" y="40341"/>
                </a:cubicBezTo>
                <a:cubicBezTo>
                  <a:pt x="179201" y="43931"/>
                  <a:pt x="232895" y="31034"/>
                  <a:pt x="286711" y="26894"/>
                </a:cubicBezTo>
                <a:cubicBezTo>
                  <a:pt x="291180" y="26550"/>
                  <a:pt x="295676" y="26894"/>
                  <a:pt x="300158" y="2689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428368" y="1788458"/>
            <a:ext cx="2380756" cy="739588"/>
          </a:xfrm>
          <a:custGeom>
            <a:avLst/>
            <a:gdLst>
              <a:gd name="connsiteX0" fmla="*/ 2138709 w 2380756"/>
              <a:gd name="connsiteY0" fmla="*/ 739588 h 739588"/>
              <a:gd name="connsiteX1" fmla="*/ 2300073 w 2380756"/>
              <a:gd name="connsiteY1" fmla="*/ 699247 h 739588"/>
              <a:gd name="connsiteX2" fmla="*/ 2380756 w 2380756"/>
              <a:gd name="connsiteY2" fmla="*/ 618565 h 739588"/>
              <a:gd name="connsiteX3" fmla="*/ 2367309 w 2380756"/>
              <a:gd name="connsiteY3" fmla="*/ 537883 h 739588"/>
              <a:gd name="connsiteX4" fmla="*/ 2044579 w 2380756"/>
              <a:gd name="connsiteY4" fmla="*/ 430306 h 739588"/>
              <a:gd name="connsiteX5" fmla="*/ 1923556 w 2380756"/>
              <a:gd name="connsiteY5" fmla="*/ 416859 h 739588"/>
              <a:gd name="connsiteX6" fmla="*/ 1748744 w 2380756"/>
              <a:gd name="connsiteY6" fmla="*/ 389965 h 739588"/>
              <a:gd name="connsiteX7" fmla="*/ 1264650 w 2380756"/>
              <a:gd name="connsiteY7" fmla="*/ 376518 h 739588"/>
              <a:gd name="connsiteX8" fmla="*/ 1116732 w 2380756"/>
              <a:gd name="connsiteY8" fmla="*/ 349624 h 739588"/>
              <a:gd name="connsiteX9" fmla="*/ 296462 w 2380756"/>
              <a:gd name="connsiteY9" fmla="*/ 336177 h 739588"/>
              <a:gd name="connsiteX10" fmla="*/ 161991 w 2380756"/>
              <a:gd name="connsiteY10" fmla="*/ 309283 h 739588"/>
              <a:gd name="connsiteX11" fmla="*/ 67862 w 2380756"/>
              <a:gd name="connsiteY11" fmla="*/ 282388 h 739588"/>
              <a:gd name="connsiteX12" fmla="*/ 27520 w 2380756"/>
              <a:gd name="connsiteY12" fmla="*/ 255494 h 739588"/>
              <a:gd name="connsiteX13" fmla="*/ 626 w 2380756"/>
              <a:gd name="connsiteY13" fmla="*/ 174812 h 739588"/>
              <a:gd name="connsiteX14" fmla="*/ 14073 w 2380756"/>
              <a:gd name="connsiteY14" fmla="*/ 94130 h 739588"/>
              <a:gd name="connsiteX15" fmla="*/ 40968 w 2380756"/>
              <a:gd name="connsiteY15" fmla="*/ 67235 h 739588"/>
              <a:gd name="connsiteX16" fmla="*/ 161991 w 2380756"/>
              <a:gd name="connsiteY16" fmla="*/ 0 h 739588"/>
              <a:gd name="connsiteX17" fmla="*/ 296462 w 2380756"/>
              <a:gd name="connsiteY17" fmla="*/ 13447 h 7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80756" h="739588">
                <a:moveTo>
                  <a:pt x="2138709" y="739588"/>
                </a:moveTo>
                <a:cubicBezTo>
                  <a:pt x="2222614" y="730265"/>
                  <a:pt x="2247134" y="746303"/>
                  <a:pt x="2300073" y="699247"/>
                </a:cubicBezTo>
                <a:cubicBezTo>
                  <a:pt x="2328500" y="673979"/>
                  <a:pt x="2380756" y="618565"/>
                  <a:pt x="2380756" y="618565"/>
                </a:cubicBezTo>
                <a:cubicBezTo>
                  <a:pt x="2376274" y="591671"/>
                  <a:pt x="2380365" y="561819"/>
                  <a:pt x="2367309" y="537883"/>
                </a:cubicBezTo>
                <a:cubicBezTo>
                  <a:pt x="2304233" y="422245"/>
                  <a:pt x="2150200" y="439908"/>
                  <a:pt x="2044579" y="430306"/>
                </a:cubicBezTo>
                <a:cubicBezTo>
                  <a:pt x="2004156" y="426631"/>
                  <a:pt x="1963789" y="422223"/>
                  <a:pt x="1923556" y="416859"/>
                </a:cubicBezTo>
                <a:cubicBezTo>
                  <a:pt x="1884254" y="411619"/>
                  <a:pt x="1785417" y="391671"/>
                  <a:pt x="1748744" y="389965"/>
                </a:cubicBezTo>
                <a:cubicBezTo>
                  <a:pt x="1587491" y="382465"/>
                  <a:pt x="1426015" y="381000"/>
                  <a:pt x="1264650" y="376518"/>
                </a:cubicBezTo>
                <a:cubicBezTo>
                  <a:pt x="1240258" y="371640"/>
                  <a:pt x="1136956" y="350228"/>
                  <a:pt x="1116732" y="349624"/>
                </a:cubicBezTo>
                <a:cubicBezTo>
                  <a:pt x="843394" y="341465"/>
                  <a:pt x="569885" y="340659"/>
                  <a:pt x="296462" y="336177"/>
                </a:cubicBezTo>
                <a:cubicBezTo>
                  <a:pt x="171503" y="304938"/>
                  <a:pt x="326875" y="342261"/>
                  <a:pt x="161991" y="309283"/>
                </a:cubicBezTo>
                <a:cubicBezTo>
                  <a:pt x="147633" y="306411"/>
                  <a:pt x="84948" y="290931"/>
                  <a:pt x="67862" y="282388"/>
                </a:cubicBezTo>
                <a:cubicBezTo>
                  <a:pt x="53407" y="275160"/>
                  <a:pt x="40967" y="264459"/>
                  <a:pt x="27520" y="255494"/>
                </a:cubicBezTo>
                <a:cubicBezTo>
                  <a:pt x="18555" y="228600"/>
                  <a:pt x="-4035" y="202775"/>
                  <a:pt x="626" y="174812"/>
                </a:cubicBezTo>
                <a:cubicBezTo>
                  <a:pt x="5108" y="147918"/>
                  <a:pt x="4500" y="119659"/>
                  <a:pt x="14073" y="94130"/>
                </a:cubicBezTo>
                <a:cubicBezTo>
                  <a:pt x="18525" y="82259"/>
                  <a:pt x="30825" y="74842"/>
                  <a:pt x="40968" y="67235"/>
                </a:cubicBezTo>
                <a:cubicBezTo>
                  <a:pt x="114948" y="11750"/>
                  <a:pt x="99097" y="20965"/>
                  <a:pt x="161991" y="0"/>
                </a:cubicBezTo>
                <a:lnTo>
                  <a:pt x="296462" y="13447"/>
                </a:lnTo>
              </a:path>
            </a:pathLst>
          </a:custGeom>
          <a:noFill/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904559" y="1855693"/>
            <a:ext cx="3254188" cy="3146612"/>
          </a:xfrm>
          <a:custGeom>
            <a:avLst/>
            <a:gdLst>
              <a:gd name="connsiteX0" fmla="*/ 2662518 w 3254188"/>
              <a:gd name="connsiteY0" fmla="*/ 0 h 3146612"/>
              <a:gd name="connsiteX1" fmla="*/ 2770094 w 3254188"/>
              <a:gd name="connsiteY1" fmla="*/ 13448 h 3146612"/>
              <a:gd name="connsiteX2" fmla="*/ 2823882 w 3254188"/>
              <a:gd name="connsiteY2" fmla="*/ 40342 h 3146612"/>
              <a:gd name="connsiteX3" fmla="*/ 2985247 w 3254188"/>
              <a:gd name="connsiteY3" fmla="*/ 161365 h 3146612"/>
              <a:gd name="connsiteX4" fmla="*/ 3039035 w 3254188"/>
              <a:gd name="connsiteY4" fmla="*/ 201706 h 3146612"/>
              <a:gd name="connsiteX5" fmla="*/ 3119718 w 3254188"/>
              <a:gd name="connsiteY5" fmla="*/ 268942 h 3146612"/>
              <a:gd name="connsiteX6" fmla="*/ 3173506 w 3254188"/>
              <a:gd name="connsiteY6" fmla="*/ 363071 h 3146612"/>
              <a:gd name="connsiteX7" fmla="*/ 3200400 w 3254188"/>
              <a:gd name="connsiteY7" fmla="*/ 403412 h 3146612"/>
              <a:gd name="connsiteX8" fmla="*/ 3213847 w 3254188"/>
              <a:gd name="connsiteY8" fmla="*/ 457200 h 3146612"/>
              <a:gd name="connsiteX9" fmla="*/ 3227294 w 3254188"/>
              <a:gd name="connsiteY9" fmla="*/ 497542 h 3146612"/>
              <a:gd name="connsiteX10" fmla="*/ 3254188 w 3254188"/>
              <a:gd name="connsiteY10" fmla="*/ 658906 h 3146612"/>
              <a:gd name="connsiteX11" fmla="*/ 3240741 w 3254188"/>
              <a:gd name="connsiteY11" fmla="*/ 1008530 h 3146612"/>
              <a:gd name="connsiteX12" fmla="*/ 3173506 w 3254188"/>
              <a:gd name="connsiteY12" fmla="*/ 1143000 h 3146612"/>
              <a:gd name="connsiteX13" fmla="*/ 3133165 w 3254188"/>
              <a:gd name="connsiteY13" fmla="*/ 1169895 h 3146612"/>
              <a:gd name="connsiteX14" fmla="*/ 3039035 w 3254188"/>
              <a:gd name="connsiteY14" fmla="*/ 1304365 h 3146612"/>
              <a:gd name="connsiteX15" fmla="*/ 2998694 w 3254188"/>
              <a:gd name="connsiteY15" fmla="*/ 1331259 h 3146612"/>
              <a:gd name="connsiteX16" fmla="*/ 2864224 w 3254188"/>
              <a:gd name="connsiteY16" fmla="*/ 1438836 h 3146612"/>
              <a:gd name="connsiteX17" fmla="*/ 2796988 w 3254188"/>
              <a:gd name="connsiteY17" fmla="*/ 1506071 h 3146612"/>
              <a:gd name="connsiteX18" fmla="*/ 2756647 w 3254188"/>
              <a:gd name="connsiteY18" fmla="*/ 1546412 h 3146612"/>
              <a:gd name="connsiteX19" fmla="*/ 2675965 w 3254188"/>
              <a:gd name="connsiteY19" fmla="*/ 1573306 h 3146612"/>
              <a:gd name="connsiteX20" fmla="*/ 2622177 w 3254188"/>
              <a:gd name="connsiteY20" fmla="*/ 1613648 h 3146612"/>
              <a:gd name="connsiteX21" fmla="*/ 2554941 w 3254188"/>
              <a:gd name="connsiteY21" fmla="*/ 1667436 h 3146612"/>
              <a:gd name="connsiteX22" fmla="*/ 2380129 w 3254188"/>
              <a:gd name="connsiteY22" fmla="*/ 1721224 h 3146612"/>
              <a:gd name="connsiteX23" fmla="*/ 2205318 w 3254188"/>
              <a:gd name="connsiteY23" fmla="*/ 1775012 h 3146612"/>
              <a:gd name="connsiteX24" fmla="*/ 2151529 w 3254188"/>
              <a:gd name="connsiteY24" fmla="*/ 1788459 h 3146612"/>
              <a:gd name="connsiteX25" fmla="*/ 1976718 w 3254188"/>
              <a:gd name="connsiteY25" fmla="*/ 1801906 h 3146612"/>
              <a:gd name="connsiteX26" fmla="*/ 1828800 w 3254188"/>
              <a:gd name="connsiteY26" fmla="*/ 1869142 h 3146612"/>
              <a:gd name="connsiteX27" fmla="*/ 1775012 w 3254188"/>
              <a:gd name="connsiteY27" fmla="*/ 1882589 h 3146612"/>
              <a:gd name="connsiteX28" fmla="*/ 1707777 w 3254188"/>
              <a:gd name="connsiteY28" fmla="*/ 1909483 h 3146612"/>
              <a:gd name="connsiteX29" fmla="*/ 1452282 w 3254188"/>
              <a:gd name="connsiteY29" fmla="*/ 1976718 h 3146612"/>
              <a:gd name="connsiteX30" fmla="*/ 1385047 w 3254188"/>
              <a:gd name="connsiteY30" fmla="*/ 2003612 h 3146612"/>
              <a:gd name="connsiteX31" fmla="*/ 1317812 w 3254188"/>
              <a:gd name="connsiteY31" fmla="*/ 2017059 h 3146612"/>
              <a:gd name="connsiteX32" fmla="*/ 1264024 w 3254188"/>
              <a:gd name="connsiteY32" fmla="*/ 2030506 h 3146612"/>
              <a:gd name="connsiteX33" fmla="*/ 1143000 w 3254188"/>
              <a:gd name="connsiteY33" fmla="*/ 2057400 h 3146612"/>
              <a:gd name="connsiteX34" fmla="*/ 914400 w 3254188"/>
              <a:gd name="connsiteY34" fmla="*/ 2111189 h 3146612"/>
              <a:gd name="connsiteX35" fmla="*/ 847165 w 3254188"/>
              <a:gd name="connsiteY35" fmla="*/ 2138083 h 3146612"/>
              <a:gd name="connsiteX36" fmla="*/ 753035 w 3254188"/>
              <a:gd name="connsiteY36" fmla="*/ 2151530 h 3146612"/>
              <a:gd name="connsiteX37" fmla="*/ 699247 w 3254188"/>
              <a:gd name="connsiteY37" fmla="*/ 2164977 h 3146612"/>
              <a:gd name="connsiteX38" fmla="*/ 658906 w 3254188"/>
              <a:gd name="connsiteY38" fmla="*/ 2178424 h 3146612"/>
              <a:gd name="connsiteX39" fmla="*/ 605118 w 3254188"/>
              <a:gd name="connsiteY39" fmla="*/ 2205318 h 3146612"/>
              <a:gd name="connsiteX40" fmla="*/ 484094 w 3254188"/>
              <a:gd name="connsiteY40" fmla="*/ 2218765 h 3146612"/>
              <a:gd name="connsiteX41" fmla="*/ 430306 w 3254188"/>
              <a:gd name="connsiteY41" fmla="*/ 2232212 h 3146612"/>
              <a:gd name="connsiteX42" fmla="*/ 309282 w 3254188"/>
              <a:gd name="connsiteY42" fmla="*/ 2272553 h 3146612"/>
              <a:gd name="connsiteX43" fmla="*/ 188259 w 3254188"/>
              <a:gd name="connsiteY43" fmla="*/ 2339789 h 3146612"/>
              <a:gd name="connsiteX44" fmla="*/ 121024 w 3254188"/>
              <a:gd name="connsiteY44" fmla="*/ 2393577 h 3146612"/>
              <a:gd name="connsiteX45" fmla="*/ 94129 w 3254188"/>
              <a:gd name="connsiteY45" fmla="*/ 2433918 h 3146612"/>
              <a:gd name="connsiteX46" fmla="*/ 40341 w 3254188"/>
              <a:gd name="connsiteY46" fmla="*/ 2460812 h 3146612"/>
              <a:gd name="connsiteX47" fmla="*/ 26894 w 3254188"/>
              <a:gd name="connsiteY47" fmla="*/ 2514600 h 3146612"/>
              <a:gd name="connsiteX48" fmla="*/ 0 w 3254188"/>
              <a:gd name="connsiteY48" fmla="*/ 2595283 h 3146612"/>
              <a:gd name="connsiteX49" fmla="*/ 13447 w 3254188"/>
              <a:gd name="connsiteY49" fmla="*/ 2796989 h 3146612"/>
              <a:gd name="connsiteX50" fmla="*/ 26894 w 3254188"/>
              <a:gd name="connsiteY50" fmla="*/ 2837330 h 3146612"/>
              <a:gd name="connsiteX51" fmla="*/ 67235 w 3254188"/>
              <a:gd name="connsiteY51" fmla="*/ 2877671 h 3146612"/>
              <a:gd name="connsiteX52" fmla="*/ 107577 w 3254188"/>
              <a:gd name="connsiteY52" fmla="*/ 2904565 h 3146612"/>
              <a:gd name="connsiteX53" fmla="*/ 147918 w 3254188"/>
              <a:gd name="connsiteY53" fmla="*/ 2958353 h 3146612"/>
              <a:gd name="connsiteX54" fmla="*/ 228600 w 3254188"/>
              <a:gd name="connsiteY54" fmla="*/ 2985248 h 3146612"/>
              <a:gd name="connsiteX55" fmla="*/ 255494 w 3254188"/>
              <a:gd name="connsiteY55" fmla="*/ 3025589 h 3146612"/>
              <a:gd name="connsiteX56" fmla="*/ 336177 w 3254188"/>
              <a:gd name="connsiteY56" fmla="*/ 3052483 h 3146612"/>
              <a:gd name="connsiteX57" fmla="*/ 376518 w 3254188"/>
              <a:gd name="connsiteY57" fmla="*/ 3065930 h 3146612"/>
              <a:gd name="connsiteX58" fmla="*/ 416859 w 3254188"/>
              <a:gd name="connsiteY58" fmla="*/ 3079377 h 3146612"/>
              <a:gd name="connsiteX59" fmla="*/ 484094 w 3254188"/>
              <a:gd name="connsiteY59" fmla="*/ 3106271 h 3146612"/>
              <a:gd name="connsiteX60" fmla="*/ 537882 w 3254188"/>
              <a:gd name="connsiteY60" fmla="*/ 3119718 h 3146612"/>
              <a:gd name="connsiteX61" fmla="*/ 618565 w 3254188"/>
              <a:gd name="connsiteY61" fmla="*/ 3146612 h 3146612"/>
              <a:gd name="connsiteX62" fmla="*/ 779929 w 3254188"/>
              <a:gd name="connsiteY62" fmla="*/ 3133165 h 314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254188" h="3146612">
                <a:moveTo>
                  <a:pt x="2662518" y="0"/>
                </a:moveTo>
                <a:cubicBezTo>
                  <a:pt x="2698377" y="4483"/>
                  <a:pt x="2735035" y="4683"/>
                  <a:pt x="2770094" y="13448"/>
                </a:cubicBezTo>
                <a:cubicBezTo>
                  <a:pt x="2789541" y="18310"/>
                  <a:pt x="2807203" y="29223"/>
                  <a:pt x="2823882" y="40342"/>
                </a:cubicBezTo>
                <a:cubicBezTo>
                  <a:pt x="2823892" y="40349"/>
                  <a:pt x="2958348" y="141191"/>
                  <a:pt x="2985247" y="161365"/>
                </a:cubicBezTo>
                <a:cubicBezTo>
                  <a:pt x="3003176" y="174812"/>
                  <a:pt x="3020387" y="189274"/>
                  <a:pt x="3039035" y="201706"/>
                </a:cubicBezTo>
                <a:cubicBezTo>
                  <a:pt x="3078704" y="228151"/>
                  <a:pt x="3087360" y="230112"/>
                  <a:pt x="3119718" y="268942"/>
                </a:cubicBezTo>
                <a:cubicBezTo>
                  <a:pt x="3149502" y="304683"/>
                  <a:pt x="3149592" y="321221"/>
                  <a:pt x="3173506" y="363071"/>
                </a:cubicBezTo>
                <a:cubicBezTo>
                  <a:pt x="3181524" y="377103"/>
                  <a:pt x="3191435" y="389965"/>
                  <a:pt x="3200400" y="403412"/>
                </a:cubicBezTo>
                <a:cubicBezTo>
                  <a:pt x="3204882" y="421341"/>
                  <a:pt x="3208770" y="439430"/>
                  <a:pt x="3213847" y="457200"/>
                </a:cubicBezTo>
                <a:cubicBezTo>
                  <a:pt x="3217741" y="470829"/>
                  <a:pt x="3224758" y="483596"/>
                  <a:pt x="3227294" y="497542"/>
                </a:cubicBezTo>
                <a:cubicBezTo>
                  <a:pt x="3269264" y="728381"/>
                  <a:pt x="3218561" y="516400"/>
                  <a:pt x="3254188" y="658906"/>
                </a:cubicBezTo>
                <a:cubicBezTo>
                  <a:pt x="3249706" y="775447"/>
                  <a:pt x="3251627" y="892412"/>
                  <a:pt x="3240741" y="1008530"/>
                </a:cubicBezTo>
                <a:cubicBezTo>
                  <a:pt x="3236212" y="1056841"/>
                  <a:pt x="3207572" y="1108933"/>
                  <a:pt x="3173506" y="1143000"/>
                </a:cubicBezTo>
                <a:cubicBezTo>
                  <a:pt x="3162078" y="1154428"/>
                  <a:pt x="3146612" y="1160930"/>
                  <a:pt x="3133165" y="1169895"/>
                </a:cubicBezTo>
                <a:cubicBezTo>
                  <a:pt x="3124374" y="1183081"/>
                  <a:pt x="3058950" y="1284450"/>
                  <a:pt x="3039035" y="1304365"/>
                </a:cubicBezTo>
                <a:cubicBezTo>
                  <a:pt x="3027607" y="1315793"/>
                  <a:pt x="3011845" y="1321865"/>
                  <a:pt x="2998694" y="1331259"/>
                </a:cubicBezTo>
                <a:cubicBezTo>
                  <a:pt x="2956264" y="1361566"/>
                  <a:pt x="2900633" y="1405737"/>
                  <a:pt x="2864224" y="1438836"/>
                </a:cubicBezTo>
                <a:cubicBezTo>
                  <a:pt x="2840772" y="1460156"/>
                  <a:pt x="2819400" y="1483659"/>
                  <a:pt x="2796988" y="1506071"/>
                </a:cubicBezTo>
                <a:cubicBezTo>
                  <a:pt x="2783541" y="1519518"/>
                  <a:pt x="2774688" y="1540398"/>
                  <a:pt x="2756647" y="1546412"/>
                </a:cubicBezTo>
                <a:lnTo>
                  <a:pt x="2675965" y="1573306"/>
                </a:lnTo>
                <a:cubicBezTo>
                  <a:pt x="2658036" y="1586753"/>
                  <a:pt x="2639394" y="1599300"/>
                  <a:pt x="2622177" y="1613648"/>
                </a:cubicBezTo>
                <a:cubicBezTo>
                  <a:pt x="2592482" y="1638394"/>
                  <a:pt x="2594833" y="1650814"/>
                  <a:pt x="2554941" y="1667436"/>
                </a:cubicBezTo>
                <a:cubicBezTo>
                  <a:pt x="2421629" y="1722983"/>
                  <a:pt x="2472892" y="1693395"/>
                  <a:pt x="2380129" y="1721224"/>
                </a:cubicBezTo>
                <a:cubicBezTo>
                  <a:pt x="2182255" y="1780586"/>
                  <a:pt x="2425969" y="1714835"/>
                  <a:pt x="2205318" y="1775012"/>
                </a:cubicBezTo>
                <a:cubicBezTo>
                  <a:pt x="2187488" y="1779875"/>
                  <a:pt x="2169884" y="1786300"/>
                  <a:pt x="2151529" y="1788459"/>
                </a:cubicBezTo>
                <a:cubicBezTo>
                  <a:pt x="2093487" y="1795287"/>
                  <a:pt x="2034988" y="1797424"/>
                  <a:pt x="1976718" y="1801906"/>
                </a:cubicBezTo>
                <a:cubicBezTo>
                  <a:pt x="1725327" y="1873731"/>
                  <a:pt x="2001901" y="1782590"/>
                  <a:pt x="1828800" y="1869142"/>
                </a:cubicBezTo>
                <a:cubicBezTo>
                  <a:pt x="1812270" y="1877407"/>
                  <a:pt x="1792545" y="1876745"/>
                  <a:pt x="1775012" y="1882589"/>
                </a:cubicBezTo>
                <a:cubicBezTo>
                  <a:pt x="1752113" y="1890222"/>
                  <a:pt x="1730676" y="1901850"/>
                  <a:pt x="1707777" y="1909483"/>
                </a:cubicBezTo>
                <a:cubicBezTo>
                  <a:pt x="1537809" y="1966139"/>
                  <a:pt x="1579282" y="1955552"/>
                  <a:pt x="1452282" y="1976718"/>
                </a:cubicBezTo>
                <a:cubicBezTo>
                  <a:pt x="1429870" y="1985683"/>
                  <a:pt x="1408167" y="1996676"/>
                  <a:pt x="1385047" y="2003612"/>
                </a:cubicBezTo>
                <a:cubicBezTo>
                  <a:pt x="1363155" y="2010179"/>
                  <a:pt x="1340123" y="2012101"/>
                  <a:pt x="1317812" y="2017059"/>
                </a:cubicBezTo>
                <a:cubicBezTo>
                  <a:pt x="1299771" y="2021068"/>
                  <a:pt x="1282032" y="2026350"/>
                  <a:pt x="1264024" y="2030506"/>
                </a:cubicBezTo>
                <a:cubicBezTo>
                  <a:pt x="1223757" y="2039798"/>
                  <a:pt x="1183091" y="2047377"/>
                  <a:pt x="1143000" y="2057400"/>
                </a:cubicBezTo>
                <a:cubicBezTo>
                  <a:pt x="906279" y="2116581"/>
                  <a:pt x="1219045" y="2050260"/>
                  <a:pt x="914400" y="2111189"/>
                </a:cubicBezTo>
                <a:cubicBezTo>
                  <a:pt x="891988" y="2120154"/>
                  <a:pt x="870582" y="2132229"/>
                  <a:pt x="847165" y="2138083"/>
                </a:cubicBezTo>
                <a:cubicBezTo>
                  <a:pt x="816416" y="2145770"/>
                  <a:pt x="784219" y="2145860"/>
                  <a:pt x="753035" y="2151530"/>
                </a:cubicBezTo>
                <a:cubicBezTo>
                  <a:pt x="734852" y="2154836"/>
                  <a:pt x="717017" y="2159900"/>
                  <a:pt x="699247" y="2164977"/>
                </a:cubicBezTo>
                <a:cubicBezTo>
                  <a:pt x="685618" y="2168871"/>
                  <a:pt x="671934" y="2172840"/>
                  <a:pt x="658906" y="2178424"/>
                </a:cubicBezTo>
                <a:cubicBezTo>
                  <a:pt x="640481" y="2186320"/>
                  <a:pt x="624650" y="2200811"/>
                  <a:pt x="605118" y="2205318"/>
                </a:cubicBezTo>
                <a:cubicBezTo>
                  <a:pt x="565568" y="2214445"/>
                  <a:pt x="524435" y="2214283"/>
                  <a:pt x="484094" y="2218765"/>
                </a:cubicBezTo>
                <a:cubicBezTo>
                  <a:pt x="466165" y="2223247"/>
                  <a:pt x="447970" y="2226777"/>
                  <a:pt x="430306" y="2232212"/>
                </a:cubicBezTo>
                <a:cubicBezTo>
                  <a:pt x="389663" y="2244717"/>
                  <a:pt x="309282" y="2272553"/>
                  <a:pt x="309282" y="2272553"/>
                </a:cubicBezTo>
                <a:cubicBezTo>
                  <a:pt x="216806" y="2334205"/>
                  <a:pt x="259264" y="2316121"/>
                  <a:pt x="188259" y="2339789"/>
                </a:cubicBezTo>
                <a:cubicBezTo>
                  <a:pt x="165847" y="2357718"/>
                  <a:pt x="141319" y="2373282"/>
                  <a:pt x="121024" y="2393577"/>
                </a:cubicBezTo>
                <a:cubicBezTo>
                  <a:pt x="109596" y="2405005"/>
                  <a:pt x="106545" y="2423572"/>
                  <a:pt x="94129" y="2433918"/>
                </a:cubicBezTo>
                <a:cubicBezTo>
                  <a:pt x="78729" y="2446751"/>
                  <a:pt x="58270" y="2451847"/>
                  <a:pt x="40341" y="2460812"/>
                </a:cubicBezTo>
                <a:cubicBezTo>
                  <a:pt x="35859" y="2478741"/>
                  <a:pt x="32204" y="2496898"/>
                  <a:pt x="26894" y="2514600"/>
                </a:cubicBezTo>
                <a:cubicBezTo>
                  <a:pt x="18748" y="2541754"/>
                  <a:pt x="0" y="2595283"/>
                  <a:pt x="0" y="2595283"/>
                </a:cubicBezTo>
                <a:cubicBezTo>
                  <a:pt x="4482" y="2662518"/>
                  <a:pt x="6006" y="2730017"/>
                  <a:pt x="13447" y="2796989"/>
                </a:cubicBezTo>
                <a:cubicBezTo>
                  <a:pt x="15012" y="2811077"/>
                  <a:pt x="19031" y="2825536"/>
                  <a:pt x="26894" y="2837330"/>
                </a:cubicBezTo>
                <a:cubicBezTo>
                  <a:pt x="37443" y="2853153"/>
                  <a:pt x="52626" y="2865497"/>
                  <a:pt x="67235" y="2877671"/>
                </a:cubicBezTo>
                <a:cubicBezTo>
                  <a:pt x="79651" y="2888017"/>
                  <a:pt x="94130" y="2895600"/>
                  <a:pt x="107577" y="2904565"/>
                </a:cubicBezTo>
                <a:cubicBezTo>
                  <a:pt x="121024" y="2922494"/>
                  <a:pt x="129270" y="2945921"/>
                  <a:pt x="147918" y="2958353"/>
                </a:cubicBezTo>
                <a:cubicBezTo>
                  <a:pt x="171506" y="2974078"/>
                  <a:pt x="228600" y="2985248"/>
                  <a:pt x="228600" y="2985248"/>
                </a:cubicBezTo>
                <a:cubicBezTo>
                  <a:pt x="237565" y="2998695"/>
                  <a:pt x="241789" y="3017024"/>
                  <a:pt x="255494" y="3025589"/>
                </a:cubicBezTo>
                <a:cubicBezTo>
                  <a:pt x="279534" y="3040614"/>
                  <a:pt x="309283" y="3043518"/>
                  <a:pt x="336177" y="3052483"/>
                </a:cubicBezTo>
                <a:lnTo>
                  <a:pt x="376518" y="3065930"/>
                </a:lnTo>
                <a:cubicBezTo>
                  <a:pt x="389965" y="3070412"/>
                  <a:pt x="403698" y="3074113"/>
                  <a:pt x="416859" y="3079377"/>
                </a:cubicBezTo>
                <a:cubicBezTo>
                  <a:pt x="439271" y="3088342"/>
                  <a:pt x="461195" y="3098638"/>
                  <a:pt x="484094" y="3106271"/>
                </a:cubicBezTo>
                <a:cubicBezTo>
                  <a:pt x="501627" y="3112115"/>
                  <a:pt x="520180" y="3114408"/>
                  <a:pt x="537882" y="3119718"/>
                </a:cubicBezTo>
                <a:cubicBezTo>
                  <a:pt x="565036" y="3127864"/>
                  <a:pt x="618565" y="3146612"/>
                  <a:pt x="618565" y="3146612"/>
                </a:cubicBezTo>
                <a:cubicBezTo>
                  <a:pt x="770946" y="3132759"/>
                  <a:pt x="716973" y="3133165"/>
                  <a:pt x="779929" y="3133165"/>
                </a:cubicBez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173500" y="3065294"/>
            <a:ext cx="3027357" cy="2098376"/>
          </a:xfrm>
          <a:custGeom>
            <a:avLst/>
            <a:gdLst>
              <a:gd name="connsiteX0" fmla="*/ 2380130 w 3027357"/>
              <a:gd name="connsiteY0" fmla="*/ 2098376 h 2098376"/>
              <a:gd name="connsiteX1" fmla="*/ 3012141 w 3027357"/>
              <a:gd name="connsiteY1" fmla="*/ 1802541 h 2098376"/>
              <a:gd name="connsiteX2" fmla="*/ 3025588 w 3027357"/>
              <a:gd name="connsiteY2" fmla="*/ 1735305 h 2098376"/>
              <a:gd name="connsiteX3" fmla="*/ 2944906 w 3027357"/>
              <a:gd name="connsiteY3" fmla="*/ 1533599 h 2098376"/>
              <a:gd name="connsiteX4" fmla="*/ 2918012 w 3027357"/>
              <a:gd name="connsiteY4" fmla="*/ 1493258 h 2098376"/>
              <a:gd name="connsiteX5" fmla="*/ 2837330 w 3027357"/>
              <a:gd name="connsiteY5" fmla="*/ 1385682 h 2098376"/>
              <a:gd name="connsiteX6" fmla="*/ 2608730 w 3027357"/>
              <a:gd name="connsiteY6" fmla="*/ 1237764 h 2098376"/>
              <a:gd name="connsiteX7" fmla="*/ 2286000 w 3027357"/>
              <a:gd name="connsiteY7" fmla="*/ 1116741 h 2098376"/>
              <a:gd name="connsiteX8" fmla="*/ 2218765 w 3027357"/>
              <a:gd name="connsiteY8" fmla="*/ 1103294 h 2098376"/>
              <a:gd name="connsiteX9" fmla="*/ 2097741 w 3027357"/>
              <a:gd name="connsiteY9" fmla="*/ 1089847 h 2098376"/>
              <a:gd name="connsiteX10" fmla="*/ 1801906 w 3027357"/>
              <a:gd name="connsiteY10" fmla="*/ 1076399 h 2098376"/>
              <a:gd name="connsiteX11" fmla="*/ 1627094 w 3027357"/>
              <a:gd name="connsiteY11" fmla="*/ 1049505 h 2098376"/>
              <a:gd name="connsiteX12" fmla="*/ 1559859 w 3027357"/>
              <a:gd name="connsiteY12" fmla="*/ 1036058 h 2098376"/>
              <a:gd name="connsiteX13" fmla="*/ 1492624 w 3027357"/>
              <a:gd name="connsiteY13" fmla="*/ 1009164 h 2098376"/>
              <a:gd name="connsiteX14" fmla="*/ 1344706 w 3027357"/>
              <a:gd name="connsiteY14" fmla="*/ 982270 h 2098376"/>
              <a:gd name="connsiteX15" fmla="*/ 1196788 w 3027357"/>
              <a:gd name="connsiteY15" fmla="*/ 928482 h 2098376"/>
              <a:gd name="connsiteX16" fmla="*/ 1035424 w 3027357"/>
              <a:gd name="connsiteY16" fmla="*/ 888141 h 2098376"/>
              <a:gd name="connsiteX17" fmla="*/ 914400 w 3027357"/>
              <a:gd name="connsiteY17" fmla="*/ 834352 h 2098376"/>
              <a:gd name="connsiteX18" fmla="*/ 847165 w 3027357"/>
              <a:gd name="connsiteY18" fmla="*/ 794011 h 2098376"/>
              <a:gd name="connsiteX19" fmla="*/ 739588 w 3027357"/>
              <a:gd name="connsiteY19" fmla="*/ 740223 h 2098376"/>
              <a:gd name="connsiteX20" fmla="*/ 699247 w 3027357"/>
              <a:gd name="connsiteY20" fmla="*/ 713329 h 2098376"/>
              <a:gd name="connsiteX21" fmla="*/ 632012 w 3027357"/>
              <a:gd name="connsiteY21" fmla="*/ 686435 h 2098376"/>
              <a:gd name="connsiteX22" fmla="*/ 591671 w 3027357"/>
              <a:gd name="connsiteY22" fmla="*/ 659541 h 2098376"/>
              <a:gd name="connsiteX23" fmla="*/ 551330 w 3027357"/>
              <a:gd name="connsiteY23" fmla="*/ 646094 h 2098376"/>
              <a:gd name="connsiteX24" fmla="*/ 443753 w 3027357"/>
              <a:gd name="connsiteY24" fmla="*/ 619199 h 2098376"/>
              <a:gd name="connsiteX25" fmla="*/ 322730 w 3027357"/>
              <a:gd name="connsiteY25" fmla="*/ 592305 h 2098376"/>
              <a:gd name="connsiteX26" fmla="*/ 282388 w 3027357"/>
              <a:gd name="connsiteY26" fmla="*/ 565411 h 2098376"/>
              <a:gd name="connsiteX27" fmla="*/ 201706 w 3027357"/>
              <a:gd name="connsiteY27" fmla="*/ 551964 h 2098376"/>
              <a:gd name="connsiteX28" fmla="*/ 147918 w 3027357"/>
              <a:gd name="connsiteY28" fmla="*/ 538517 h 2098376"/>
              <a:gd name="connsiteX29" fmla="*/ 107577 w 3027357"/>
              <a:gd name="connsiteY29" fmla="*/ 511623 h 2098376"/>
              <a:gd name="connsiteX30" fmla="*/ 40341 w 3027357"/>
              <a:gd name="connsiteY30" fmla="*/ 377152 h 2098376"/>
              <a:gd name="connsiteX31" fmla="*/ 26894 w 3027357"/>
              <a:gd name="connsiteY31" fmla="*/ 336811 h 2098376"/>
              <a:gd name="connsiteX32" fmla="*/ 0 w 3027357"/>
              <a:gd name="connsiteY32" fmla="*/ 215788 h 2098376"/>
              <a:gd name="connsiteX33" fmla="*/ 13447 w 3027357"/>
              <a:gd name="connsiteY33" fmla="*/ 121658 h 2098376"/>
              <a:gd name="connsiteX34" fmla="*/ 53788 w 3027357"/>
              <a:gd name="connsiteY34" fmla="*/ 108211 h 2098376"/>
              <a:gd name="connsiteX35" fmla="*/ 161365 w 3027357"/>
              <a:gd name="connsiteY35" fmla="*/ 54423 h 2098376"/>
              <a:gd name="connsiteX36" fmla="*/ 255494 w 3027357"/>
              <a:gd name="connsiteY36" fmla="*/ 27529 h 2098376"/>
              <a:gd name="connsiteX37" fmla="*/ 295836 w 3027357"/>
              <a:gd name="connsiteY37" fmla="*/ 635 h 2098376"/>
              <a:gd name="connsiteX38" fmla="*/ 484094 w 3027357"/>
              <a:gd name="connsiteY38" fmla="*/ 14082 h 2098376"/>
              <a:gd name="connsiteX39" fmla="*/ 524436 w 3027357"/>
              <a:gd name="connsiteY39" fmla="*/ 14082 h 20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027357" h="2098376">
                <a:moveTo>
                  <a:pt x="2380130" y="2098376"/>
                </a:moveTo>
                <a:cubicBezTo>
                  <a:pt x="2590800" y="1999764"/>
                  <a:pt x="2809406" y="1916580"/>
                  <a:pt x="3012141" y="1802541"/>
                </a:cubicBezTo>
                <a:cubicBezTo>
                  <a:pt x="3032062" y="1791336"/>
                  <a:pt x="3027341" y="1758094"/>
                  <a:pt x="3025588" y="1735305"/>
                </a:cubicBezTo>
                <a:cubicBezTo>
                  <a:pt x="3018789" y="1646918"/>
                  <a:pt x="2988816" y="1606783"/>
                  <a:pt x="2944906" y="1533599"/>
                </a:cubicBezTo>
                <a:cubicBezTo>
                  <a:pt x="2936591" y="1519741"/>
                  <a:pt x="2927518" y="1506328"/>
                  <a:pt x="2918012" y="1493258"/>
                </a:cubicBezTo>
                <a:cubicBezTo>
                  <a:pt x="2891648" y="1457008"/>
                  <a:pt x="2871887" y="1414229"/>
                  <a:pt x="2837330" y="1385682"/>
                </a:cubicBezTo>
                <a:cubicBezTo>
                  <a:pt x="2767357" y="1327878"/>
                  <a:pt x="2689468" y="1279224"/>
                  <a:pt x="2608730" y="1237764"/>
                </a:cubicBezTo>
                <a:cubicBezTo>
                  <a:pt x="2507587" y="1185826"/>
                  <a:pt x="2398056" y="1141642"/>
                  <a:pt x="2286000" y="1116741"/>
                </a:cubicBezTo>
                <a:cubicBezTo>
                  <a:pt x="2263689" y="1111783"/>
                  <a:pt x="2241391" y="1106526"/>
                  <a:pt x="2218765" y="1103294"/>
                </a:cubicBezTo>
                <a:cubicBezTo>
                  <a:pt x="2178583" y="1097554"/>
                  <a:pt x="2138246" y="1092460"/>
                  <a:pt x="2097741" y="1089847"/>
                </a:cubicBezTo>
                <a:cubicBezTo>
                  <a:pt x="1999232" y="1083491"/>
                  <a:pt x="1900518" y="1080882"/>
                  <a:pt x="1801906" y="1076399"/>
                </a:cubicBezTo>
                <a:cubicBezTo>
                  <a:pt x="1611366" y="1055228"/>
                  <a:pt x="1743550" y="1075384"/>
                  <a:pt x="1627094" y="1049505"/>
                </a:cubicBezTo>
                <a:cubicBezTo>
                  <a:pt x="1604783" y="1044547"/>
                  <a:pt x="1581751" y="1042625"/>
                  <a:pt x="1559859" y="1036058"/>
                </a:cubicBezTo>
                <a:cubicBezTo>
                  <a:pt x="1536739" y="1029122"/>
                  <a:pt x="1515744" y="1016100"/>
                  <a:pt x="1492624" y="1009164"/>
                </a:cubicBezTo>
                <a:cubicBezTo>
                  <a:pt x="1469133" y="1002117"/>
                  <a:pt x="1363856" y="985462"/>
                  <a:pt x="1344706" y="982270"/>
                </a:cubicBezTo>
                <a:cubicBezTo>
                  <a:pt x="1253769" y="936801"/>
                  <a:pt x="1323153" y="967363"/>
                  <a:pt x="1196788" y="928482"/>
                </a:cubicBezTo>
                <a:cubicBezTo>
                  <a:pt x="1070866" y="889737"/>
                  <a:pt x="1162702" y="909354"/>
                  <a:pt x="1035424" y="888141"/>
                </a:cubicBezTo>
                <a:cubicBezTo>
                  <a:pt x="940218" y="824670"/>
                  <a:pt x="1065279" y="902934"/>
                  <a:pt x="914400" y="834352"/>
                </a:cubicBezTo>
                <a:cubicBezTo>
                  <a:pt x="890606" y="823537"/>
                  <a:pt x="870177" y="806402"/>
                  <a:pt x="847165" y="794011"/>
                </a:cubicBezTo>
                <a:cubicBezTo>
                  <a:pt x="811866" y="775004"/>
                  <a:pt x="772946" y="762462"/>
                  <a:pt x="739588" y="740223"/>
                </a:cubicBezTo>
                <a:cubicBezTo>
                  <a:pt x="726141" y="731258"/>
                  <a:pt x="713702" y="720557"/>
                  <a:pt x="699247" y="713329"/>
                </a:cubicBezTo>
                <a:cubicBezTo>
                  <a:pt x="677657" y="702534"/>
                  <a:pt x="653602" y="697230"/>
                  <a:pt x="632012" y="686435"/>
                </a:cubicBezTo>
                <a:cubicBezTo>
                  <a:pt x="617557" y="679207"/>
                  <a:pt x="606126" y="666769"/>
                  <a:pt x="591671" y="659541"/>
                </a:cubicBezTo>
                <a:cubicBezTo>
                  <a:pt x="578993" y="653202"/>
                  <a:pt x="565005" y="649824"/>
                  <a:pt x="551330" y="646094"/>
                </a:cubicBezTo>
                <a:cubicBezTo>
                  <a:pt x="515670" y="636368"/>
                  <a:pt x="479612" y="628164"/>
                  <a:pt x="443753" y="619199"/>
                </a:cubicBezTo>
                <a:cubicBezTo>
                  <a:pt x="367799" y="600210"/>
                  <a:pt x="408079" y="609375"/>
                  <a:pt x="322730" y="592305"/>
                </a:cubicBezTo>
                <a:cubicBezTo>
                  <a:pt x="309283" y="583340"/>
                  <a:pt x="297720" y="570522"/>
                  <a:pt x="282388" y="565411"/>
                </a:cubicBezTo>
                <a:cubicBezTo>
                  <a:pt x="256522" y="556789"/>
                  <a:pt x="228442" y="557311"/>
                  <a:pt x="201706" y="551964"/>
                </a:cubicBezTo>
                <a:cubicBezTo>
                  <a:pt x="183584" y="548340"/>
                  <a:pt x="165847" y="542999"/>
                  <a:pt x="147918" y="538517"/>
                </a:cubicBezTo>
                <a:cubicBezTo>
                  <a:pt x="134471" y="529552"/>
                  <a:pt x="119005" y="523051"/>
                  <a:pt x="107577" y="511623"/>
                </a:cubicBezTo>
                <a:cubicBezTo>
                  <a:pt x="59785" y="463831"/>
                  <a:pt x="62232" y="442824"/>
                  <a:pt x="40341" y="377152"/>
                </a:cubicBezTo>
                <a:cubicBezTo>
                  <a:pt x="35859" y="363705"/>
                  <a:pt x="29674" y="350710"/>
                  <a:pt x="26894" y="336811"/>
                </a:cubicBezTo>
                <a:cubicBezTo>
                  <a:pt x="9823" y="251454"/>
                  <a:pt x="18990" y="291749"/>
                  <a:pt x="0" y="215788"/>
                </a:cubicBezTo>
                <a:cubicBezTo>
                  <a:pt x="4482" y="184411"/>
                  <a:pt x="-727" y="150007"/>
                  <a:pt x="13447" y="121658"/>
                </a:cubicBezTo>
                <a:cubicBezTo>
                  <a:pt x="19786" y="108980"/>
                  <a:pt x="40516" y="113188"/>
                  <a:pt x="53788" y="108211"/>
                </a:cubicBezTo>
                <a:cubicBezTo>
                  <a:pt x="239915" y="38414"/>
                  <a:pt x="31386" y="119413"/>
                  <a:pt x="161365" y="54423"/>
                </a:cubicBezTo>
                <a:cubicBezTo>
                  <a:pt x="180656" y="44777"/>
                  <a:pt x="238260" y="31837"/>
                  <a:pt x="255494" y="27529"/>
                </a:cubicBezTo>
                <a:cubicBezTo>
                  <a:pt x="268941" y="18564"/>
                  <a:pt x="279702" y="1584"/>
                  <a:pt x="295836" y="635"/>
                </a:cubicBezTo>
                <a:cubicBezTo>
                  <a:pt x="358640" y="-3059"/>
                  <a:pt x="421290" y="10388"/>
                  <a:pt x="484094" y="14082"/>
                </a:cubicBezTo>
                <a:cubicBezTo>
                  <a:pt x="497518" y="14872"/>
                  <a:pt x="510989" y="14082"/>
                  <a:pt x="524436" y="14082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092818" y="3133164"/>
            <a:ext cx="3661909" cy="2502987"/>
          </a:xfrm>
          <a:custGeom>
            <a:avLst/>
            <a:gdLst>
              <a:gd name="connsiteX0" fmla="*/ 2447365 w 3661909"/>
              <a:gd name="connsiteY0" fmla="*/ 0 h 2502987"/>
              <a:gd name="connsiteX1" fmla="*/ 3644153 w 3661909"/>
              <a:gd name="connsiteY1" fmla="*/ 1021977 h 2502987"/>
              <a:gd name="connsiteX2" fmla="*/ 3536576 w 3661909"/>
              <a:gd name="connsiteY2" fmla="*/ 1250577 h 2502987"/>
              <a:gd name="connsiteX3" fmla="*/ 3455894 w 3661909"/>
              <a:gd name="connsiteY3" fmla="*/ 1371600 h 2502987"/>
              <a:gd name="connsiteX4" fmla="*/ 3321423 w 3661909"/>
              <a:gd name="connsiteY4" fmla="*/ 1452282 h 2502987"/>
              <a:gd name="connsiteX5" fmla="*/ 3227294 w 3661909"/>
              <a:gd name="connsiteY5" fmla="*/ 1492624 h 2502987"/>
              <a:gd name="connsiteX6" fmla="*/ 3186953 w 3661909"/>
              <a:gd name="connsiteY6" fmla="*/ 1519518 h 2502987"/>
              <a:gd name="connsiteX7" fmla="*/ 3025588 w 3661909"/>
              <a:gd name="connsiteY7" fmla="*/ 1559859 h 2502987"/>
              <a:gd name="connsiteX8" fmla="*/ 2918012 w 3661909"/>
              <a:gd name="connsiteY8" fmla="*/ 1573306 h 2502987"/>
              <a:gd name="connsiteX9" fmla="*/ 2729753 w 3661909"/>
              <a:gd name="connsiteY9" fmla="*/ 1600200 h 2502987"/>
              <a:gd name="connsiteX10" fmla="*/ 2608729 w 3661909"/>
              <a:gd name="connsiteY10" fmla="*/ 1613647 h 2502987"/>
              <a:gd name="connsiteX11" fmla="*/ 2407023 w 3661909"/>
              <a:gd name="connsiteY11" fmla="*/ 1640541 h 2502987"/>
              <a:gd name="connsiteX12" fmla="*/ 2191870 w 3661909"/>
              <a:gd name="connsiteY12" fmla="*/ 1653988 h 2502987"/>
              <a:gd name="connsiteX13" fmla="*/ 2111188 w 3661909"/>
              <a:gd name="connsiteY13" fmla="*/ 1667435 h 2502987"/>
              <a:gd name="connsiteX14" fmla="*/ 1990165 w 3661909"/>
              <a:gd name="connsiteY14" fmla="*/ 1680882 h 2502987"/>
              <a:gd name="connsiteX15" fmla="*/ 1909482 w 3661909"/>
              <a:gd name="connsiteY15" fmla="*/ 1707777 h 2502987"/>
              <a:gd name="connsiteX16" fmla="*/ 1828800 w 3661909"/>
              <a:gd name="connsiteY16" fmla="*/ 1721224 h 2502987"/>
              <a:gd name="connsiteX17" fmla="*/ 1721223 w 3661909"/>
              <a:gd name="connsiteY17" fmla="*/ 1748118 h 2502987"/>
              <a:gd name="connsiteX18" fmla="*/ 1653988 w 3661909"/>
              <a:gd name="connsiteY18" fmla="*/ 1761565 h 2502987"/>
              <a:gd name="connsiteX19" fmla="*/ 1546412 w 3661909"/>
              <a:gd name="connsiteY19" fmla="*/ 1788459 h 2502987"/>
              <a:gd name="connsiteX20" fmla="*/ 1317812 w 3661909"/>
              <a:gd name="connsiteY20" fmla="*/ 1801906 h 2502987"/>
              <a:gd name="connsiteX21" fmla="*/ 1075765 w 3661909"/>
              <a:gd name="connsiteY21" fmla="*/ 1842247 h 2502987"/>
              <a:gd name="connsiteX22" fmla="*/ 1035423 w 3661909"/>
              <a:gd name="connsiteY22" fmla="*/ 1855694 h 2502987"/>
              <a:gd name="connsiteX23" fmla="*/ 847165 w 3661909"/>
              <a:gd name="connsiteY23" fmla="*/ 1896035 h 2502987"/>
              <a:gd name="connsiteX24" fmla="*/ 753035 w 3661909"/>
              <a:gd name="connsiteY24" fmla="*/ 1909482 h 2502987"/>
              <a:gd name="connsiteX25" fmla="*/ 672353 w 3661909"/>
              <a:gd name="connsiteY25" fmla="*/ 1936377 h 2502987"/>
              <a:gd name="connsiteX26" fmla="*/ 632012 w 3661909"/>
              <a:gd name="connsiteY26" fmla="*/ 1949824 h 2502987"/>
              <a:gd name="connsiteX27" fmla="*/ 524435 w 3661909"/>
              <a:gd name="connsiteY27" fmla="*/ 1976718 h 2502987"/>
              <a:gd name="connsiteX28" fmla="*/ 443753 w 3661909"/>
              <a:gd name="connsiteY28" fmla="*/ 2003612 h 2502987"/>
              <a:gd name="connsiteX29" fmla="*/ 389965 w 3661909"/>
              <a:gd name="connsiteY29" fmla="*/ 2017059 h 2502987"/>
              <a:gd name="connsiteX30" fmla="*/ 268941 w 3661909"/>
              <a:gd name="connsiteY30" fmla="*/ 2070847 h 2502987"/>
              <a:gd name="connsiteX31" fmla="*/ 228600 w 3661909"/>
              <a:gd name="connsiteY31" fmla="*/ 2097741 h 2502987"/>
              <a:gd name="connsiteX32" fmla="*/ 147918 w 3661909"/>
              <a:gd name="connsiteY32" fmla="*/ 2111188 h 2502987"/>
              <a:gd name="connsiteX33" fmla="*/ 107576 w 3661909"/>
              <a:gd name="connsiteY33" fmla="*/ 2138082 h 2502987"/>
              <a:gd name="connsiteX34" fmla="*/ 80682 w 3661909"/>
              <a:gd name="connsiteY34" fmla="*/ 2164977 h 2502987"/>
              <a:gd name="connsiteX35" fmla="*/ 0 w 3661909"/>
              <a:gd name="connsiteY35" fmla="*/ 2218765 h 2502987"/>
              <a:gd name="connsiteX36" fmla="*/ 13447 w 3661909"/>
              <a:gd name="connsiteY36" fmla="*/ 2420471 h 2502987"/>
              <a:gd name="connsiteX37" fmla="*/ 80682 w 3661909"/>
              <a:gd name="connsiteY37" fmla="*/ 2487706 h 2502987"/>
              <a:gd name="connsiteX38" fmla="*/ 121023 w 3661909"/>
              <a:gd name="connsiteY38" fmla="*/ 2501153 h 2502987"/>
              <a:gd name="connsiteX39" fmla="*/ 591670 w 3661909"/>
              <a:gd name="connsiteY39" fmla="*/ 2501153 h 25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61909" h="2502987">
                <a:moveTo>
                  <a:pt x="2447365" y="0"/>
                </a:moveTo>
                <a:cubicBezTo>
                  <a:pt x="2846294" y="340659"/>
                  <a:pt x="3266837" y="657524"/>
                  <a:pt x="3644153" y="1021977"/>
                </a:cubicBezTo>
                <a:cubicBezTo>
                  <a:pt x="3714915" y="1090327"/>
                  <a:pt x="3552403" y="1229880"/>
                  <a:pt x="3536576" y="1250577"/>
                </a:cubicBezTo>
                <a:cubicBezTo>
                  <a:pt x="3507124" y="1289091"/>
                  <a:pt x="3491265" y="1338440"/>
                  <a:pt x="3455894" y="1371600"/>
                </a:cubicBezTo>
                <a:cubicBezTo>
                  <a:pt x="3417759" y="1407351"/>
                  <a:pt x="3365942" y="1424886"/>
                  <a:pt x="3321423" y="1452282"/>
                </a:cubicBezTo>
                <a:cubicBezTo>
                  <a:pt x="3257881" y="1491385"/>
                  <a:pt x="3305707" y="1473021"/>
                  <a:pt x="3227294" y="1492624"/>
                </a:cubicBezTo>
                <a:cubicBezTo>
                  <a:pt x="3213847" y="1501589"/>
                  <a:pt x="3201721" y="1512954"/>
                  <a:pt x="3186953" y="1519518"/>
                </a:cubicBezTo>
                <a:cubicBezTo>
                  <a:pt x="3128578" y="1545462"/>
                  <a:pt x="3087902" y="1550957"/>
                  <a:pt x="3025588" y="1559859"/>
                </a:cubicBezTo>
                <a:cubicBezTo>
                  <a:pt x="2989813" y="1564970"/>
                  <a:pt x="2953818" y="1568423"/>
                  <a:pt x="2918012" y="1573306"/>
                </a:cubicBezTo>
                <a:cubicBezTo>
                  <a:pt x="2855203" y="1581871"/>
                  <a:pt x="2792755" y="1593200"/>
                  <a:pt x="2729753" y="1600200"/>
                </a:cubicBezTo>
                <a:cubicBezTo>
                  <a:pt x="2689412" y="1604682"/>
                  <a:pt x="2648963" y="1608283"/>
                  <a:pt x="2608729" y="1613647"/>
                </a:cubicBezTo>
                <a:cubicBezTo>
                  <a:pt x="2470598" y="1632064"/>
                  <a:pt x="2581067" y="1626618"/>
                  <a:pt x="2407023" y="1640541"/>
                </a:cubicBezTo>
                <a:cubicBezTo>
                  <a:pt x="2335394" y="1646271"/>
                  <a:pt x="2263588" y="1649506"/>
                  <a:pt x="2191870" y="1653988"/>
                </a:cubicBezTo>
                <a:cubicBezTo>
                  <a:pt x="2164976" y="1658470"/>
                  <a:pt x="2138214" y="1663832"/>
                  <a:pt x="2111188" y="1667435"/>
                </a:cubicBezTo>
                <a:cubicBezTo>
                  <a:pt x="2070955" y="1672799"/>
                  <a:pt x="2029966" y="1672922"/>
                  <a:pt x="1990165" y="1680882"/>
                </a:cubicBezTo>
                <a:cubicBezTo>
                  <a:pt x="1962366" y="1686442"/>
                  <a:pt x="1936985" y="1700901"/>
                  <a:pt x="1909482" y="1707777"/>
                </a:cubicBezTo>
                <a:cubicBezTo>
                  <a:pt x="1883031" y="1714390"/>
                  <a:pt x="1855460" y="1715511"/>
                  <a:pt x="1828800" y="1721224"/>
                </a:cubicBezTo>
                <a:cubicBezTo>
                  <a:pt x="1792658" y="1728969"/>
                  <a:pt x="1757468" y="1740869"/>
                  <a:pt x="1721223" y="1748118"/>
                </a:cubicBezTo>
                <a:cubicBezTo>
                  <a:pt x="1698811" y="1752600"/>
                  <a:pt x="1676258" y="1756426"/>
                  <a:pt x="1653988" y="1761565"/>
                </a:cubicBezTo>
                <a:cubicBezTo>
                  <a:pt x="1617972" y="1769876"/>
                  <a:pt x="1583310" y="1786289"/>
                  <a:pt x="1546412" y="1788459"/>
                </a:cubicBezTo>
                <a:lnTo>
                  <a:pt x="1317812" y="1801906"/>
                </a:lnTo>
                <a:cubicBezTo>
                  <a:pt x="1166533" y="1839725"/>
                  <a:pt x="1247014" y="1825122"/>
                  <a:pt x="1075765" y="1842247"/>
                </a:cubicBezTo>
                <a:cubicBezTo>
                  <a:pt x="1062318" y="1846729"/>
                  <a:pt x="1049052" y="1851800"/>
                  <a:pt x="1035423" y="1855694"/>
                </a:cubicBezTo>
                <a:cubicBezTo>
                  <a:pt x="986499" y="1869672"/>
                  <a:pt x="878042" y="1891624"/>
                  <a:pt x="847165" y="1896035"/>
                </a:cubicBezTo>
                <a:lnTo>
                  <a:pt x="753035" y="1909482"/>
                </a:lnTo>
                <a:lnTo>
                  <a:pt x="672353" y="1936377"/>
                </a:lnTo>
                <a:cubicBezTo>
                  <a:pt x="658906" y="1940859"/>
                  <a:pt x="645763" y="1946386"/>
                  <a:pt x="632012" y="1949824"/>
                </a:cubicBezTo>
                <a:cubicBezTo>
                  <a:pt x="596153" y="1958789"/>
                  <a:pt x="559501" y="1965029"/>
                  <a:pt x="524435" y="1976718"/>
                </a:cubicBezTo>
                <a:cubicBezTo>
                  <a:pt x="497541" y="1985683"/>
                  <a:pt x="471255" y="1996736"/>
                  <a:pt x="443753" y="2003612"/>
                </a:cubicBezTo>
                <a:cubicBezTo>
                  <a:pt x="425824" y="2008094"/>
                  <a:pt x="407498" y="2011215"/>
                  <a:pt x="389965" y="2017059"/>
                </a:cubicBezTo>
                <a:cubicBezTo>
                  <a:pt x="355383" y="2028586"/>
                  <a:pt x="301745" y="2052102"/>
                  <a:pt x="268941" y="2070847"/>
                </a:cubicBezTo>
                <a:cubicBezTo>
                  <a:pt x="254909" y="2078865"/>
                  <a:pt x="243932" y="2092630"/>
                  <a:pt x="228600" y="2097741"/>
                </a:cubicBezTo>
                <a:cubicBezTo>
                  <a:pt x="202734" y="2106363"/>
                  <a:pt x="174812" y="2106706"/>
                  <a:pt x="147918" y="2111188"/>
                </a:cubicBezTo>
                <a:cubicBezTo>
                  <a:pt x="134471" y="2120153"/>
                  <a:pt x="120196" y="2127986"/>
                  <a:pt x="107576" y="2138082"/>
                </a:cubicBezTo>
                <a:cubicBezTo>
                  <a:pt x="97676" y="2146002"/>
                  <a:pt x="90825" y="2157370"/>
                  <a:pt x="80682" y="2164977"/>
                </a:cubicBezTo>
                <a:cubicBezTo>
                  <a:pt x="54824" y="2184371"/>
                  <a:pt x="0" y="2218765"/>
                  <a:pt x="0" y="2218765"/>
                </a:cubicBezTo>
                <a:cubicBezTo>
                  <a:pt x="4482" y="2286000"/>
                  <a:pt x="2369" y="2354003"/>
                  <a:pt x="13447" y="2420471"/>
                </a:cubicBezTo>
                <a:cubicBezTo>
                  <a:pt x="18337" y="2449810"/>
                  <a:pt x="57863" y="2476296"/>
                  <a:pt x="80682" y="2487706"/>
                </a:cubicBezTo>
                <a:cubicBezTo>
                  <a:pt x="93360" y="2494045"/>
                  <a:pt x="106854" y="2500780"/>
                  <a:pt x="121023" y="2501153"/>
                </a:cubicBezTo>
                <a:cubicBezTo>
                  <a:pt x="277851" y="2505280"/>
                  <a:pt x="434788" y="2501153"/>
                  <a:pt x="591670" y="2501153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ecagon 44"/>
          <p:cNvSpPr/>
          <p:nvPr/>
        </p:nvSpPr>
        <p:spPr>
          <a:xfrm>
            <a:off x="618566" y="46239"/>
            <a:ext cx="7501004" cy="6726141"/>
          </a:xfrm>
          <a:prstGeom prst="decagon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vel 46"/>
          <p:cNvSpPr/>
          <p:nvPr/>
        </p:nvSpPr>
        <p:spPr>
          <a:xfrm>
            <a:off x="7005918" y="6051176"/>
            <a:ext cx="1721223" cy="635654"/>
          </a:xfrm>
          <a:prstGeom prst="beve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LINKED </a:t>
            </a:r>
            <a:r>
              <a:rPr lang="en-US" sz="2000" b="1" dirty="0" smtClean="0">
                <a:solidFill>
                  <a:srgbClr val="FF0000"/>
                </a:solidFill>
              </a:rPr>
              <a:t>LIST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2624" y="-363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2218765" y="726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300447" y="3899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  <p:bldP spid="13" grpId="0"/>
      <p:bldP spid="34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Searching Algorithm-2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893" y="295837"/>
                <a:ext cx="9198993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SEARCH (INFO, LINK, START, ITEM, LOC)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[when list is sorted]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Step1.   Set PTR:=START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Step2.   Repeat Step 3 while PTR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400" dirty="0" smtClean="0"/>
                  <a:t> NULL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Step3. 	          If ITEM &lt; INFO [PTR], then: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     Set PTR:=LINK[PTR] [PTR now points to next node.]</a:t>
                </a:r>
              </a:p>
              <a:p>
                <a:r>
                  <a:rPr lang="en-US" sz="2400" dirty="0"/>
                  <a:t>	 </a:t>
                </a:r>
                <a:r>
                  <a:rPr lang="en-US" sz="2400" dirty="0" smtClean="0"/>
                  <a:t>         Else if ITEM=INFO[PTR], then:</a:t>
                </a:r>
              </a:p>
              <a:p>
                <a:r>
                  <a:rPr lang="en-US" sz="2400" dirty="0" smtClean="0"/>
                  <a:t>		     Set: LOC=PTR. and Exit [Search is successful]</a:t>
                </a:r>
              </a:p>
              <a:p>
                <a:r>
                  <a:rPr lang="en-US" sz="2400" dirty="0" smtClean="0"/>
                  <a:t>	         Else: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   Set LOC:= NULL, and Exit. [</a:t>
                </a:r>
                <a:r>
                  <a:rPr lang="en-US" sz="2000" dirty="0" smtClean="0"/>
                  <a:t>ITEM now exceeds INFO[PTR]</a:t>
                </a:r>
                <a:r>
                  <a:rPr lang="en-US" sz="2400" dirty="0"/>
                  <a:t>]</a:t>
                </a:r>
                <a:r>
                  <a:rPr lang="en-US" sz="2400" dirty="0" smtClean="0"/>
                  <a:t>       </a:t>
                </a:r>
              </a:p>
              <a:p>
                <a:r>
                  <a:rPr lang="en-US" sz="2400" dirty="0" smtClean="0"/>
                  <a:t>	        [End of If structure.]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[End of Step 2 loop.]</a:t>
                </a:r>
              </a:p>
              <a:p>
                <a:r>
                  <a:rPr lang="en-US" sz="2400" dirty="0" smtClean="0"/>
                  <a:t>Step4.   Set LOC:=NULL.</a:t>
                </a:r>
              </a:p>
              <a:p>
                <a:r>
                  <a:rPr lang="en-US" sz="2400" dirty="0" smtClean="0"/>
                  <a:t>Step5.  Exit.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3" y="295837"/>
                <a:ext cx="9198993" cy="5816977"/>
              </a:xfrm>
              <a:prstGeom prst="rect">
                <a:avLst/>
              </a:prstGeom>
              <a:blipFill rotWithShape="0">
                <a:blip r:embed="rId3"/>
                <a:stretch>
                  <a:fillRect l="-994" b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380128" y="5615272"/>
            <a:ext cx="2649071" cy="115644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Descending Order Sorted LIST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52280" y="5534590"/>
            <a:ext cx="2990969" cy="13234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Any change in algorithm for Ascending Order Sorted LIST?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Searching Algorithm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82" y="1269246"/>
            <a:ext cx="911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NB. A binary search algorithm cannot be applied to a sorted linked list.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Since, there is no way of indexing the middle element in the list.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626389" y="4679576"/>
            <a:ext cx="2638034" cy="1244980"/>
          </a:xfrm>
          <a:prstGeom prst="wedgeEllipseCallout">
            <a:avLst>
              <a:gd name="adj1" fmla="val -110195"/>
              <a:gd name="adj2" fmla="val -25694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main drawbacks in using a linked list as </a:t>
            </a:r>
            <a:r>
              <a:rPr lang="en-US" smtClean="0">
                <a:solidFill>
                  <a:schemeClr val="tx1"/>
                </a:solidFill>
              </a:rPr>
              <a:t>data structure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82" y="682892"/>
            <a:ext cx="325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Limitations: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Memory Allocation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79445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2800" dirty="0" smtClean="0"/>
              <a:t>The maintenance of linked lists in memory assumes the possibility of </a:t>
            </a:r>
            <a:r>
              <a:rPr lang="is-IS" sz="2800" dirty="0" smtClean="0"/>
              <a:t>…...</a:t>
            </a:r>
          </a:p>
          <a:p>
            <a:pPr marL="1371600" lvl="2" indent="-457200" algn="just">
              <a:lnSpc>
                <a:spcPct val="150000"/>
              </a:lnSpc>
              <a:buFont typeface="Wingdings" charset="2"/>
              <a:buChar char="v"/>
            </a:pPr>
            <a:r>
              <a:rPr lang="en-US" sz="2800" dirty="0"/>
              <a:t>I</a:t>
            </a:r>
            <a:r>
              <a:rPr lang="en-US" sz="2800" dirty="0" smtClean="0"/>
              <a:t>nserting new nodes into the</a:t>
            </a:r>
            <a:r>
              <a:rPr lang="en-US" sz="2800" dirty="0"/>
              <a:t> </a:t>
            </a:r>
            <a:r>
              <a:rPr lang="en-US" sz="2800" dirty="0" smtClean="0"/>
              <a:t>lists, and</a:t>
            </a:r>
          </a:p>
          <a:p>
            <a:pPr marL="1371600" lvl="2" indent="-457200" algn="just">
              <a:lnSpc>
                <a:spcPct val="150000"/>
              </a:lnSpc>
              <a:buFont typeface="Wingdings" charset="2"/>
              <a:buChar char="v"/>
            </a:pPr>
            <a:r>
              <a:rPr lang="en-US" sz="2800" dirty="0" smtClean="0"/>
              <a:t>Deleting nodes from the list.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2800" dirty="0" smtClean="0"/>
              <a:t> Hence, </a:t>
            </a:r>
            <a:r>
              <a:rPr lang="en-US" sz="2800" dirty="0"/>
              <a:t>requires some mechanism which </a:t>
            </a:r>
            <a:r>
              <a:rPr lang="en-US" sz="2800" dirty="0" smtClean="0"/>
              <a:t>provides:</a:t>
            </a:r>
          </a:p>
          <a:p>
            <a:pPr marL="1371600" lvl="2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u="sng" dirty="0" smtClean="0">
                <a:solidFill>
                  <a:srgbClr val="FF0000"/>
                </a:solidFill>
              </a:rPr>
              <a:t>Unused memory space for the new nodes.</a:t>
            </a:r>
          </a:p>
          <a:p>
            <a:pPr marL="1371600" lvl="2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800" u="sng" dirty="0">
                <a:solidFill>
                  <a:srgbClr val="FF0000"/>
                </a:solidFill>
              </a:rPr>
              <a:t>D</a:t>
            </a:r>
            <a:r>
              <a:rPr lang="en-US" sz="2800" u="sng" dirty="0" smtClean="0">
                <a:solidFill>
                  <a:srgbClr val="FF0000"/>
                </a:solidFill>
              </a:rPr>
              <a:t>eleted </a:t>
            </a:r>
            <a:r>
              <a:rPr lang="en-US" sz="2800" u="sng" dirty="0">
                <a:solidFill>
                  <a:srgbClr val="FF0000"/>
                </a:solidFill>
              </a:rPr>
              <a:t>nodes becomes available for future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76165" y="5889812"/>
            <a:ext cx="439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To meet the necessities</a:t>
            </a:r>
            <a:r>
              <a:rPr lang="is-IS" sz="2800" b="1" dirty="0" smtClean="0">
                <a:solidFill>
                  <a:schemeClr val="accent6"/>
                </a:solidFill>
              </a:rPr>
              <a:t>….....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Memory Allocation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435"/>
            <a:ext cx="91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Together with the linked lists in memory, a </a:t>
            </a:r>
            <a:r>
              <a:rPr lang="en-US" sz="3200" u="sng" dirty="0" smtClean="0">
                <a:solidFill>
                  <a:srgbClr val="FF0000"/>
                </a:solidFill>
              </a:rPr>
              <a:t>special list is maintained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which consists of unused memory cells.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This list, which has its </a:t>
            </a:r>
            <a:r>
              <a:rPr lang="en-US" sz="3200" u="sng" dirty="0" smtClean="0">
                <a:solidFill>
                  <a:srgbClr val="00B0F0"/>
                </a:solidFill>
              </a:rPr>
              <a:t>own pointer</a:t>
            </a:r>
            <a:r>
              <a:rPr lang="en-US" sz="3200" dirty="0" smtClean="0"/>
              <a:t>, is called </a:t>
            </a:r>
            <a:r>
              <a:rPr lang="is-IS" sz="3200" dirty="0" smtClean="0"/>
              <a:t>…</a:t>
            </a:r>
          </a:p>
          <a:p>
            <a:pPr marL="1200150" lvl="2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b="1" i="1" u="sng" dirty="0" smtClean="0">
                <a:solidFill>
                  <a:srgbClr val="00B050"/>
                </a:solidFill>
              </a:rPr>
              <a:t>The list of available space</a:t>
            </a:r>
            <a:r>
              <a:rPr lang="en-US" sz="3200" i="1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/>
              <a:t>or </a:t>
            </a:r>
          </a:p>
          <a:p>
            <a:pPr marL="1200150" lvl="2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i="1" u="sng" dirty="0" smtClean="0">
                <a:solidFill>
                  <a:srgbClr val="FF0000"/>
                </a:solidFill>
              </a:rPr>
              <a:t>the  </a:t>
            </a:r>
            <a:r>
              <a:rPr lang="en-US" sz="3200" i="1" u="sng" dirty="0">
                <a:solidFill>
                  <a:srgbClr val="FF0000"/>
                </a:solidFill>
              </a:rPr>
              <a:t>free-storage </a:t>
            </a:r>
            <a:r>
              <a:rPr lang="en-US" sz="3200" i="1" dirty="0" smtClean="0">
                <a:solidFill>
                  <a:srgbClr val="FF0000"/>
                </a:solidFill>
              </a:rPr>
              <a:t>list </a:t>
            </a:r>
            <a:r>
              <a:rPr lang="en-US" sz="3200" dirty="0" smtClean="0"/>
              <a:t>or</a:t>
            </a:r>
          </a:p>
          <a:p>
            <a:pPr marL="1200150" lvl="2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i="1" u="sng" dirty="0" smtClean="0">
                <a:solidFill>
                  <a:srgbClr val="7030A0"/>
                </a:solidFill>
              </a:rPr>
              <a:t>the free pool</a:t>
            </a:r>
            <a:r>
              <a:rPr lang="en-US" sz="3200" i="1" dirty="0" smtClean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Memory Allocation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435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Here, linked lists are implemented by parallel arrays.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Suppose </a:t>
            </a:r>
            <a:r>
              <a:rPr lang="en-US" sz="3200" b="1" u="sng" dirty="0" smtClean="0">
                <a:solidFill>
                  <a:srgbClr val="0000CC"/>
                </a:solidFill>
              </a:rPr>
              <a:t>INSERTIONS</a:t>
            </a:r>
            <a:r>
              <a:rPr lang="en-US" sz="3200" dirty="0" smtClean="0"/>
              <a:t> and </a:t>
            </a:r>
            <a:r>
              <a:rPr lang="en-US" sz="3200" b="1" u="sng" dirty="0" smtClean="0">
                <a:solidFill>
                  <a:srgbClr val="00B050"/>
                </a:solidFill>
              </a:rPr>
              <a:t>DELETIONS</a:t>
            </a:r>
            <a:r>
              <a:rPr lang="en-US" sz="3200" dirty="0" smtClean="0"/>
              <a:t> are to be performed on our linked lists.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en-US" sz="3200" dirty="0" smtClean="0"/>
              <a:t>Then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the unused memory cells in the arrays </a:t>
            </a:r>
            <a:r>
              <a:rPr lang="en-US" sz="3200" dirty="0" smtClean="0"/>
              <a:t>will also be linked together to form a linked list using </a:t>
            </a:r>
            <a:r>
              <a:rPr lang="en-US" sz="3200" b="1" dirty="0" smtClean="0"/>
              <a:t>AVAIL </a:t>
            </a:r>
            <a:r>
              <a:rPr lang="en-US" sz="3200" dirty="0"/>
              <a:t>as its list pointer variable.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LIST(INFO, LINK, START, AVAIL)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3328" r="1845" b="10623"/>
          <a:stretch/>
        </p:blipFill>
        <p:spPr>
          <a:xfrm>
            <a:off x="-1" y="954741"/>
            <a:ext cx="4253661" cy="5007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4202442" y="879633"/>
            <a:ext cx="4477398" cy="50829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5.11(a)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7"/>
          <a:stretch/>
        </p:blipFill>
        <p:spPr>
          <a:xfrm>
            <a:off x="67235" y="682892"/>
            <a:ext cx="4397189" cy="5958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71" y="682892"/>
            <a:ext cx="4529653" cy="59585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5.11(b)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7573" y="529004"/>
            <a:ext cx="6064622" cy="2523478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/>
          <a:stretch/>
        </p:blipFill>
        <p:spPr>
          <a:xfrm rot="10800000">
            <a:off x="369896" y="3119718"/>
            <a:ext cx="8185358" cy="373828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54" y="529004"/>
            <a:ext cx="4400564" cy="61776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5.11(c)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 t="2181" r="9848"/>
          <a:stretch/>
        </p:blipFill>
        <p:spPr>
          <a:xfrm>
            <a:off x="26896" y="564776"/>
            <a:ext cx="4257132" cy="60292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5.12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5117"/>
            <a:ext cx="900752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Suppose LIST(INFO, LINK, START, AVAIL) has memory space for n=5 nodes,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Furthermore, suppose LIST is initially empty.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			</a:t>
            </a:r>
            <a:r>
              <a:rPr lang="en-US" sz="2800" b="1" dirty="0" smtClean="0">
                <a:solidFill>
                  <a:srgbClr val="0000CC"/>
                </a:solidFill>
              </a:rPr>
              <a:t>Your  INSTATNT Task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500" b="1" dirty="0" smtClean="0">
                <a:solidFill>
                  <a:srgbClr val="00B050"/>
                </a:solidFill>
              </a:rPr>
              <a:t>Show the LINKED LIST which consists of START, AVAIL, INFO, LINK</a:t>
            </a:r>
            <a:endParaRPr lang="en-US" sz="2500" b="1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" t="1961" r="4116" b="10980"/>
          <a:stretch/>
        </p:blipFill>
        <p:spPr>
          <a:xfrm>
            <a:off x="2540673" y="2564109"/>
            <a:ext cx="4006860" cy="42938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Definition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29004"/>
            <a:ext cx="9007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B0F0"/>
                </a:solidFill>
              </a:rPr>
              <a:t>linked list</a:t>
            </a:r>
            <a:r>
              <a:rPr lang="en-US" sz="2400" i="1" dirty="0" smtClean="0"/>
              <a:t>, </a:t>
            </a:r>
            <a:r>
              <a:rPr lang="en-US" sz="2400" dirty="0" smtClean="0"/>
              <a:t>or </a:t>
            </a:r>
            <a:r>
              <a:rPr lang="en-US" sz="2400" i="1" dirty="0" smtClean="0">
                <a:solidFill>
                  <a:srgbClr val="00B0F0"/>
                </a:solidFill>
              </a:rPr>
              <a:t>one-way list</a:t>
            </a:r>
            <a:r>
              <a:rPr lang="en-US" sz="2400" dirty="0" smtClean="0"/>
              <a:t>, is a linear collection of data elements, called </a:t>
            </a:r>
            <a:r>
              <a:rPr lang="en-US" sz="2400" i="1" dirty="0" smtClean="0">
                <a:solidFill>
                  <a:srgbClr val="0000CC"/>
                </a:solidFill>
              </a:rPr>
              <a:t>nodes</a:t>
            </a:r>
            <a:r>
              <a:rPr lang="en-US" sz="2400" i="1" dirty="0" smtClean="0"/>
              <a:t>,</a:t>
            </a:r>
            <a:r>
              <a:rPr lang="en-US" sz="2400" dirty="0" smtClean="0"/>
              <a:t> where the linear order is given by means of </a:t>
            </a:r>
            <a:r>
              <a:rPr lang="en-US" sz="2400" i="1" dirty="0" smtClean="0"/>
              <a:t>pointers.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1179" r="5865" b="3724"/>
          <a:stretch/>
        </p:blipFill>
        <p:spPr>
          <a:xfrm rot="16200000">
            <a:off x="3442244" y="-1220396"/>
            <a:ext cx="1910091" cy="69653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133167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charset="2"/>
                  <a:buChar char="ü"/>
                </a:pPr>
                <a:r>
                  <a:rPr lang="en-US" sz="2400" dirty="0" smtClean="0"/>
                  <a:t>Each node is divided into two parts:</a:t>
                </a:r>
              </a:p>
              <a:p>
                <a:pPr marL="1714500" lvl="3" indent="-342900">
                  <a:buFont typeface="Wingdings" charset="2"/>
                  <a:buChar char="Ø"/>
                </a:pPr>
                <a:r>
                  <a:rPr lang="en-US" sz="2400" dirty="0" smtClean="0"/>
                  <a:t>The first part contains </a:t>
                </a:r>
                <a:r>
                  <a:rPr lang="en-US" sz="2400" dirty="0" smtClean="0">
                    <a:solidFill>
                      <a:srgbClr val="0000CC"/>
                    </a:solidFill>
                  </a:rPr>
                  <a:t>the information of the element</a:t>
                </a:r>
                <a:r>
                  <a:rPr lang="en-US" sz="2400" dirty="0" smtClean="0"/>
                  <a:t>,</a:t>
                </a:r>
              </a:p>
              <a:p>
                <a:pPr marL="1714500" lvl="3" indent="-342900">
                  <a:buFont typeface="Wingdings" charset="2"/>
                  <a:buChar char="Ø"/>
                </a:pPr>
                <a:r>
                  <a:rPr lang="en-US" sz="2400" dirty="0" smtClean="0"/>
                  <a:t>The second part, called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sz="2400" i="1" dirty="0" smtClean="0">
                    <a:solidFill>
                      <a:srgbClr val="00B050"/>
                    </a:solidFill>
                  </a:rPr>
                  <a:t>link field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 or </a:t>
                </a:r>
                <a:r>
                  <a:rPr lang="en-US" sz="2400" i="1" dirty="0" smtClean="0">
                    <a:solidFill>
                      <a:srgbClr val="00B050"/>
                    </a:solidFill>
                  </a:rPr>
                  <a:t>nextpointer field</a:t>
                </a:r>
                <a:r>
                  <a:rPr lang="en-US" sz="2400" i="1" dirty="0" smtClean="0"/>
                  <a:t>, </a:t>
                </a:r>
                <a:r>
                  <a:rPr lang="en-US" sz="2400" dirty="0" smtClean="0"/>
                  <a:t>contains </a:t>
                </a:r>
                <a:r>
                  <a:rPr lang="en-US" sz="2400" dirty="0" smtClean="0">
                    <a:solidFill>
                      <a:srgbClr val="0000CC"/>
                    </a:solidFill>
                  </a:rPr>
                  <a:t>the address of the next node in the list</a:t>
                </a:r>
                <a:r>
                  <a:rPr lang="en-US" sz="2400" dirty="0" smtClean="0"/>
                  <a:t>.</a:t>
                </a:r>
              </a:p>
              <a:p>
                <a:pPr marL="342900" indent="-342900">
                  <a:buFont typeface="Wingdings" charset="2"/>
                  <a:buChar char="ü"/>
                </a:pPr>
                <a:r>
                  <a:rPr lang="en-US" sz="2400" dirty="0" smtClean="0"/>
                  <a:t>There is an arrow drawn from a node to the next node in the list.</a:t>
                </a:r>
              </a:p>
              <a:p>
                <a:pPr marL="342900" indent="-342900" algn="just">
                  <a:buFont typeface="Wingdings" charset="2"/>
                  <a:buChar char="ü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The pointer of the last node contains a special value, called the </a:t>
                </a:r>
                <a:r>
                  <a:rPr lang="en-US" sz="2400" i="1" dirty="0" smtClean="0"/>
                  <a:t>null</a:t>
                </a:r>
                <a:r>
                  <a:rPr lang="en-US" sz="2400" dirty="0" smtClean="0"/>
                  <a:t> pointer, which is any invalid address (0 or a negative number), denoted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 smtClean="0"/>
                  <a:t> in the diagram.</a:t>
                </a:r>
              </a:p>
              <a:p>
                <a:pPr marL="342900" indent="-342900" algn="just">
                  <a:buFont typeface="Wingdings" charset="2"/>
                  <a:buChar char="ü"/>
                </a:pPr>
                <a:r>
                  <a:rPr lang="en-US" sz="2400" dirty="0" smtClean="0"/>
                  <a:t>The linked list also contain a </a:t>
                </a:r>
                <a:r>
                  <a:rPr lang="en-US" sz="2400" i="1" dirty="0" smtClean="0"/>
                  <a:t>list pointer variable-</a:t>
                </a:r>
                <a:r>
                  <a:rPr lang="en-US" sz="2400" dirty="0" smtClean="0"/>
                  <a:t>called START or NAME- which contain the address of the first node in the list.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33167"/>
                <a:ext cx="9144000" cy="3785652"/>
              </a:xfrm>
              <a:prstGeom prst="rect">
                <a:avLst/>
              </a:prstGeom>
              <a:blipFill rotWithShape="0">
                <a:blip r:embed="rId5"/>
                <a:stretch>
                  <a:fillRect l="-867" t="-1288" r="-1000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Garbage Collection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588"/>
            <a:ext cx="476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Time </a:t>
            </a:r>
            <a:r>
              <a:rPr lang="en-US" sz="2400" b="1" smtClean="0">
                <a:solidFill>
                  <a:srgbClr val="0000CC"/>
                </a:solidFill>
              </a:rPr>
              <a:t>Consuming Method for OS:</a:t>
            </a:r>
            <a:endParaRPr lang="en-US" sz="2400" b="1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201253"/>
            <a:ext cx="476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Time Efficient Method for OS: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62918"/>
            <a:ext cx="90075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 OS of a computer may periodically collect all the deleted space onto </a:t>
            </a:r>
            <a:r>
              <a:rPr lang="en-US" sz="2800" dirty="0" smtClean="0"/>
              <a:t>the free-space list. Any technique which does this collection is called </a:t>
            </a:r>
            <a:r>
              <a:rPr lang="en-US" sz="2800" i="1" dirty="0" smtClean="0">
                <a:solidFill>
                  <a:srgbClr val="00B050"/>
                </a:solidFill>
              </a:rPr>
              <a:t>garbage collection</a:t>
            </a:r>
            <a:r>
              <a:rPr lang="en-US" sz="2800" i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i="1" dirty="0" smtClean="0"/>
              <a:t>Garbage Collection </a:t>
            </a:r>
            <a:r>
              <a:rPr lang="en-US" sz="2800" dirty="0" smtClean="0"/>
              <a:t>usually takes place in </a:t>
            </a:r>
            <a:r>
              <a:rPr lang="en-US" sz="2800" b="1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/>
              <a:t> steps</a:t>
            </a:r>
            <a:r>
              <a:rPr lang="en-US" sz="2800" i="1" dirty="0" smtClean="0"/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800" dirty="0" smtClean="0"/>
              <a:t>Firstly, the Computer runs through the memory, tagging those cells which are currently in use, and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800" dirty="0" smtClean="0"/>
              <a:t>Then, computer runs through the memory, collecting all untagged space onto the free-storage list.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Garbage Collection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605948"/>
            <a:ext cx="8393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When garbage collection task executed </a:t>
            </a:r>
            <a:r>
              <a:rPr lang="en-US" sz="2800" b="1" smtClean="0">
                <a:solidFill>
                  <a:srgbClr val="0000CC"/>
                </a:solidFill>
              </a:rPr>
              <a:t>by Computer?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21978"/>
            <a:ext cx="9007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The garbage collection may take place when </a:t>
            </a:r>
            <a:r>
              <a:rPr lang="is-IS" sz="2400" b="1" dirty="0" smtClean="0">
                <a:solidFill>
                  <a:srgbClr val="00B050"/>
                </a:solidFill>
              </a:rPr>
              <a:t>…....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T</a:t>
            </a:r>
            <a:r>
              <a:rPr lang="en-US" sz="2400" b="1" dirty="0" smtClean="0">
                <a:solidFill>
                  <a:srgbClr val="7030A0"/>
                </a:solidFill>
              </a:rPr>
              <a:t>here is only some minimum amount of space in the free-storage list, or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There is no space at all left in the free-storage list, or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b="1" dirty="0" smtClean="0">
                <a:solidFill>
                  <a:schemeClr val="accent5"/>
                </a:solidFill>
              </a:rPr>
              <a:t>When the CPU is idle and has no time to do the collection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53790" y="4679576"/>
            <a:ext cx="1048870" cy="88750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8872" y="4854387"/>
            <a:ext cx="804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garbage collection is invisible to </a:t>
            </a:r>
            <a:r>
              <a:rPr lang="en-US" sz="2800" b="1" smtClean="0">
                <a:solidFill>
                  <a:srgbClr val="FF0000"/>
                </a:solidFill>
              </a:rPr>
              <a:t>the programmer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707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Overflow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57882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Sometimes new data are to be inserted into a data structure but there is no available space (the free-storage list is empty).</a:t>
            </a:r>
          </a:p>
          <a:p>
            <a:pPr algn="just"/>
            <a:r>
              <a:rPr lang="en-US" sz="2800" dirty="0" smtClean="0"/>
              <a:t>This situation is usually called </a:t>
            </a:r>
            <a:r>
              <a:rPr lang="en-US" sz="2800" b="1" i="1" dirty="0">
                <a:solidFill>
                  <a:srgbClr val="0000CC"/>
                </a:solidFill>
              </a:rPr>
              <a:t>O</a:t>
            </a:r>
            <a:r>
              <a:rPr lang="en-US" sz="2800" b="1" i="1" dirty="0" smtClean="0">
                <a:solidFill>
                  <a:srgbClr val="0000CC"/>
                </a:solidFill>
              </a:rPr>
              <a:t>verflow.</a:t>
            </a:r>
            <a:r>
              <a:rPr lang="en-US" sz="2800" dirty="0" smtClean="0"/>
              <a:t>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>
                <a:solidFill>
                  <a:srgbClr val="00B050"/>
                </a:solidFill>
              </a:rPr>
              <a:t>Usually, Overflow will occur with our linked list when </a:t>
            </a:r>
            <a:r>
              <a:rPr lang="en-US" sz="2800" b="1" dirty="0" smtClean="0">
                <a:solidFill>
                  <a:srgbClr val="FF0000"/>
                </a:solidFill>
              </a:rPr>
              <a:t>AVAIL=NULL</a:t>
            </a:r>
            <a:r>
              <a:rPr lang="en-US" sz="2800" b="1" dirty="0" smtClean="0">
                <a:solidFill>
                  <a:srgbClr val="00B050"/>
                </a:solidFill>
              </a:rPr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there is an insertion.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/>
            <a:endParaRPr lang="en-US" sz="2800" dirty="0" smtClean="0"/>
          </a:p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How we can handle Overflow situation?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We may handle the </a:t>
            </a:r>
            <a:r>
              <a:rPr lang="en-US" sz="2400" i="1" dirty="0"/>
              <a:t>O</a:t>
            </a:r>
            <a:r>
              <a:rPr lang="en-US" sz="2400" i="1" dirty="0" smtClean="0"/>
              <a:t>verflow</a:t>
            </a:r>
            <a:r>
              <a:rPr lang="en-US" sz="2400" dirty="0" smtClean="0"/>
              <a:t> situation by</a:t>
            </a:r>
            <a:r>
              <a:rPr lang="is-IS" sz="2400" dirty="0" smtClean="0"/>
              <a:t>….......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is-IS" sz="2400" dirty="0" smtClean="0"/>
              <a:t>Printing the message </a:t>
            </a:r>
            <a:r>
              <a:rPr lang="is-IS" sz="2400" b="1" dirty="0" smtClean="0"/>
              <a:t>OVERFLOW</a:t>
            </a:r>
            <a:endParaRPr lang="is-IS" sz="2400" dirty="0" smtClean="0"/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is-IS" sz="2400" dirty="0" smtClean="0"/>
              <a:t>We may modify the program by adding space to the underlying arrays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707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Underflow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82" y="638564"/>
            <a:ext cx="89268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Sometime someone wants to delete data from a data structure where the data structure is empty. This situation is usually called </a:t>
            </a:r>
            <a:r>
              <a:rPr lang="en-US" sz="2400" b="1" dirty="0" smtClean="0">
                <a:solidFill>
                  <a:srgbClr val="00B050"/>
                </a:solidFill>
              </a:rPr>
              <a:t>Underflow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Usually, underflow will occur with our linked lists when </a:t>
            </a:r>
            <a:r>
              <a:rPr lang="en-US" sz="2400" dirty="0" smtClean="0">
                <a:solidFill>
                  <a:srgbClr val="FF0000"/>
                </a:solidFill>
              </a:rPr>
              <a:t>START=NULL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there is a deletion.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How we can handle </a:t>
            </a:r>
            <a:r>
              <a:rPr lang="en-US" sz="3200" b="1" i="1" dirty="0" smtClean="0">
                <a:solidFill>
                  <a:srgbClr val="FF0000"/>
                </a:solidFill>
              </a:rPr>
              <a:t>Underflow </a:t>
            </a:r>
            <a:r>
              <a:rPr lang="en-US" sz="3200" b="1" i="1" dirty="0">
                <a:solidFill>
                  <a:srgbClr val="FF0000"/>
                </a:solidFill>
              </a:rPr>
              <a:t>situation?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We </a:t>
            </a:r>
            <a:r>
              <a:rPr lang="en-US" sz="2400" dirty="0"/>
              <a:t>may handle the </a:t>
            </a:r>
            <a:r>
              <a:rPr lang="en-US" sz="2400" i="1" dirty="0"/>
              <a:t>Overflow</a:t>
            </a:r>
            <a:r>
              <a:rPr lang="en-US" sz="2400" dirty="0"/>
              <a:t> situation by</a:t>
            </a:r>
            <a:r>
              <a:rPr lang="is-IS" sz="2400" dirty="0" smtClean="0"/>
              <a:t>….......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is-IS" sz="2400" dirty="0" smtClean="0"/>
              <a:t>Printing the message UNDERFLOW</a:t>
            </a:r>
            <a:endParaRPr lang="is-IS" sz="2400" dirty="0"/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36947" b="3421"/>
          <a:stretch/>
        </p:blipFill>
        <p:spPr>
          <a:xfrm rot="16200000">
            <a:off x="3485066" y="-21097"/>
            <a:ext cx="2475778" cy="8569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b="3421"/>
          <a:stretch/>
        </p:blipFill>
        <p:spPr>
          <a:xfrm rot="16200000">
            <a:off x="3854375" y="-2309500"/>
            <a:ext cx="1873632" cy="8705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4776"/>
            <a:ext cx="9007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Let LIST be a linked list with successive nodes A and B. Suppose, a node N is to be inserted into the list between nodes A and B.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82" y="5353447"/>
            <a:ext cx="9063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Here, it does not take into account the memory space for the new node N will come from the AVAIL list. </a:t>
            </a:r>
          </a:p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But</a:t>
            </a:r>
            <a:r>
              <a:rPr lang="is-IS" sz="2400" dirty="0" smtClean="0">
                <a:solidFill>
                  <a:srgbClr val="00B050"/>
                </a:solidFill>
              </a:rPr>
              <a:t>…..for easier processing, the first node in the AVAIL will be used for the new node N.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r="5836"/>
          <a:stretch/>
        </p:blipFill>
        <p:spPr>
          <a:xfrm rot="16200000">
            <a:off x="3031312" y="-2036227"/>
            <a:ext cx="3052482" cy="900752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0681" y="529004"/>
            <a:ext cx="651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More exact Illustration </a:t>
            </a:r>
            <a:r>
              <a:rPr lang="en-US" sz="2400" b="1" smtClean="0">
                <a:solidFill>
                  <a:srgbClr val="00B050"/>
                </a:solidFill>
              </a:rPr>
              <a:t>of such an insertion</a:t>
            </a:r>
            <a:endParaRPr lang="en-US" sz="2400" b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81" y="4087906"/>
            <a:ext cx="89268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Here, THREE pointer fields are changed: ???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Which are?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The nextpointer field of node A now points to the new node N.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AVAIL now points to the second node in the free pool.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The nextpointer field of node N now point to node B.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82" y="1539517"/>
            <a:ext cx="8926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There are also TWO special cases: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the new node N is the first node in the list, then START will point to N, and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the new node is the last node in the list, then N will contain the null pointer.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 Algorithms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82" y="557882"/>
            <a:ext cx="8926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Algorithms which inserts nodes into linked lists come up in various situations :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Inserts a node at the beginning of the list,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Inserts a node after the node with a given location, and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Inserts a node into a sorted list.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All the algorithms: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 assume that linked list is in memory in the form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LIST(INFO, LINK, START, AVAIL) 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Have a variable </a:t>
            </a:r>
            <a:r>
              <a:rPr lang="en-US" sz="2400" b="1" dirty="0" smtClean="0">
                <a:solidFill>
                  <a:srgbClr val="0000CC"/>
                </a:solidFill>
              </a:rPr>
              <a:t>ITEM</a:t>
            </a:r>
            <a:r>
              <a:rPr lang="en-US" sz="2400" dirty="0" smtClean="0"/>
              <a:t> which contains the new information to be added to the list.</a:t>
            </a:r>
          </a:p>
          <a:p>
            <a:pPr marL="800100" lvl="1" indent="-342900">
              <a:buFont typeface="Wingdings" charset="2"/>
              <a:buChar char="Ø"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 Algorithms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44156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Since all the insertion algorithm will use a node in the AVAIL list, all of the algorithm will include the following steps: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Checking to see if space is available in the AVAIL list. If not, that is, 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</a:t>
            </a:r>
            <a:r>
              <a:rPr lang="en-US" sz="2400" b="1" dirty="0" smtClean="0">
                <a:solidFill>
                  <a:srgbClr val="FF0000"/>
                </a:solidFill>
              </a:rPr>
              <a:t>AVAIL=NULL</a:t>
            </a:r>
            <a:r>
              <a:rPr lang="en-US" sz="2400" dirty="0" smtClean="0"/>
              <a:t>, then the algorithm will print the message 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Removing the first node from the AVAIL list. Using the variable NEW to keep track of the location of the new node.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NEW:=AVAIL, AVAIL:=LINK[AVAIL]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Copying new information into the new node. i.e., 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INFO[NEW]=ITEM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Insertion Algorithms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647"/>
            <a:ext cx="9144000" cy="2370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Example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3328" r="1845" b="10623"/>
          <a:stretch/>
        </p:blipFill>
        <p:spPr>
          <a:xfrm>
            <a:off x="968188" y="529004"/>
            <a:ext cx="6723731" cy="609197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Inserting at the Beginning of a list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6" y="889932"/>
            <a:ext cx="8861850" cy="2296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452282" y="3890682"/>
            <a:ext cx="6293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[Remove first node from AVAIL list.]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</a:t>
            </a:r>
            <a:r>
              <a:rPr lang="en-US" sz="2400" dirty="0" smtClean="0"/>
              <a:t>Set </a:t>
            </a:r>
            <a:r>
              <a:rPr lang="en-US" sz="2400" dirty="0"/>
              <a:t>NEW:=AVAIL and AVAIL:=LINK[AVAIL]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02975" y="1033133"/>
            <a:ext cx="2766640" cy="74762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Inserting at the Beginning </a:t>
            </a:r>
            <a:r>
              <a:rPr lang="is-IS" sz="3200" b="1" dirty="0" smtClean="0">
                <a:solidFill>
                  <a:srgbClr val="00B050"/>
                </a:solidFill>
              </a:rPr>
              <a:t>….</a:t>
            </a:r>
            <a:r>
              <a:rPr lang="en-US" sz="3200" b="1" dirty="0" smtClean="0">
                <a:solidFill>
                  <a:srgbClr val="00B050"/>
                </a:solidFill>
              </a:rPr>
              <a:t>ALG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39588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INSFIRST (INFO, LINK, START, AVAIL,ITEM)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[OVERFLOW?] If AVAIL=NULL, then Write: OVERFLOW, and Exit.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[Remove first node from AVAIL list.]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Set NEW:=AVAIL and AVAIL:=LINK[AVAIL]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Set INFO[NEW]:=ITEM.[Copies new data into new node.]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Set LINK[NEW]:=START.[New Node now points to original first node.]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Set START:=NEW. [Change START so it points to the new node.]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Exit.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323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323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43E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43E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EE9E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EE9E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162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Inserting at the Beginning </a:t>
            </a:r>
            <a:r>
              <a:rPr lang="is-IS" sz="3200" b="1" dirty="0" smtClean="0">
                <a:solidFill>
                  <a:srgbClr val="00B050"/>
                </a:solidFill>
              </a:rPr>
              <a:t>….</a:t>
            </a:r>
            <a:r>
              <a:rPr lang="en-US" sz="3200" b="1" dirty="0" err="1" smtClean="0">
                <a:solidFill>
                  <a:srgbClr val="00B050"/>
                </a:solidFill>
              </a:rPr>
              <a:t>Exmp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" y="682892"/>
            <a:ext cx="4260712" cy="59585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81" y="642514"/>
            <a:ext cx="4629743" cy="6039308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Inserting after a given node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39588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INSLOC (INFO, LINK, START, AVAIL, LOC, ITEM)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[OVERFLOW?] If AVAIL=NULL, then Write: OVERFLOW, and Exit.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[Remove first node from AVAIL list.]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Set NEW:=AVAIL and AVAIL:=LINK[AVAIL]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Set INFO[NEW]:=ITEM.[Copies new data into new node.]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If LOC=NULL, then [Insert as first node.]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0000CC"/>
                </a:solidFill>
              </a:rPr>
              <a:t>Set LINK[NEW]:=START and START:=NEW.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Else: [Insert after node with location LOC.]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0000CC"/>
                </a:solidFill>
              </a:rPr>
              <a:t>Set LINK[NEW]:=LINK[LOC] and LINK[LOC]:=NEW.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[END if If structure.]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Exit.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323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323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D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312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Deletion from a Linked List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1629"/>
            <a:ext cx="900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Let LIST be a linked list with a node N between nodes A and B.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4"/>
          <a:stretch/>
        </p:blipFill>
        <p:spPr>
          <a:xfrm rot="16200000">
            <a:off x="3400308" y="-2052568"/>
            <a:ext cx="2172427" cy="88116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43497"/>
          <a:stretch/>
        </p:blipFill>
        <p:spPr>
          <a:xfrm rot="16200000">
            <a:off x="3407827" y="245096"/>
            <a:ext cx="2191870" cy="880172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0681" y="5970494"/>
            <a:ext cx="8811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Here we don</a:t>
            </a:r>
            <a:r>
              <a:rPr lang="uk-UA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>
                <a:solidFill>
                  <a:srgbClr val="FF0000"/>
                </a:solidFill>
              </a:rPr>
              <a:t>t care about the future of the deleted nodes of the linked list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/>
          <a:stretch/>
        </p:blipFill>
        <p:spPr>
          <a:xfrm rot="16200000">
            <a:off x="2374525" y="-1204802"/>
            <a:ext cx="3946883" cy="8090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82" y="-26893"/>
            <a:ext cx="8312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Deletion from a Linked List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6860"/>
            <a:ext cx="746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More </a:t>
            </a:r>
            <a:r>
              <a:rPr lang="en-US" sz="2800" b="1" smtClean="0">
                <a:solidFill>
                  <a:srgbClr val="0000CC"/>
                </a:solidFill>
              </a:rPr>
              <a:t>Exact procedure:</a:t>
            </a:r>
            <a:endParaRPr lang="en-US" sz="2800" b="1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82" y="4814048"/>
            <a:ext cx="439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Three pointer fields </a:t>
            </a:r>
            <a:r>
              <a:rPr lang="en-US" sz="2400" b="1" smtClean="0">
                <a:solidFill>
                  <a:srgbClr val="00B050"/>
                </a:solidFill>
              </a:rPr>
              <a:t>are changed:</a:t>
            </a:r>
            <a:endParaRPr lang="en-US" sz="2400" b="1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682" y="5244353"/>
            <a:ext cx="9063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The nextpointer field of node A now points to node B.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The nextpointer field of N now points to the original first node in the free pool.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AVAIL now points to the deleted node N.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8312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Deletion from a Linked List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290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There are also </a:t>
            </a:r>
            <a:r>
              <a:rPr lang="en-US" sz="2400" b="1" smtClean="0">
                <a:solidFill>
                  <a:srgbClr val="0000CC"/>
                </a:solidFill>
              </a:rPr>
              <a:t>TWO special cases:</a:t>
            </a:r>
            <a:endParaRPr lang="en-US" sz="2400" b="1">
              <a:solidFill>
                <a:srgbClr val="0000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4"/>
          <a:stretch/>
        </p:blipFill>
        <p:spPr>
          <a:xfrm rot="16200000">
            <a:off x="3400308" y="-2234725"/>
            <a:ext cx="2172427" cy="88116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344244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the deleted node N is the first node in the list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</a:rPr>
              <a:t>START will point to the node B</a:t>
            </a:r>
          </a:p>
          <a:p>
            <a:pPr marL="342900" indent="-342900"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If the deleted node N is the last node in the list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</a:rPr>
              <a:t>Node A will contain the NULL pointer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16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Deletion Algorithms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3030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Algorithms which delete nodes from linked lists come up in various situations: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The first one deletes the node following a given node, and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The second one deletes the node with a given ITEM of information</a:t>
            </a:r>
          </a:p>
          <a:p>
            <a:pPr marL="342900" indent="-342900" algn="just">
              <a:buFont typeface="Wingdings" charset="2"/>
              <a:buChar char="Ø"/>
            </a:pPr>
            <a:endParaRPr lang="en-US" sz="2400" dirty="0"/>
          </a:p>
          <a:p>
            <a:pPr algn="just"/>
            <a:r>
              <a:rPr lang="en-US" sz="2400" dirty="0" smtClean="0">
                <a:solidFill>
                  <a:srgbClr val="0000CC"/>
                </a:solidFill>
              </a:rPr>
              <a:t>All algorithms assume that linked list is in memory in the form</a:t>
            </a:r>
            <a:endParaRPr lang="en-US" sz="2400" dirty="0">
              <a:solidFill>
                <a:srgbClr val="0000CC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CC"/>
                </a:solidFill>
              </a:rPr>
              <a:t>LIST(INFO, LINK, START, AVAIL)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82" y="2920890"/>
            <a:ext cx="892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All the algorithms will return the memory space of the deleted node N to the </a:t>
            </a:r>
            <a:r>
              <a:rPr lang="en-US" sz="2400" b="1" smtClean="0">
                <a:solidFill>
                  <a:srgbClr val="00B050"/>
                </a:solidFill>
              </a:rPr>
              <a:t>beginning of the AVAIL list.</a:t>
            </a:r>
            <a:endParaRPr lang="en-US" sz="2400" b="1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26325" y="1095640"/>
            <a:ext cx="3120804" cy="82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791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6817" y="4348282"/>
            <a:ext cx="8967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All algorithms will include the following pair of assignments where </a:t>
            </a:r>
          </a:p>
          <a:p>
            <a:pPr algn="just"/>
            <a:r>
              <a:rPr lang="en-US" sz="2400" dirty="0" smtClean="0"/>
              <a:t>LOC is the location of the deleted node N: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LINK[LOC]:=AVAIL and then AVAIL:=LOC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00006" y="-1556451"/>
            <a:ext cx="3120804" cy="82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2800" b="1" dirty="0" smtClean="0">
                <a:solidFill>
                  <a:srgbClr val="00B050"/>
                </a:solidFill>
              </a:rPr>
              <a:t>Deleting the node following a Given Node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82" y="836781"/>
            <a:ext cx="89268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DEL(INFO, LINK, START, AVAIL, LOC, LOCP)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(it deletes the node N with location LOC, LOCP is the location of the node which precedes N)</a:t>
            </a:r>
          </a:p>
          <a:p>
            <a:pPr algn="just"/>
            <a:r>
              <a:rPr lang="en-US" sz="2400" dirty="0" smtClean="0"/>
              <a:t>Step 1. If LOCP=NULL, then:</a:t>
            </a:r>
          </a:p>
          <a:p>
            <a:pPr algn="just"/>
            <a:r>
              <a:rPr lang="en-US" sz="2400" dirty="0" smtClean="0"/>
              <a:t>              </a:t>
            </a:r>
            <a:r>
              <a:rPr lang="en-US" sz="2400" dirty="0"/>
              <a:t>	</a:t>
            </a:r>
            <a:r>
              <a:rPr lang="en-US" sz="2400" dirty="0" smtClean="0"/>
              <a:t>Set START:=LINK[START]. [Delete first node.]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  Else: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smtClean="0"/>
              <a:t>	Set LINK[LOCP]:=LINK[LOC]. [Deletes node N.]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	[End of If structure]</a:t>
            </a:r>
          </a:p>
          <a:p>
            <a:pPr algn="just"/>
            <a:r>
              <a:rPr lang="en-US" sz="2400" dirty="0" smtClean="0"/>
              <a:t>Step 2. [Return deleted node to the AVAIL list.]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smtClean="0"/>
              <a:t>Set LINK[LOC]:=AVAIL and AVAIL:=LOC.</a:t>
            </a:r>
          </a:p>
          <a:p>
            <a:pPr algn="just"/>
            <a:r>
              <a:rPr lang="en-US" sz="2400" dirty="0" smtClean="0"/>
              <a:t>Step 3. Exit.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t="10440" r="3529" b="2817"/>
          <a:stretch/>
        </p:blipFill>
        <p:spPr>
          <a:xfrm>
            <a:off x="1747316" y="4495148"/>
            <a:ext cx="6468036" cy="24280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2"/>
          <a:stretch/>
        </p:blipFill>
        <p:spPr>
          <a:xfrm>
            <a:off x="425409" y="4507270"/>
            <a:ext cx="8075542" cy="22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77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dirty="0" smtClean="0">
                <a:solidFill>
                  <a:srgbClr val="00B050"/>
                </a:solidFill>
              </a:rPr>
              <a:t>Representation in Memory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81" y="682892"/>
            <a:ext cx="870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Let LIST be a linked list which will be maintained in </a:t>
            </a:r>
            <a:r>
              <a:rPr lang="en-US" sz="2400" smtClean="0">
                <a:solidFill>
                  <a:srgbClr val="0000CC"/>
                </a:solidFill>
              </a:rPr>
              <a:t>the memory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81" y="961791"/>
            <a:ext cx="9063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LIST requires</a:t>
            </a:r>
            <a:r>
              <a:rPr lang="is-IS" sz="2400" dirty="0" smtClean="0"/>
              <a:t>…..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is-IS" sz="2400" dirty="0" smtClean="0"/>
              <a:t>Two linear array, 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q"/>
            </a:pPr>
            <a:r>
              <a:rPr lang="is-IS" sz="2400" dirty="0" smtClean="0">
                <a:solidFill>
                  <a:schemeClr val="accent6">
                    <a:lumMod val="75000"/>
                  </a:schemeClr>
                </a:solidFill>
              </a:rPr>
              <a:t>INFO[K]-</a:t>
            </a:r>
            <a:r>
              <a:rPr lang="is-IS" sz="2400" dirty="0" smtClean="0"/>
              <a:t>Information part, and </a:t>
            </a:r>
          </a:p>
          <a:p>
            <a:pPr marL="1257300" lvl="2" indent="-342900">
              <a:lnSpc>
                <a:spcPct val="150000"/>
              </a:lnSpc>
              <a:buFont typeface="Wingdings" charset="2"/>
              <a:buChar char="q"/>
            </a:pP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LINK[K]-</a:t>
            </a:r>
            <a:r>
              <a:rPr lang="is-IS" sz="2400" dirty="0" smtClean="0"/>
              <a:t>nextpointer field of a node of LIST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is-IS" sz="2400" dirty="0" smtClean="0"/>
              <a:t>A variable name-</a:t>
            </a: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START, </a:t>
            </a:r>
            <a:r>
              <a:rPr lang="is-IS" sz="2400" dirty="0" smtClean="0"/>
              <a:t>indicating  the beginning of the LIST.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is-IS" sz="2400" dirty="0" smtClean="0"/>
              <a:t>A nextpointer senitel-</a:t>
            </a: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is-IS" sz="2400" dirty="0" smtClean="0"/>
              <a:t>, indicates the end of the LIST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36776"/>
            <a:ext cx="90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Since, the subscripts of the array INFO and LINK will usually be positive, NULL=0, unless otherwise stated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82" y="-26893"/>
            <a:ext cx="816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2800" b="1" dirty="0" smtClean="0">
                <a:solidFill>
                  <a:srgbClr val="00B050"/>
                </a:solidFill>
              </a:rPr>
              <a:t>Deleting the </a:t>
            </a:r>
            <a:r>
              <a:rPr lang="en-US" sz="2800" b="1" smtClean="0">
                <a:solidFill>
                  <a:srgbClr val="00B050"/>
                </a:solidFill>
              </a:rPr>
              <a:t>node with a given ITEM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76" y="726141"/>
            <a:ext cx="88999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Let LIST be a linked list in memory.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Suppose we are given an ITEM of Information and we want to delete from the LIST the first node which contain ITEM.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/>
              <a:t>The algorithm has TWO </a:t>
            </a:r>
            <a:r>
              <a:rPr lang="en-US" sz="2400" b="1" dirty="0" smtClean="0">
                <a:solidFill>
                  <a:srgbClr val="FF0000"/>
                </a:solidFill>
              </a:rPr>
              <a:t>PARTS</a:t>
            </a:r>
          </a:p>
          <a:p>
            <a:pPr algn="just"/>
            <a:endParaRPr lang="en-US" sz="2400" b="1" dirty="0">
              <a:solidFill>
                <a:srgbClr val="FF0000"/>
              </a:solidFill>
            </a:endParaRP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400" dirty="0" smtClean="0"/>
              <a:t>First we give a procedure which finds the location LOC of the node N containing ITEM, and the location LOCP of the node preceding node N.</a:t>
            </a:r>
          </a:p>
          <a:p>
            <a:pPr marL="1714500" lvl="3" indent="-342900" algn="just">
              <a:buFont typeface="Wingdings" charset="2"/>
              <a:buChar char="Ø"/>
            </a:pPr>
            <a:r>
              <a:rPr lang="en-US" sz="2400" dirty="0" smtClean="0"/>
              <a:t>If N is the first node with ITEM, we set LOCP=NULL</a:t>
            </a:r>
          </a:p>
          <a:p>
            <a:pPr marL="1714500" lvl="3" indent="-342900" algn="just">
              <a:buFont typeface="Wingdings" charset="2"/>
              <a:buChar char="Ø"/>
            </a:pPr>
            <a:r>
              <a:rPr lang="en-US" sz="2400" dirty="0" smtClean="0"/>
              <a:t>If  ITEM does not appear in LIST, we set LOC=NULL</a:t>
            </a:r>
          </a:p>
          <a:p>
            <a:pPr marL="800100" lvl="1" indent="-342900" algn="just">
              <a:buFont typeface="Wingdings" charset="2"/>
              <a:buChar char="Ø"/>
            </a:pPr>
            <a:endParaRPr lang="en-US" sz="2400" dirty="0" smtClean="0"/>
          </a:p>
          <a:p>
            <a:pPr marL="800100" lvl="1" indent="-342900" algn="just">
              <a:buFont typeface="Wingdings" charset="2"/>
              <a:buChar char="Ø"/>
            </a:pPr>
            <a:r>
              <a:rPr lang="en-US" sz="2400" dirty="0" smtClean="0"/>
              <a:t>Traverse the list, using pointer variable PTR and comparing ITEM with INFO[PTR]at each node.</a:t>
            </a:r>
          </a:p>
          <a:p>
            <a:pPr marL="1714500" lvl="3" indent="-342900" algn="just">
              <a:buFont typeface="Wingdings" charset="2"/>
              <a:buChar char="Ø"/>
            </a:pPr>
            <a:r>
              <a:rPr lang="en-US" sz="2400" dirty="0" smtClean="0"/>
              <a:t>While track the location of the preceding node by using a pointer variable SAVE. Thus</a:t>
            </a:r>
          </a:p>
          <a:p>
            <a:pPr lvl="3" algn="ctr"/>
            <a:r>
              <a:rPr lang="en-US" sz="2400" dirty="0" smtClean="0"/>
              <a:t>SAVE:= PTR and PTR:= LINK[PTR]</a:t>
            </a:r>
          </a:p>
        </p:txBody>
      </p:sp>
    </p:spTree>
    <p:extLst>
      <p:ext uri="{BB962C8B-B14F-4D97-AF65-F5344CB8AC3E}">
        <p14:creationId xmlns:p14="http://schemas.microsoft.com/office/powerpoint/2010/main" val="2521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Array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 Linked list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51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7" y="1844565"/>
            <a:ext cx="7421207" cy="39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64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2" r="5773"/>
          <a:stretch/>
        </p:blipFill>
        <p:spPr>
          <a:xfrm>
            <a:off x="26894" y="557882"/>
            <a:ext cx="4575419" cy="5891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5073" y="926587"/>
            <a:ext cx="350817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START=9,   so  </a:t>
            </a:r>
            <a:r>
              <a:rPr lang="en-US" sz="2200" dirty="0" smtClean="0"/>
              <a:t>INFO[9]= ?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LINK[9]=3,  so,  INFO[3]=?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LINK[3]=6,   so, INFO[6]=?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LINK[6]=11, </a:t>
            </a:r>
            <a:r>
              <a:rPr lang="en-US" sz="2200" dirty="0"/>
              <a:t>so, </a:t>
            </a:r>
            <a:r>
              <a:rPr lang="en-US" sz="2200" dirty="0" smtClean="0"/>
              <a:t>INFO[11]=?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LINK[11]=7, </a:t>
            </a:r>
            <a:r>
              <a:rPr lang="en-US" sz="2200" dirty="0"/>
              <a:t>so, </a:t>
            </a:r>
            <a:r>
              <a:rPr lang="en-US" sz="2200" dirty="0" smtClean="0"/>
              <a:t>INFO[7]= ?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LINK[7]=10, </a:t>
            </a:r>
            <a:r>
              <a:rPr lang="en-US" sz="2200" dirty="0"/>
              <a:t>so, </a:t>
            </a:r>
            <a:r>
              <a:rPr lang="en-US" sz="2200" dirty="0" smtClean="0"/>
              <a:t>INFO[10]= ?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LINK[10]=4, </a:t>
            </a:r>
            <a:r>
              <a:rPr lang="en-US" sz="2200" dirty="0"/>
              <a:t>so, </a:t>
            </a:r>
            <a:r>
              <a:rPr lang="en-US" sz="2200" dirty="0" smtClean="0"/>
              <a:t>INFO[4]= ?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LINK[4]=0, </a:t>
            </a:r>
            <a:r>
              <a:rPr lang="en-US" sz="2200" dirty="0"/>
              <a:t>so, </a:t>
            </a:r>
            <a:r>
              <a:rPr lang="en-US" sz="2200" dirty="0" smtClean="0"/>
              <a:t>INFO[0]= ?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961875" y="106537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N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1875" y="16046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87551" y="4096860"/>
            <a:ext cx="34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9471" y="307039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8238" y="2041714"/>
            <a:ext cx="38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⎕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1875" y="2608725"/>
            <a:ext cx="35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3" y="359035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34764" y="4602891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7"/>
          <a:stretch/>
        </p:blipFill>
        <p:spPr>
          <a:xfrm>
            <a:off x="102804" y="529004"/>
            <a:ext cx="5302913" cy="6266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98139" y="1667435"/>
            <a:ext cx="4007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ALG consists of Test score: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88, 74, 93, 82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4884" y="3230331"/>
            <a:ext cx="4007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GEOM consists of Test score: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84, 62, 74, 100,74, 78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 t="2181" r="9848"/>
          <a:stretch/>
        </p:blipFill>
        <p:spPr>
          <a:xfrm>
            <a:off x="26895" y="564776"/>
            <a:ext cx="5486400" cy="60292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8664" y="1011769"/>
            <a:ext cx="4007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Bond’s list of customers: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Grant, Scott, Vito, Katz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3147" y="1863413"/>
            <a:ext cx="4007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Kelly’s list of customers: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Hunter, </a:t>
            </a:r>
            <a:r>
              <a:rPr lang="en-US" sz="2400" dirty="0" err="1" smtClean="0">
                <a:solidFill>
                  <a:srgbClr val="FF0000"/>
                </a:solidFill>
              </a:rPr>
              <a:t>McBridge</a:t>
            </a:r>
            <a:r>
              <a:rPr lang="en-US" sz="2400" dirty="0" smtClean="0">
                <a:solidFill>
                  <a:srgbClr val="FF0000"/>
                </a:solidFill>
              </a:rPr>
              <a:t>, Evans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077" y="2715057"/>
            <a:ext cx="4007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Hall’s list of customers: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NULL / Empty List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5901" y="3674277"/>
            <a:ext cx="400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Nelson’s list of customers: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Teller, Jones, Adams, Rogers, Weston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82" y="-26893"/>
            <a:ext cx="636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LISTS: </a:t>
            </a:r>
            <a:r>
              <a:rPr lang="en-US" sz="3200" b="1" dirty="0" smtClean="0">
                <a:solidFill>
                  <a:srgbClr val="00B050"/>
                </a:solidFill>
              </a:rPr>
              <a:t>Example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" y="611670"/>
            <a:ext cx="9103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In general, the information part of a node may be a record with more than one data item.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In such a case, the data must be stored in some type of record structure or in a collection of parallel arrays.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8259" y="2181330"/>
            <a:ext cx="8819264" cy="45477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2623</TotalTime>
  <Words>2676</Words>
  <Application>Microsoft Office PowerPoint</Application>
  <PresentationFormat>On-screen Show (4:3)</PresentationFormat>
  <Paragraphs>405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Vs Linked list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CSED</cp:lastModifiedBy>
  <cp:revision>303</cp:revision>
  <dcterms:created xsi:type="dcterms:W3CDTF">2016-12-28T08:52:04Z</dcterms:created>
  <dcterms:modified xsi:type="dcterms:W3CDTF">2024-03-09T05:47:31Z</dcterms:modified>
</cp:coreProperties>
</file>