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81" r:id="rId2"/>
    <p:sldId id="280" r:id="rId3"/>
    <p:sldId id="257" r:id="rId4"/>
    <p:sldId id="268" r:id="rId5"/>
    <p:sldId id="269" r:id="rId6"/>
    <p:sldId id="270" r:id="rId7"/>
    <p:sldId id="271" r:id="rId8"/>
    <p:sldId id="272" r:id="rId9"/>
    <p:sldId id="273" r:id="rId10"/>
    <p:sldId id="279" r:id="rId11"/>
    <p:sldId id="275" r:id="rId12"/>
    <p:sldId id="283" r:id="rId13"/>
    <p:sldId id="276" r:id="rId14"/>
    <p:sldId id="284" r:id="rId15"/>
    <p:sldId id="285" r:id="rId16"/>
    <p:sldId id="286" r:id="rId17"/>
    <p:sldId id="258" r:id="rId18"/>
    <p:sldId id="259" r:id="rId19"/>
    <p:sldId id="261" r:id="rId20"/>
    <p:sldId id="262" r:id="rId21"/>
    <p:sldId id="263"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504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819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0582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8208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1829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8981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2048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0560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Prepared by, Jesmin Akhter, Lecturer, IIT, JU</a:t>
            </a:r>
          </a:p>
        </p:txBody>
      </p:sp>
      <p:sp>
        <p:nvSpPr>
          <p:cNvPr id="6" name="Rectangle 6"/>
          <p:cNvSpPr>
            <a:spLocks noGrp="1" noChangeArrowheads="1"/>
          </p:cNvSpPr>
          <p:nvPr>
            <p:ph type="sldNum" sz="quarter" idx="12"/>
          </p:nvPr>
        </p:nvSpPr>
        <p:spPr>
          <a:ln/>
        </p:spPr>
        <p:txBody>
          <a:bodyPr/>
          <a:lstStyle>
            <a:lvl1pPr>
              <a:defRPr/>
            </a:lvl1pPr>
          </a:lstStyle>
          <a:p>
            <a:pPr>
              <a:defRPr/>
            </a:pPr>
            <a:fld id="{AA84E675-AD17-4173-858B-5DF9A174CEE5}" type="slidenum">
              <a:rPr lang="en-US"/>
              <a:pPr>
                <a:defRPr/>
              </a:pPr>
              <a:t>‹#›</a:t>
            </a:fld>
            <a:endParaRPr lang="en-US"/>
          </a:p>
        </p:txBody>
      </p:sp>
    </p:spTree>
    <p:extLst>
      <p:ext uri="{BB962C8B-B14F-4D97-AF65-F5344CB8AC3E}">
        <p14:creationId xmlns:p14="http://schemas.microsoft.com/office/powerpoint/2010/main" val="3535873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520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52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80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542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296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429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046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46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179471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85284" y="1295401"/>
            <a:ext cx="10363200" cy="1470025"/>
          </a:xfrm>
        </p:spPr>
        <p:txBody>
          <a:bodyPr>
            <a:normAutofit fontScale="90000"/>
          </a:bodyPr>
          <a:lstStyle/>
          <a:p>
            <a:pPr algn="ctr" eaLnBrk="1" hangingPunct="1"/>
            <a:r>
              <a:rPr lang="en-US" sz="2800" dirty="0" smtClean="0">
                <a:solidFill>
                  <a:srgbClr val="0000FF"/>
                </a:solidFill>
              </a:rPr>
              <a:t/>
            </a:r>
            <a:br>
              <a:rPr lang="en-US" sz="2800" dirty="0" smtClean="0">
                <a:solidFill>
                  <a:srgbClr val="0000FF"/>
                </a:solidFill>
              </a:rPr>
            </a:br>
            <a:r>
              <a:rPr lang="en-US" sz="4800" dirty="0" smtClean="0">
                <a:solidFill>
                  <a:srgbClr val="0000FF"/>
                </a:solidFill>
              </a:rPr>
              <a:t>Data Structures</a:t>
            </a:r>
            <a:r>
              <a:rPr lang="en-US" sz="2800" dirty="0" smtClean="0">
                <a:solidFill>
                  <a:srgbClr val="0000FF"/>
                </a:solidFill>
              </a:rPr>
              <a:t/>
            </a:r>
            <a:br>
              <a:rPr lang="en-US" sz="2800" dirty="0" smtClean="0">
                <a:solidFill>
                  <a:srgbClr val="0000FF"/>
                </a:solidFill>
              </a:rPr>
            </a:br>
            <a:endParaRPr lang="en-US" sz="2800" dirty="0" smtClean="0">
              <a:solidFill>
                <a:srgbClr val="0000FF"/>
              </a:solidFill>
            </a:endParaRPr>
          </a:p>
        </p:txBody>
      </p:sp>
      <p:sp>
        <p:nvSpPr>
          <p:cNvPr id="2051" name="Subtitle 1"/>
          <p:cNvSpPr>
            <a:spLocks noGrp="1"/>
          </p:cNvSpPr>
          <p:nvPr>
            <p:ph type="subTitle" idx="1"/>
          </p:nvPr>
        </p:nvSpPr>
        <p:spPr>
          <a:xfrm>
            <a:off x="1227667" y="2725739"/>
            <a:ext cx="9618133" cy="3019425"/>
          </a:xfrm>
        </p:spPr>
        <p:txBody>
          <a:bodyPr>
            <a:normAutofit fontScale="77500" lnSpcReduction="20000"/>
          </a:bodyPr>
          <a:lstStyle/>
          <a:p>
            <a:pPr eaLnBrk="1" hangingPunct="1"/>
            <a:endParaRPr lang="en-US" sz="2400" dirty="0" smtClean="0">
              <a:latin typeface="Times New Roman" pitchFamily="18" charset="0"/>
              <a:cs typeface="Times New Roman" pitchFamily="18" charset="0"/>
            </a:endParaRPr>
          </a:p>
          <a:p>
            <a:pPr algn="ctr" eaLnBrk="1" hangingPunct="1">
              <a:spcBef>
                <a:spcPts val="1000"/>
              </a:spcBef>
              <a:buClr>
                <a:srgbClr val="A53010"/>
              </a:buClr>
            </a:pPr>
            <a:r>
              <a:rPr lang="en-US" sz="2000" b="1" dirty="0" smtClean="0">
                <a:solidFill>
                  <a:schemeClr val="tx1"/>
                </a:solidFill>
                <a:latin typeface="Times New Roman" pitchFamily="18" charset="0"/>
                <a:cs typeface="Times New Roman" pitchFamily="18" charset="0"/>
              </a:rPr>
              <a:t>Md. Jalal </a:t>
            </a:r>
            <a:r>
              <a:rPr lang="en-US" sz="2000" b="1" dirty="0" err="1" smtClean="0">
                <a:solidFill>
                  <a:schemeClr val="tx1"/>
                </a:solidFill>
                <a:latin typeface="Times New Roman" pitchFamily="18" charset="0"/>
                <a:cs typeface="Times New Roman" pitchFamily="18" charset="0"/>
              </a:rPr>
              <a:t>Uddin</a:t>
            </a:r>
            <a:endParaRPr lang="en-US" sz="2000" b="1" dirty="0" smtClean="0">
              <a:solidFill>
                <a:schemeClr val="tx1"/>
              </a:solidFill>
              <a:latin typeface="Times New Roman" pitchFamily="18" charset="0"/>
              <a:cs typeface="Times New Roman" pitchFamily="18" charset="0"/>
            </a:endParaRPr>
          </a:p>
          <a:p>
            <a:pPr algn="ctr" eaLnBrk="1" hangingPunct="1">
              <a:spcBef>
                <a:spcPts val="1000"/>
              </a:spcBef>
              <a:buClr>
                <a:srgbClr val="A53010"/>
              </a:buClr>
            </a:pPr>
            <a:r>
              <a:rPr lang="en-US" sz="2000" b="1" dirty="0" smtClean="0">
                <a:solidFill>
                  <a:schemeClr val="tx1"/>
                </a:solidFill>
                <a:latin typeface="Times New Roman" pitchFamily="18" charset="0"/>
                <a:cs typeface="Times New Roman" pitchFamily="18" charset="0"/>
              </a:rPr>
              <a:t>Lecturer</a:t>
            </a:r>
          </a:p>
          <a:p>
            <a:pPr algn="ctr" eaLnBrk="1" hangingPunct="1">
              <a:spcBef>
                <a:spcPts val="1000"/>
              </a:spcBef>
              <a:buClr>
                <a:srgbClr val="A53010"/>
              </a:buClr>
            </a:pPr>
            <a:r>
              <a:rPr lang="en-US" sz="2000" b="1" dirty="0" smtClean="0">
                <a:solidFill>
                  <a:schemeClr val="tx1"/>
                </a:solidFill>
                <a:latin typeface="Times New Roman" pitchFamily="18" charset="0"/>
                <a:cs typeface="Times New Roman" pitchFamily="18" charset="0"/>
              </a:rPr>
              <a:t>Department of CSE </a:t>
            </a:r>
          </a:p>
          <a:p>
            <a:pPr algn="ctr" eaLnBrk="1" hangingPunct="1">
              <a:spcBef>
                <a:spcPts val="1000"/>
              </a:spcBef>
              <a:buClr>
                <a:srgbClr val="A53010"/>
              </a:buClr>
            </a:pPr>
            <a:r>
              <a:rPr lang="en-US" sz="2000" b="1" dirty="0" smtClean="0">
                <a:solidFill>
                  <a:schemeClr val="tx1"/>
                </a:solidFill>
                <a:latin typeface="Times New Roman" pitchFamily="18" charset="0"/>
                <a:cs typeface="Times New Roman" pitchFamily="18" charset="0"/>
              </a:rPr>
              <a:t>City University</a:t>
            </a:r>
          </a:p>
          <a:p>
            <a:pPr algn="ctr" eaLnBrk="1" hangingPunct="1">
              <a:spcBef>
                <a:spcPts val="1000"/>
              </a:spcBef>
              <a:buClr>
                <a:srgbClr val="A53010"/>
              </a:buClr>
            </a:pPr>
            <a:r>
              <a:rPr lang="en-US" sz="2000" b="1" dirty="0" smtClean="0">
                <a:solidFill>
                  <a:schemeClr val="tx1"/>
                </a:solidFill>
                <a:latin typeface="Times New Roman" pitchFamily="18" charset="0"/>
                <a:cs typeface="Times New Roman" pitchFamily="18" charset="0"/>
              </a:rPr>
              <a:t>Email: </a:t>
            </a:r>
            <a:r>
              <a:rPr lang="en-US" sz="2000" b="1" u="sng" dirty="0" smtClean="0">
                <a:solidFill>
                  <a:srgbClr val="00B0F0"/>
                </a:solidFill>
                <a:latin typeface="Times New Roman" pitchFamily="18" charset="0"/>
                <a:cs typeface="Times New Roman" pitchFamily="18" charset="0"/>
              </a:rPr>
              <a:t>jalalruice@gmail.com</a:t>
            </a:r>
            <a:endParaRPr lang="en-US" sz="2000" b="1" u="sng" dirty="0" smtClean="0">
              <a:solidFill>
                <a:srgbClr val="00B0F0"/>
              </a:solidFill>
              <a:latin typeface="Times New Roman" pitchFamily="18" charset="0"/>
              <a:cs typeface="Times New Roman" pitchFamily="18" charset="0"/>
            </a:endParaRPr>
          </a:p>
          <a:p>
            <a:pPr algn="ctr" eaLnBrk="1" hangingPunct="1">
              <a:spcBef>
                <a:spcPts val="1000"/>
              </a:spcBef>
              <a:buClr>
                <a:srgbClr val="A53010"/>
              </a:buClr>
            </a:pPr>
            <a:r>
              <a:rPr lang="en-US" sz="2000" b="1" dirty="0" smtClean="0">
                <a:solidFill>
                  <a:schemeClr val="tx1"/>
                </a:solidFill>
                <a:latin typeface="Times New Roman" pitchFamily="18" charset="0"/>
                <a:cs typeface="Times New Roman" pitchFamily="18" charset="0"/>
              </a:rPr>
              <a:t>No: 01717011128 (Emergency Call)</a:t>
            </a:r>
            <a:endParaRPr lang="en-US" sz="1800" b="1" dirty="0" smtClean="0">
              <a:solidFill>
                <a:schemeClr val="tx1"/>
              </a:solidFill>
              <a:latin typeface="Times New Roman" pitchFamily="18" charset="0"/>
              <a:cs typeface="Times New Roman" pitchFamily="18" charset="0"/>
            </a:endParaRPr>
          </a:p>
          <a:p>
            <a:pPr eaLnBrk="1" hangingPunct="1"/>
            <a:endParaRPr lang="en-US" sz="2400" dirty="0" smtClean="0">
              <a:solidFill>
                <a:schemeClr val="tx1"/>
              </a:solidFill>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                                                         </a:t>
            </a:r>
            <a:endParaRPr lang="en-US" dirty="0" smtClean="0"/>
          </a:p>
        </p:txBody>
      </p:sp>
      <p:pic>
        <p:nvPicPr>
          <p:cNvPr id="2052" name="Picture 2" descr="C:\Users\JALAL\Desktop\Cityuinv-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91" y="0"/>
            <a:ext cx="2485617"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5010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22031"/>
            <a:ext cx="10925908" cy="5896708"/>
          </a:xfrm>
        </p:spPr>
        <p:txBody>
          <a:bodyPr>
            <a:normAutofit fontScale="92500" lnSpcReduction="10000"/>
          </a:bodyPr>
          <a:lstStyle/>
          <a:p>
            <a:endParaRPr lang="en-US" dirty="0" smtClean="0">
              <a:solidFill>
                <a:schemeClr val="tx1"/>
              </a:solidFill>
            </a:endParaRPr>
          </a:p>
          <a:p>
            <a:r>
              <a:rPr lang="en-US" sz="2800" b="1" dirty="0">
                <a:solidFill>
                  <a:schemeClr val="tx1"/>
                </a:solidFill>
                <a:latin typeface="Times New Roman" panose="02020603050405020304" pitchFamily="18" charset="0"/>
                <a:cs typeface="Times New Roman" panose="02020603050405020304" pitchFamily="18" charset="0"/>
              </a:rPr>
              <a:t>Traversal operation</a:t>
            </a:r>
          </a:p>
          <a:p>
            <a:pPr algn="just"/>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dirty="0" smtClean="0">
                <a:solidFill>
                  <a:schemeClr val="tx1"/>
                </a:solidFill>
                <a:latin typeface="Times New Roman" panose="02020603050405020304" pitchFamily="18" charset="0"/>
                <a:cs typeface="Times New Roman" panose="02020603050405020304" pitchFamily="18" charset="0"/>
              </a:rPr>
              <a:t>This </a:t>
            </a:r>
            <a:r>
              <a:rPr lang="en-US" sz="2000" dirty="0">
                <a:solidFill>
                  <a:schemeClr val="tx1"/>
                </a:solidFill>
                <a:latin typeface="Times New Roman" panose="02020603050405020304" pitchFamily="18" charset="0"/>
                <a:cs typeface="Times New Roman" panose="02020603050405020304" pitchFamily="18" charset="0"/>
              </a:rPr>
              <a:t>operation is performed to traverse through the array elements. It prints all array elements one after another. We can understand it with the below program -</a:t>
            </a:r>
          </a:p>
          <a:p>
            <a:pPr algn="just"/>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include &lt;</a:t>
            </a:r>
            <a:r>
              <a:rPr lang="en-US" sz="2000" dirty="0" err="1">
                <a:solidFill>
                  <a:schemeClr val="tx1"/>
                </a:solidFill>
                <a:latin typeface="Times New Roman" panose="02020603050405020304" pitchFamily="18" charset="0"/>
                <a:cs typeface="Times New Roman" panose="02020603050405020304" pitchFamily="18" charset="0"/>
              </a:rPr>
              <a:t>stdio.h</a:t>
            </a:r>
            <a:r>
              <a:rPr lang="en-US" sz="2000" dirty="0">
                <a:solidFill>
                  <a:schemeClr val="tx1"/>
                </a:solidFill>
                <a:latin typeface="Times New Roman" panose="02020603050405020304" pitchFamily="18" charset="0"/>
                <a:cs typeface="Times New Roman" panose="02020603050405020304" pitchFamily="18" charset="0"/>
              </a:rPr>
              <a:t>&gt;  </a:t>
            </a:r>
          </a:p>
          <a:p>
            <a:pPr algn="just"/>
            <a:r>
              <a:rPr lang="en-US" sz="2000" dirty="0">
                <a:solidFill>
                  <a:schemeClr val="tx1"/>
                </a:solidFill>
                <a:latin typeface="Times New Roman" panose="02020603050405020304" pitchFamily="18" charset="0"/>
                <a:cs typeface="Times New Roman" panose="02020603050405020304" pitchFamily="18" charset="0"/>
              </a:rPr>
              <a:t>void main() {  </a:t>
            </a:r>
          </a:p>
          <a:p>
            <a:pPr algn="just"/>
            <a:r>
              <a:rPr lang="en-US" sz="2000" dirty="0" err="1" smtClean="0">
                <a:solidFill>
                  <a:schemeClr val="tx1"/>
                </a:solidFill>
                <a:latin typeface="Times New Roman" panose="02020603050405020304" pitchFamily="18" charset="0"/>
                <a:cs typeface="Times New Roman" panose="02020603050405020304" pitchFamily="18" charset="0"/>
              </a:rPr>
              <a:t>int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Arr</a:t>
            </a:r>
            <a:r>
              <a:rPr lang="en-US" sz="2000" dirty="0">
                <a:solidFill>
                  <a:schemeClr val="tx1"/>
                </a:solidFill>
                <a:latin typeface="Times New Roman" panose="02020603050405020304" pitchFamily="18" charset="0"/>
                <a:cs typeface="Times New Roman" panose="02020603050405020304" pitchFamily="18" charset="0"/>
              </a:rPr>
              <a:t>[5] = {18, 30, 15, 70, 12};  </a:t>
            </a:r>
          </a:p>
          <a:p>
            <a:pPr algn="just"/>
            <a:r>
              <a:rPr lang="en-US" sz="2000" dirty="0" err="1">
                <a:solidFill>
                  <a:schemeClr val="tx1"/>
                </a:solidFill>
                <a:latin typeface="Times New Roman" panose="02020603050405020304" pitchFamily="18" charset="0"/>
                <a:cs typeface="Times New Roman" panose="02020603050405020304" pitchFamily="18" charset="0"/>
              </a:rPr>
              <a:t>int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  </a:t>
            </a:r>
          </a:p>
          <a:p>
            <a:pPr algn="just"/>
            <a:r>
              <a:rPr lang="en-US" sz="2000" dirty="0" err="1" smtClean="0">
                <a:solidFill>
                  <a:schemeClr val="tx1"/>
                </a:solidFill>
                <a:latin typeface="Times New Roman" panose="02020603050405020304" pitchFamily="18" charset="0"/>
                <a:cs typeface="Times New Roman" panose="02020603050405020304" pitchFamily="18" charset="0"/>
              </a:rPr>
              <a:t>printf</a:t>
            </a:r>
            <a:r>
              <a:rPr lang="en-US" sz="2000" dirty="0">
                <a:solidFill>
                  <a:schemeClr val="tx1"/>
                </a:solidFill>
                <a:latin typeface="Times New Roman" panose="02020603050405020304" pitchFamily="18" charset="0"/>
                <a:cs typeface="Times New Roman" panose="02020603050405020304" pitchFamily="18" charset="0"/>
              </a:rPr>
              <a:t>("Elements of the array are:\n");  </a:t>
            </a:r>
          </a:p>
          <a:p>
            <a:pPr algn="just"/>
            <a:r>
              <a:rPr lang="en-US" sz="2000" dirty="0" smtClean="0">
                <a:solidFill>
                  <a:schemeClr val="tx1"/>
                </a:solidFill>
                <a:latin typeface="Times New Roman" panose="02020603050405020304" pitchFamily="18" charset="0"/>
                <a:cs typeface="Times New Roman" panose="02020603050405020304" pitchFamily="18" charset="0"/>
              </a:rPr>
              <a:t>for(</a:t>
            </a:r>
            <a:r>
              <a:rPr lang="en-US" sz="2000" dirty="0" err="1" smtClean="0">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 = 0; </a:t>
            </a:r>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&lt;5; </a:t>
            </a:r>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 {  </a:t>
            </a:r>
          </a:p>
          <a:p>
            <a:pPr algn="just"/>
            <a:r>
              <a:rPr lang="en-US" sz="2000" dirty="0" err="1" smtClean="0">
                <a:solidFill>
                  <a:schemeClr val="tx1"/>
                </a:solidFill>
                <a:latin typeface="Times New Roman" panose="02020603050405020304" pitchFamily="18" charset="0"/>
                <a:cs typeface="Times New Roman" panose="02020603050405020304" pitchFamily="18" charset="0"/>
              </a:rPr>
              <a:t>printf</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Arr</a:t>
            </a:r>
            <a:r>
              <a:rPr lang="en-US" sz="2000" dirty="0">
                <a:solidFill>
                  <a:schemeClr val="tx1"/>
                </a:solidFill>
                <a:latin typeface="Times New Roman" panose="02020603050405020304" pitchFamily="18" charset="0"/>
                <a:cs typeface="Times New Roman" panose="02020603050405020304" pitchFamily="18" charset="0"/>
              </a:rPr>
              <a:t>[%d] = %d,  ", </a:t>
            </a:r>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Arr</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  </a:t>
            </a:r>
          </a:p>
          <a:p>
            <a:pPr algn="just"/>
            <a:r>
              <a:rPr lang="en-US" sz="2000" dirty="0">
                <a:solidFill>
                  <a:schemeClr val="tx1"/>
                </a:solidFill>
                <a:latin typeface="Times New Roman" panose="02020603050405020304" pitchFamily="18" charset="0"/>
                <a:cs typeface="Times New Roman" panose="02020603050405020304" pitchFamily="18" charset="0"/>
              </a:rPr>
              <a:t>   }  </a:t>
            </a:r>
          </a:p>
          <a:p>
            <a:pPr algn="just"/>
            <a:r>
              <a:rPr lang="en-US" sz="2000" dirty="0">
                <a:solidFill>
                  <a:schemeClr val="tx1"/>
                </a:solidFill>
                <a:latin typeface="Times New Roman" panose="02020603050405020304" pitchFamily="18" charset="0"/>
                <a:cs typeface="Times New Roman" panose="02020603050405020304" pitchFamily="18" charset="0"/>
              </a:rPr>
              <a:t>} </a:t>
            </a:r>
          </a:p>
          <a:p>
            <a:endParaRPr lang="en-US" dirty="0">
              <a:solidFill>
                <a:schemeClr val="tx1"/>
              </a:solidFill>
            </a:endParaRPr>
          </a:p>
        </p:txBody>
      </p:sp>
    </p:spTree>
    <p:extLst>
      <p:ext uri="{BB962C8B-B14F-4D97-AF65-F5344CB8AC3E}">
        <p14:creationId xmlns:p14="http://schemas.microsoft.com/office/powerpoint/2010/main" val="2440280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09600" y="0"/>
            <a:ext cx="10972800" cy="1143000"/>
          </a:xfrm>
        </p:spPr>
        <p:txBody>
          <a:bodyPr/>
          <a:lstStyle/>
          <a:p>
            <a:pPr algn="ctr" eaLnBrk="1" hangingPunct="1"/>
            <a:r>
              <a:rPr lang="en-US" dirty="0" smtClean="0"/>
              <a:t>Inserting and Deleting</a:t>
            </a:r>
          </a:p>
        </p:txBody>
      </p:sp>
      <p:sp>
        <p:nvSpPr>
          <p:cNvPr id="13316" name="Text Box 4"/>
          <p:cNvSpPr txBox="1">
            <a:spLocks noChangeArrowheads="1"/>
          </p:cNvSpPr>
          <p:nvPr/>
        </p:nvSpPr>
        <p:spPr bwMode="auto">
          <a:xfrm>
            <a:off x="406400" y="1676401"/>
            <a:ext cx="883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endParaRPr lang="en-US"/>
          </a:p>
        </p:txBody>
      </p:sp>
      <p:sp>
        <p:nvSpPr>
          <p:cNvPr id="13317" name="Text Box 5"/>
          <p:cNvSpPr txBox="1">
            <a:spLocks noChangeArrowheads="1"/>
          </p:cNvSpPr>
          <p:nvPr/>
        </p:nvSpPr>
        <p:spPr bwMode="auto">
          <a:xfrm>
            <a:off x="609600" y="955431"/>
            <a:ext cx="110744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dirty="0"/>
              <a:t>Inserting</a:t>
            </a:r>
            <a:r>
              <a:rPr lang="en-US" dirty="0"/>
              <a:t> refers to the operation of adding another element to the Array</a:t>
            </a:r>
          </a:p>
          <a:p>
            <a:pPr eaLnBrk="1" hangingPunct="1">
              <a:spcBef>
                <a:spcPct val="50000"/>
              </a:spcBef>
            </a:pPr>
            <a:r>
              <a:rPr lang="en-US" b="1" dirty="0"/>
              <a:t>Deleting</a:t>
            </a:r>
            <a:r>
              <a:rPr lang="en-US" dirty="0"/>
              <a:t> refers to the operation of removing one element from the Array</a:t>
            </a:r>
          </a:p>
          <a:p>
            <a:pPr eaLnBrk="1" hangingPunct="1">
              <a:spcBef>
                <a:spcPct val="50000"/>
              </a:spcBef>
            </a:pPr>
            <a:r>
              <a:rPr lang="en-US" dirty="0"/>
              <a:t>Inserting an element somewhere in the middle of the array require that each subsequent element be moved downward to new locations to accommodate the new element and keep the order of the other elements.</a:t>
            </a:r>
          </a:p>
          <a:p>
            <a:pPr eaLnBrk="1" hangingPunct="1">
              <a:spcBef>
                <a:spcPct val="50000"/>
              </a:spcBef>
            </a:pPr>
            <a:r>
              <a:rPr lang="en-US" dirty="0"/>
              <a:t>Deleting an element somewhere in the middle of the array require that each subsequent element be moved one location  upward in order to “fill up” the array. Fig shows </a:t>
            </a:r>
            <a:r>
              <a:rPr lang="en-US" dirty="0" err="1"/>
              <a:t>Milon</a:t>
            </a:r>
            <a:r>
              <a:rPr lang="en-US" dirty="0"/>
              <a:t> Inserted, </a:t>
            </a:r>
            <a:r>
              <a:rPr lang="en-US" dirty="0" err="1"/>
              <a:t>Sumona</a:t>
            </a:r>
            <a:r>
              <a:rPr lang="en-US" dirty="0"/>
              <a:t> deleted.</a:t>
            </a:r>
          </a:p>
          <a:p>
            <a:pPr eaLnBrk="1" hangingPunct="1">
              <a:spcBef>
                <a:spcPct val="50000"/>
              </a:spcBef>
            </a:pPr>
            <a:endParaRPr lang="en-US" dirty="0"/>
          </a:p>
        </p:txBody>
      </p:sp>
      <p:graphicFrame>
        <p:nvGraphicFramePr>
          <p:cNvPr id="25699" name="Group 99"/>
          <p:cNvGraphicFramePr>
            <a:graphicFrameLocks noGrp="1"/>
          </p:cNvGraphicFramePr>
          <p:nvPr/>
        </p:nvGraphicFramePr>
        <p:xfrm>
          <a:off x="914400" y="4267201"/>
          <a:ext cx="2641600" cy="2225675"/>
        </p:xfrm>
        <a:graphic>
          <a:graphicData uri="http://schemas.openxmlformats.org/drawingml/2006/table">
            <a:tbl>
              <a:tblPr/>
              <a:tblGrid>
                <a:gridCol w="389467"/>
                <a:gridCol w="2252133"/>
              </a:tblGrid>
              <a:tr h="354114">
                <a:tc row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marL="121920" marR="121920" marT="45733" marB="45733"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Dalia Rahaman</a:t>
                      </a: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Sumona</a:t>
                      </a: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Mubtasim Fuad</a:t>
                      </a: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Anamul Haque</a:t>
                      </a: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52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669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35" name="Text Box 85"/>
          <p:cNvSpPr txBox="1">
            <a:spLocks noChangeArrowheads="1"/>
          </p:cNvSpPr>
          <p:nvPr/>
        </p:nvSpPr>
        <p:spPr bwMode="auto">
          <a:xfrm>
            <a:off x="1524000" y="3810001"/>
            <a:ext cx="223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STUDENT</a:t>
            </a:r>
          </a:p>
        </p:txBody>
      </p:sp>
      <p:graphicFrame>
        <p:nvGraphicFramePr>
          <p:cNvPr id="25700" name="Group 100"/>
          <p:cNvGraphicFramePr>
            <a:graphicFrameLocks noGrp="1"/>
          </p:cNvGraphicFramePr>
          <p:nvPr/>
        </p:nvGraphicFramePr>
        <p:xfrm>
          <a:off x="4368800" y="4114801"/>
          <a:ext cx="2641600" cy="2225675"/>
        </p:xfrm>
        <a:graphic>
          <a:graphicData uri="http://schemas.openxmlformats.org/drawingml/2006/table">
            <a:tbl>
              <a:tblPr/>
              <a:tblGrid>
                <a:gridCol w="389467"/>
                <a:gridCol w="2252133"/>
              </a:tblGrid>
              <a:tr h="354114">
                <a:tc row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marL="121920" marR="121920" marT="45733" marB="45733"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Dalia Rahaman</a:t>
                      </a: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Sumona</a:t>
                      </a: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Milon</a:t>
                      </a: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Mubtasim Fuad</a:t>
                      </a: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52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Anamul Haque</a:t>
                      </a: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669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53" name="Text Box 120"/>
          <p:cNvSpPr txBox="1">
            <a:spLocks noChangeArrowheads="1"/>
          </p:cNvSpPr>
          <p:nvPr/>
        </p:nvSpPr>
        <p:spPr bwMode="auto">
          <a:xfrm>
            <a:off x="4978400" y="3657601"/>
            <a:ext cx="223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STUDENT</a:t>
            </a:r>
          </a:p>
        </p:txBody>
      </p:sp>
      <p:graphicFrame>
        <p:nvGraphicFramePr>
          <p:cNvPr id="25742" name="Group 142"/>
          <p:cNvGraphicFramePr>
            <a:graphicFrameLocks noGrp="1"/>
          </p:cNvGraphicFramePr>
          <p:nvPr/>
        </p:nvGraphicFramePr>
        <p:xfrm>
          <a:off x="8432800" y="4343401"/>
          <a:ext cx="2641600" cy="2225675"/>
        </p:xfrm>
        <a:graphic>
          <a:graphicData uri="http://schemas.openxmlformats.org/drawingml/2006/table">
            <a:tbl>
              <a:tblPr/>
              <a:tblGrid>
                <a:gridCol w="389467"/>
                <a:gridCol w="2252133"/>
              </a:tblGrid>
              <a:tr h="354114">
                <a:tc row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marL="121920" marR="121920" marT="45733" marB="45733"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Dalia Rahaman</a:t>
                      </a: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Milon</a:t>
                      </a: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Mubtasim Fuad</a:t>
                      </a: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Anamul Haque</a:t>
                      </a: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52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669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marL="121920" marR="121920"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71" name="Text Box 162"/>
          <p:cNvSpPr txBox="1">
            <a:spLocks noChangeArrowheads="1"/>
          </p:cNvSpPr>
          <p:nvPr/>
        </p:nvSpPr>
        <p:spPr bwMode="auto">
          <a:xfrm>
            <a:off x="9042400" y="3886201"/>
            <a:ext cx="223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STUDENT</a:t>
            </a:r>
          </a:p>
        </p:txBody>
      </p:sp>
    </p:spTree>
    <p:extLst>
      <p:ext uri="{BB962C8B-B14F-4D97-AF65-F5344CB8AC3E}">
        <p14:creationId xmlns:p14="http://schemas.microsoft.com/office/powerpoint/2010/main" val="251773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xfrm>
            <a:off x="12297664" y="5619750"/>
            <a:ext cx="609600" cy="476250"/>
          </a:xfrm>
          <a:noFill/>
        </p:spPr>
        <p:txBody>
          <a:bodyPr/>
          <a:lstStyle/>
          <a:p>
            <a:fld id="{4D2F0A76-B878-4276-80D3-AC9B7D5F5C5D}" type="slidenum">
              <a:rPr lang="en-US"/>
              <a:pPr/>
              <a:t>12</a:t>
            </a:fld>
            <a:endParaRPr lang="en-US"/>
          </a:p>
        </p:txBody>
      </p:sp>
      <p:sp>
        <p:nvSpPr>
          <p:cNvPr id="13315" name="Rectangle 2"/>
          <p:cNvSpPr>
            <a:spLocks noGrp="1" noChangeArrowheads="1"/>
          </p:cNvSpPr>
          <p:nvPr>
            <p:ph type="title"/>
          </p:nvPr>
        </p:nvSpPr>
        <p:spPr>
          <a:xfrm>
            <a:off x="914401" y="-14288"/>
            <a:ext cx="11417300" cy="1462088"/>
          </a:xfrm>
        </p:spPr>
        <p:txBody>
          <a:bodyPr/>
          <a:lstStyle/>
          <a:p>
            <a:pPr algn="ctr" eaLnBrk="1" hangingPunct="1"/>
            <a:r>
              <a:rPr lang="en-US" sz="3600" b="1" dirty="0" smtClean="0">
                <a:latin typeface="Times New Roman" pitchFamily="18" charset="0"/>
              </a:rPr>
              <a:t>Insertion Algorithm</a:t>
            </a:r>
          </a:p>
        </p:txBody>
      </p:sp>
      <p:sp>
        <p:nvSpPr>
          <p:cNvPr id="13316" name="Rectangle 3"/>
          <p:cNvSpPr>
            <a:spLocks noGrp="1" noChangeArrowheads="1"/>
          </p:cNvSpPr>
          <p:nvPr>
            <p:ph type="body" idx="1"/>
          </p:nvPr>
        </p:nvSpPr>
        <p:spPr>
          <a:xfrm>
            <a:off x="812800" y="1019908"/>
            <a:ext cx="11379200" cy="5533292"/>
          </a:xfrm>
        </p:spPr>
        <p:txBody>
          <a:bodyPr>
            <a:normAutofit fontScale="55000" lnSpcReduction="20000"/>
          </a:bodyPr>
          <a:lstStyle/>
          <a:p>
            <a:pPr algn="just" eaLnBrk="1" hangingPunct="1">
              <a:lnSpc>
                <a:spcPct val="170000"/>
              </a:lnSpc>
              <a:buFont typeface="Wingdings" pitchFamily="2" charset="2"/>
              <a:buChar char="§"/>
            </a:pPr>
            <a:r>
              <a:rPr lang="en-US" sz="3600" dirty="0" smtClean="0">
                <a:latin typeface="Times New Roman" pitchFamily="18" charset="0"/>
              </a:rPr>
              <a:t>Insert item at the back is easy if there is a space. Insert item in the middle requires the movement of all elements to the right as in Figure 1.  </a:t>
            </a:r>
          </a:p>
          <a:p>
            <a:pPr marL="609600" indent="-609600" algn="just" eaLnBrk="1" hangingPunct="1">
              <a:lnSpc>
                <a:spcPct val="80000"/>
              </a:lnSpc>
              <a:buFont typeface="Wingdings" pitchFamily="2" charset="2"/>
              <a:buNone/>
            </a:pPr>
            <a:endParaRPr lang="en-US" sz="3600" dirty="0" smtClean="0">
              <a:latin typeface="Times New Roman" pitchFamily="18" charset="0"/>
            </a:endParaRPr>
          </a:p>
          <a:p>
            <a:pPr marL="609600" indent="-609600" algn="just" eaLnBrk="1" hangingPunct="1">
              <a:lnSpc>
                <a:spcPct val="80000"/>
              </a:lnSpc>
              <a:buFont typeface="Wingdings" pitchFamily="2" charset="2"/>
              <a:buNone/>
            </a:pPr>
            <a:endParaRPr lang="en-US" sz="2000" dirty="0" smtClean="0">
              <a:latin typeface="Times New Roman" pitchFamily="18" charset="0"/>
            </a:endParaRPr>
          </a:p>
          <a:p>
            <a:pPr marL="609600" indent="-609600" algn="just" eaLnBrk="1" hangingPunct="1">
              <a:lnSpc>
                <a:spcPct val="80000"/>
              </a:lnSpc>
              <a:buFont typeface="Wingdings" pitchFamily="2" charset="2"/>
              <a:buNone/>
            </a:pPr>
            <a:r>
              <a:rPr lang="en-US" sz="2000" dirty="0" smtClean="0">
                <a:latin typeface="Times New Roman" pitchFamily="18" charset="0"/>
              </a:rPr>
              <a:t>		</a:t>
            </a:r>
          </a:p>
          <a:p>
            <a:pPr marL="609600" indent="-609600" algn="just" eaLnBrk="1" hangingPunct="1">
              <a:lnSpc>
                <a:spcPct val="80000"/>
              </a:lnSpc>
              <a:buFont typeface="Wingdings" pitchFamily="2" charset="2"/>
              <a:buNone/>
            </a:pPr>
            <a:r>
              <a:rPr lang="en-US" sz="2000" dirty="0" smtClean="0">
                <a:latin typeface="Times New Roman" pitchFamily="18" charset="0"/>
              </a:rPr>
              <a:t>  </a:t>
            </a:r>
          </a:p>
          <a:p>
            <a:pPr marL="609600" indent="-609600" algn="just" eaLnBrk="1" hangingPunct="1">
              <a:lnSpc>
                <a:spcPct val="80000"/>
              </a:lnSpc>
              <a:buFont typeface="Wingdings" pitchFamily="2" charset="2"/>
              <a:buNone/>
            </a:pPr>
            <a:r>
              <a:rPr lang="en-US" sz="2000" dirty="0" smtClean="0">
                <a:latin typeface="Times New Roman" pitchFamily="18" charset="0"/>
              </a:rPr>
              <a:t>                                    </a:t>
            </a:r>
            <a:r>
              <a:rPr lang="en-US" sz="1800" dirty="0" smtClean="0">
                <a:latin typeface="Times New Roman" pitchFamily="18" charset="0"/>
              </a:rPr>
              <a:t>0         1         2         3         4                                         k                                             MAX_LIST-1</a:t>
            </a:r>
          </a:p>
          <a:p>
            <a:pPr marL="609600" indent="-609600" algn="just" eaLnBrk="1" hangingPunct="1">
              <a:lnSpc>
                <a:spcPct val="80000"/>
              </a:lnSpc>
              <a:buFont typeface="Wingdings" pitchFamily="2" charset="2"/>
              <a:buNone/>
            </a:pPr>
            <a:endParaRPr lang="en-US" sz="1800" dirty="0" smtClean="0">
              <a:latin typeface="Times New Roman" pitchFamily="18" charset="0"/>
            </a:endParaRPr>
          </a:p>
          <a:p>
            <a:pPr marL="609600" indent="-609600" algn="just" eaLnBrk="1" hangingPunct="1">
              <a:lnSpc>
                <a:spcPct val="80000"/>
              </a:lnSpc>
              <a:buFont typeface="Wingdings" pitchFamily="2" charset="2"/>
              <a:buNone/>
            </a:pPr>
            <a:r>
              <a:rPr lang="en-US" sz="1800" dirty="0" smtClean="0">
                <a:latin typeface="Times New Roman" pitchFamily="18" charset="0"/>
              </a:rPr>
              <a:t>             </a:t>
            </a:r>
          </a:p>
          <a:p>
            <a:pPr marL="609600" indent="-609600" algn="just" eaLnBrk="1" hangingPunct="1">
              <a:lnSpc>
                <a:spcPct val="80000"/>
              </a:lnSpc>
              <a:buFont typeface="Wingdings" pitchFamily="2" charset="2"/>
              <a:buNone/>
            </a:pPr>
            <a:endParaRPr lang="en-US" sz="1800" dirty="0" smtClean="0">
              <a:latin typeface="Times New Roman" pitchFamily="18" charset="0"/>
            </a:endParaRPr>
          </a:p>
          <a:p>
            <a:pPr marL="609600" indent="-609600" algn="just" eaLnBrk="1" hangingPunct="1">
              <a:lnSpc>
                <a:spcPct val="80000"/>
              </a:lnSpc>
              <a:buFont typeface="Wingdings" pitchFamily="2" charset="2"/>
              <a:buNone/>
            </a:pPr>
            <a:r>
              <a:rPr lang="en-US" sz="1800" dirty="0" smtClean="0">
                <a:latin typeface="Times New Roman" pitchFamily="18" charset="0"/>
              </a:rPr>
              <a:t>                      </a:t>
            </a:r>
          </a:p>
          <a:p>
            <a:pPr marL="609600" indent="-609600" algn="just" eaLnBrk="1" hangingPunct="1">
              <a:lnSpc>
                <a:spcPct val="80000"/>
              </a:lnSpc>
              <a:buFont typeface="Wingdings" pitchFamily="2" charset="2"/>
              <a:buNone/>
            </a:pPr>
            <a:r>
              <a:rPr lang="en-US" sz="1800" dirty="0" smtClean="0">
                <a:latin typeface="Times New Roman" pitchFamily="18" charset="0"/>
              </a:rPr>
              <a:t>		    </a:t>
            </a:r>
          </a:p>
          <a:p>
            <a:pPr marL="609600" indent="-609600" algn="just" eaLnBrk="1" hangingPunct="1">
              <a:lnSpc>
                <a:spcPct val="80000"/>
              </a:lnSpc>
              <a:buFont typeface="Wingdings" pitchFamily="2" charset="2"/>
              <a:buNone/>
            </a:pPr>
            <a:r>
              <a:rPr lang="en-US" sz="1800" dirty="0" smtClean="0">
                <a:latin typeface="Times New Roman" pitchFamily="18" charset="0"/>
              </a:rPr>
              <a:t>                                    1        2        3         4        5                                               k+1                                             MAX_LIST</a:t>
            </a:r>
          </a:p>
          <a:p>
            <a:pPr marL="609600" indent="-609600" algn="just" eaLnBrk="1" hangingPunct="1">
              <a:lnSpc>
                <a:spcPct val="80000"/>
              </a:lnSpc>
              <a:buFont typeface="Wingdings" pitchFamily="2" charset="2"/>
              <a:buNone/>
            </a:pPr>
            <a:endParaRPr lang="en-US" sz="1800" dirty="0" smtClean="0">
              <a:latin typeface="Times New Roman" pitchFamily="18" charset="0"/>
            </a:endParaRPr>
          </a:p>
          <a:p>
            <a:pPr marL="609600" indent="-609600" algn="just" eaLnBrk="1" hangingPunct="1">
              <a:lnSpc>
                <a:spcPct val="80000"/>
              </a:lnSpc>
              <a:buFont typeface="Wingdings" pitchFamily="2" charset="2"/>
              <a:buNone/>
            </a:pPr>
            <a:endParaRPr lang="en-US" sz="2000" dirty="0" smtClean="0">
              <a:latin typeface="Times New Roman" pitchFamily="18" charset="0"/>
            </a:endParaRPr>
          </a:p>
          <a:p>
            <a:pPr marL="609600" indent="-609600" eaLnBrk="1" hangingPunct="1">
              <a:lnSpc>
                <a:spcPct val="80000"/>
              </a:lnSpc>
              <a:buFont typeface="Wingdings" pitchFamily="2" charset="2"/>
              <a:buNone/>
            </a:pPr>
            <a:r>
              <a:rPr lang="en-US" sz="2000" dirty="0" smtClean="0">
                <a:latin typeface="Times New Roman" pitchFamily="18" charset="0"/>
              </a:rPr>
              <a:t>	</a:t>
            </a:r>
          </a:p>
          <a:p>
            <a:pPr marL="609600" indent="-609600" eaLnBrk="1" hangingPunct="1">
              <a:lnSpc>
                <a:spcPct val="80000"/>
              </a:lnSpc>
              <a:buFont typeface="Wingdings" pitchFamily="2" charset="2"/>
              <a:buNone/>
            </a:pPr>
            <a:r>
              <a:rPr lang="en-US" sz="2000" dirty="0" smtClean="0">
                <a:latin typeface="Times New Roman" pitchFamily="18" charset="0"/>
              </a:rPr>
              <a:t>		             </a:t>
            </a:r>
          </a:p>
          <a:p>
            <a:pPr marL="609600" indent="-609600" eaLnBrk="1" hangingPunct="1">
              <a:lnSpc>
                <a:spcPct val="80000"/>
              </a:lnSpc>
              <a:buFont typeface="Wingdings" pitchFamily="2" charset="2"/>
              <a:buNone/>
            </a:pPr>
            <a:endParaRPr lang="en-US" sz="2000" dirty="0" smtClean="0">
              <a:latin typeface="Times New Roman" pitchFamily="18" charset="0"/>
            </a:endParaRPr>
          </a:p>
          <a:p>
            <a:pPr marL="609600" indent="-609600" eaLnBrk="1" hangingPunct="1">
              <a:lnSpc>
                <a:spcPct val="80000"/>
              </a:lnSpc>
              <a:buFont typeface="Wingdings" pitchFamily="2" charset="2"/>
              <a:buNone/>
            </a:pPr>
            <a:endParaRPr lang="en-US" sz="800" dirty="0" smtClean="0">
              <a:latin typeface="Times New Roman" pitchFamily="18" charset="0"/>
            </a:endParaRPr>
          </a:p>
          <a:p>
            <a:pPr marL="609600" indent="-609600" eaLnBrk="1" hangingPunct="1">
              <a:lnSpc>
                <a:spcPct val="80000"/>
              </a:lnSpc>
              <a:buFont typeface="Wingdings" pitchFamily="2" charset="2"/>
              <a:buNone/>
            </a:pPr>
            <a:r>
              <a:rPr lang="en-US" sz="800" dirty="0" smtClean="0">
                <a:latin typeface="Times New Roman" pitchFamily="18" charset="0"/>
              </a:rPr>
              <a:t>	</a:t>
            </a:r>
          </a:p>
          <a:p>
            <a:pPr marL="609600" indent="-609600" eaLnBrk="1" hangingPunct="1">
              <a:lnSpc>
                <a:spcPct val="80000"/>
              </a:lnSpc>
              <a:buFont typeface="Wingdings" pitchFamily="2" charset="2"/>
              <a:buNone/>
            </a:pPr>
            <a:r>
              <a:rPr lang="en-US" sz="800" dirty="0" smtClean="0">
                <a:latin typeface="Times New Roman" pitchFamily="18" charset="0"/>
              </a:rPr>
              <a:t>                            </a:t>
            </a:r>
          </a:p>
        </p:txBody>
      </p:sp>
      <p:graphicFrame>
        <p:nvGraphicFramePr>
          <p:cNvPr id="20553" name="Group 73"/>
          <p:cNvGraphicFramePr>
            <a:graphicFrameLocks noGrp="1"/>
          </p:cNvGraphicFramePr>
          <p:nvPr/>
        </p:nvGraphicFramePr>
        <p:xfrm>
          <a:off x="2641600" y="3657600"/>
          <a:ext cx="9042400" cy="584200"/>
        </p:xfrm>
        <a:graphic>
          <a:graphicData uri="http://schemas.openxmlformats.org/drawingml/2006/table">
            <a:tbl>
              <a:tblPr/>
              <a:tblGrid>
                <a:gridCol w="609600"/>
                <a:gridCol w="609600"/>
                <a:gridCol w="609600"/>
                <a:gridCol w="609600"/>
                <a:gridCol w="609600"/>
                <a:gridCol w="1466851"/>
                <a:gridCol w="565149"/>
                <a:gridCol w="609600"/>
                <a:gridCol w="609600"/>
                <a:gridCol w="609600"/>
                <a:gridCol w="1524000"/>
                <a:gridCol w="609600"/>
              </a:tblGrid>
              <a:tr h="584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rPr>
                        <a:t>12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44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rPr>
                        <a:t>19</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100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10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18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0527" name="Group 47"/>
          <p:cNvGraphicFramePr>
            <a:graphicFrameLocks noGrp="1"/>
          </p:cNvGraphicFramePr>
          <p:nvPr/>
        </p:nvGraphicFramePr>
        <p:xfrm>
          <a:off x="1422400" y="3657600"/>
          <a:ext cx="711200" cy="609600"/>
        </p:xfrm>
        <a:graphic>
          <a:graphicData uri="http://schemas.openxmlformats.org/drawingml/2006/table">
            <a:tbl>
              <a:tblPr/>
              <a:tblGrid>
                <a:gridCol w="711200"/>
              </a:tblGrid>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charset="0"/>
                        </a:rPr>
                        <a:t>k+1</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51" name="Line 62"/>
          <p:cNvSpPr>
            <a:spLocks noChangeShapeType="1"/>
          </p:cNvSpPr>
          <p:nvPr/>
        </p:nvSpPr>
        <p:spPr bwMode="auto">
          <a:xfrm>
            <a:off x="4368800" y="3048000"/>
            <a:ext cx="0" cy="609600"/>
          </a:xfrm>
          <a:prstGeom prst="line">
            <a:avLst/>
          </a:prstGeom>
          <a:noFill/>
          <a:ln w="9525">
            <a:solidFill>
              <a:schemeClr val="tx1"/>
            </a:solidFill>
            <a:round/>
            <a:headEnd/>
            <a:tailEnd type="triangle" w="med" len="med"/>
          </a:ln>
        </p:spPr>
        <p:txBody>
          <a:bodyPr/>
          <a:lstStyle/>
          <a:p>
            <a:endParaRPr lang="en-US"/>
          </a:p>
        </p:txBody>
      </p:sp>
      <p:sp>
        <p:nvSpPr>
          <p:cNvPr id="13352" name="Line 63"/>
          <p:cNvSpPr>
            <a:spLocks noChangeShapeType="1"/>
          </p:cNvSpPr>
          <p:nvPr/>
        </p:nvSpPr>
        <p:spPr bwMode="auto">
          <a:xfrm>
            <a:off x="2336800" y="3276600"/>
            <a:ext cx="508000" cy="0"/>
          </a:xfrm>
          <a:prstGeom prst="line">
            <a:avLst/>
          </a:prstGeom>
          <a:noFill/>
          <a:ln w="9525">
            <a:solidFill>
              <a:schemeClr val="tx1"/>
            </a:solidFill>
            <a:round/>
            <a:headEnd/>
            <a:tailEnd type="triangle" w="med" len="med"/>
          </a:ln>
        </p:spPr>
        <p:txBody>
          <a:bodyPr/>
          <a:lstStyle/>
          <a:p>
            <a:endParaRPr lang="en-US"/>
          </a:p>
        </p:txBody>
      </p:sp>
      <p:sp>
        <p:nvSpPr>
          <p:cNvPr id="13353" name="Line 64"/>
          <p:cNvSpPr>
            <a:spLocks noChangeShapeType="1"/>
          </p:cNvSpPr>
          <p:nvPr/>
        </p:nvSpPr>
        <p:spPr bwMode="auto">
          <a:xfrm>
            <a:off x="2336800" y="2819400"/>
            <a:ext cx="0" cy="457200"/>
          </a:xfrm>
          <a:prstGeom prst="line">
            <a:avLst/>
          </a:prstGeom>
          <a:noFill/>
          <a:ln w="9525">
            <a:solidFill>
              <a:schemeClr val="tx1"/>
            </a:solidFill>
            <a:round/>
            <a:headEnd/>
            <a:tailEnd/>
          </a:ln>
        </p:spPr>
        <p:txBody>
          <a:bodyPr/>
          <a:lstStyle/>
          <a:p>
            <a:endParaRPr lang="en-US"/>
          </a:p>
        </p:txBody>
      </p:sp>
      <p:sp>
        <p:nvSpPr>
          <p:cNvPr id="13354" name="Line 65"/>
          <p:cNvSpPr>
            <a:spLocks noChangeShapeType="1"/>
          </p:cNvSpPr>
          <p:nvPr/>
        </p:nvSpPr>
        <p:spPr bwMode="auto">
          <a:xfrm>
            <a:off x="2336800" y="4572000"/>
            <a:ext cx="508000" cy="0"/>
          </a:xfrm>
          <a:prstGeom prst="line">
            <a:avLst/>
          </a:prstGeom>
          <a:noFill/>
          <a:ln w="9525">
            <a:solidFill>
              <a:schemeClr val="tx1"/>
            </a:solidFill>
            <a:round/>
            <a:headEnd/>
            <a:tailEnd type="triangle" w="med" len="med"/>
          </a:ln>
        </p:spPr>
        <p:txBody>
          <a:bodyPr/>
          <a:lstStyle/>
          <a:p>
            <a:endParaRPr lang="en-US"/>
          </a:p>
        </p:txBody>
      </p:sp>
      <p:sp>
        <p:nvSpPr>
          <p:cNvPr id="13355" name="Line 66"/>
          <p:cNvSpPr>
            <a:spLocks noChangeShapeType="1"/>
          </p:cNvSpPr>
          <p:nvPr/>
        </p:nvSpPr>
        <p:spPr bwMode="auto">
          <a:xfrm>
            <a:off x="2336800" y="4572000"/>
            <a:ext cx="0" cy="533400"/>
          </a:xfrm>
          <a:prstGeom prst="line">
            <a:avLst/>
          </a:prstGeom>
          <a:noFill/>
          <a:ln w="9525">
            <a:solidFill>
              <a:schemeClr val="tx1"/>
            </a:solidFill>
            <a:round/>
            <a:headEnd/>
            <a:tailEnd/>
          </a:ln>
        </p:spPr>
        <p:txBody>
          <a:bodyPr/>
          <a:lstStyle/>
          <a:p>
            <a:endParaRPr lang="en-US"/>
          </a:p>
        </p:txBody>
      </p:sp>
      <p:sp>
        <p:nvSpPr>
          <p:cNvPr id="13356" name="Text Box 67"/>
          <p:cNvSpPr txBox="1">
            <a:spLocks noChangeArrowheads="1"/>
          </p:cNvSpPr>
          <p:nvPr/>
        </p:nvSpPr>
        <p:spPr bwMode="auto">
          <a:xfrm>
            <a:off x="1401233" y="4267201"/>
            <a:ext cx="543739" cy="369332"/>
          </a:xfrm>
          <a:prstGeom prst="rect">
            <a:avLst/>
          </a:prstGeom>
          <a:noFill/>
          <a:ln w="9525">
            <a:noFill/>
            <a:miter lim="800000"/>
            <a:headEnd/>
            <a:tailEnd/>
          </a:ln>
        </p:spPr>
        <p:txBody>
          <a:bodyPr wrap="none">
            <a:spAutoFit/>
          </a:bodyPr>
          <a:lstStyle/>
          <a:p>
            <a:r>
              <a:rPr lang="en-US" dirty="0">
                <a:latin typeface="Times New Roman" pitchFamily="18" charset="0"/>
              </a:rPr>
              <a:t>size</a:t>
            </a:r>
          </a:p>
        </p:txBody>
      </p:sp>
      <p:sp>
        <p:nvSpPr>
          <p:cNvPr id="13357" name="Text Box 68"/>
          <p:cNvSpPr txBox="1">
            <a:spLocks noChangeArrowheads="1"/>
          </p:cNvSpPr>
          <p:nvPr/>
        </p:nvSpPr>
        <p:spPr bwMode="auto">
          <a:xfrm>
            <a:off x="1625600" y="2476501"/>
            <a:ext cx="1486304" cy="369332"/>
          </a:xfrm>
          <a:prstGeom prst="rect">
            <a:avLst/>
          </a:prstGeom>
          <a:noFill/>
          <a:ln w="9525">
            <a:noFill/>
            <a:miter lim="800000"/>
            <a:headEnd/>
            <a:tailEnd/>
          </a:ln>
        </p:spPr>
        <p:txBody>
          <a:bodyPr wrap="none">
            <a:spAutoFit/>
          </a:bodyPr>
          <a:lstStyle/>
          <a:p>
            <a:r>
              <a:rPr lang="en-US" dirty="0">
                <a:latin typeface="Times New Roman" pitchFamily="18" charset="0"/>
              </a:rPr>
              <a:t>Array indexes</a:t>
            </a:r>
          </a:p>
        </p:txBody>
      </p:sp>
      <p:sp>
        <p:nvSpPr>
          <p:cNvPr id="13358" name="Text Box 69"/>
          <p:cNvSpPr txBox="1">
            <a:spLocks noChangeArrowheads="1"/>
          </p:cNvSpPr>
          <p:nvPr/>
        </p:nvSpPr>
        <p:spPr bwMode="auto">
          <a:xfrm>
            <a:off x="3657600" y="2452688"/>
            <a:ext cx="1088760" cy="369332"/>
          </a:xfrm>
          <a:prstGeom prst="rect">
            <a:avLst/>
          </a:prstGeom>
          <a:noFill/>
          <a:ln w="9525">
            <a:noFill/>
            <a:miter lim="800000"/>
            <a:headEnd/>
            <a:tailEnd/>
          </a:ln>
        </p:spPr>
        <p:txBody>
          <a:bodyPr wrap="none">
            <a:spAutoFit/>
          </a:bodyPr>
          <a:lstStyle/>
          <a:p>
            <a:r>
              <a:rPr lang="en-US">
                <a:latin typeface="Times New Roman" pitchFamily="18" charset="0"/>
              </a:rPr>
              <a:t>New item</a:t>
            </a:r>
          </a:p>
        </p:txBody>
      </p:sp>
      <p:sp>
        <p:nvSpPr>
          <p:cNvPr id="13359" name="Text Box 70"/>
          <p:cNvSpPr txBox="1">
            <a:spLocks noChangeArrowheads="1"/>
          </p:cNvSpPr>
          <p:nvPr/>
        </p:nvSpPr>
        <p:spPr bwMode="auto">
          <a:xfrm>
            <a:off x="1422400" y="5143501"/>
            <a:ext cx="1886094" cy="369332"/>
          </a:xfrm>
          <a:prstGeom prst="rect">
            <a:avLst/>
          </a:prstGeom>
          <a:noFill/>
          <a:ln w="9525">
            <a:noFill/>
            <a:miter lim="800000"/>
            <a:headEnd/>
            <a:tailEnd/>
          </a:ln>
        </p:spPr>
        <p:txBody>
          <a:bodyPr wrap="none">
            <a:spAutoFit/>
          </a:bodyPr>
          <a:lstStyle/>
          <a:p>
            <a:r>
              <a:rPr lang="en-US">
                <a:latin typeface="Times New Roman" pitchFamily="18" charset="0"/>
              </a:rPr>
              <a:t>ADT list positions</a:t>
            </a:r>
          </a:p>
        </p:txBody>
      </p:sp>
      <p:sp>
        <p:nvSpPr>
          <p:cNvPr id="13360" name="Text Box 71"/>
          <p:cNvSpPr txBox="1">
            <a:spLocks noChangeArrowheads="1"/>
          </p:cNvSpPr>
          <p:nvPr/>
        </p:nvSpPr>
        <p:spPr bwMode="auto">
          <a:xfrm>
            <a:off x="6705600" y="4724401"/>
            <a:ext cx="684803" cy="369332"/>
          </a:xfrm>
          <a:prstGeom prst="rect">
            <a:avLst/>
          </a:prstGeom>
          <a:noFill/>
          <a:ln w="9525">
            <a:noFill/>
            <a:miter lim="800000"/>
            <a:headEnd/>
            <a:tailEnd/>
          </a:ln>
        </p:spPr>
        <p:txBody>
          <a:bodyPr wrap="none">
            <a:spAutoFit/>
          </a:bodyPr>
          <a:lstStyle/>
          <a:p>
            <a:r>
              <a:rPr lang="en-US" dirty="0">
                <a:latin typeface="Times New Roman" pitchFamily="18" charset="0"/>
              </a:rPr>
              <a:t>items</a:t>
            </a:r>
          </a:p>
        </p:txBody>
      </p:sp>
      <p:sp>
        <p:nvSpPr>
          <p:cNvPr id="13361" name="AutoShape 72"/>
          <p:cNvSpPr>
            <a:spLocks noChangeArrowheads="1"/>
          </p:cNvSpPr>
          <p:nvPr/>
        </p:nvSpPr>
        <p:spPr bwMode="auto">
          <a:xfrm>
            <a:off x="5689600" y="2743200"/>
            <a:ext cx="711200" cy="228600"/>
          </a:xfrm>
          <a:prstGeom prst="rightArrow">
            <a:avLst>
              <a:gd name="adj1" fmla="val 50000"/>
              <a:gd name="adj2" fmla="val 58333"/>
            </a:avLst>
          </a:prstGeom>
          <a:solidFill>
            <a:schemeClr val="tx1"/>
          </a:solidFill>
          <a:ln w="9525">
            <a:solidFill>
              <a:schemeClr val="tx1"/>
            </a:solidFill>
            <a:miter lim="800000"/>
            <a:headEnd/>
            <a:tailEnd/>
          </a:ln>
        </p:spPr>
        <p:txBody>
          <a:bodyPr wrap="none" anchor="ctr"/>
          <a:lstStyle/>
          <a:p>
            <a:endParaRPr lang="en-US"/>
          </a:p>
        </p:txBody>
      </p:sp>
      <p:sp>
        <p:nvSpPr>
          <p:cNvPr id="13362" name="Text Box 74"/>
          <p:cNvSpPr txBox="1">
            <a:spLocks noChangeArrowheads="1"/>
          </p:cNvSpPr>
          <p:nvPr/>
        </p:nvSpPr>
        <p:spPr bwMode="auto">
          <a:xfrm>
            <a:off x="3953933" y="5500688"/>
            <a:ext cx="4775666" cy="369332"/>
          </a:xfrm>
          <a:prstGeom prst="rect">
            <a:avLst/>
          </a:prstGeom>
          <a:noFill/>
          <a:ln w="9525">
            <a:noFill/>
            <a:miter lim="800000"/>
            <a:headEnd/>
            <a:tailEnd/>
          </a:ln>
        </p:spPr>
        <p:txBody>
          <a:bodyPr wrap="none">
            <a:spAutoFit/>
          </a:bodyPr>
          <a:lstStyle/>
          <a:p>
            <a:r>
              <a:rPr lang="en-US">
                <a:latin typeface="Times New Roman" pitchFamily="18" charset="0"/>
              </a:rPr>
              <a:t>Figure 1: Shifting items for insertion at position 3</a:t>
            </a:r>
          </a:p>
        </p:txBody>
      </p:sp>
    </p:spTree>
    <p:extLst>
      <p:ext uri="{BB962C8B-B14F-4D97-AF65-F5344CB8AC3E}">
        <p14:creationId xmlns:p14="http://schemas.microsoft.com/office/powerpoint/2010/main" val="945804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5"/>
          <p:cNvSpPr>
            <a:spLocks noGrp="1" noChangeArrowheads="1"/>
          </p:cNvSpPr>
          <p:nvPr>
            <p:ph type="title"/>
          </p:nvPr>
        </p:nvSpPr>
        <p:spPr>
          <a:xfrm>
            <a:off x="609600" y="0"/>
            <a:ext cx="10972800" cy="1143000"/>
          </a:xfrm>
          <a:noFill/>
        </p:spPr>
        <p:txBody>
          <a:bodyPr/>
          <a:lstStyle/>
          <a:p>
            <a:pPr algn="ctr" eaLnBrk="1" hangingPunct="1"/>
            <a:r>
              <a:rPr lang="en-US" dirty="0" smtClean="0"/>
              <a:t>Insertion</a:t>
            </a:r>
          </a:p>
        </p:txBody>
      </p:sp>
      <p:sp>
        <p:nvSpPr>
          <p:cNvPr id="5" name="Text Box 4"/>
          <p:cNvSpPr txBox="1">
            <a:spLocks noChangeArrowheads="1"/>
          </p:cNvSpPr>
          <p:nvPr/>
        </p:nvSpPr>
        <p:spPr bwMode="auto">
          <a:xfrm>
            <a:off x="1893033" y="1322754"/>
            <a:ext cx="8786690" cy="4368800"/>
          </a:xfrm>
          <a:prstGeom prst="rect">
            <a:avLst/>
          </a:prstGeom>
          <a:noFill/>
          <a:ln w="9525">
            <a:solidFill>
              <a:schemeClr val="tx1"/>
            </a:solidFill>
            <a:miter lim="800000"/>
            <a:headEnd/>
            <a:tailEnd/>
          </a:ln>
        </p:spPr>
        <p:txBody>
          <a:bodyPr wrap="square">
            <a:spAutoFit/>
          </a:bodyPr>
          <a:lstStyle/>
          <a:p>
            <a:pPr marL="342900" indent="-342900"/>
            <a:r>
              <a:rPr lang="en-US" sz="2000" dirty="0">
                <a:latin typeface="Times New Roman" pitchFamily="18" charset="0"/>
              </a:rPr>
              <a:t>INSERT(LA, N, K, ITEM)</a:t>
            </a:r>
          </a:p>
          <a:p>
            <a:pPr marL="342900" indent="-342900"/>
            <a:r>
              <a:rPr lang="en-US" sz="2000" dirty="0">
                <a:latin typeface="Times New Roman" pitchFamily="18" charset="0"/>
              </a:rPr>
              <a:t>//LA is a linear array with N element</a:t>
            </a:r>
          </a:p>
          <a:p>
            <a:pPr marL="342900" indent="-342900"/>
            <a:r>
              <a:rPr lang="en-US" sz="2000" dirty="0">
                <a:latin typeface="Times New Roman" pitchFamily="18" charset="0"/>
              </a:rPr>
              <a:t>//K is integer positive where K &lt; N and LB = 0</a:t>
            </a:r>
          </a:p>
          <a:p>
            <a:pPr marL="342900" indent="-342900"/>
            <a:r>
              <a:rPr lang="en-US" sz="2000" dirty="0">
                <a:latin typeface="Times New Roman" pitchFamily="18" charset="0"/>
              </a:rPr>
              <a:t>//Insert an element, ITEM in index K</a:t>
            </a:r>
          </a:p>
          <a:p>
            <a:pPr marL="342900" indent="-342900"/>
            <a:r>
              <a:rPr lang="en-US" sz="2000" dirty="0">
                <a:latin typeface="Times New Roman" pitchFamily="18" charset="0"/>
              </a:rPr>
              <a:t>	1. [Assign counter]</a:t>
            </a:r>
          </a:p>
          <a:p>
            <a:pPr marL="342900" indent="-342900"/>
            <a:r>
              <a:rPr lang="en-US" sz="2000" dirty="0">
                <a:latin typeface="Times New Roman" pitchFamily="18" charset="0"/>
              </a:rPr>
              <a:t>	    J = N – 1;	// LB = 0</a:t>
            </a:r>
          </a:p>
          <a:p>
            <a:pPr marL="342900" indent="-342900"/>
            <a:r>
              <a:rPr lang="en-US" sz="2000" dirty="0">
                <a:latin typeface="Times New Roman" pitchFamily="18" charset="0"/>
              </a:rPr>
              <a:t>	2. Repeat step 2.1 and 2.2 while J &gt;= K </a:t>
            </a:r>
          </a:p>
          <a:p>
            <a:pPr marL="342900" indent="-342900"/>
            <a:r>
              <a:rPr lang="en-US" sz="2000" dirty="0">
                <a:latin typeface="Times New Roman" pitchFamily="18" charset="0"/>
              </a:rPr>
              <a:t>	   2.1 [shift to the right all elements from J]</a:t>
            </a:r>
          </a:p>
          <a:p>
            <a:pPr marL="342900" indent="-342900"/>
            <a:r>
              <a:rPr lang="en-US" sz="2000" dirty="0">
                <a:latin typeface="Times New Roman" pitchFamily="18" charset="0"/>
              </a:rPr>
              <a:t>	   	LA[J+1] = LA[J]</a:t>
            </a:r>
          </a:p>
          <a:p>
            <a:pPr marL="342900" indent="-342900"/>
            <a:r>
              <a:rPr lang="en-US" sz="2000" dirty="0">
                <a:latin typeface="Times New Roman" pitchFamily="18" charset="0"/>
              </a:rPr>
              <a:t>	   2.2 [decrement counter]   J = J – 1</a:t>
            </a:r>
          </a:p>
          <a:p>
            <a:pPr marL="342900" indent="-342900"/>
            <a:r>
              <a:rPr lang="en-US" sz="2000" dirty="0">
                <a:latin typeface="Times New Roman" pitchFamily="18" charset="0"/>
              </a:rPr>
              <a:t>	3. [Stop repeat step 2]</a:t>
            </a:r>
          </a:p>
          <a:p>
            <a:pPr marL="342900" indent="-342900"/>
            <a:r>
              <a:rPr lang="en-US" sz="2000" dirty="0">
                <a:latin typeface="Times New Roman" pitchFamily="18" charset="0"/>
              </a:rPr>
              <a:t>	4. [Insert element]   LA[K] = ITEM</a:t>
            </a:r>
          </a:p>
          <a:p>
            <a:pPr marL="342900" indent="-342900"/>
            <a:r>
              <a:rPr lang="en-US" sz="2000" dirty="0">
                <a:latin typeface="Times New Roman" pitchFamily="18" charset="0"/>
              </a:rPr>
              <a:t>	5. [Reset N]   N = N + 1</a:t>
            </a:r>
          </a:p>
          <a:p>
            <a:pPr marL="342900" indent="-342900"/>
            <a:r>
              <a:rPr lang="en-US" sz="2000" dirty="0">
                <a:latin typeface="Times New Roman" pitchFamily="18" charset="0"/>
              </a:rPr>
              <a:t>	6. Exit</a:t>
            </a:r>
          </a:p>
        </p:txBody>
      </p:sp>
    </p:spTree>
    <p:extLst>
      <p:ext uri="{BB962C8B-B14F-4D97-AF65-F5344CB8AC3E}">
        <p14:creationId xmlns:p14="http://schemas.microsoft.com/office/powerpoint/2010/main" val="2826706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111ED26F-EBF1-412E-823A-7B3FFF91971C}" type="slidenum">
              <a:rPr lang="en-US"/>
              <a:pPr/>
              <a:t>14</a:t>
            </a:fld>
            <a:endParaRPr lang="en-US"/>
          </a:p>
        </p:txBody>
      </p:sp>
      <p:sp>
        <p:nvSpPr>
          <p:cNvPr id="15363" name="Rectangle 2"/>
          <p:cNvSpPr>
            <a:spLocks noGrp="1" noChangeArrowheads="1"/>
          </p:cNvSpPr>
          <p:nvPr>
            <p:ph type="title"/>
          </p:nvPr>
        </p:nvSpPr>
        <p:spPr>
          <a:xfrm>
            <a:off x="914401" y="-14288"/>
            <a:ext cx="11417300" cy="1462088"/>
          </a:xfrm>
        </p:spPr>
        <p:txBody>
          <a:bodyPr/>
          <a:lstStyle/>
          <a:p>
            <a:pPr algn="ctr" eaLnBrk="1" hangingPunct="1"/>
            <a:r>
              <a:rPr lang="en-US" sz="3600" b="1" dirty="0" smtClean="0">
                <a:latin typeface="Times New Roman" pitchFamily="18" charset="0"/>
              </a:rPr>
              <a:t>Deletion Algorithm</a:t>
            </a:r>
          </a:p>
        </p:txBody>
      </p:sp>
      <p:sp>
        <p:nvSpPr>
          <p:cNvPr id="15364" name="Rectangle 3"/>
          <p:cNvSpPr>
            <a:spLocks noGrp="1" noChangeArrowheads="1"/>
          </p:cNvSpPr>
          <p:nvPr>
            <p:ph type="body" idx="1"/>
          </p:nvPr>
        </p:nvSpPr>
        <p:spPr>
          <a:xfrm>
            <a:off x="711200" y="1371600"/>
            <a:ext cx="12192000" cy="4724400"/>
          </a:xfrm>
        </p:spPr>
        <p:txBody>
          <a:bodyPr>
            <a:normAutofit fontScale="70000" lnSpcReduction="20000"/>
          </a:bodyPr>
          <a:lstStyle/>
          <a:p>
            <a:pPr marL="609600" indent="-609600" algn="just" eaLnBrk="1" hangingPunct="1">
              <a:lnSpc>
                <a:spcPct val="80000"/>
              </a:lnSpc>
              <a:buFont typeface="Wingdings" pitchFamily="2" charset="2"/>
              <a:buChar char="§"/>
            </a:pPr>
            <a:r>
              <a:rPr lang="en-US" sz="2800" dirty="0" smtClean="0">
                <a:latin typeface="Times New Roman" pitchFamily="18" charset="0"/>
              </a:rPr>
              <a:t>Delete item.</a:t>
            </a:r>
            <a:r>
              <a:rPr lang="en-US" sz="2400" dirty="0" smtClean="0">
                <a:latin typeface="Times New Roman" pitchFamily="18" charset="0"/>
              </a:rPr>
              <a:t>  </a:t>
            </a:r>
            <a:endParaRPr lang="en-US" sz="2000" dirty="0" smtClean="0">
              <a:latin typeface="Times New Roman" pitchFamily="18" charset="0"/>
            </a:endParaRPr>
          </a:p>
          <a:p>
            <a:pPr marL="609600" indent="-609600" algn="just" eaLnBrk="1" hangingPunct="1">
              <a:lnSpc>
                <a:spcPct val="80000"/>
              </a:lnSpc>
              <a:buFont typeface="Wingdings" pitchFamily="2" charset="2"/>
              <a:buNone/>
            </a:pPr>
            <a:endParaRPr lang="en-US" sz="2000" dirty="0" smtClean="0">
              <a:latin typeface="Times New Roman" pitchFamily="18" charset="0"/>
            </a:endParaRPr>
          </a:p>
          <a:p>
            <a:pPr marL="609600" indent="-609600" algn="just" eaLnBrk="1" hangingPunct="1">
              <a:lnSpc>
                <a:spcPct val="80000"/>
              </a:lnSpc>
              <a:buFont typeface="Wingdings" pitchFamily="2" charset="2"/>
              <a:buNone/>
            </a:pPr>
            <a:r>
              <a:rPr lang="en-US" sz="2000" dirty="0" smtClean="0">
                <a:latin typeface="Times New Roman" pitchFamily="18" charset="0"/>
              </a:rPr>
              <a:t>	(a)</a:t>
            </a:r>
          </a:p>
          <a:p>
            <a:pPr marL="609600" indent="-609600" algn="just" eaLnBrk="1" hangingPunct="1">
              <a:lnSpc>
                <a:spcPct val="80000"/>
              </a:lnSpc>
              <a:buFont typeface="Wingdings" pitchFamily="2" charset="2"/>
              <a:buNone/>
            </a:pPr>
            <a:endParaRPr lang="en-US" sz="1800" dirty="0" smtClean="0">
              <a:latin typeface="Times New Roman" pitchFamily="18" charset="0"/>
            </a:endParaRPr>
          </a:p>
          <a:p>
            <a:pPr marL="609600" indent="-609600" algn="just" eaLnBrk="1" hangingPunct="1">
              <a:lnSpc>
                <a:spcPct val="80000"/>
              </a:lnSpc>
              <a:buFont typeface="Wingdings" pitchFamily="2" charset="2"/>
              <a:buNone/>
            </a:pPr>
            <a:endParaRPr lang="en-US" sz="1800" dirty="0" smtClean="0">
              <a:latin typeface="Times New Roman" pitchFamily="18" charset="0"/>
            </a:endParaRPr>
          </a:p>
          <a:p>
            <a:pPr marL="609600" indent="-609600" algn="just" eaLnBrk="1" hangingPunct="1">
              <a:lnSpc>
                <a:spcPct val="80000"/>
              </a:lnSpc>
              <a:buFont typeface="Wingdings" pitchFamily="2" charset="2"/>
              <a:buNone/>
            </a:pPr>
            <a:r>
              <a:rPr lang="en-US" sz="1800" dirty="0" smtClean="0">
                <a:latin typeface="Times New Roman" pitchFamily="18" charset="0"/>
              </a:rPr>
              <a:t>		          </a:t>
            </a:r>
          </a:p>
          <a:p>
            <a:pPr marL="609600" indent="-609600" algn="just" eaLnBrk="1" hangingPunct="1">
              <a:lnSpc>
                <a:spcPct val="80000"/>
              </a:lnSpc>
              <a:buFont typeface="Wingdings" pitchFamily="2" charset="2"/>
              <a:buNone/>
            </a:pPr>
            <a:r>
              <a:rPr lang="en-US" sz="1800" dirty="0" smtClean="0">
                <a:latin typeface="Times New Roman" pitchFamily="18" charset="0"/>
              </a:rPr>
              <a:t>	               0      1      2      3      4                                   k-1    k                          MAX_LIST-1</a:t>
            </a:r>
          </a:p>
          <a:p>
            <a:pPr marL="609600" indent="-609600" algn="just" eaLnBrk="1" hangingPunct="1">
              <a:lnSpc>
                <a:spcPct val="80000"/>
              </a:lnSpc>
              <a:buFont typeface="Wingdings" pitchFamily="2" charset="2"/>
              <a:buNone/>
            </a:pPr>
            <a:endParaRPr lang="en-US" sz="1800" dirty="0" smtClean="0">
              <a:latin typeface="Times New Roman" pitchFamily="18" charset="0"/>
            </a:endParaRPr>
          </a:p>
          <a:p>
            <a:pPr marL="609600" indent="-609600" algn="just" eaLnBrk="1" hangingPunct="1">
              <a:lnSpc>
                <a:spcPct val="80000"/>
              </a:lnSpc>
              <a:buFont typeface="Wingdings" pitchFamily="2" charset="2"/>
              <a:buNone/>
            </a:pPr>
            <a:r>
              <a:rPr lang="en-US" sz="1800" dirty="0" smtClean="0">
                <a:latin typeface="Times New Roman" pitchFamily="18" charset="0"/>
              </a:rPr>
              <a:t>             </a:t>
            </a:r>
          </a:p>
          <a:p>
            <a:pPr marL="609600" indent="-609600" algn="just" eaLnBrk="1" hangingPunct="1">
              <a:lnSpc>
                <a:spcPct val="80000"/>
              </a:lnSpc>
              <a:buFont typeface="Wingdings" pitchFamily="2" charset="2"/>
              <a:buNone/>
            </a:pPr>
            <a:endParaRPr lang="en-US" sz="1800" dirty="0" smtClean="0">
              <a:latin typeface="Times New Roman" pitchFamily="18" charset="0"/>
            </a:endParaRPr>
          </a:p>
          <a:p>
            <a:pPr marL="609600" indent="-609600" algn="just" eaLnBrk="1" hangingPunct="1">
              <a:lnSpc>
                <a:spcPct val="80000"/>
              </a:lnSpc>
              <a:buFont typeface="Wingdings" pitchFamily="2" charset="2"/>
              <a:buNone/>
            </a:pPr>
            <a:r>
              <a:rPr lang="en-US" sz="1800" dirty="0" smtClean="0">
                <a:latin typeface="Times New Roman" pitchFamily="18" charset="0"/>
              </a:rPr>
              <a:t>                         1      2      3      4      5                                     k    k+1                            MAX_LIST</a:t>
            </a:r>
          </a:p>
          <a:p>
            <a:pPr marL="609600" indent="-609600" algn="just" eaLnBrk="1" hangingPunct="1">
              <a:lnSpc>
                <a:spcPct val="80000"/>
              </a:lnSpc>
              <a:buFont typeface="Wingdings" pitchFamily="2" charset="2"/>
              <a:buNone/>
            </a:pPr>
            <a:endParaRPr lang="en-US" sz="1800" dirty="0" smtClean="0">
              <a:latin typeface="Times New Roman" pitchFamily="18" charset="0"/>
            </a:endParaRPr>
          </a:p>
          <a:p>
            <a:pPr marL="609600" indent="-609600" algn="just" eaLnBrk="1" hangingPunct="1">
              <a:lnSpc>
                <a:spcPct val="80000"/>
              </a:lnSpc>
              <a:buFont typeface="Wingdings" pitchFamily="2" charset="2"/>
              <a:buNone/>
            </a:pPr>
            <a:endParaRPr lang="en-US" sz="2000" dirty="0" smtClean="0">
              <a:latin typeface="Times New Roman" pitchFamily="18" charset="0"/>
            </a:endParaRPr>
          </a:p>
          <a:p>
            <a:pPr marL="609600" indent="-609600" eaLnBrk="1" hangingPunct="1">
              <a:lnSpc>
                <a:spcPct val="80000"/>
              </a:lnSpc>
              <a:buFont typeface="Wingdings" pitchFamily="2" charset="2"/>
              <a:buNone/>
            </a:pPr>
            <a:r>
              <a:rPr lang="en-US" sz="2000" dirty="0" smtClean="0">
                <a:latin typeface="Times New Roman" pitchFamily="18" charset="0"/>
              </a:rPr>
              <a:t>	</a:t>
            </a:r>
          </a:p>
          <a:p>
            <a:pPr marL="609600" indent="-609600" eaLnBrk="1" hangingPunct="1">
              <a:lnSpc>
                <a:spcPct val="80000"/>
              </a:lnSpc>
              <a:buFont typeface="Wingdings" pitchFamily="2" charset="2"/>
              <a:buNone/>
            </a:pPr>
            <a:r>
              <a:rPr lang="en-US" sz="2000" dirty="0" smtClean="0">
                <a:latin typeface="Times New Roman" pitchFamily="18" charset="0"/>
              </a:rPr>
              <a:t>		             </a:t>
            </a:r>
          </a:p>
          <a:p>
            <a:pPr marL="609600" indent="-609600" eaLnBrk="1" hangingPunct="1">
              <a:lnSpc>
                <a:spcPct val="80000"/>
              </a:lnSpc>
              <a:buFont typeface="Wingdings" pitchFamily="2" charset="2"/>
              <a:buNone/>
            </a:pPr>
            <a:endParaRPr lang="en-US" sz="2000" dirty="0" smtClean="0">
              <a:latin typeface="Times New Roman" pitchFamily="18" charset="0"/>
            </a:endParaRPr>
          </a:p>
          <a:p>
            <a:pPr marL="609600" indent="-609600" eaLnBrk="1" hangingPunct="1">
              <a:lnSpc>
                <a:spcPct val="80000"/>
              </a:lnSpc>
              <a:buFont typeface="Wingdings" pitchFamily="2" charset="2"/>
              <a:buNone/>
            </a:pPr>
            <a:endParaRPr lang="en-US" sz="800" dirty="0" smtClean="0">
              <a:latin typeface="Times New Roman" pitchFamily="18" charset="0"/>
            </a:endParaRPr>
          </a:p>
          <a:p>
            <a:pPr marL="609600" indent="-609600" eaLnBrk="1" hangingPunct="1">
              <a:lnSpc>
                <a:spcPct val="80000"/>
              </a:lnSpc>
              <a:buFont typeface="Wingdings" pitchFamily="2" charset="2"/>
              <a:buNone/>
            </a:pPr>
            <a:r>
              <a:rPr lang="en-US" sz="800" dirty="0" smtClean="0">
                <a:latin typeface="Times New Roman" pitchFamily="18" charset="0"/>
              </a:rPr>
              <a:t>	</a:t>
            </a:r>
          </a:p>
          <a:p>
            <a:pPr marL="609600" indent="-609600" eaLnBrk="1" hangingPunct="1">
              <a:lnSpc>
                <a:spcPct val="80000"/>
              </a:lnSpc>
              <a:buFont typeface="Wingdings" pitchFamily="2" charset="2"/>
              <a:buNone/>
            </a:pPr>
            <a:r>
              <a:rPr lang="en-US" sz="800" dirty="0" smtClean="0">
                <a:latin typeface="Times New Roman" pitchFamily="18" charset="0"/>
              </a:rPr>
              <a:t>                            </a:t>
            </a:r>
          </a:p>
        </p:txBody>
      </p:sp>
      <p:graphicFrame>
        <p:nvGraphicFramePr>
          <p:cNvPr id="22579" name="Group 51"/>
          <p:cNvGraphicFramePr>
            <a:graphicFrameLocks noGrp="1"/>
          </p:cNvGraphicFramePr>
          <p:nvPr/>
        </p:nvGraphicFramePr>
        <p:xfrm>
          <a:off x="2438400" y="3149600"/>
          <a:ext cx="9042400" cy="584200"/>
        </p:xfrm>
        <a:graphic>
          <a:graphicData uri="http://schemas.openxmlformats.org/drawingml/2006/table">
            <a:tbl>
              <a:tblPr/>
              <a:tblGrid>
                <a:gridCol w="609600"/>
                <a:gridCol w="609600"/>
                <a:gridCol w="609600"/>
                <a:gridCol w="609600"/>
                <a:gridCol w="609600"/>
                <a:gridCol w="1466851"/>
                <a:gridCol w="565149"/>
                <a:gridCol w="609600"/>
                <a:gridCol w="609600"/>
                <a:gridCol w="609600"/>
                <a:gridCol w="1524000"/>
                <a:gridCol w="609600"/>
              </a:tblGrid>
              <a:tr h="584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rPr>
                        <a:t>12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44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100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rPr>
                        <a:t>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10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18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560" name="Group 32"/>
          <p:cNvGraphicFramePr>
            <a:graphicFrameLocks noGrp="1"/>
          </p:cNvGraphicFramePr>
          <p:nvPr/>
        </p:nvGraphicFramePr>
        <p:xfrm>
          <a:off x="1422400" y="3147350"/>
          <a:ext cx="711200" cy="609600"/>
        </p:xfrm>
        <a:graphic>
          <a:graphicData uri="http://schemas.openxmlformats.org/drawingml/2006/table">
            <a:tbl>
              <a:tblPr/>
              <a:tblGrid>
                <a:gridCol w="711200"/>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rPr>
                        <a:t>k</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99" name="Line 38"/>
          <p:cNvSpPr>
            <a:spLocks noChangeShapeType="1"/>
          </p:cNvSpPr>
          <p:nvPr/>
        </p:nvSpPr>
        <p:spPr bwMode="auto">
          <a:xfrm>
            <a:off x="4572000" y="2743200"/>
            <a:ext cx="0" cy="609600"/>
          </a:xfrm>
          <a:prstGeom prst="line">
            <a:avLst/>
          </a:prstGeom>
          <a:noFill/>
          <a:ln w="9525">
            <a:solidFill>
              <a:schemeClr val="tx1"/>
            </a:solidFill>
            <a:round/>
            <a:headEnd/>
            <a:tailEnd type="triangle" w="med" len="med"/>
          </a:ln>
        </p:spPr>
        <p:txBody>
          <a:bodyPr/>
          <a:lstStyle/>
          <a:p>
            <a:endParaRPr lang="en-US"/>
          </a:p>
        </p:txBody>
      </p:sp>
      <p:sp>
        <p:nvSpPr>
          <p:cNvPr id="15400" name="Line 39"/>
          <p:cNvSpPr>
            <a:spLocks noChangeShapeType="1"/>
          </p:cNvSpPr>
          <p:nvPr/>
        </p:nvSpPr>
        <p:spPr bwMode="auto">
          <a:xfrm>
            <a:off x="1998133" y="2971800"/>
            <a:ext cx="508000" cy="0"/>
          </a:xfrm>
          <a:prstGeom prst="line">
            <a:avLst/>
          </a:prstGeom>
          <a:noFill/>
          <a:ln w="9525">
            <a:solidFill>
              <a:schemeClr val="tx1"/>
            </a:solidFill>
            <a:round/>
            <a:headEnd/>
            <a:tailEnd type="triangle" w="med" len="med"/>
          </a:ln>
        </p:spPr>
        <p:txBody>
          <a:bodyPr/>
          <a:lstStyle/>
          <a:p>
            <a:endParaRPr lang="en-US"/>
          </a:p>
        </p:txBody>
      </p:sp>
      <p:sp>
        <p:nvSpPr>
          <p:cNvPr id="15401" name="Line 40"/>
          <p:cNvSpPr>
            <a:spLocks noChangeShapeType="1"/>
          </p:cNvSpPr>
          <p:nvPr/>
        </p:nvSpPr>
        <p:spPr bwMode="auto">
          <a:xfrm>
            <a:off x="1998133" y="2514600"/>
            <a:ext cx="0" cy="457200"/>
          </a:xfrm>
          <a:prstGeom prst="line">
            <a:avLst/>
          </a:prstGeom>
          <a:noFill/>
          <a:ln w="9525">
            <a:solidFill>
              <a:schemeClr val="tx1"/>
            </a:solidFill>
            <a:round/>
            <a:headEnd/>
            <a:tailEnd/>
          </a:ln>
        </p:spPr>
        <p:txBody>
          <a:bodyPr/>
          <a:lstStyle/>
          <a:p>
            <a:endParaRPr lang="en-US"/>
          </a:p>
        </p:txBody>
      </p:sp>
      <p:sp>
        <p:nvSpPr>
          <p:cNvPr id="15402" name="Line 41"/>
          <p:cNvSpPr>
            <a:spLocks noChangeShapeType="1"/>
          </p:cNvSpPr>
          <p:nvPr/>
        </p:nvSpPr>
        <p:spPr bwMode="auto">
          <a:xfrm>
            <a:off x="2133600" y="3886200"/>
            <a:ext cx="508000" cy="0"/>
          </a:xfrm>
          <a:prstGeom prst="line">
            <a:avLst/>
          </a:prstGeom>
          <a:noFill/>
          <a:ln w="9525">
            <a:solidFill>
              <a:schemeClr val="tx1"/>
            </a:solidFill>
            <a:round/>
            <a:headEnd/>
            <a:tailEnd type="triangle" w="med" len="med"/>
          </a:ln>
        </p:spPr>
        <p:txBody>
          <a:bodyPr/>
          <a:lstStyle/>
          <a:p>
            <a:endParaRPr lang="en-US"/>
          </a:p>
        </p:txBody>
      </p:sp>
      <p:sp>
        <p:nvSpPr>
          <p:cNvPr id="15403" name="Line 42"/>
          <p:cNvSpPr>
            <a:spLocks noChangeShapeType="1"/>
          </p:cNvSpPr>
          <p:nvPr/>
        </p:nvSpPr>
        <p:spPr bwMode="auto">
          <a:xfrm>
            <a:off x="2133600" y="3886200"/>
            <a:ext cx="0" cy="533400"/>
          </a:xfrm>
          <a:prstGeom prst="line">
            <a:avLst/>
          </a:prstGeom>
          <a:noFill/>
          <a:ln w="9525">
            <a:solidFill>
              <a:schemeClr val="tx1"/>
            </a:solidFill>
            <a:round/>
            <a:headEnd/>
            <a:tailEnd/>
          </a:ln>
        </p:spPr>
        <p:txBody>
          <a:bodyPr/>
          <a:lstStyle/>
          <a:p>
            <a:endParaRPr lang="en-US"/>
          </a:p>
        </p:txBody>
      </p:sp>
      <p:sp>
        <p:nvSpPr>
          <p:cNvPr id="15404" name="Text Box 43"/>
          <p:cNvSpPr txBox="1">
            <a:spLocks noChangeArrowheads="1"/>
          </p:cNvSpPr>
          <p:nvPr/>
        </p:nvSpPr>
        <p:spPr bwMode="auto">
          <a:xfrm>
            <a:off x="1320800" y="3733800"/>
            <a:ext cx="543739" cy="369332"/>
          </a:xfrm>
          <a:prstGeom prst="rect">
            <a:avLst/>
          </a:prstGeom>
          <a:noFill/>
          <a:ln w="9525">
            <a:noFill/>
            <a:miter lim="800000"/>
            <a:headEnd/>
            <a:tailEnd/>
          </a:ln>
        </p:spPr>
        <p:txBody>
          <a:bodyPr wrap="none">
            <a:spAutoFit/>
          </a:bodyPr>
          <a:lstStyle/>
          <a:p>
            <a:r>
              <a:rPr lang="en-US" dirty="0">
                <a:latin typeface="Times New Roman" pitchFamily="18" charset="0"/>
              </a:rPr>
              <a:t>size</a:t>
            </a:r>
          </a:p>
        </p:txBody>
      </p:sp>
      <p:sp>
        <p:nvSpPr>
          <p:cNvPr id="15405" name="Text Box 44"/>
          <p:cNvSpPr txBox="1">
            <a:spLocks noChangeArrowheads="1"/>
          </p:cNvSpPr>
          <p:nvPr/>
        </p:nvSpPr>
        <p:spPr bwMode="auto">
          <a:xfrm>
            <a:off x="1286933" y="2171701"/>
            <a:ext cx="1486304" cy="369332"/>
          </a:xfrm>
          <a:prstGeom prst="rect">
            <a:avLst/>
          </a:prstGeom>
          <a:noFill/>
          <a:ln w="9525">
            <a:noFill/>
            <a:miter lim="800000"/>
            <a:headEnd/>
            <a:tailEnd/>
          </a:ln>
        </p:spPr>
        <p:txBody>
          <a:bodyPr wrap="none">
            <a:spAutoFit/>
          </a:bodyPr>
          <a:lstStyle/>
          <a:p>
            <a:r>
              <a:rPr lang="en-US">
                <a:latin typeface="Times New Roman" pitchFamily="18" charset="0"/>
              </a:rPr>
              <a:t>Array indexes</a:t>
            </a:r>
          </a:p>
        </p:txBody>
      </p:sp>
      <p:sp>
        <p:nvSpPr>
          <p:cNvPr id="15406" name="Text Box 45"/>
          <p:cNvSpPr txBox="1">
            <a:spLocks noChangeArrowheads="1"/>
          </p:cNvSpPr>
          <p:nvPr/>
        </p:nvSpPr>
        <p:spPr bwMode="auto">
          <a:xfrm>
            <a:off x="3962400" y="2376488"/>
            <a:ext cx="1075936" cy="369332"/>
          </a:xfrm>
          <a:prstGeom prst="rect">
            <a:avLst/>
          </a:prstGeom>
          <a:noFill/>
          <a:ln w="9525">
            <a:noFill/>
            <a:miter lim="800000"/>
            <a:headEnd/>
            <a:tailEnd/>
          </a:ln>
        </p:spPr>
        <p:txBody>
          <a:bodyPr wrap="none">
            <a:spAutoFit/>
          </a:bodyPr>
          <a:lstStyle/>
          <a:p>
            <a:r>
              <a:rPr lang="en-US" dirty="0">
                <a:latin typeface="Times New Roman" pitchFamily="18" charset="0"/>
              </a:rPr>
              <a:t>Delete 19</a:t>
            </a:r>
          </a:p>
        </p:txBody>
      </p:sp>
      <p:sp>
        <p:nvSpPr>
          <p:cNvPr id="15407" name="Text Box 46"/>
          <p:cNvSpPr txBox="1">
            <a:spLocks noChangeArrowheads="1"/>
          </p:cNvSpPr>
          <p:nvPr/>
        </p:nvSpPr>
        <p:spPr bwMode="auto">
          <a:xfrm>
            <a:off x="1261533" y="4381501"/>
            <a:ext cx="1886094" cy="369332"/>
          </a:xfrm>
          <a:prstGeom prst="rect">
            <a:avLst/>
          </a:prstGeom>
          <a:noFill/>
          <a:ln w="9525">
            <a:noFill/>
            <a:miter lim="800000"/>
            <a:headEnd/>
            <a:tailEnd/>
          </a:ln>
        </p:spPr>
        <p:txBody>
          <a:bodyPr wrap="none">
            <a:spAutoFit/>
          </a:bodyPr>
          <a:lstStyle/>
          <a:p>
            <a:r>
              <a:rPr lang="en-US">
                <a:latin typeface="Times New Roman" pitchFamily="18" charset="0"/>
              </a:rPr>
              <a:t>ADT list positions</a:t>
            </a:r>
          </a:p>
        </p:txBody>
      </p:sp>
      <p:sp>
        <p:nvSpPr>
          <p:cNvPr id="15408" name="Text Box 47"/>
          <p:cNvSpPr txBox="1">
            <a:spLocks noChangeArrowheads="1"/>
          </p:cNvSpPr>
          <p:nvPr/>
        </p:nvSpPr>
        <p:spPr bwMode="auto">
          <a:xfrm>
            <a:off x="5892800" y="4205288"/>
            <a:ext cx="684803" cy="369332"/>
          </a:xfrm>
          <a:prstGeom prst="rect">
            <a:avLst/>
          </a:prstGeom>
          <a:noFill/>
          <a:ln w="9525">
            <a:noFill/>
            <a:miter lim="800000"/>
            <a:headEnd/>
            <a:tailEnd/>
          </a:ln>
        </p:spPr>
        <p:txBody>
          <a:bodyPr wrap="none">
            <a:spAutoFit/>
          </a:bodyPr>
          <a:lstStyle/>
          <a:p>
            <a:r>
              <a:rPr lang="en-US" dirty="0">
                <a:latin typeface="Times New Roman" pitchFamily="18" charset="0"/>
              </a:rPr>
              <a:t>items</a:t>
            </a:r>
          </a:p>
        </p:txBody>
      </p:sp>
      <p:sp>
        <p:nvSpPr>
          <p:cNvPr id="15409" name="Text Box 49"/>
          <p:cNvSpPr txBox="1">
            <a:spLocks noChangeArrowheads="1"/>
          </p:cNvSpPr>
          <p:nvPr/>
        </p:nvSpPr>
        <p:spPr bwMode="auto">
          <a:xfrm>
            <a:off x="4351867" y="5043488"/>
            <a:ext cx="3089307" cy="369332"/>
          </a:xfrm>
          <a:prstGeom prst="rect">
            <a:avLst/>
          </a:prstGeom>
          <a:noFill/>
          <a:ln w="9525">
            <a:noFill/>
            <a:miter lim="800000"/>
            <a:headEnd/>
            <a:tailEnd/>
          </a:ln>
        </p:spPr>
        <p:txBody>
          <a:bodyPr wrap="none">
            <a:spAutoFit/>
          </a:bodyPr>
          <a:lstStyle/>
          <a:p>
            <a:r>
              <a:rPr lang="en-US" dirty="0">
                <a:latin typeface="Times New Roman" pitchFamily="18" charset="0"/>
              </a:rPr>
              <a:t>Figure 2: Deletion causes a gap</a:t>
            </a:r>
          </a:p>
        </p:txBody>
      </p:sp>
      <p:sp>
        <p:nvSpPr>
          <p:cNvPr id="15410" name="AutoShape 52"/>
          <p:cNvSpPr>
            <a:spLocks noChangeArrowheads="1"/>
          </p:cNvSpPr>
          <p:nvPr/>
        </p:nvSpPr>
        <p:spPr bwMode="auto">
          <a:xfrm>
            <a:off x="5283200" y="3810000"/>
            <a:ext cx="812800" cy="228600"/>
          </a:xfrm>
          <a:prstGeom prst="leftArrow">
            <a:avLst>
              <a:gd name="adj1" fmla="val 50000"/>
              <a:gd name="adj2" fmla="val 66667"/>
            </a:avLst>
          </a:prstGeom>
          <a:solidFill>
            <a:schemeClr val="tx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122208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xfrm>
            <a:off x="11484864" y="6280150"/>
            <a:ext cx="609600" cy="476250"/>
          </a:xfrm>
          <a:noFill/>
        </p:spPr>
        <p:txBody>
          <a:bodyPr/>
          <a:lstStyle/>
          <a:p>
            <a:fld id="{E0158C69-3E61-4115-A8E5-0E856995F5C9}" type="slidenum">
              <a:rPr lang="en-US"/>
              <a:pPr/>
              <a:t>15</a:t>
            </a:fld>
            <a:endParaRPr lang="en-US"/>
          </a:p>
        </p:txBody>
      </p:sp>
      <p:sp>
        <p:nvSpPr>
          <p:cNvPr id="16387" name="Rectangle 2"/>
          <p:cNvSpPr>
            <a:spLocks noGrp="1" noChangeArrowheads="1"/>
          </p:cNvSpPr>
          <p:nvPr>
            <p:ph type="title"/>
          </p:nvPr>
        </p:nvSpPr>
        <p:spPr>
          <a:xfrm>
            <a:off x="914401" y="-14288"/>
            <a:ext cx="11417300" cy="1462088"/>
          </a:xfrm>
        </p:spPr>
        <p:txBody>
          <a:bodyPr/>
          <a:lstStyle/>
          <a:p>
            <a:pPr algn="ctr" eaLnBrk="1" hangingPunct="1"/>
            <a:r>
              <a:rPr lang="en-US" sz="4000" b="1" dirty="0" smtClean="0">
                <a:latin typeface="Times New Roman" pitchFamily="18" charset="0"/>
              </a:rPr>
              <a:t>Deletion Algorithm</a:t>
            </a:r>
          </a:p>
        </p:txBody>
      </p:sp>
      <p:sp>
        <p:nvSpPr>
          <p:cNvPr id="16388" name="Rectangle 3"/>
          <p:cNvSpPr>
            <a:spLocks noGrp="1" noChangeArrowheads="1"/>
          </p:cNvSpPr>
          <p:nvPr>
            <p:ph type="body" idx="1"/>
          </p:nvPr>
        </p:nvSpPr>
        <p:spPr>
          <a:xfrm>
            <a:off x="609600" y="1295400"/>
            <a:ext cx="12192000" cy="4724400"/>
          </a:xfrm>
        </p:spPr>
        <p:txBody>
          <a:bodyPr>
            <a:normAutofit fontScale="62500" lnSpcReduction="20000"/>
          </a:bodyPr>
          <a:lstStyle/>
          <a:p>
            <a:pPr marL="609600" indent="-609600" algn="just" eaLnBrk="1" hangingPunct="1">
              <a:lnSpc>
                <a:spcPct val="80000"/>
              </a:lnSpc>
              <a:buFont typeface="Wingdings" pitchFamily="2" charset="2"/>
              <a:buNone/>
            </a:pPr>
            <a:endParaRPr lang="en-US" sz="2000" dirty="0" smtClean="0">
              <a:latin typeface="Times New Roman" pitchFamily="18" charset="0"/>
            </a:endParaRPr>
          </a:p>
          <a:p>
            <a:pPr marL="609600" indent="-609600" algn="just" eaLnBrk="1" hangingPunct="1">
              <a:lnSpc>
                <a:spcPct val="80000"/>
              </a:lnSpc>
              <a:buFont typeface="Wingdings" pitchFamily="2" charset="2"/>
              <a:buNone/>
            </a:pPr>
            <a:endParaRPr lang="en-US" sz="2000" dirty="0" smtClean="0">
              <a:latin typeface="Times New Roman" pitchFamily="18" charset="0"/>
            </a:endParaRPr>
          </a:p>
          <a:p>
            <a:pPr marL="609600" indent="-609600" algn="just" eaLnBrk="1" hangingPunct="1">
              <a:lnSpc>
                <a:spcPct val="80000"/>
              </a:lnSpc>
              <a:buFont typeface="Wingdings" pitchFamily="2" charset="2"/>
              <a:buNone/>
            </a:pPr>
            <a:r>
              <a:rPr lang="en-US" sz="2000" dirty="0" smtClean="0">
                <a:latin typeface="Times New Roman" pitchFamily="18" charset="0"/>
              </a:rPr>
              <a:t>	(b)</a:t>
            </a:r>
          </a:p>
          <a:p>
            <a:pPr marL="609600" indent="-609600" algn="just" eaLnBrk="1" hangingPunct="1">
              <a:lnSpc>
                <a:spcPct val="80000"/>
              </a:lnSpc>
              <a:buFont typeface="Wingdings" pitchFamily="2" charset="2"/>
              <a:buNone/>
            </a:pPr>
            <a:endParaRPr lang="en-US" sz="1800" dirty="0" smtClean="0">
              <a:latin typeface="Times New Roman" pitchFamily="18" charset="0"/>
            </a:endParaRPr>
          </a:p>
          <a:p>
            <a:pPr marL="609600" indent="-609600" algn="just" eaLnBrk="1" hangingPunct="1">
              <a:lnSpc>
                <a:spcPct val="80000"/>
              </a:lnSpc>
              <a:buFont typeface="Wingdings" pitchFamily="2" charset="2"/>
              <a:buNone/>
            </a:pPr>
            <a:endParaRPr lang="en-US" sz="1800" dirty="0" smtClean="0">
              <a:latin typeface="Times New Roman" pitchFamily="18" charset="0"/>
            </a:endParaRPr>
          </a:p>
          <a:p>
            <a:pPr marL="609600" indent="-609600" algn="just" eaLnBrk="1" hangingPunct="1">
              <a:lnSpc>
                <a:spcPct val="80000"/>
              </a:lnSpc>
              <a:buFont typeface="Wingdings" pitchFamily="2" charset="2"/>
              <a:buNone/>
            </a:pPr>
            <a:r>
              <a:rPr lang="en-US" sz="1800" dirty="0" smtClean="0">
                <a:latin typeface="Times New Roman" pitchFamily="18" charset="0"/>
              </a:rPr>
              <a:t>		          </a:t>
            </a:r>
          </a:p>
          <a:p>
            <a:pPr marL="609600" indent="-609600" algn="just" eaLnBrk="1" hangingPunct="1">
              <a:lnSpc>
                <a:spcPct val="80000"/>
              </a:lnSpc>
              <a:buFont typeface="Wingdings" pitchFamily="2" charset="2"/>
              <a:buNone/>
            </a:pPr>
            <a:r>
              <a:rPr lang="en-US" sz="1800" dirty="0" smtClean="0">
                <a:latin typeface="Times New Roman" pitchFamily="18" charset="0"/>
              </a:rPr>
              <a:t>	               0      1      2      3                                                    k-1                        MAX_LIST-1</a:t>
            </a:r>
          </a:p>
          <a:p>
            <a:pPr marL="609600" indent="-609600" algn="just" eaLnBrk="1" hangingPunct="1">
              <a:lnSpc>
                <a:spcPct val="80000"/>
              </a:lnSpc>
              <a:buFont typeface="Wingdings" pitchFamily="2" charset="2"/>
              <a:buNone/>
            </a:pPr>
            <a:endParaRPr lang="en-US" sz="1800" dirty="0" smtClean="0">
              <a:latin typeface="Times New Roman" pitchFamily="18" charset="0"/>
            </a:endParaRPr>
          </a:p>
          <a:p>
            <a:pPr marL="609600" indent="-609600" algn="just" eaLnBrk="1" hangingPunct="1">
              <a:lnSpc>
                <a:spcPct val="80000"/>
              </a:lnSpc>
              <a:buFont typeface="Wingdings" pitchFamily="2" charset="2"/>
              <a:buNone/>
            </a:pPr>
            <a:r>
              <a:rPr lang="en-US" sz="1800" dirty="0" smtClean="0">
                <a:latin typeface="Times New Roman" pitchFamily="18" charset="0"/>
              </a:rPr>
              <a:t>             </a:t>
            </a:r>
          </a:p>
          <a:p>
            <a:pPr marL="609600" indent="-609600" algn="just" eaLnBrk="1" hangingPunct="1">
              <a:lnSpc>
                <a:spcPct val="80000"/>
              </a:lnSpc>
              <a:buFont typeface="Wingdings" pitchFamily="2" charset="2"/>
              <a:buNone/>
            </a:pPr>
            <a:endParaRPr lang="en-US" sz="1800" dirty="0" smtClean="0">
              <a:latin typeface="Times New Roman" pitchFamily="18" charset="0"/>
            </a:endParaRPr>
          </a:p>
          <a:p>
            <a:pPr marL="609600" indent="-609600" algn="just" eaLnBrk="1" hangingPunct="1">
              <a:lnSpc>
                <a:spcPct val="80000"/>
              </a:lnSpc>
              <a:buFont typeface="Wingdings" pitchFamily="2" charset="2"/>
              <a:buNone/>
            </a:pPr>
            <a:endParaRPr lang="en-US" sz="1800" dirty="0" smtClean="0">
              <a:latin typeface="Times New Roman" pitchFamily="18" charset="0"/>
            </a:endParaRPr>
          </a:p>
          <a:p>
            <a:pPr marL="609600" indent="-609600" algn="just" eaLnBrk="1" hangingPunct="1">
              <a:lnSpc>
                <a:spcPct val="80000"/>
              </a:lnSpc>
              <a:buFont typeface="Wingdings" pitchFamily="2" charset="2"/>
              <a:buNone/>
            </a:pPr>
            <a:r>
              <a:rPr lang="en-US" sz="1800" dirty="0" smtClean="0">
                <a:latin typeface="Times New Roman" pitchFamily="18" charset="0"/>
              </a:rPr>
              <a:t>                         1      2      3      4                                                      k                               MAX_LIST</a:t>
            </a:r>
          </a:p>
          <a:p>
            <a:pPr marL="609600" indent="-609600" algn="just" eaLnBrk="1" hangingPunct="1">
              <a:lnSpc>
                <a:spcPct val="80000"/>
              </a:lnSpc>
              <a:buFont typeface="Wingdings" pitchFamily="2" charset="2"/>
              <a:buNone/>
            </a:pPr>
            <a:endParaRPr lang="en-US" sz="1800" dirty="0" smtClean="0">
              <a:latin typeface="Times New Roman" pitchFamily="18" charset="0"/>
            </a:endParaRPr>
          </a:p>
          <a:p>
            <a:pPr marL="609600" indent="-609600" algn="just" eaLnBrk="1" hangingPunct="1">
              <a:lnSpc>
                <a:spcPct val="80000"/>
              </a:lnSpc>
              <a:buFont typeface="Wingdings" pitchFamily="2" charset="2"/>
              <a:buNone/>
            </a:pPr>
            <a:endParaRPr lang="en-US" sz="2000" dirty="0" smtClean="0">
              <a:latin typeface="Times New Roman" pitchFamily="18" charset="0"/>
            </a:endParaRPr>
          </a:p>
          <a:p>
            <a:pPr marL="609600" indent="-609600" eaLnBrk="1" hangingPunct="1">
              <a:lnSpc>
                <a:spcPct val="80000"/>
              </a:lnSpc>
              <a:buFont typeface="Wingdings" pitchFamily="2" charset="2"/>
              <a:buNone/>
            </a:pPr>
            <a:r>
              <a:rPr lang="en-US" sz="2000" dirty="0" smtClean="0">
                <a:latin typeface="Times New Roman" pitchFamily="18" charset="0"/>
              </a:rPr>
              <a:t>	</a:t>
            </a:r>
          </a:p>
          <a:p>
            <a:pPr marL="609600" indent="-609600" eaLnBrk="1" hangingPunct="1">
              <a:lnSpc>
                <a:spcPct val="80000"/>
              </a:lnSpc>
              <a:buFont typeface="Wingdings" pitchFamily="2" charset="2"/>
              <a:buNone/>
            </a:pPr>
            <a:r>
              <a:rPr lang="en-US" sz="2000" dirty="0" smtClean="0">
                <a:latin typeface="Times New Roman" pitchFamily="18" charset="0"/>
              </a:rPr>
              <a:t>		             </a:t>
            </a:r>
          </a:p>
          <a:p>
            <a:pPr marL="609600" indent="-609600" eaLnBrk="1" hangingPunct="1">
              <a:lnSpc>
                <a:spcPct val="80000"/>
              </a:lnSpc>
              <a:buFont typeface="Wingdings" pitchFamily="2" charset="2"/>
              <a:buNone/>
            </a:pPr>
            <a:endParaRPr lang="en-US" sz="2000" dirty="0" smtClean="0">
              <a:latin typeface="Times New Roman" pitchFamily="18" charset="0"/>
            </a:endParaRPr>
          </a:p>
          <a:p>
            <a:pPr marL="609600" indent="-609600" eaLnBrk="1" hangingPunct="1">
              <a:lnSpc>
                <a:spcPct val="80000"/>
              </a:lnSpc>
              <a:buFont typeface="Wingdings" pitchFamily="2" charset="2"/>
              <a:buNone/>
            </a:pPr>
            <a:endParaRPr lang="en-US" sz="800" dirty="0" smtClean="0">
              <a:latin typeface="Times New Roman" pitchFamily="18" charset="0"/>
            </a:endParaRPr>
          </a:p>
          <a:p>
            <a:pPr marL="609600" indent="-609600" eaLnBrk="1" hangingPunct="1">
              <a:lnSpc>
                <a:spcPct val="80000"/>
              </a:lnSpc>
              <a:buFont typeface="Wingdings" pitchFamily="2" charset="2"/>
              <a:buNone/>
            </a:pPr>
            <a:r>
              <a:rPr lang="en-US" sz="800" dirty="0" smtClean="0">
                <a:latin typeface="Times New Roman" pitchFamily="18" charset="0"/>
              </a:rPr>
              <a:t>	</a:t>
            </a:r>
          </a:p>
          <a:p>
            <a:pPr marL="609600" indent="-609600" eaLnBrk="1" hangingPunct="1">
              <a:lnSpc>
                <a:spcPct val="80000"/>
              </a:lnSpc>
              <a:buFont typeface="Wingdings" pitchFamily="2" charset="2"/>
              <a:buNone/>
            </a:pPr>
            <a:r>
              <a:rPr lang="en-US" sz="800" dirty="0" smtClean="0">
                <a:latin typeface="Times New Roman" pitchFamily="18" charset="0"/>
              </a:rPr>
              <a:t>                            </a:t>
            </a:r>
          </a:p>
        </p:txBody>
      </p:sp>
      <p:graphicFrame>
        <p:nvGraphicFramePr>
          <p:cNvPr id="23603" name="Group 51"/>
          <p:cNvGraphicFramePr>
            <a:graphicFrameLocks noGrp="1"/>
          </p:cNvGraphicFramePr>
          <p:nvPr/>
        </p:nvGraphicFramePr>
        <p:xfrm>
          <a:off x="2438400" y="2971800"/>
          <a:ext cx="9042400" cy="584200"/>
        </p:xfrm>
        <a:graphic>
          <a:graphicData uri="http://schemas.openxmlformats.org/drawingml/2006/table">
            <a:tbl>
              <a:tblPr/>
              <a:tblGrid>
                <a:gridCol w="609600"/>
                <a:gridCol w="609600"/>
                <a:gridCol w="609600"/>
                <a:gridCol w="609600"/>
                <a:gridCol w="2076451"/>
                <a:gridCol w="565149"/>
                <a:gridCol w="609600"/>
                <a:gridCol w="609600"/>
                <a:gridCol w="609600"/>
                <a:gridCol w="1524000"/>
                <a:gridCol w="609600"/>
              </a:tblGrid>
              <a:tr h="584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rPr>
                        <a:t>12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44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100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rPr>
                        <a:t>10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18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584" name="Group 32"/>
          <p:cNvGraphicFramePr>
            <a:graphicFrameLocks noGrp="1"/>
          </p:cNvGraphicFramePr>
          <p:nvPr/>
        </p:nvGraphicFramePr>
        <p:xfrm>
          <a:off x="1439333" y="2895600"/>
          <a:ext cx="711200" cy="609600"/>
        </p:xfrm>
        <a:graphic>
          <a:graphicData uri="http://schemas.openxmlformats.org/drawingml/2006/table">
            <a:tbl>
              <a:tblPr/>
              <a:tblGrid>
                <a:gridCol w="711200"/>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k</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21" name="Line 39"/>
          <p:cNvSpPr>
            <a:spLocks noChangeShapeType="1"/>
          </p:cNvSpPr>
          <p:nvPr/>
        </p:nvSpPr>
        <p:spPr bwMode="auto">
          <a:xfrm>
            <a:off x="2133600" y="2819400"/>
            <a:ext cx="508000" cy="0"/>
          </a:xfrm>
          <a:prstGeom prst="line">
            <a:avLst/>
          </a:prstGeom>
          <a:noFill/>
          <a:ln w="9525">
            <a:solidFill>
              <a:schemeClr val="tx1"/>
            </a:solidFill>
            <a:round/>
            <a:headEnd/>
            <a:tailEnd type="triangle" w="med" len="med"/>
          </a:ln>
        </p:spPr>
        <p:txBody>
          <a:bodyPr/>
          <a:lstStyle/>
          <a:p>
            <a:endParaRPr lang="en-US"/>
          </a:p>
        </p:txBody>
      </p:sp>
      <p:sp>
        <p:nvSpPr>
          <p:cNvPr id="16422" name="Line 40"/>
          <p:cNvSpPr>
            <a:spLocks noChangeShapeType="1"/>
          </p:cNvSpPr>
          <p:nvPr/>
        </p:nvSpPr>
        <p:spPr bwMode="auto">
          <a:xfrm>
            <a:off x="2133600" y="2362200"/>
            <a:ext cx="0" cy="457200"/>
          </a:xfrm>
          <a:prstGeom prst="line">
            <a:avLst/>
          </a:prstGeom>
          <a:noFill/>
          <a:ln w="9525">
            <a:solidFill>
              <a:schemeClr val="tx1"/>
            </a:solidFill>
            <a:round/>
            <a:headEnd/>
            <a:tailEnd/>
          </a:ln>
        </p:spPr>
        <p:txBody>
          <a:bodyPr/>
          <a:lstStyle/>
          <a:p>
            <a:endParaRPr lang="en-US"/>
          </a:p>
        </p:txBody>
      </p:sp>
      <p:sp>
        <p:nvSpPr>
          <p:cNvPr id="16423" name="Line 41"/>
          <p:cNvSpPr>
            <a:spLocks noChangeShapeType="1"/>
          </p:cNvSpPr>
          <p:nvPr/>
        </p:nvSpPr>
        <p:spPr bwMode="auto">
          <a:xfrm>
            <a:off x="2032000" y="3962400"/>
            <a:ext cx="508000" cy="0"/>
          </a:xfrm>
          <a:prstGeom prst="line">
            <a:avLst/>
          </a:prstGeom>
          <a:noFill/>
          <a:ln w="9525">
            <a:solidFill>
              <a:schemeClr val="tx1"/>
            </a:solidFill>
            <a:round/>
            <a:headEnd/>
            <a:tailEnd type="triangle" w="med" len="med"/>
          </a:ln>
        </p:spPr>
        <p:txBody>
          <a:bodyPr/>
          <a:lstStyle/>
          <a:p>
            <a:endParaRPr lang="en-US"/>
          </a:p>
        </p:txBody>
      </p:sp>
      <p:sp>
        <p:nvSpPr>
          <p:cNvPr id="16424" name="Line 42"/>
          <p:cNvSpPr>
            <a:spLocks noChangeShapeType="1"/>
          </p:cNvSpPr>
          <p:nvPr/>
        </p:nvSpPr>
        <p:spPr bwMode="auto">
          <a:xfrm>
            <a:off x="2054933" y="3962400"/>
            <a:ext cx="0" cy="533400"/>
          </a:xfrm>
          <a:prstGeom prst="line">
            <a:avLst/>
          </a:prstGeom>
          <a:noFill/>
          <a:ln w="9525">
            <a:solidFill>
              <a:schemeClr val="tx1"/>
            </a:solidFill>
            <a:round/>
            <a:headEnd/>
            <a:tailEnd/>
          </a:ln>
        </p:spPr>
        <p:txBody>
          <a:bodyPr/>
          <a:lstStyle/>
          <a:p>
            <a:endParaRPr lang="en-US"/>
          </a:p>
        </p:txBody>
      </p:sp>
      <p:sp>
        <p:nvSpPr>
          <p:cNvPr id="16425" name="Text Box 43"/>
          <p:cNvSpPr txBox="1">
            <a:spLocks noChangeArrowheads="1"/>
          </p:cNvSpPr>
          <p:nvPr/>
        </p:nvSpPr>
        <p:spPr bwMode="auto">
          <a:xfrm>
            <a:off x="1418167" y="3543300"/>
            <a:ext cx="543739" cy="369332"/>
          </a:xfrm>
          <a:prstGeom prst="rect">
            <a:avLst/>
          </a:prstGeom>
          <a:noFill/>
          <a:ln w="9525">
            <a:noFill/>
            <a:miter lim="800000"/>
            <a:headEnd/>
            <a:tailEnd/>
          </a:ln>
        </p:spPr>
        <p:txBody>
          <a:bodyPr wrap="none">
            <a:spAutoFit/>
          </a:bodyPr>
          <a:lstStyle/>
          <a:p>
            <a:r>
              <a:rPr lang="en-US">
                <a:latin typeface="Times New Roman" pitchFamily="18" charset="0"/>
              </a:rPr>
              <a:t>size</a:t>
            </a:r>
          </a:p>
        </p:txBody>
      </p:sp>
      <p:sp>
        <p:nvSpPr>
          <p:cNvPr id="16426" name="Text Box 44"/>
          <p:cNvSpPr txBox="1">
            <a:spLocks noChangeArrowheads="1"/>
          </p:cNvSpPr>
          <p:nvPr/>
        </p:nvSpPr>
        <p:spPr bwMode="auto">
          <a:xfrm>
            <a:off x="1286933" y="2057401"/>
            <a:ext cx="1486304" cy="369332"/>
          </a:xfrm>
          <a:prstGeom prst="rect">
            <a:avLst/>
          </a:prstGeom>
          <a:noFill/>
          <a:ln w="9525">
            <a:noFill/>
            <a:miter lim="800000"/>
            <a:headEnd/>
            <a:tailEnd/>
          </a:ln>
        </p:spPr>
        <p:txBody>
          <a:bodyPr wrap="none">
            <a:spAutoFit/>
          </a:bodyPr>
          <a:lstStyle/>
          <a:p>
            <a:r>
              <a:rPr lang="en-US" dirty="0">
                <a:latin typeface="Times New Roman" pitchFamily="18" charset="0"/>
              </a:rPr>
              <a:t>Array indexes</a:t>
            </a:r>
          </a:p>
        </p:txBody>
      </p:sp>
      <p:sp>
        <p:nvSpPr>
          <p:cNvPr id="16427" name="Text Box 46"/>
          <p:cNvSpPr txBox="1">
            <a:spLocks noChangeArrowheads="1"/>
          </p:cNvSpPr>
          <p:nvPr/>
        </p:nvSpPr>
        <p:spPr bwMode="auto">
          <a:xfrm>
            <a:off x="1439333" y="4662488"/>
            <a:ext cx="1886094" cy="369332"/>
          </a:xfrm>
          <a:prstGeom prst="rect">
            <a:avLst/>
          </a:prstGeom>
          <a:noFill/>
          <a:ln w="9525">
            <a:noFill/>
            <a:miter lim="800000"/>
            <a:headEnd/>
            <a:tailEnd/>
          </a:ln>
        </p:spPr>
        <p:txBody>
          <a:bodyPr wrap="none">
            <a:spAutoFit/>
          </a:bodyPr>
          <a:lstStyle/>
          <a:p>
            <a:r>
              <a:rPr lang="en-US" dirty="0">
                <a:latin typeface="Times New Roman" pitchFamily="18" charset="0"/>
              </a:rPr>
              <a:t>ADT list positions</a:t>
            </a:r>
          </a:p>
        </p:txBody>
      </p:sp>
      <p:sp>
        <p:nvSpPr>
          <p:cNvPr id="16428" name="Text Box 47"/>
          <p:cNvSpPr txBox="1">
            <a:spLocks noChangeArrowheads="1"/>
          </p:cNvSpPr>
          <p:nvPr/>
        </p:nvSpPr>
        <p:spPr bwMode="auto">
          <a:xfrm>
            <a:off x="6722534" y="3733800"/>
            <a:ext cx="684803" cy="369332"/>
          </a:xfrm>
          <a:prstGeom prst="rect">
            <a:avLst/>
          </a:prstGeom>
          <a:noFill/>
          <a:ln w="9525">
            <a:noFill/>
            <a:miter lim="800000"/>
            <a:headEnd/>
            <a:tailEnd/>
          </a:ln>
        </p:spPr>
        <p:txBody>
          <a:bodyPr wrap="none">
            <a:spAutoFit/>
          </a:bodyPr>
          <a:lstStyle/>
          <a:p>
            <a:r>
              <a:rPr lang="en-US">
                <a:latin typeface="Times New Roman" pitchFamily="18" charset="0"/>
              </a:rPr>
              <a:t>items</a:t>
            </a:r>
          </a:p>
        </p:txBody>
      </p:sp>
      <p:sp>
        <p:nvSpPr>
          <p:cNvPr id="16429" name="Text Box 49"/>
          <p:cNvSpPr txBox="1">
            <a:spLocks noChangeArrowheads="1"/>
          </p:cNvSpPr>
          <p:nvPr/>
        </p:nvSpPr>
        <p:spPr bwMode="auto">
          <a:xfrm>
            <a:off x="4775200" y="4662488"/>
            <a:ext cx="2845651" cy="369332"/>
          </a:xfrm>
          <a:prstGeom prst="rect">
            <a:avLst/>
          </a:prstGeom>
          <a:noFill/>
          <a:ln w="9525">
            <a:noFill/>
            <a:miter lim="800000"/>
            <a:headEnd/>
            <a:tailEnd/>
          </a:ln>
        </p:spPr>
        <p:txBody>
          <a:bodyPr wrap="none">
            <a:spAutoFit/>
          </a:bodyPr>
          <a:lstStyle/>
          <a:p>
            <a:r>
              <a:rPr lang="en-US">
                <a:latin typeface="Times New Roman" pitchFamily="18" charset="0"/>
              </a:rPr>
              <a:t>Figure 3: Fill gap by shifting</a:t>
            </a:r>
          </a:p>
        </p:txBody>
      </p:sp>
    </p:spTree>
    <p:extLst>
      <p:ext uri="{BB962C8B-B14F-4D97-AF65-F5344CB8AC3E}">
        <p14:creationId xmlns:p14="http://schemas.microsoft.com/office/powerpoint/2010/main" val="622996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C54C4BAC-F3B2-4341-AAEC-0DF59AF2276D}" type="slidenum">
              <a:rPr lang="en-US"/>
              <a:pPr/>
              <a:t>16</a:t>
            </a:fld>
            <a:endParaRPr lang="en-US"/>
          </a:p>
        </p:txBody>
      </p:sp>
      <p:sp>
        <p:nvSpPr>
          <p:cNvPr id="17411" name="Rectangle 2"/>
          <p:cNvSpPr>
            <a:spLocks noGrp="1" noChangeArrowheads="1"/>
          </p:cNvSpPr>
          <p:nvPr>
            <p:ph type="title"/>
          </p:nvPr>
        </p:nvSpPr>
        <p:spPr>
          <a:xfrm>
            <a:off x="1117600" y="76200"/>
            <a:ext cx="11074400" cy="1462088"/>
          </a:xfrm>
        </p:spPr>
        <p:txBody>
          <a:bodyPr/>
          <a:lstStyle/>
          <a:p>
            <a:pPr algn="ctr" eaLnBrk="1" hangingPunct="1"/>
            <a:r>
              <a:rPr lang="en-US" sz="4000" dirty="0" smtClean="0">
                <a:latin typeface="Times New Roman" pitchFamily="18" charset="0"/>
              </a:rPr>
              <a:t>Deletion Algorithm</a:t>
            </a:r>
          </a:p>
        </p:txBody>
      </p:sp>
      <p:sp>
        <p:nvSpPr>
          <p:cNvPr id="17412" name="Rectangle 3"/>
          <p:cNvSpPr>
            <a:spLocks noGrp="1" noChangeArrowheads="1"/>
          </p:cNvSpPr>
          <p:nvPr>
            <p:ph type="body" idx="1"/>
          </p:nvPr>
        </p:nvSpPr>
        <p:spPr>
          <a:xfrm>
            <a:off x="1625600" y="1524000"/>
            <a:ext cx="12192000" cy="4114800"/>
          </a:xfrm>
        </p:spPr>
        <p:txBody>
          <a:bodyPr/>
          <a:lstStyle/>
          <a:p>
            <a:pPr marL="0" indent="0" eaLnBrk="1" hangingPunct="1">
              <a:lnSpc>
                <a:spcPct val="80000"/>
              </a:lnSpc>
              <a:buNone/>
            </a:pPr>
            <a:r>
              <a:rPr lang="en-US" sz="2800" u="sng" dirty="0" smtClean="0">
                <a:latin typeface="Times New Roman" pitchFamily="18" charset="0"/>
              </a:rPr>
              <a:t>Example algorithm:</a:t>
            </a:r>
            <a:endParaRPr lang="en-US" sz="2800" dirty="0" smtClean="0">
              <a:latin typeface="Times New Roman" pitchFamily="18" charset="0"/>
            </a:endParaRPr>
          </a:p>
        </p:txBody>
      </p:sp>
      <p:sp>
        <p:nvSpPr>
          <p:cNvPr id="17413" name="Text Box 4"/>
          <p:cNvSpPr txBox="1">
            <a:spLocks noChangeArrowheads="1"/>
          </p:cNvSpPr>
          <p:nvPr/>
        </p:nvSpPr>
        <p:spPr bwMode="auto">
          <a:xfrm>
            <a:off x="1562753" y="1969479"/>
            <a:ext cx="9402233" cy="3944937"/>
          </a:xfrm>
          <a:prstGeom prst="rect">
            <a:avLst/>
          </a:prstGeom>
          <a:noFill/>
          <a:ln w="9525">
            <a:solidFill>
              <a:schemeClr val="tx1"/>
            </a:solidFill>
            <a:miter lim="800000"/>
            <a:headEnd/>
            <a:tailEnd/>
          </a:ln>
        </p:spPr>
        <p:txBody>
          <a:bodyPr>
            <a:spAutoFit/>
          </a:bodyPr>
          <a:lstStyle/>
          <a:p>
            <a:pPr marL="342900" indent="-342900"/>
            <a:r>
              <a:rPr lang="en-US" sz="2800" dirty="0">
                <a:latin typeface="Times New Roman" pitchFamily="18" charset="0"/>
              </a:rPr>
              <a:t>DELETE(LA, N, K, ITEM)</a:t>
            </a:r>
          </a:p>
          <a:p>
            <a:pPr marL="342900" indent="-342900"/>
            <a:r>
              <a:rPr lang="en-US" sz="2800" dirty="0">
                <a:latin typeface="Times New Roman" pitchFamily="18" charset="0"/>
              </a:rPr>
              <a:t>   1.   ITEM = LA[K]</a:t>
            </a:r>
          </a:p>
          <a:p>
            <a:pPr marL="342900" indent="-342900"/>
            <a:r>
              <a:rPr lang="en-US" sz="2800" dirty="0">
                <a:latin typeface="Times New Roman" pitchFamily="18" charset="0"/>
              </a:rPr>
              <a:t>   2.   Repeat for I = K to N–2 	// If LB = 0</a:t>
            </a:r>
          </a:p>
          <a:p>
            <a:pPr marL="342900" indent="-342900"/>
            <a:r>
              <a:rPr lang="en-US" sz="2800" dirty="0">
                <a:latin typeface="Times New Roman" pitchFamily="18" charset="0"/>
              </a:rPr>
              <a:t>         2.1 	[Shift element </a:t>
            </a:r>
            <a:r>
              <a:rPr lang="en-US" sz="2800" dirty="0" smtClean="0">
                <a:latin typeface="Times New Roman" pitchFamily="18" charset="0"/>
              </a:rPr>
              <a:t>J </a:t>
            </a:r>
            <a:r>
              <a:rPr lang="en-US" sz="2800" dirty="0">
                <a:latin typeface="Times New Roman" pitchFamily="18" charset="0"/>
              </a:rPr>
              <a:t>+ 1, forward] </a:t>
            </a:r>
          </a:p>
          <a:p>
            <a:pPr marL="342900" indent="-342900"/>
            <a:r>
              <a:rPr lang="en-US" sz="2800" dirty="0">
                <a:latin typeface="Times New Roman" pitchFamily="18" charset="0"/>
              </a:rPr>
              <a:t>                LA[I] = LA[I+1]</a:t>
            </a:r>
          </a:p>
          <a:p>
            <a:pPr marL="342900" indent="-342900"/>
            <a:r>
              <a:rPr lang="en-US" sz="2800" dirty="0">
                <a:latin typeface="Times New Roman" pitchFamily="18" charset="0"/>
              </a:rPr>
              <a:t>   3.   [end of loop]</a:t>
            </a:r>
          </a:p>
          <a:p>
            <a:pPr marL="342900" indent="-342900"/>
            <a:r>
              <a:rPr lang="en-US" sz="2800" dirty="0">
                <a:latin typeface="Times New Roman" pitchFamily="18" charset="0"/>
              </a:rPr>
              <a:t>   4.   [Reset N in LA] </a:t>
            </a:r>
          </a:p>
          <a:p>
            <a:pPr marL="342900" indent="-342900"/>
            <a:r>
              <a:rPr lang="en-US" sz="2800" dirty="0">
                <a:latin typeface="Times New Roman" pitchFamily="18" charset="0"/>
              </a:rPr>
              <a:t>         N = N – 1  </a:t>
            </a:r>
          </a:p>
          <a:p>
            <a:pPr marL="342900" indent="-342900"/>
            <a:r>
              <a:rPr lang="en-US" sz="2800" dirty="0">
                <a:latin typeface="Times New Roman" pitchFamily="18" charset="0"/>
              </a:rPr>
              <a:t>   5.   Exit </a:t>
            </a:r>
          </a:p>
        </p:txBody>
      </p:sp>
    </p:spTree>
    <p:extLst>
      <p:ext uri="{BB962C8B-B14F-4D97-AF65-F5344CB8AC3E}">
        <p14:creationId xmlns:p14="http://schemas.microsoft.com/office/powerpoint/2010/main" val="1691180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184" y="0"/>
            <a:ext cx="11998816" cy="6858000"/>
          </a:xfrm>
        </p:spPr>
        <p:txBody>
          <a:bodyPr>
            <a:noAutofit/>
          </a:bodyPr>
          <a:lstStyle/>
          <a:p>
            <a:r>
              <a:rPr lang="en-US" sz="2800" b="1" dirty="0" smtClean="0">
                <a:latin typeface="Times New Roman" panose="02020603050405020304" pitchFamily="18" charset="0"/>
                <a:cs typeface="Times New Roman" panose="02020603050405020304" pitchFamily="18" charset="0"/>
              </a:rPr>
              <a:t>I</a:t>
            </a:r>
            <a:r>
              <a:rPr lang="en-US" sz="2800" b="1" dirty="0" smtClean="0">
                <a:solidFill>
                  <a:schemeClr val="tx1"/>
                </a:solidFill>
                <a:latin typeface="Times New Roman" panose="02020603050405020304" pitchFamily="18" charset="0"/>
                <a:cs typeface="Times New Roman" panose="02020603050405020304" pitchFamily="18" charset="0"/>
              </a:rPr>
              <a:t>nsertion operation:</a:t>
            </a:r>
            <a:endParaRPr lang="en-US" sz="2800" b="1" dirty="0">
              <a:solidFill>
                <a:schemeClr val="tx1"/>
              </a:solidFill>
              <a:latin typeface="Times New Roman" panose="02020603050405020304" pitchFamily="18" charset="0"/>
              <a:cs typeface="Times New Roman" panose="02020603050405020304" pitchFamily="18" charset="0"/>
            </a:endParaRPr>
          </a:p>
          <a:p>
            <a:r>
              <a:rPr lang="en-US" sz="1700" dirty="0" smtClean="0">
                <a:solidFill>
                  <a:schemeClr val="tx1"/>
                </a:solidFill>
                <a:latin typeface="Times New Roman" panose="02020603050405020304" pitchFamily="18" charset="0"/>
                <a:cs typeface="Times New Roman" panose="02020603050405020304" pitchFamily="18" charset="0"/>
              </a:rPr>
              <a:t>This </a:t>
            </a:r>
            <a:r>
              <a:rPr lang="en-US" sz="1700" dirty="0">
                <a:solidFill>
                  <a:schemeClr val="tx1"/>
                </a:solidFill>
                <a:latin typeface="Times New Roman" panose="02020603050405020304" pitchFamily="18" charset="0"/>
                <a:cs typeface="Times New Roman" panose="02020603050405020304" pitchFamily="18" charset="0"/>
              </a:rPr>
              <a:t>operation is performed to insert one or more elements into the array. As per the requirements, an element can be added at the beginning, end, or at any index of the array. Now, let's see the implementation of inserting an element into the array.</a:t>
            </a:r>
          </a:p>
          <a:p>
            <a:endParaRPr lang="en-US" sz="1700" dirty="0" smtClean="0">
              <a:solidFill>
                <a:schemeClr val="tx1"/>
              </a:solidFill>
              <a:latin typeface="Times New Roman" panose="02020603050405020304" pitchFamily="18" charset="0"/>
              <a:cs typeface="Times New Roman" panose="02020603050405020304" pitchFamily="18" charset="0"/>
            </a:endParaRPr>
          </a:p>
          <a:p>
            <a:r>
              <a:rPr lang="en-US" sz="1700" dirty="0" smtClean="0">
                <a:solidFill>
                  <a:schemeClr val="tx1"/>
                </a:solidFill>
                <a:latin typeface="Times New Roman" panose="02020603050405020304" pitchFamily="18" charset="0"/>
                <a:cs typeface="Times New Roman" panose="02020603050405020304" pitchFamily="18" charset="0"/>
              </a:rPr>
              <a:t>#</a:t>
            </a:r>
            <a:r>
              <a:rPr lang="en-US" sz="1700" dirty="0">
                <a:solidFill>
                  <a:schemeClr val="tx1"/>
                </a:solidFill>
                <a:latin typeface="Times New Roman" panose="02020603050405020304" pitchFamily="18" charset="0"/>
                <a:cs typeface="Times New Roman" panose="02020603050405020304" pitchFamily="18" charset="0"/>
              </a:rPr>
              <a:t>include &lt;</a:t>
            </a:r>
            <a:r>
              <a:rPr lang="en-US" sz="1700" dirty="0" err="1">
                <a:solidFill>
                  <a:schemeClr val="tx1"/>
                </a:solidFill>
                <a:latin typeface="Times New Roman" panose="02020603050405020304" pitchFamily="18" charset="0"/>
                <a:cs typeface="Times New Roman" panose="02020603050405020304" pitchFamily="18" charset="0"/>
              </a:rPr>
              <a:t>stdio.h</a:t>
            </a:r>
            <a:r>
              <a:rPr lang="en-US" sz="1700" dirty="0">
                <a:solidFill>
                  <a:schemeClr val="tx1"/>
                </a:solidFill>
                <a:latin typeface="Times New Roman" panose="02020603050405020304" pitchFamily="18" charset="0"/>
                <a:cs typeface="Times New Roman" panose="02020603050405020304" pitchFamily="18" charset="0"/>
              </a:rPr>
              <a:t>&gt;  </a:t>
            </a:r>
          </a:p>
          <a:p>
            <a:r>
              <a:rPr lang="en-US" sz="1700" dirty="0" err="1">
                <a:solidFill>
                  <a:schemeClr val="tx1"/>
                </a:solidFill>
                <a:latin typeface="Times New Roman" panose="02020603050405020304" pitchFamily="18" charset="0"/>
                <a:cs typeface="Times New Roman" panose="02020603050405020304" pitchFamily="18" charset="0"/>
              </a:rPr>
              <a:t>int</a:t>
            </a:r>
            <a:r>
              <a:rPr lang="en-US" sz="1700" dirty="0">
                <a:solidFill>
                  <a:schemeClr val="tx1"/>
                </a:solidFill>
                <a:latin typeface="Times New Roman" panose="02020603050405020304" pitchFamily="18" charset="0"/>
                <a:cs typeface="Times New Roman" panose="02020603050405020304" pitchFamily="18" charset="0"/>
              </a:rPr>
              <a:t> main()  </a:t>
            </a:r>
          </a:p>
          <a:p>
            <a:r>
              <a:rPr lang="en-US" sz="1700" dirty="0">
                <a:solidFill>
                  <a:schemeClr val="tx1"/>
                </a:solidFill>
                <a:latin typeface="Times New Roman" panose="02020603050405020304" pitchFamily="18" charset="0"/>
                <a:cs typeface="Times New Roman" panose="02020603050405020304" pitchFamily="18" charset="0"/>
              </a:rPr>
              <a:t>{  </a:t>
            </a:r>
          </a:p>
          <a:p>
            <a:r>
              <a:rPr lang="en-US" sz="1700" dirty="0">
                <a:solidFill>
                  <a:schemeClr val="tx1"/>
                </a:solidFill>
                <a:latin typeface="Times New Roman" panose="02020603050405020304" pitchFamily="18" charset="0"/>
                <a:cs typeface="Times New Roman" panose="02020603050405020304" pitchFamily="18" charset="0"/>
              </a:rPr>
              <a:t>    </a:t>
            </a:r>
            <a:r>
              <a:rPr lang="en-US" sz="1700" dirty="0" err="1">
                <a:solidFill>
                  <a:schemeClr val="tx1"/>
                </a:solidFill>
                <a:latin typeface="Times New Roman" panose="02020603050405020304" pitchFamily="18" charset="0"/>
                <a:cs typeface="Times New Roman" panose="02020603050405020304" pitchFamily="18" charset="0"/>
              </a:rPr>
              <a:t>int</a:t>
            </a:r>
            <a:r>
              <a:rPr lang="en-US" sz="1700" dirty="0">
                <a:solidFill>
                  <a:schemeClr val="tx1"/>
                </a:solidFill>
                <a:latin typeface="Times New Roman" panose="02020603050405020304" pitchFamily="18" charset="0"/>
                <a:cs typeface="Times New Roman" panose="02020603050405020304" pitchFamily="18" charset="0"/>
              </a:rPr>
              <a:t> </a:t>
            </a:r>
            <a:r>
              <a:rPr lang="en-US" sz="1700" dirty="0" err="1">
                <a:solidFill>
                  <a:schemeClr val="tx1"/>
                </a:solidFill>
                <a:latin typeface="Times New Roman" panose="02020603050405020304" pitchFamily="18" charset="0"/>
                <a:cs typeface="Times New Roman" panose="02020603050405020304" pitchFamily="18" charset="0"/>
              </a:rPr>
              <a:t>arr</a:t>
            </a:r>
            <a:r>
              <a:rPr lang="en-US" sz="1700" dirty="0">
                <a:solidFill>
                  <a:schemeClr val="tx1"/>
                </a:solidFill>
                <a:latin typeface="Times New Roman" panose="02020603050405020304" pitchFamily="18" charset="0"/>
                <a:cs typeface="Times New Roman" panose="02020603050405020304" pitchFamily="18" charset="0"/>
              </a:rPr>
              <a:t>[20] = { 18, 30, 15, 70, 12 };  </a:t>
            </a:r>
          </a:p>
          <a:p>
            <a:r>
              <a:rPr lang="en-US" sz="1700" dirty="0">
                <a:solidFill>
                  <a:schemeClr val="tx1"/>
                </a:solidFill>
                <a:latin typeface="Times New Roman" panose="02020603050405020304" pitchFamily="18" charset="0"/>
                <a:cs typeface="Times New Roman" panose="02020603050405020304" pitchFamily="18" charset="0"/>
              </a:rPr>
              <a:t>    </a:t>
            </a:r>
            <a:r>
              <a:rPr lang="en-US" sz="1700" dirty="0" err="1">
                <a:solidFill>
                  <a:schemeClr val="tx1"/>
                </a:solidFill>
                <a:latin typeface="Times New Roman" panose="02020603050405020304" pitchFamily="18" charset="0"/>
                <a:cs typeface="Times New Roman" panose="02020603050405020304" pitchFamily="18" charset="0"/>
              </a:rPr>
              <a:t>int</a:t>
            </a:r>
            <a:r>
              <a:rPr lang="en-US" sz="1700" dirty="0">
                <a:solidFill>
                  <a:schemeClr val="tx1"/>
                </a:solidFill>
                <a:latin typeface="Times New Roman" panose="02020603050405020304" pitchFamily="18" charset="0"/>
                <a:cs typeface="Times New Roman" panose="02020603050405020304" pitchFamily="18" charset="0"/>
              </a:rPr>
              <a:t> </a:t>
            </a:r>
            <a:r>
              <a:rPr lang="en-US" sz="1700" dirty="0" err="1">
                <a:solidFill>
                  <a:schemeClr val="tx1"/>
                </a:solidFill>
                <a:latin typeface="Times New Roman" panose="02020603050405020304" pitchFamily="18" charset="0"/>
                <a:cs typeface="Times New Roman" panose="02020603050405020304" pitchFamily="18" charset="0"/>
              </a:rPr>
              <a:t>i</a:t>
            </a:r>
            <a:r>
              <a:rPr lang="en-US" sz="1700" dirty="0">
                <a:solidFill>
                  <a:schemeClr val="tx1"/>
                </a:solidFill>
                <a:latin typeface="Times New Roman" panose="02020603050405020304" pitchFamily="18" charset="0"/>
                <a:cs typeface="Times New Roman" panose="02020603050405020304" pitchFamily="18" charset="0"/>
              </a:rPr>
              <a:t>, x, </a:t>
            </a:r>
            <a:r>
              <a:rPr lang="en-US" sz="1700" dirty="0" err="1">
                <a:solidFill>
                  <a:schemeClr val="tx1"/>
                </a:solidFill>
                <a:latin typeface="Times New Roman" panose="02020603050405020304" pitchFamily="18" charset="0"/>
                <a:cs typeface="Times New Roman" panose="02020603050405020304" pitchFamily="18" charset="0"/>
              </a:rPr>
              <a:t>pos</a:t>
            </a:r>
            <a:r>
              <a:rPr lang="en-US" sz="1700" dirty="0">
                <a:solidFill>
                  <a:schemeClr val="tx1"/>
                </a:solidFill>
                <a:latin typeface="Times New Roman" panose="02020603050405020304" pitchFamily="18" charset="0"/>
                <a:cs typeface="Times New Roman" panose="02020603050405020304" pitchFamily="18" charset="0"/>
              </a:rPr>
              <a:t>, n = 5;  </a:t>
            </a:r>
          </a:p>
          <a:p>
            <a:r>
              <a:rPr lang="en-US" sz="1700" dirty="0">
                <a:solidFill>
                  <a:schemeClr val="tx1"/>
                </a:solidFill>
                <a:latin typeface="Times New Roman" panose="02020603050405020304" pitchFamily="18" charset="0"/>
                <a:cs typeface="Times New Roman" panose="02020603050405020304" pitchFamily="18" charset="0"/>
              </a:rPr>
              <a:t>    </a:t>
            </a:r>
            <a:r>
              <a:rPr lang="en-US" sz="1700" dirty="0" err="1">
                <a:solidFill>
                  <a:schemeClr val="tx1"/>
                </a:solidFill>
                <a:latin typeface="Times New Roman" panose="02020603050405020304" pitchFamily="18" charset="0"/>
                <a:cs typeface="Times New Roman" panose="02020603050405020304" pitchFamily="18" charset="0"/>
              </a:rPr>
              <a:t>printf</a:t>
            </a:r>
            <a:r>
              <a:rPr lang="en-US" sz="1700" dirty="0">
                <a:solidFill>
                  <a:schemeClr val="tx1"/>
                </a:solidFill>
                <a:latin typeface="Times New Roman" panose="02020603050405020304" pitchFamily="18" charset="0"/>
                <a:cs typeface="Times New Roman" panose="02020603050405020304" pitchFamily="18" charset="0"/>
              </a:rPr>
              <a:t>("Array elements before insertion\n");  </a:t>
            </a:r>
          </a:p>
          <a:p>
            <a:r>
              <a:rPr lang="en-US" sz="1700" dirty="0">
                <a:solidFill>
                  <a:schemeClr val="tx1"/>
                </a:solidFill>
                <a:latin typeface="Times New Roman" panose="02020603050405020304" pitchFamily="18" charset="0"/>
                <a:cs typeface="Times New Roman" panose="02020603050405020304" pitchFamily="18" charset="0"/>
              </a:rPr>
              <a:t>    for (</a:t>
            </a:r>
            <a:r>
              <a:rPr lang="en-US" sz="1700" dirty="0" err="1">
                <a:solidFill>
                  <a:schemeClr val="tx1"/>
                </a:solidFill>
                <a:latin typeface="Times New Roman" panose="02020603050405020304" pitchFamily="18" charset="0"/>
                <a:cs typeface="Times New Roman" panose="02020603050405020304" pitchFamily="18" charset="0"/>
              </a:rPr>
              <a:t>i</a:t>
            </a:r>
            <a:r>
              <a:rPr lang="en-US" sz="1700" dirty="0">
                <a:solidFill>
                  <a:schemeClr val="tx1"/>
                </a:solidFill>
                <a:latin typeface="Times New Roman" panose="02020603050405020304" pitchFamily="18" charset="0"/>
                <a:cs typeface="Times New Roman" panose="02020603050405020304" pitchFamily="18" charset="0"/>
              </a:rPr>
              <a:t> = 0; </a:t>
            </a:r>
            <a:r>
              <a:rPr lang="en-US" sz="1700" dirty="0" err="1">
                <a:solidFill>
                  <a:schemeClr val="tx1"/>
                </a:solidFill>
                <a:latin typeface="Times New Roman" panose="02020603050405020304" pitchFamily="18" charset="0"/>
                <a:cs typeface="Times New Roman" panose="02020603050405020304" pitchFamily="18" charset="0"/>
              </a:rPr>
              <a:t>i</a:t>
            </a:r>
            <a:r>
              <a:rPr lang="en-US" sz="1700" dirty="0">
                <a:solidFill>
                  <a:schemeClr val="tx1"/>
                </a:solidFill>
                <a:latin typeface="Times New Roman" panose="02020603050405020304" pitchFamily="18" charset="0"/>
                <a:cs typeface="Times New Roman" panose="02020603050405020304" pitchFamily="18" charset="0"/>
              </a:rPr>
              <a:t> &lt; n; </a:t>
            </a:r>
            <a:r>
              <a:rPr lang="en-US" sz="1700" dirty="0" err="1">
                <a:solidFill>
                  <a:schemeClr val="tx1"/>
                </a:solidFill>
                <a:latin typeface="Times New Roman" panose="02020603050405020304" pitchFamily="18" charset="0"/>
                <a:cs typeface="Times New Roman" panose="02020603050405020304" pitchFamily="18" charset="0"/>
              </a:rPr>
              <a:t>i</a:t>
            </a:r>
            <a:r>
              <a:rPr lang="en-US" sz="1700" dirty="0">
                <a:solidFill>
                  <a:schemeClr val="tx1"/>
                </a:solidFill>
                <a:latin typeface="Times New Roman" panose="02020603050405020304" pitchFamily="18" charset="0"/>
                <a:cs typeface="Times New Roman" panose="02020603050405020304" pitchFamily="18" charset="0"/>
              </a:rPr>
              <a:t>++)  </a:t>
            </a:r>
          </a:p>
          <a:p>
            <a:r>
              <a:rPr lang="en-US" sz="1700" dirty="0">
                <a:solidFill>
                  <a:schemeClr val="tx1"/>
                </a:solidFill>
                <a:latin typeface="Times New Roman" panose="02020603050405020304" pitchFamily="18" charset="0"/>
                <a:cs typeface="Times New Roman" panose="02020603050405020304" pitchFamily="18" charset="0"/>
              </a:rPr>
              <a:t>    </a:t>
            </a:r>
            <a:r>
              <a:rPr lang="en-US" sz="1700" dirty="0" err="1" smtClean="0">
                <a:solidFill>
                  <a:schemeClr val="tx1"/>
                </a:solidFill>
                <a:latin typeface="Times New Roman" panose="02020603050405020304" pitchFamily="18" charset="0"/>
                <a:cs typeface="Times New Roman" panose="02020603050405020304" pitchFamily="18" charset="0"/>
              </a:rPr>
              <a:t>printf</a:t>
            </a:r>
            <a:r>
              <a:rPr lang="en-US" sz="1700" dirty="0">
                <a:solidFill>
                  <a:schemeClr val="tx1"/>
                </a:solidFill>
                <a:latin typeface="Times New Roman" panose="02020603050405020304" pitchFamily="18" charset="0"/>
                <a:cs typeface="Times New Roman" panose="02020603050405020304" pitchFamily="18" charset="0"/>
              </a:rPr>
              <a:t>("%d ", </a:t>
            </a:r>
            <a:r>
              <a:rPr lang="en-US" sz="1700" dirty="0" err="1">
                <a:solidFill>
                  <a:schemeClr val="tx1"/>
                </a:solidFill>
                <a:latin typeface="Times New Roman" panose="02020603050405020304" pitchFamily="18" charset="0"/>
                <a:cs typeface="Times New Roman" panose="02020603050405020304" pitchFamily="18" charset="0"/>
              </a:rPr>
              <a:t>arr</a:t>
            </a:r>
            <a:r>
              <a:rPr lang="en-US" sz="1700" dirty="0">
                <a:solidFill>
                  <a:schemeClr val="tx1"/>
                </a:solidFill>
                <a:latin typeface="Times New Roman" panose="02020603050405020304" pitchFamily="18" charset="0"/>
                <a:cs typeface="Times New Roman" panose="02020603050405020304" pitchFamily="18" charset="0"/>
              </a:rPr>
              <a:t>[</a:t>
            </a:r>
            <a:r>
              <a:rPr lang="en-US" sz="1700" dirty="0" err="1">
                <a:solidFill>
                  <a:schemeClr val="tx1"/>
                </a:solidFill>
                <a:latin typeface="Times New Roman" panose="02020603050405020304" pitchFamily="18" charset="0"/>
                <a:cs typeface="Times New Roman" panose="02020603050405020304" pitchFamily="18" charset="0"/>
              </a:rPr>
              <a:t>i</a:t>
            </a:r>
            <a:r>
              <a:rPr lang="en-US" sz="1700" dirty="0">
                <a:solidFill>
                  <a:schemeClr val="tx1"/>
                </a:solidFill>
                <a:latin typeface="Times New Roman" panose="02020603050405020304" pitchFamily="18" charset="0"/>
                <a:cs typeface="Times New Roman" panose="02020603050405020304" pitchFamily="18" charset="0"/>
              </a:rPr>
              <a:t>]);  </a:t>
            </a:r>
          </a:p>
          <a:p>
            <a:r>
              <a:rPr lang="en-US" sz="1700" dirty="0">
                <a:solidFill>
                  <a:schemeClr val="tx1"/>
                </a:solidFill>
                <a:latin typeface="Times New Roman" panose="02020603050405020304" pitchFamily="18" charset="0"/>
                <a:cs typeface="Times New Roman" panose="02020603050405020304" pitchFamily="18" charset="0"/>
              </a:rPr>
              <a:t>    </a:t>
            </a:r>
            <a:r>
              <a:rPr lang="en-US" sz="1700" dirty="0" err="1">
                <a:solidFill>
                  <a:schemeClr val="tx1"/>
                </a:solidFill>
                <a:latin typeface="Times New Roman" panose="02020603050405020304" pitchFamily="18" charset="0"/>
                <a:cs typeface="Times New Roman" panose="02020603050405020304" pitchFamily="18" charset="0"/>
              </a:rPr>
              <a:t>printf</a:t>
            </a:r>
            <a:r>
              <a:rPr lang="en-US" sz="1700" dirty="0">
                <a:solidFill>
                  <a:schemeClr val="tx1"/>
                </a:solidFill>
                <a:latin typeface="Times New Roman" panose="02020603050405020304" pitchFamily="18" charset="0"/>
                <a:cs typeface="Times New Roman" panose="02020603050405020304" pitchFamily="18" charset="0"/>
              </a:rPr>
              <a:t>("\n");  </a:t>
            </a:r>
          </a:p>
          <a:p>
            <a:r>
              <a:rPr lang="en-US" sz="1700" dirty="0">
                <a:solidFill>
                  <a:schemeClr val="tx1"/>
                </a:solidFill>
                <a:latin typeface="Times New Roman" panose="02020603050405020304" pitchFamily="18" charset="0"/>
                <a:cs typeface="Times New Roman" panose="02020603050405020304" pitchFamily="18" charset="0"/>
              </a:rPr>
              <a:t>  </a:t>
            </a:r>
          </a:p>
          <a:p>
            <a:r>
              <a:rPr lang="en-US" sz="1700" dirty="0">
                <a:solidFill>
                  <a:schemeClr val="tx1"/>
                </a:solidFill>
                <a:latin typeface="Times New Roman" panose="02020603050405020304" pitchFamily="18" charset="0"/>
                <a:cs typeface="Times New Roman" panose="02020603050405020304" pitchFamily="18" charset="0"/>
              </a:rPr>
              <a:t>    x = 50; // element to be inserted  </a:t>
            </a:r>
          </a:p>
          <a:p>
            <a:r>
              <a:rPr lang="en-US" sz="1700" dirty="0">
                <a:solidFill>
                  <a:schemeClr val="tx1"/>
                </a:solidFill>
                <a:latin typeface="Times New Roman" panose="02020603050405020304" pitchFamily="18" charset="0"/>
                <a:cs typeface="Times New Roman" panose="02020603050405020304" pitchFamily="18" charset="0"/>
              </a:rPr>
              <a:t>    </a:t>
            </a:r>
            <a:r>
              <a:rPr lang="en-US" sz="1700" dirty="0" err="1">
                <a:solidFill>
                  <a:schemeClr val="tx1"/>
                </a:solidFill>
                <a:latin typeface="Times New Roman" panose="02020603050405020304" pitchFamily="18" charset="0"/>
                <a:cs typeface="Times New Roman" panose="02020603050405020304" pitchFamily="18" charset="0"/>
              </a:rPr>
              <a:t>pos</a:t>
            </a:r>
            <a:r>
              <a:rPr lang="en-US" sz="1700" dirty="0">
                <a:solidFill>
                  <a:schemeClr val="tx1"/>
                </a:solidFill>
                <a:latin typeface="Times New Roman" panose="02020603050405020304" pitchFamily="18" charset="0"/>
                <a:cs typeface="Times New Roman" panose="02020603050405020304" pitchFamily="18" charset="0"/>
              </a:rPr>
              <a:t> = 4;  </a:t>
            </a:r>
          </a:p>
          <a:p>
            <a:r>
              <a:rPr lang="en-US" sz="1700" dirty="0">
                <a:solidFill>
                  <a:schemeClr val="tx1"/>
                </a:solidFill>
                <a:latin typeface="Times New Roman" panose="02020603050405020304" pitchFamily="18" charset="0"/>
                <a:cs typeface="Times New Roman" panose="02020603050405020304" pitchFamily="18" charset="0"/>
              </a:rPr>
              <a:t>    n++;  </a:t>
            </a:r>
          </a:p>
          <a:p>
            <a:r>
              <a:rPr lang="en-US" sz="1700" dirty="0">
                <a:latin typeface="Times New Roman" panose="02020603050405020304" pitchFamily="18" charset="0"/>
                <a:cs typeface="Times New Roman" panose="02020603050405020304" pitchFamily="18" charset="0"/>
              </a:rPr>
              <a:t>  </a:t>
            </a:r>
          </a:p>
          <a:p>
            <a:r>
              <a:rPr lang="en-US" sz="1700" dirty="0">
                <a:latin typeface="Times New Roman" panose="02020603050405020304" pitchFamily="18" charset="0"/>
                <a:cs typeface="Times New Roman" panose="02020603050405020304" pitchFamily="18" charset="0"/>
              </a:rPr>
              <a:t> </a:t>
            </a:r>
          </a:p>
          <a:p>
            <a:endParaRPr lang="en-US" sz="1700" dirty="0" smtClean="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273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184" y="0"/>
            <a:ext cx="11998816" cy="6858000"/>
          </a:xfrm>
        </p:spPr>
        <p:txBody>
          <a:bodyPr>
            <a:normAutofit/>
          </a:bodyPr>
          <a:lstStyle/>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for</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 n-1;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&gt;= </a:t>
            </a:r>
            <a:r>
              <a:rPr lang="en-US" sz="2400" dirty="0" err="1">
                <a:solidFill>
                  <a:schemeClr val="tx1"/>
                </a:solidFill>
                <a:latin typeface="Times New Roman" panose="02020603050405020304" pitchFamily="18" charset="0"/>
                <a:cs typeface="Times New Roman" panose="02020603050405020304" pitchFamily="18" charset="0"/>
              </a:rPr>
              <a:t>pos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arr</a:t>
            </a:r>
            <a:r>
              <a:rPr lang="en-US" sz="2400" dirty="0" smtClean="0">
                <a:solidFill>
                  <a:schemeClr val="tx1"/>
                </a:solidFill>
                <a:latin typeface="Times New Roman" panose="02020603050405020304" pitchFamily="18" charset="0"/>
                <a:cs typeface="Times New Roman" panose="02020603050405020304" pitchFamily="18" charset="0"/>
              </a:rPr>
              <a:t>[</a:t>
            </a:r>
            <a:r>
              <a:rPr lang="en-US" sz="2400" dirty="0" err="1" smtClean="0">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 </a:t>
            </a:r>
            <a:r>
              <a:rPr lang="en-US" sz="2400" dirty="0" err="1">
                <a:solidFill>
                  <a:schemeClr val="tx1"/>
                </a:solidFill>
                <a:latin typeface="Times New Roman" panose="02020603050405020304" pitchFamily="18" charset="0"/>
                <a:cs typeface="Times New Roman" panose="02020603050405020304" pitchFamily="18" charset="0"/>
              </a:rPr>
              <a:t>arr</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- 1];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arr</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err="1">
                <a:solidFill>
                  <a:schemeClr val="tx1"/>
                </a:solidFill>
                <a:latin typeface="Times New Roman" panose="02020603050405020304" pitchFamily="18" charset="0"/>
                <a:cs typeface="Times New Roman" panose="02020603050405020304" pitchFamily="18" charset="0"/>
              </a:rPr>
              <a:t>pos</a:t>
            </a:r>
            <a:r>
              <a:rPr lang="en-US" sz="2400" dirty="0">
                <a:solidFill>
                  <a:schemeClr val="tx1"/>
                </a:solidFill>
                <a:latin typeface="Times New Roman" panose="02020603050405020304" pitchFamily="18" charset="0"/>
                <a:cs typeface="Times New Roman" panose="02020603050405020304" pitchFamily="18" charset="0"/>
              </a:rPr>
              <a:t> - 1] = x;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("Array elements after insertion\n");  </a:t>
            </a:r>
          </a:p>
          <a:p>
            <a:r>
              <a:rPr lang="en-US" sz="2400" dirty="0">
                <a:solidFill>
                  <a:schemeClr val="tx1"/>
                </a:solidFill>
                <a:latin typeface="Times New Roman" panose="02020603050405020304" pitchFamily="18" charset="0"/>
                <a:cs typeface="Times New Roman" panose="02020603050405020304" pitchFamily="18" charset="0"/>
              </a:rPr>
              <a:t>    for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 0;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&lt; n;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("%d ", </a:t>
            </a:r>
            <a:r>
              <a:rPr lang="en-US" sz="2400" dirty="0" err="1">
                <a:solidFill>
                  <a:schemeClr val="tx1"/>
                </a:solidFill>
                <a:latin typeface="Times New Roman" panose="02020603050405020304" pitchFamily="18" charset="0"/>
                <a:cs typeface="Times New Roman" panose="02020603050405020304" pitchFamily="18" charset="0"/>
              </a:rPr>
              <a:t>arr</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("\n");  </a:t>
            </a:r>
          </a:p>
          <a:p>
            <a:r>
              <a:rPr lang="en-US" sz="2400" dirty="0">
                <a:solidFill>
                  <a:schemeClr val="tx1"/>
                </a:solidFill>
                <a:latin typeface="Times New Roman" panose="02020603050405020304" pitchFamily="18" charset="0"/>
                <a:cs typeface="Times New Roman" panose="02020603050405020304" pitchFamily="18" charset="0"/>
              </a:rPr>
              <a:t>    return 0;  </a:t>
            </a:r>
          </a:p>
          <a:p>
            <a:r>
              <a:rPr lang="en-US" sz="2400" dirty="0">
                <a:solidFill>
                  <a:schemeClr val="tx1"/>
                </a:solidFill>
                <a:latin typeface="Times New Roman" panose="02020603050405020304" pitchFamily="18" charset="0"/>
                <a:cs typeface="Times New Roman" panose="02020603050405020304" pitchFamily="18" charset="0"/>
              </a:rPr>
              <a:t>}</a:t>
            </a:r>
          </a:p>
          <a:p>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13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184" y="0"/>
            <a:ext cx="11998816" cy="6858000"/>
          </a:xfrm>
        </p:spPr>
        <p:txBody>
          <a:bodyPr>
            <a:noAutofit/>
          </a:bodyPr>
          <a:lstStyle/>
          <a:p>
            <a:r>
              <a:rPr lang="en-US" sz="2800" b="1" dirty="0" smtClean="0">
                <a:solidFill>
                  <a:schemeClr val="tx1"/>
                </a:solidFill>
                <a:latin typeface="Times New Roman" panose="02020603050405020304" pitchFamily="18" charset="0"/>
                <a:cs typeface="Times New Roman" panose="02020603050405020304" pitchFamily="18" charset="0"/>
              </a:rPr>
              <a:t>Deletion Operation:</a:t>
            </a:r>
          </a:p>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This </a:t>
            </a:r>
            <a:r>
              <a:rPr lang="en-US" sz="2400" dirty="0">
                <a:solidFill>
                  <a:schemeClr val="tx1"/>
                </a:solidFill>
                <a:latin typeface="Times New Roman" panose="02020603050405020304" pitchFamily="18" charset="0"/>
                <a:cs typeface="Times New Roman" panose="02020603050405020304" pitchFamily="18" charset="0"/>
              </a:rPr>
              <a:t>operation removes an element from the array and then reorganizes all of the array elements</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dirty="0" smtClean="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include &lt;</a:t>
            </a:r>
            <a:r>
              <a:rPr lang="en-US" sz="2400" dirty="0" err="1">
                <a:solidFill>
                  <a:schemeClr val="tx1"/>
                </a:solidFill>
                <a:latin typeface="Times New Roman" panose="02020603050405020304" pitchFamily="18" charset="0"/>
                <a:cs typeface="Times New Roman" panose="02020603050405020304" pitchFamily="18" charset="0"/>
              </a:rPr>
              <a:t>stdio.h</a:t>
            </a:r>
            <a:r>
              <a:rPr lang="en-US" sz="2400" dirty="0">
                <a:solidFill>
                  <a:schemeClr val="tx1"/>
                </a:solidFill>
                <a:latin typeface="Times New Roman" panose="02020603050405020304" pitchFamily="18" charset="0"/>
                <a:cs typeface="Times New Roman" panose="02020603050405020304" pitchFamily="18" charset="0"/>
              </a:rPr>
              <a:t>&gt;  </a:t>
            </a:r>
          </a:p>
          <a:p>
            <a:r>
              <a:rPr lang="en-US" sz="2400" dirty="0">
                <a:solidFill>
                  <a:schemeClr val="tx1"/>
                </a:solidFill>
                <a:latin typeface="Times New Roman" panose="02020603050405020304" pitchFamily="18" charset="0"/>
                <a:cs typeface="Times New Roman" panose="02020603050405020304" pitchFamily="18" charset="0"/>
              </a:rPr>
              <a:t>void main() {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int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arr</a:t>
            </a:r>
            <a:r>
              <a:rPr lang="en-US" sz="2400" dirty="0">
                <a:solidFill>
                  <a:schemeClr val="tx1"/>
                </a:solidFill>
                <a:latin typeface="Times New Roman" panose="02020603050405020304" pitchFamily="18" charset="0"/>
                <a:cs typeface="Times New Roman" panose="02020603050405020304" pitchFamily="18" charset="0"/>
              </a:rPr>
              <a:t>[] = {18, 30, 15, 70, 12};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int</a:t>
            </a:r>
            <a:r>
              <a:rPr lang="en-US" sz="2400" dirty="0">
                <a:solidFill>
                  <a:schemeClr val="tx1"/>
                </a:solidFill>
                <a:latin typeface="Times New Roman" panose="02020603050405020304" pitchFamily="18" charset="0"/>
                <a:cs typeface="Times New Roman" panose="02020603050405020304" pitchFamily="18" charset="0"/>
              </a:rPr>
              <a:t> k = 30, n = 5;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int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j;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("Given array elements are :\n");  </a:t>
            </a:r>
          </a:p>
          <a:p>
            <a:r>
              <a:rPr lang="en-US" sz="2400" dirty="0">
                <a:solidFill>
                  <a:schemeClr val="tx1"/>
                </a:solidFill>
                <a:latin typeface="Times New Roman" panose="02020603050405020304" pitchFamily="18" charset="0"/>
                <a:cs typeface="Times New Roman" panose="02020603050405020304" pitchFamily="18" charset="0"/>
              </a:rPr>
              <a:t>      </a:t>
            </a:r>
          </a:p>
          <a:p>
            <a:r>
              <a:rPr lang="en-US" sz="2400" dirty="0">
                <a:solidFill>
                  <a:schemeClr val="tx1"/>
                </a:solidFill>
                <a:latin typeface="Times New Roman" panose="02020603050405020304" pitchFamily="18" charset="0"/>
                <a:cs typeface="Times New Roman" panose="02020603050405020304" pitchFamily="18" charset="0"/>
              </a:rPr>
              <a:t>   for(</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 0;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&lt;n;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err="1">
                <a:solidFill>
                  <a:schemeClr val="tx1"/>
                </a:solidFill>
                <a:latin typeface="Times New Roman" panose="02020603050405020304" pitchFamily="18" charset="0"/>
                <a:cs typeface="Times New Roman" panose="02020603050405020304" pitchFamily="18" charset="0"/>
              </a:rPr>
              <a:t>arr</a:t>
            </a:r>
            <a:r>
              <a:rPr lang="en-US" sz="2400" dirty="0">
                <a:solidFill>
                  <a:schemeClr val="tx1"/>
                </a:solidFill>
                <a:latin typeface="Times New Roman" panose="02020603050405020304" pitchFamily="18" charset="0"/>
                <a:cs typeface="Times New Roman" panose="02020603050405020304" pitchFamily="18" charset="0"/>
              </a:rPr>
              <a:t>[%d] = %d,  ",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arr</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a:t>
            </a:r>
          </a:p>
          <a:p>
            <a:r>
              <a:rPr lang="en-US" sz="2400" dirty="0">
                <a:solidFill>
                  <a:schemeClr val="tx1"/>
                </a:solidFill>
                <a:latin typeface="Times New Roman" panose="02020603050405020304" pitchFamily="18" charset="0"/>
                <a:cs typeface="Times New Roman" panose="02020603050405020304" pitchFamily="18" charset="0"/>
              </a:rPr>
              <a:t>   }  </a:t>
            </a:r>
          </a:p>
          <a:p>
            <a:r>
              <a:rPr lang="en-US" sz="2400" dirty="0">
                <a:solidFill>
                  <a:schemeClr val="tx1"/>
                </a:solidFill>
                <a:latin typeface="Times New Roman" panose="02020603050405020304" pitchFamily="18" charset="0"/>
                <a:cs typeface="Times New Roman" panose="02020603050405020304" pitchFamily="18" charset="0"/>
              </a:rPr>
              <a:t>      </a:t>
            </a:r>
          </a:p>
          <a:p>
            <a:r>
              <a:rPr lang="en-US" sz="2400" dirty="0">
                <a:solidFill>
                  <a:schemeClr val="tx1"/>
                </a:solidFill>
                <a:latin typeface="Times New Roman" panose="02020603050405020304" pitchFamily="18" charset="0"/>
                <a:cs typeface="Times New Roman" panose="02020603050405020304" pitchFamily="18" charset="0"/>
              </a:rPr>
              <a:t>   j = k;  </a:t>
            </a:r>
          </a:p>
          <a:p>
            <a:r>
              <a:rPr lang="en-US" sz="2400" dirty="0">
                <a:solidFill>
                  <a:schemeClr val="tx1"/>
                </a:solidFill>
                <a:latin typeface="Times New Roman" panose="02020603050405020304" pitchFamily="18" charset="0"/>
                <a:cs typeface="Times New Roman" panose="02020603050405020304" pitchFamily="18" charset="0"/>
              </a:rPr>
              <a:t>      </a:t>
            </a:r>
          </a:p>
          <a:p>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18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1322" y="0"/>
            <a:ext cx="11066585" cy="6858000"/>
          </a:xfrm>
        </p:spPr>
        <p:txBody>
          <a:bodyPr>
            <a:normAutofit/>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Array </a:t>
            </a:r>
            <a:r>
              <a:rPr lang="en-US" sz="2800" b="1" dirty="0">
                <a:solidFill>
                  <a:schemeClr val="tx1"/>
                </a:solidFill>
                <a:latin typeface="Times New Roman" panose="02020603050405020304" pitchFamily="18" charset="0"/>
                <a:cs typeface="Times New Roman" panose="02020603050405020304" pitchFamily="18" charset="0"/>
              </a:rPr>
              <a:t>in Data </a:t>
            </a:r>
            <a:r>
              <a:rPr lang="en-US" sz="2800" b="1" dirty="0" smtClean="0">
                <a:solidFill>
                  <a:schemeClr val="tx1"/>
                </a:solidFill>
                <a:latin typeface="Times New Roman" panose="02020603050405020304" pitchFamily="18" charset="0"/>
                <a:cs typeface="Times New Roman" panose="02020603050405020304" pitchFamily="18" charset="0"/>
              </a:rPr>
              <a:t>Structure:</a:t>
            </a:r>
            <a:endParaRPr lang="en-US" sz="2800" b="1"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Arrays are defined as the collection of similar types of data items stored at contiguous memory locations. It is one of the simplest data structures where each data element can be randomly accessed by using its index number</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b="1" dirty="0">
                <a:solidFill>
                  <a:schemeClr val="tx1"/>
                </a:solidFill>
                <a:latin typeface="Times New Roman" panose="02020603050405020304" pitchFamily="18" charset="0"/>
                <a:cs typeface="Times New Roman" panose="02020603050405020304" pitchFamily="18" charset="0"/>
              </a:rPr>
              <a:t>Properties of array</a:t>
            </a:r>
          </a:p>
          <a:p>
            <a:pPr algn="just"/>
            <a:r>
              <a:rPr lang="en-US" sz="2400" dirty="0">
                <a:solidFill>
                  <a:schemeClr val="tx1"/>
                </a:solidFill>
                <a:latin typeface="Times New Roman" panose="02020603050405020304" pitchFamily="18" charset="0"/>
                <a:cs typeface="Times New Roman" panose="02020603050405020304" pitchFamily="18" charset="0"/>
              </a:rPr>
              <a:t>There are some of the properties of an array that are listed as follows -</a:t>
            </a:r>
          </a:p>
          <a:p>
            <a:pPr marL="285750" indent="-28575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Each element in an array is of the same data type and carries the same size that is 4 bytes.</a:t>
            </a:r>
          </a:p>
          <a:p>
            <a:pPr marL="285750" indent="-28575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Elements in the array are stored at contiguous memory locations from which the first element is stored at the smallest memory location.</a:t>
            </a:r>
          </a:p>
          <a:p>
            <a:pPr marL="285750" indent="-28575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Elements of the array can be randomly accessed since we can calculate the address of each element of the array with the given base address and the size of the data element.</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450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184" y="0"/>
            <a:ext cx="11998816" cy="6858000"/>
          </a:xfrm>
        </p:spPr>
        <p:txBody>
          <a:bodyPr>
            <a:noAutofit/>
          </a:bodyPr>
          <a:lstStyle/>
          <a:p>
            <a:r>
              <a:rPr lang="en-US" sz="2400" dirty="0" smtClean="0">
                <a:solidFill>
                  <a:schemeClr val="tx1"/>
                </a:solidFill>
                <a:latin typeface="Times New Roman" panose="02020603050405020304" pitchFamily="18" charset="0"/>
                <a:cs typeface="Times New Roman" panose="02020603050405020304" pitchFamily="18" charset="0"/>
              </a:rPr>
              <a:t>while</a:t>
            </a:r>
            <a:r>
              <a:rPr lang="en-US" sz="2400" dirty="0">
                <a:solidFill>
                  <a:schemeClr val="tx1"/>
                </a:solidFill>
                <a:latin typeface="Times New Roman" panose="02020603050405020304" pitchFamily="18" charset="0"/>
                <a:cs typeface="Times New Roman" panose="02020603050405020304" pitchFamily="18" charset="0"/>
              </a:rPr>
              <a:t>( j &lt; n) </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arr</a:t>
            </a:r>
            <a:r>
              <a:rPr lang="en-US" sz="2400" dirty="0" smtClean="0">
                <a:solidFill>
                  <a:schemeClr val="tx1"/>
                </a:solidFill>
                <a:latin typeface="Times New Roman" panose="02020603050405020304" pitchFamily="18" charset="0"/>
                <a:cs typeface="Times New Roman" panose="02020603050405020304" pitchFamily="18" charset="0"/>
              </a:rPr>
              <a:t>[j-1</a:t>
            </a:r>
            <a:r>
              <a:rPr lang="en-US" sz="2400" dirty="0">
                <a:solidFill>
                  <a:schemeClr val="tx1"/>
                </a:solidFill>
                <a:latin typeface="Times New Roman" panose="02020603050405020304" pitchFamily="18" charset="0"/>
                <a:cs typeface="Times New Roman" panose="02020603050405020304" pitchFamily="18" charset="0"/>
              </a:rPr>
              <a:t>] = </a:t>
            </a:r>
            <a:r>
              <a:rPr lang="en-US" sz="2400" dirty="0" err="1">
                <a:solidFill>
                  <a:schemeClr val="tx1"/>
                </a:solidFill>
                <a:latin typeface="Times New Roman" panose="02020603050405020304" pitchFamily="18" charset="0"/>
                <a:cs typeface="Times New Roman" panose="02020603050405020304" pitchFamily="18" charset="0"/>
              </a:rPr>
              <a:t>arr</a:t>
            </a:r>
            <a:r>
              <a:rPr lang="en-US" sz="2400" dirty="0">
                <a:solidFill>
                  <a:schemeClr val="tx1"/>
                </a:solidFill>
                <a:latin typeface="Times New Roman" panose="02020603050405020304" pitchFamily="18" charset="0"/>
                <a:cs typeface="Times New Roman" panose="02020603050405020304" pitchFamily="18" charset="0"/>
              </a:rPr>
              <a:t>[j];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j</a:t>
            </a:r>
            <a:r>
              <a:rPr lang="en-US" sz="2400" dirty="0">
                <a:solidFill>
                  <a:schemeClr val="tx1"/>
                </a:solidFill>
                <a:latin typeface="Times New Roman" panose="02020603050405020304" pitchFamily="18" charset="0"/>
                <a:cs typeface="Times New Roman" panose="02020603050405020304" pitchFamily="18" charset="0"/>
              </a:rPr>
              <a:t> = j + 1;  </a:t>
            </a:r>
          </a:p>
          <a:p>
            <a:r>
              <a:rPr lang="en-US" sz="2400" dirty="0" smtClean="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n -1;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err="1">
                <a:solidFill>
                  <a:schemeClr val="tx1"/>
                </a:solidFill>
                <a:latin typeface="Times New Roman" panose="02020603050405020304" pitchFamily="18" charset="0"/>
                <a:cs typeface="Times New Roman" panose="02020603050405020304" pitchFamily="18" charset="0"/>
              </a:rPr>
              <a:t>nElements</a:t>
            </a:r>
            <a:r>
              <a:rPr lang="en-US" sz="2400" dirty="0">
                <a:solidFill>
                  <a:schemeClr val="tx1"/>
                </a:solidFill>
                <a:latin typeface="Times New Roman" panose="02020603050405020304" pitchFamily="18" charset="0"/>
                <a:cs typeface="Times New Roman" panose="02020603050405020304" pitchFamily="18" charset="0"/>
              </a:rPr>
              <a:t> of array after deletion:\n");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for(</a:t>
            </a:r>
            <a:r>
              <a:rPr lang="en-US" sz="2400" dirty="0" err="1" smtClean="0">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 0;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&lt;n;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err="1">
                <a:solidFill>
                  <a:schemeClr val="tx1"/>
                </a:solidFill>
                <a:latin typeface="Times New Roman" panose="02020603050405020304" pitchFamily="18" charset="0"/>
                <a:cs typeface="Times New Roman" panose="02020603050405020304" pitchFamily="18" charset="0"/>
              </a:rPr>
              <a:t>arr</a:t>
            </a:r>
            <a:r>
              <a:rPr lang="en-US" sz="2400" dirty="0">
                <a:solidFill>
                  <a:schemeClr val="tx1"/>
                </a:solidFill>
                <a:latin typeface="Times New Roman" panose="02020603050405020304" pitchFamily="18" charset="0"/>
                <a:cs typeface="Times New Roman" panose="02020603050405020304" pitchFamily="18" charset="0"/>
              </a:rPr>
              <a:t>[%d] = %d,  ",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arr</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a:t>
            </a:r>
          </a:p>
          <a:p>
            <a:r>
              <a:rPr lang="en-US" sz="2400" dirty="0">
                <a:solidFill>
                  <a:schemeClr val="tx1"/>
                </a:solidFill>
                <a:latin typeface="Times New Roman" panose="02020603050405020304" pitchFamily="18" charset="0"/>
                <a:cs typeface="Times New Roman" panose="02020603050405020304" pitchFamily="18" charset="0"/>
              </a:rPr>
              <a:t>   }  </a:t>
            </a:r>
          </a:p>
          <a:p>
            <a:r>
              <a:rPr lang="en-US" sz="2400" dirty="0">
                <a:solidFill>
                  <a:schemeClr val="tx1"/>
                </a:solidFill>
                <a:latin typeface="Times New Roman" panose="02020603050405020304" pitchFamily="18" charset="0"/>
                <a:cs typeface="Times New Roman" panose="02020603050405020304" pitchFamily="18" charset="0"/>
              </a:rPr>
              <a:t>} </a:t>
            </a:r>
          </a:p>
          <a:p>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020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184" y="0"/>
            <a:ext cx="11998816" cy="6858000"/>
          </a:xfrm>
        </p:spPr>
        <p:txBody>
          <a:bodyPr>
            <a:noAutofit/>
          </a:bodyPr>
          <a:lstStyle/>
          <a:p>
            <a:r>
              <a:rPr lang="en-US" sz="2800" b="1" dirty="0">
                <a:solidFill>
                  <a:schemeClr val="tx1"/>
                </a:solidFill>
                <a:latin typeface="Times New Roman" panose="02020603050405020304" pitchFamily="18" charset="0"/>
                <a:cs typeface="Times New Roman" panose="02020603050405020304" pitchFamily="18" charset="0"/>
              </a:rPr>
              <a:t>Search </a:t>
            </a:r>
            <a:r>
              <a:rPr lang="en-US" sz="2800" b="1" dirty="0" smtClean="0">
                <a:solidFill>
                  <a:schemeClr val="tx1"/>
                </a:solidFill>
                <a:latin typeface="Times New Roman" panose="02020603050405020304" pitchFamily="18" charset="0"/>
                <a:cs typeface="Times New Roman" panose="02020603050405020304" pitchFamily="18" charset="0"/>
              </a:rPr>
              <a:t>operation:</a:t>
            </a:r>
            <a:endParaRPr lang="en-US" sz="2800" b="1"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This operation is performed to search an element in the array based on the value or index.</a:t>
            </a:r>
          </a:p>
          <a:p>
            <a:r>
              <a:rPr lang="en-US" dirty="0">
                <a:solidFill>
                  <a:schemeClr val="tx1"/>
                </a:solidFill>
                <a:latin typeface="Times New Roman" panose="02020603050405020304" pitchFamily="18" charset="0"/>
                <a:cs typeface="Times New Roman" panose="02020603050405020304" pitchFamily="18" charset="0"/>
              </a:rPr>
              <a:t>#include &lt;</a:t>
            </a:r>
            <a:r>
              <a:rPr lang="en-US" dirty="0" err="1">
                <a:solidFill>
                  <a:schemeClr val="tx1"/>
                </a:solidFill>
                <a:latin typeface="Times New Roman" panose="02020603050405020304" pitchFamily="18" charset="0"/>
                <a:cs typeface="Times New Roman" panose="02020603050405020304" pitchFamily="18" charset="0"/>
              </a:rPr>
              <a:t>stdio.h</a:t>
            </a:r>
            <a:r>
              <a:rPr lang="en-US" dirty="0">
                <a:solidFill>
                  <a:schemeClr val="tx1"/>
                </a:solidFill>
                <a:latin typeface="Times New Roman" panose="02020603050405020304" pitchFamily="18" charset="0"/>
                <a:cs typeface="Times New Roman" panose="02020603050405020304" pitchFamily="18" charset="0"/>
              </a:rPr>
              <a:t>&gt;  </a:t>
            </a:r>
          </a:p>
          <a:p>
            <a:r>
              <a:rPr lang="en-US" dirty="0">
                <a:solidFill>
                  <a:schemeClr val="tx1"/>
                </a:solidFill>
                <a:latin typeface="Times New Roman" panose="02020603050405020304" pitchFamily="18" charset="0"/>
                <a:cs typeface="Times New Roman" panose="02020603050405020304" pitchFamily="18" charset="0"/>
              </a:rPr>
              <a:t>void main() {  </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arr</a:t>
            </a:r>
            <a:r>
              <a:rPr lang="en-US" dirty="0">
                <a:solidFill>
                  <a:schemeClr val="tx1"/>
                </a:solidFill>
                <a:latin typeface="Times New Roman" panose="02020603050405020304" pitchFamily="18" charset="0"/>
                <a:cs typeface="Times New Roman" panose="02020603050405020304" pitchFamily="18" charset="0"/>
              </a:rPr>
              <a:t>[5] = {18, 30, 15, 70, 12};  </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int</a:t>
            </a:r>
            <a:r>
              <a:rPr lang="en-US" dirty="0">
                <a:solidFill>
                  <a:schemeClr val="tx1"/>
                </a:solidFill>
                <a:latin typeface="Times New Roman" panose="02020603050405020304" pitchFamily="18" charset="0"/>
                <a:cs typeface="Times New Roman" panose="02020603050405020304" pitchFamily="18" charset="0"/>
              </a:rPr>
              <a:t> item = 70,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j=0 ; </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printf</a:t>
            </a:r>
            <a:r>
              <a:rPr lang="en-US" dirty="0">
                <a:solidFill>
                  <a:schemeClr val="tx1"/>
                </a:solidFill>
                <a:latin typeface="Times New Roman" panose="02020603050405020304" pitchFamily="18" charset="0"/>
                <a:cs typeface="Times New Roman" panose="02020603050405020304" pitchFamily="18" charset="0"/>
              </a:rPr>
              <a:t>("Given array elements are :\n");  </a:t>
            </a:r>
          </a:p>
          <a:p>
            <a:r>
              <a:rPr lang="en-US" dirty="0">
                <a:solidFill>
                  <a:schemeClr val="tx1"/>
                </a:solidFill>
                <a:latin typeface="Times New Roman" panose="02020603050405020304" pitchFamily="18" charset="0"/>
                <a:cs typeface="Times New Roman" panose="02020603050405020304" pitchFamily="18" charset="0"/>
              </a:rPr>
              <a:t>   for(</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 0;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&lt;5;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  </a:t>
            </a:r>
          </a:p>
          <a:p>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printf</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arr</a:t>
            </a:r>
            <a:r>
              <a:rPr lang="en-US" dirty="0">
                <a:solidFill>
                  <a:schemeClr val="tx1"/>
                </a:solidFill>
                <a:latin typeface="Times New Roman" panose="02020603050405020304" pitchFamily="18" charset="0"/>
                <a:cs typeface="Times New Roman" panose="02020603050405020304" pitchFamily="18" charset="0"/>
              </a:rPr>
              <a:t>[%d] = %d,  ",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arr</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   }  </a:t>
            </a:r>
          </a:p>
          <a:p>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printf</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nElement</a:t>
            </a:r>
            <a:r>
              <a:rPr lang="en-US" dirty="0">
                <a:solidFill>
                  <a:schemeClr val="tx1"/>
                </a:solidFill>
                <a:latin typeface="Times New Roman" panose="02020603050405020304" pitchFamily="18" charset="0"/>
                <a:cs typeface="Times New Roman" panose="02020603050405020304" pitchFamily="18" charset="0"/>
              </a:rPr>
              <a:t> to be searched = %d", item);  </a:t>
            </a:r>
          </a:p>
          <a:p>
            <a:r>
              <a:rPr lang="en-US" dirty="0">
                <a:solidFill>
                  <a:schemeClr val="tx1"/>
                </a:solidFill>
                <a:latin typeface="Times New Roman" panose="02020603050405020304" pitchFamily="18" charset="0"/>
                <a:cs typeface="Times New Roman" panose="02020603050405020304" pitchFamily="18" charset="0"/>
              </a:rPr>
              <a:t>   while( j &lt; 5){  </a:t>
            </a:r>
          </a:p>
          <a:p>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if</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arr</a:t>
            </a:r>
            <a:r>
              <a:rPr lang="en-US" dirty="0">
                <a:solidFill>
                  <a:schemeClr val="tx1"/>
                </a:solidFill>
                <a:latin typeface="Times New Roman" panose="02020603050405020304" pitchFamily="18" charset="0"/>
                <a:cs typeface="Times New Roman" panose="02020603050405020304" pitchFamily="18" charset="0"/>
              </a:rPr>
              <a:t>[j] == item ) {  </a:t>
            </a:r>
          </a:p>
          <a:p>
            <a:r>
              <a:rPr lang="en-US" dirty="0">
                <a:solidFill>
                  <a:schemeClr val="tx1"/>
                </a:solidFill>
                <a:latin typeface="Times New Roman" panose="02020603050405020304" pitchFamily="18" charset="0"/>
                <a:cs typeface="Times New Roman" panose="02020603050405020304" pitchFamily="18" charset="0"/>
              </a:rPr>
              <a:t>   b</a:t>
            </a:r>
            <a:r>
              <a:rPr lang="en-US" dirty="0" smtClean="0">
                <a:solidFill>
                  <a:schemeClr val="tx1"/>
                </a:solidFill>
                <a:latin typeface="Times New Roman" panose="02020603050405020304" pitchFamily="18" charset="0"/>
                <a:cs typeface="Times New Roman" panose="02020603050405020304" pitchFamily="18" charset="0"/>
              </a:rPr>
              <a:t>reak</a:t>
            </a:r>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      }  </a:t>
            </a:r>
          </a:p>
          <a:p>
            <a:r>
              <a:rPr lang="en-US" dirty="0">
                <a:solidFill>
                  <a:schemeClr val="tx1"/>
                </a:solidFill>
                <a:latin typeface="Times New Roman" panose="02020603050405020304" pitchFamily="18" charset="0"/>
                <a:cs typeface="Times New Roman" panose="02020603050405020304" pitchFamily="18" charset="0"/>
              </a:rPr>
              <a:t>   j = j + 1;  </a:t>
            </a:r>
          </a:p>
          <a:p>
            <a:r>
              <a:rPr lang="en-US" dirty="0">
                <a:solidFill>
                  <a:schemeClr val="tx1"/>
                </a:solidFill>
                <a:latin typeface="Times New Roman" panose="02020603050405020304" pitchFamily="18" charset="0"/>
                <a:cs typeface="Times New Roman" panose="02020603050405020304" pitchFamily="18" charset="0"/>
              </a:rPr>
              <a:t>   }  </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printf</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nElement</a:t>
            </a:r>
            <a:r>
              <a:rPr lang="en-US" dirty="0">
                <a:solidFill>
                  <a:schemeClr val="tx1"/>
                </a:solidFill>
                <a:latin typeface="Times New Roman" panose="02020603050405020304" pitchFamily="18" charset="0"/>
                <a:cs typeface="Times New Roman" panose="02020603050405020304" pitchFamily="18" charset="0"/>
              </a:rPr>
              <a:t> %d is found at %d position", item, j+1);  </a:t>
            </a:r>
          </a:p>
          <a:p>
            <a:r>
              <a:rPr lang="en-US" dirty="0">
                <a:solidFill>
                  <a:schemeClr val="tx1"/>
                </a:solidFill>
                <a:latin typeface="Times New Roman" panose="02020603050405020304" pitchFamily="18" charset="0"/>
                <a:cs typeface="Times New Roman" panose="02020603050405020304" pitchFamily="18" charset="0"/>
              </a:rPr>
              <a:t>} </a:t>
            </a:r>
          </a:p>
          <a:p>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000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184" y="0"/>
            <a:ext cx="11998816" cy="6858000"/>
          </a:xfrm>
        </p:spPr>
        <p:txBody>
          <a:bodyPr>
            <a:normAutofit/>
          </a:bodyPr>
          <a:lstStyle/>
          <a:p>
            <a:endParaRPr lang="en-US" sz="2400" b="1" dirty="0" smtClean="0">
              <a:latin typeface="Times New Roman" panose="02020603050405020304" pitchFamily="18" charset="0"/>
              <a:cs typeface="Times New Roman" panose="02020603050405020304" pitchFamily="18" charset="0"/>
            </a:endParaRPr>
          </a:p>
          <a:p>
            <a:r>
              <a:rPr lang="en-US" sz="2800" b="1" dirty="0" smtClean="0">
                <a:solidFill>
                  <a:schemeClr val="tx1"/>
                </a:solidFill>
                <a:latin typeface="Times New Roman" panose="02020603050405020304" pitchFamily="18" charset="0"/>
                <a:cs typeface="Times New Roman" panose="02020603050405020304" pitchFamily="18" charset="0"/>
              </a:rPr>
              <a:t>References</a:t>
            </a:r>
            <a:r>
              <a:rPr lang="en-US" dirty="0" smtClean="0"/>
              <a:t>:</a:t>
            </a:r>
          </a:p>
          <a:p>
            <a:endParaRPr lang="en-US" dirty="0" smtClean="0"/>
          </a:p>
        </p:txBody>
      </p:sp>
    </p:spTree>
    <p:extLst>
      <p:ext uri="{BB962C8B-B14F-4D97-AF65-F5344CB8AC3E}">
        <p14:creationId xmlns:p14="http://schemas.microsoft.com/office/powerpoint/2010/main" val="203501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6768" y="586153"/>
            <a:ext cx="9542586" cy="5779477"/>
          </a:xfrm>
        </p:spPr>
        <p:txBody>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Representation of Array:</a:t>
            </a:r>
            <a:endParaRPr lang="en-US" sz="2800" b="1"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r>
              <a:rPr lang="en-US" sz="2400" dirty="0" smtClean="0">
                <a:solidFill>
                  <a:schemeClr val="tx1"/>
                </a:solidFill>
                <a:latin typeface="Times New Roman" panose="02020603050405020304" pitchFamily="18" charset="0"/>
                <a:cs typeface="Times New Roman" panose="02020603050405020304" pitchFamily="18" charset="0"/>
              </a:rPr>
              <a:t>As </a:t>
            </a:r>
            <a:r>
              <a:rPr lang="en-US" sz="2400" dirty="0">
                <a:solidFill>
                  <a:schemeClr val="tx1"/>
                </a:solidFill>
                <a:latin typeface="Times New Roman" panose="02020603050405020304" pitchFamily="18" charset="0"/>
                <a:cs typeface="Times New Roman" panose="02020603050405020304" pitchFamily="18" charset="0"/>
              </a:rPr>
              <a:t>per the above illustration, </a:t>
            </a:r>
          </a:p>
          <a:p>
            <a:pPr marL="3429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Index starts with 0.</a:t>
            </a:r>
          </a:p>
          <a:p>
            <a:pPr marL="3429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array's length is 10, which means we can store 10 elements.</a:t>
            </a:r>
          </a:p>
          <a:p>
            <a:pPr marL="3429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Each element in the array can be accessed via its </a:t>
            </a:r>
            <a:r>
              <a:rPr lang="en-US" sz="2400" dirty="0" smtClean="0">
                <a:solidFill>
                  <a:schemeClr val="tx1"/>
                </a:solidFill>
                <a:latin typeface="Times New Roman" panose="02020603050405020304" pitchFamily="18" charset="0"/>
                <a:cs typeface="Times New Roman" panose="02020603050405020304" pitchFamily="18" charset="0"/>
              </a:rPr>
              <a:t>index</a:t>
            </a: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endParaRPr lang="en-US" dirty="0" smtClean="0">
              <a:solidFill>
                <a:schemeClr val="tx1"/>
              </a:solidFill>
            </a:endParaRPr>
          </a:p>
          <a:p>
            <a:pPr>
              <a:buFont typeface="Arial" panose="020B0604020202020204" pitchFamily="34" charset="0"/>
              <a:buChar char="•"/>
            </a:pPr>
            <a:endParaRPr lang="en-US"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316" y="1368975"/>
            <a:ext cx="8577328" cy="1343025"/>
          </a:xfrm>
          <a:prstGeom prst="rect">
            <a:avLst/>
          </a:prstGeom>
        </p:spPr>
      </p:pic>
    </p:spTree>
    <p:extLst>
      <p:ext uri="{BB962C8B-B14F-4D97-AF65-F5344CB8AC3E}">
        <p14:creationId xmlns:p14="http://schemas.microsoft.com/office/powerpoint/2010/main" val="332577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a:xfrm>
            <a:off x="609600" y="304800"/>
            <a:ext cx="10972800" cy="656492"/>
          </a:xfrm>
          <a:noFill/>
        </p:spPr>
        <p:txBody>
          <a:bodyPr/>
          <a:lstStyle/>
          <a:p>
            <a:pPr algn="ctr" eaLnBrk="1" hangingPunct="1"/>
            <a:r>
              <a:rPr lang="en-US" dirty="0" smtClean="0"/>
              <a:t>Linear Arrays</a:t>
            </a:r>
          </a:p>
        </p:txBody>
      </p:sp>
      <p:sp>
        <p:nvSpPr>
          <p:cNvPr id="6148" name="Text Box 5"/>
          <p:cNvSpPr txBox="1">
            <a:spLocks noChangeArrowheads="1"/>
          </p:cNvSpPr>
          <p:nvPr/>
        </p:nvSpPr>
        <p:spPr bwMode="auto">
          <a:xfrm>
            <a:off x="1016000" y="1295401"/>
            <a:ext cx="1076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endParaRPr lang="en-US"/>
          </a:p>
        </p:txBody>
      </p:sp>
      <p:sp>
        <p:nvSpPr>
          <p:cNvPr id="6149" name="Text Box 7"/>
          <p:cNvSpPr txBox="1">
            <a:spLocks noChangeArrowheads="1"/>
          </p:cNvSpPr>
          <p:nvPr/>
        </p:nvSpPr>
        <p:spPr bwMode="auto">
          <a:xfrm>
            <a:off x="1629508" y="1111129"/>
            <a:ext cx="9800492"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dirty="0"/>
              <a:t>A linear array is a list of finite number n of homogeneous data elements such that :</a:t>
            </a:r>
          </a:p>
          <a:p>
            <a:pPr eaLnBrk="1" hangingPunct="1">
              <a:spcBef>
                <a:spcPct val="50000"/>
              </a:spcBef>
              <a:buFontTx/>
              <a:buAutoNum type="alphaLcParenR"/>
            </a:pPr>
            <a:r>
              <a:rPr lang="en-US" dirty="0"/>
              <a:t>The elements of the array are referenced respectively by an index set consisting of n consecutive numbers.</a:t>
            </a:r>
          </a:p>
          <a:p>
            <a:pPr eaLnBrk="1" hangingPunct="1">
              <a:spcBef>
                <a:spcPct val="50000"/>
              </a:spcBef>
              <a:buFontTx/>
              <a:buAutoNum type="alphaLcParenR"/>
            </a:pPr>
            <a:r>
              <a:rPr lang="en-US" dirty="0"/>
              <a:t>The elements of the array are stored respectively in successive memory locations. </a:t>
            </a:r>
          </a:p>
          <a:p>
            <a:pPr eaLnBrk="1" hangingPunct="1">
              <a:spcBef>
                <a:spcPct val="50000"/>
              </a:spcBef>
            </a:pPr>
            <a:r>
              <a:rPr lang="en-US" dirty="0"/>
              <a:t>The number n of elements is called the length or size of the array.</a:t>
            </a:r>
          </a:p>
          <a:p>
            <a:pPr eaLnBrk="1" hangingPunct="1"/>
            <a:r>
              <a:rPr lang="en-US" dirty="0"/>
              <a:t> </a:t>
            </a:r>
          </a:p>
          <a:p>
            <a:pPr eaLnBrk="1" hangingPunct="1"/>
            <a:r>
              <a:rPr lang="en-US" dirty="0"/>
              <a:t>Three numbers define an array : lower bound, upper bound, size. </a:t>
            </a:r>
          </a:p>
          <a:p>
            <a:pPr eaLnBrk="1" hangingPunct="1"/>
            <a:r>
              <a:rPr lang="en-US" dirty="0"/>
              <a:t>a. The lower bound is the smallest subscript you can use in the array (usually 0) </a:t>
            </a:r>
          </a:p>
          <a:p>
            <a:pPr eaLnBrk="1" hangingPunct="1"/>
            <a:r>
              <a:rPr lang="en-US" dirty="0"/>
              <a:t>b. The upper bound is the largest subscript you can use in the array </a:t>
            </a:r>
          </a:p>
          <a:p>
            <a:pPr eaLnBrk="1" hangingPunct="1"/>
            <a:r>
              <a:rPr lang="en-US" dirty="0"/>
              <a:t>c. The size / length of the array refers to the number of elements in the array ,  It can be computed as upper bound - lower bound + 1 </a:t>
            </a:r>
          </a:p>
          <a:p>
            <a:pPr eaLnBrk="1" hangingPunct="1"/>
            <a:endParaRPr lang="en-US" dirty="0"/>
          </a:p>
          <a:p>
            <a:pPr eaLnBrk="1" hangingPunct="1"/>
            <a:r>
              <a:rPr lang="en-US" dirty="0"/>
              <a:t>Let, Array name is A then the elements of A is : a</a:t>
            </a:r>
            <a:r>
              <a:rPr lang="en-US" baseline="-25000" dirty="0"/>
              <a:t>1</a:t>
            </a:r>
            <a:r>
              <a:rPr lang="en-US" dirty="0"/>
              <a:t>,a</a:t>
            </a:r>
            <a:r>
              <a:rPr lang="en-US" baseline="-25000" dirty="0"/>
              <a:t>2</a:t>
            </a:r>
            <a:r>
              <a:rPr lang="en-US" dirty="0"/>
              <a:t>….. </a:t>
            </a:r>
            <a:r>
              <a:rPr lang="en-US" dirty="0" smtClean="0"/>
              <a:t>A</a:t>
            </a:r>
            <a:r>
              <a:rPr lang="en-US" baseline="-25000" dirty="0" smtClean="0"/>
              <a:t>n</a:t>
            </a:r>
            <a:r>
              <a:rPr lang="en-US" dirty="0" smtClean="0"/>
              <a:t> </a:t>
            </a:r>
          </a:p>
          <a:p>
            <a:pPr eaLnBrk="1" hangingPunct="1"/>
            <a:r>
              <a:rPr lang="en-US" dirty="0" smtClean="0"/>
              <a:t>Or </a:t>
            </a:r>
            <a:r>
              <a:rPr lang="en-US" dirty="0"/>
              <a:t>by the bracket notation A[1], A[2], A[3],…………., A[n]</a:t>
            </a:r>
          </a:p>
          <a:p>
            <a:pPr eaLnBrk="1" hangingPunct="1"/>
            <a:r>
              <a:rPr lang="en-US" dirty="0"/>
              <a:t>The number k in A[k] is called a subscript and A[k] is called a subscripted variable.</a:t>
            </a:r>
          </a:p>
          <a:p>
            <a:pPr eaLnBrk="1" hangingPunct="1"/>
            <a:endParaRPr lang="en-US" dirty="0"/>
          </a:p>
          <a:p>
            <a:pPr eaLnBrk="1" hangingPunct="1">
              <a:spcBef>
                <a:spcPct val="50000"/>
              </a:spcBef>
            </a:pPr>
            <a:endParaRPr lang="en-US" dirty="0"/>
          </a:p>
        </p:txBody>
      </p:sp>
    </p:spTree>
    <p:extLst>
      <p:ext uri="{BB962C8B-B14F-4D97-AF65-F5344CB8AC3E}">
        <p14:creationId xmlns:p14="http://schemas.microsoft.com/office/powerpoint/2010/main" val="3454616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nvPr>
        </p:nvSpPr>
        <p:spPr>
          <a:xfrm>
            <a:off x="609600" y="304800"/>
            <a:ext cx="10972800" cy="1143000"/>
          </a:xfrm>
          <a:noFill/>
        </p:spPr>
        <p:txBody>
          <a:bodyPr/>
          <a:lstStyle/>
          <a:p>
            <a:pPr algn="ctr" eaLnBrk="1" hangingPunct="1"/>
            <a:r>
              <a:rPr lang="en-US" dirty="0" smtClean="0"/>
              <a:t>Linear Arrays</a:t>
            </a:r>
          </a:p>
        </p:txBody>
      </p:sp>
      <p:sp>
        <p:nvSpPr>
          <p:cNvPr id="7172" name="Text Box 6"/>
          <p:cNvSpPr txBox="1">
            <a:spLocks noChangeArrowheads="1"/>
          </p:cNvSpPr>
          <p:nvPr/>
        </p:nvSpPr>
        <p:spPr bwMode="auto">
          <a:xfrm>
            <a:off x="812800" y="1506538"/>
            <a:ext cx="1062892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dirty="0"/>
              <a:t>Example :</a:t>
            </a:r>
          </a:p>
          <a:p>
            <a:pPr eaLnBrk="1" hangingPunct="1">
              <a:spcBef>
                <a:spcPct val="50000"/>
              </a:spcBef>
            </a:pPr>
            <a:r>
              <a:rPr lang="en-US" dirty="0"/>
              <a:t>A linear array DATA consisting of six elements</a:t>
            </a:r>
          </a:p>
        </p:txBody>
      </p:sp>
      <p:graphicFrame>
        <p:nvGraphicFramePr>
          <p:cNvPr id="16420" name="Group 36"/>
          <p:cNvGraphicFramePr>
            <a:graphicFrameLocks noGrp="1"/>
          </p:cNvGraphicFramePr>
          <p:nvPr/>
        </p:nvGraphicFramePr>
        <p:xfrm>
          <a:off x="1422400" y="2971800"/>
          <a:ext cx="2032000" cy="1828800"/>
        </p:xfrm>
        <a:graphic>
          <a:graphicData uri="http://schemas.openxmlformats.org/drawingml/2006/table">
            <a:tbl>
              <a:tblPr/>
              <a:tblGrid>
                <a:gridCol w="300567"/>
                <a:gridCol w="1731433"/>
              </a:tblGrid>
              <a:tr h="219075">
                <a:tc row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6</a:t>
                      </a:r>
                    </a:p>
                  </a:txBody>
                  <a:tcPr marL="121920" marR="12192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247</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56</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429</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135</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87</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156</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90" name="Text Box 27"/>
          <p:cNvSpPr txBox="1">
            <a:spLocks noChangeArrowheads="1"/>
          </p:cNvSpPr>
          <p:nvPr/>
        </p:nvSpPr>
        <p:spPr bwMode="auto">
          <a:xfrm>
            <a:off x="2032000" y="2438401"/>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DATA</a:t>
            </a:r>
          </a:p>
        </p:txBody>
      </p:sp>
      <p:sp>
        <p:nvSpPr>
          <p:cNvPr id="7191" name="Text Box 37"/>
          <p:cNvSpPr txBox="1">
            <a:spLocks noChangeArrowheads="1"/>
          </p:cNvSpPr>
          <p:nvPr/>
        </p:nvSpPr>
        <p:spPr bwMode="auto">
          <a:xfrm>
            <a:off x="4978400" y="2667001"/>
            <a:ext cx="45720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dirty="0"/>
              <a:t>DATA[1] = 247</a:t>
            </a:r>
          </a:p>
          <a:p>
            <a:pPr eaLnBrk="1" hangingPunct="1">
              <a:spcBef>
                <a:spcPct val="50000"/>
              </a:spcBef>
            </a:pPr>
            <a:r>
              <a:rPr lang="en-US" sz="1600" dirty="0"/>
              <a:t>DATA[2] = 56</a:t>
            </a:r>
          </a:p>
          <a:p>
            <a:pPr eaLnBrk="1" hangingPunct="1">
              <a:spcBef>
                <a:spcPct val="50000"/>
              </a:spcBef>
            </a:pPr>
            <a:r>
              <a:rPr lang="en-US" sz="1600" dirty="0"/>
              <a:t>DATA[3] = 429</a:t>
            </a:r>
          </a:p>
          <a:p>
            <a:pPr eaLnBrk="1" hangingPunct="1">
              <a:spcBef>
                <a:spcPct val="50000"/>
              </a:spcBef>
            </a:pPr>
            <a:r>
              <a:rPr lang="en-US" sz="1600" dirty="0"/>
              <a:t>DATA[4] = 135</a:t>
            </a:r>
          </a:p>
          <a:p>
            <a:pPr eaLnBrk="1" hangingPunct="1">
              <a:spcBef>
                <a:spcPct val="50000"/>
              </a:spcBef>
            </a:pPr>
            <a:r>
              <a:rPr lang="en-US" sz="1600" dirty="0"/>
              <a:t>DATA[5] = 87</a:t>
            </a:r>
          </a:p>
          <a:p>
            <a:pPr eaLnBrk="1" hangingPunct="1">
              <a:spcBef>
                <a:spcPct val="50000"/>
              </a:spcBef>
            </a:pPr>
            <a:r>
              <a:rPr lang="en-US" sz="1600" dirty="0"/>
              <a:t>DATA[6] = 156</a:t>
            </a:r>
          </a:p>
        </p:txBody>
      </p:sp>
      <p:graphicFrame>
        <p:nvGraphicFramePr>
          <p:cNvPr id="16422" name="Group 38"/>
          <p:cNvGraphicFramePr>
            <a:graphicFrameLocks noGrp="1"/>
          </p:cNvGraphicFramePr>
          <p:nvPr/>
        </p:nvGraphicFramePr>
        <p:xfrm>
          <a:off x="1422400" y="2971800"/>
          <a:ext cx="2032000" cy="1828800"/>
        </p:xfrm>
        <a:graphic>
          <a:graphicData uri="http://schemas.openxmlformats.org/drawingml/2006/table">
            <a:tbl>
              <a:tblPr/>
              <a:tblGrid>
                <a:gridCol w="300567"/>
                <a:gridCol w="1731433"/>
              </a:tblGrid>
              <a:tr h="219075">
                <a:tc row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6</a:t>
                      </a:r>
                    </a:p>
                  </a:txBody>
                  <a:tcPr marL="121920" marR="12192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247</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56</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429</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135</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87</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156</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09" name="Text Box 58"/>
          <p:cNvSpPr txBox="1">
            <a:spLocks noChangeArrowheads="1"/>
          </p:cNvSpPr>
          <p:nvPr/>
        </p:nvSpPr>
        <p:spPr bwMode="auto">
          <a:xfrm>
            <a:off x="2032000" y="2438401"/>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DATA</a:t>
            </a:r>
          </a:p>
        </p:txBody>
      </p:sp>
    </p:spTree>
    <p:extLst>
      <p:ext uri="{BB962C8B-B14F-4D97-AF65-F5344CB8AC3E}">
        <p14:creationId xmlns:p14="http://schemas.microsoft.com/office/powerpoint/2010/main" val="3855867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609600" y="304800"/>
            <a:ext cx="10972800" cy="949569"/>
          </a:xfrm>
          <a:noFill/>
        </p:spPr>
        <p:txBody>
          <a:bodyPr/>
          <a:lstStyle/>
          <a:p>
            <a:pPr algn="ctr" eaLnBrk="1" hangingPunct="1"/>
            <a:r>
              <a:rPr lang="en-US" dirty="0" smtClean="0"/>
              <a:t>Linear Arrays</a:t>
            </a:r>
          </a:p>
        </p:txBody>
      </p:sp>
      <p:sp>
        <p:nvSpPr>
          <p:cNvPr id="8196" name="Text Box 5"/>
          <p:cNvSpPr txBox="1">
            <a:spLocks noChangeArrowheads="1"/>
          </p:cNvSpPr>
          <p:nvPr/>
        </p:nvSpPr>
        <p:spPr bwMode="auto">
          <a:xfrm>
            <a:off x="820614" y="1371600"/>
            <a:ext cx="11066585"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dirty="0"/>
              <a:t>Example :</a:t>
            </a:r>
          </a:p>
          <a:p>
            <a:pPr eaLnBrk="1" hangingPunct="1">
              <a:spcBef>
                <a:spcPct val="50000"/>
              </a:spcBef>
            </a:pPr>
            <a:r>
              <a:rPr lang="en-US" dirty="0"/>
              <a:t>An automobile company uses an array AUTO to record the number of auto mobile sold each year from 1932 through 1984. Find the total elements of the array AUTO.</a:t>
            </a:r>
          </a:p>
          <a:p>
            <a:pPr eaLnBrk="1" hangingPunct="1">
              <a:spcBef>
                <a:spcPct val="50000"/>
              </a:spcBef>
            </a:pPr>
            <a:r>
              <a:rPr lang="en-US" dirty="0"/>
              <a:t>AUTO[k] = Number of auto mobiles sold in the year K</a:t>
            </a:r>
          </a:p>
          <a:p>
            <a:pPr eaLnBrk="1" hangingPunct="1">
              <a:spcBef>
                <a:spcPct val="50000"/>
              </a:spcBef>
            </a:pPr>
            <a:r>
              <a:rPr lang="en-US" dirty="0"/>
              <a:t>LB = 1932</a:t>
            </a:r>
          </a:p>
          <a:p>
            <a:pPr eaLnBrk="1" hangingPunct="1">
              <a:spcBef>
                <a:spcPct val="50000"/>
              </a:spcBef>
            </a:pPr>
            <a:r>
              <a:rPr lang="en-US" dirty="0"/>
              <a:t>UB = 1984</a:t>
            </a:r>
          </a:p>
          <a:p>
            <a:pPr eaLnBrk="1" hangingPunct="1">
              <a:spcBef>
                <a:spcPct val="50000"/>
              </a:spcBef>
            </a:pPr>
            <a:r>
              <a:rPr lang="en-US" dirty="0"/>
              <a:t>Length = UB – LB+1 = 1984 – 1930+1 =55</a:t>
            </a:r>
          </a:p>
          <a:p>
            <a:pPr eaLnBrk="1" hangingPunct="1">
              <a:spcBef>
                <a:spcPct val="50000"/>
              </a:spcBef>
            </a:pPr>
            <a:r>
              <a:rPr lang="en-US" dirty="0"/>
              <a:t>That is AUTO contains 55  elements .</a:t>
            </a:r>
          </a:p>
        </p:txBody>
      </p:sp>
    </p:spTree>
    <p:extLst>
      <p:ext uri="{BB962C8B-B14F-4D97-AF65-F5344CB8AC3E}">
        <p14:creationId xmlns:p14="http://schemas.microsoft.com/office/powerpoint/2010/main" val="158463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2387600" y="90710"/>
            <a:ext cx="8911687" cy="1280890"/>
          </a:xfrm>
        </p:spPr>
        <p:txBody>
          <a:bodyPr/>
          <a:lstStyle/>
          <a:p>
            <a:pPr eaLnBrk="1" hangingPunct="1"/>
            <a:r>
              <a:rPr lang="en-US" dirty="0" smtClean="0"/>
              <a:t>Representation of linear array in memory</a:t>
            </a:r>
          </a:p>
        </p:txBody>
      </p:sp>
      <p:sp>
        <p:nvSpPr>
          <p:cNvPr id="9220" name="Text Box 4"/>
          <p:cNvSpPr txBox="1">
            <a:spLocks noChangeArrowheads="1"/>
          </p:cNvSpPr>
          <p:nvPr/>
        </p:nvSpPr>
        <p:spPr bwMode="auto">
          <a:xfrm>
            <a:off x="609600" y="1371600"/>
            <a:ext cx="110744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Let LA be a linear array in the memory of the computer. The memory of the computer is a sequence of addressed locations.</a:t>
            </a:r>
          </a:p>
          <a:p>
            <a:pPr eaLnBrk="1" hangingPunct="1">
              <a:spcBef>
                <a:spcPct val="50000"/>
              </a:spcBef>
            </a:pPr>
            <a:endParaRPr lang="en-US"/>
          </a:p>
        </p:txBody>
      </p:sp>
      <p:graphicFrame>
        <p:nvGraphicFramePr>
          <p:cNvPr id="18538" name="Group 106"/>
          <p:cNvGraphicFramePr>
            <a:graphicFrameLocks noGrp="1"/>
          </p:cNvGraphicFramePr>
          <p:nvPr>
            <p:extLst>
              <p:ext uri="{D42A27DB-BD31-4B8C-83A1-F6EECF244321}">
                <p14:modId xmlns:p14="http://schemas.microsoft.com/office/powerpoint/2010/main" val="651180389"/>
              </p:ext>
            </p:extLst>
          </p:nvPr>
        </p:nvGraphicFramePr>
        <p:xfrm>
          <a:off x="1211385" y="2446583"/>
          <a:ext cx="2946400" cy="3109913"/>
        </p:xfrm>
        <a:graphic>
          <a:graphicData uri="http://schemas.openxmlformats.org/drawingml/2006/table">
            <a:tbl>
              <a:tblPr/>
              <a:tblGrid>
                <a:gridCol w="1320800"/>
                <a:gridCol w="1625600"/>
              </a:tblGrid>
              <a:tr h="219075">
                <a:tc rowSpan="7">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1001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1002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1003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1004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1005</a:t>
                      </a:r>
                    </a:p>
                  </a:txBody>
                  <a:tcPr marL="121920" marR="12192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11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9239" name="Text Box 128"/>
          <p:cNvSpPr txBox="1">
            <a:spLocks noChangeArrowheads="1"/>
          </p:cNvSpPr>
          <p:nvPr/>
        </p:nvSpPr>
        <p:spPr bwMode="auto">
          <a:xfrm>
            <a:off x="2235200" y="2057401"/>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LA</a:t>
            </a:r>
          </a:p>
        </p:txBody>
      </p:sp>
      <p:sp>
        <p:nvSpPr>
          <p:cNvPr id="9240" name="Text Box 129"/>
          <p:cNvSpPr txBox="1">
            <a:spLocks noChangeArrowheads="1"/>
          </p:cNvSpPr>
          <p:nvPr/>
        </p:nvSpPr>
        <p:spPr bwMode="auto">
          <a:xfrm>
            <a:off x="1359876" y="5791201"/>
            <a:ext cx="290732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Fig : Computer memory</a:t>
            </a:r>
          </a:p>
        </p:txBody>
      </p:sp>
      <p:sp>
        <p:nvSpPr>
          <p:cNvPr id="9241" name="Text Box 130"/>
          <p:cNvSpPr txBox="1">
            <a:spLocks noChangeArrowheads="1"/>
          </p:cNvSpPr>
          <p:nvPr/>
        </p:nvSpPr>
        <p:spPr bwMode="auto">
          <a:xfrm>
            <a:off x="4368800" y="2074986"/>
            <a:ext cx="74168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dirty="0"/>
              <a:t>The computer does not need to keep track of the address of every element of LA, but needs to keep track only of the first element of LA, denoted by </a:t>
            </a:r>
          </a:p>
          <a:p>
            <a:pPr eaLnBrk="1" hangingPunct="1">
              <a:spcBef>
                <a:spcPct val="50000"/>
              </a:spcBef>
            </a:pPr>
            <a:r>
              <a:rPr lang="en-US" dirty="0"/>
              <a:t>		Base(LA)</a:t>
            </a:r>
          </a:p>
          <a:p>
            <a:pPr eaLnBrk="1" hangingPunct="1">
              <a:spcBef>
                <a:spcPct val="50000"/>
              </a:spcBef>
            </a:pPr>
            <a:r>
              <a:rPr lang="en-US" dirty="0"/>
              <a:t>Called the base address of LA. Using this address Base(LA), the computer calculates the address of any element of LA by the following formula :</a:t>
            </a:r>
          </a:p>
          <a:p>
            <a:pPr eaLnBrk="1" hangingPunct="1">
              <a:spcBef>
                <a:spcPct val="50000"/>
              </a:spcBef>
            </a:pPr>
            <a:r>
              <a:rPr lang="en-US" dirty="0"/>
              <a:t>LOC(LA[k]) = Base(LA) + w(K – lower bound)</a:t>
            </a:r>
          </a:p>
          <a:p>
            <a:pPr eaLnBrk="1" hangingPunct="1">
              <a:spcBef>
                <a:spcPct val="50000"/>
              </a:spcBef>
            </a:pPr>
            <a:r>
              <a:rPr lang="en-US" dirty="0"/>
              <a:t>Where w is the number of words </a:t>
            </a:r>
            <a:r>
              <a:rPr lang="en-US" dirty="0" err="1"/>
              <a:t>pr</a:t>
            </a:r>
            <a:r>
              <a:rPr lang="en-US" dirty="0"/>
              <a:t> memory cell for the array LA</a:t>
            </a:r>
          </a:p>
          <a:p>
            <a:pPr eaLnBrk="1" hangingPunct="1">
              <a:spcBef>
                <a:spcPct val="50000"/>
              </a:spcBef>
            </a:pPr>
            <a:endParaRPr lang="en-US" dirty="0"/>
          </a:p>
          <a:p>
            <a:pPr eaLnBrk="1" hangingPunct="1">
              <a:spcBef>
                <a:spcPct val="50000"/>
              </a:spcBef>
            </a:pPr>
            <a:endParaRPr lang="en-US" dirty="0"/>
          </a:p>
        </p:txBody>
      </p:sp>
    </p:spTree>
    <p:extLst>
      <p:ext uri="{BB962C8B-B14F-4D97-AF65-F5344CB8AC3E}">
        <p14:creationId xmlns:p14="http://schemas.microsoft.com/office/powerpoint/2010/main" val="1719638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510864" y="90711"/>
            <a:ext cx="8911687" cy="1280890"/>
          </a:xfrm>
        </p:spPr>
        <p:txBody>
          <a:bodyPr/>
          <a:lstStyle/>
          <a:p>
            <a:pPr algn="ctr" eaLnBrk="1" hangingPunct="1"/>
            <a:r>
              <a:rPr lang="en-US" dirty="0" smtClean="0"/>
              <a:t>Representation of linear array in memory</a:t>
            </a:r>
          </a:p>
        </p:txBody>
      </p:sp>
      <p:sp>
        <p:nvSpPr>
          <p:cNvPr id="10244" name="Text Box 3"/>
          <p:cNvSpPr txBox="1">
            <a:spLocks noChangeArrowheads="1"/>
          </p:cNvSpPr>
          <p:nvPr/>
        </p:nvSpPr>
        <p:spPr bwMode="auto">
          <a:xfrm>
            <a:off x="5122986" y="1371601"/>
            <a:ext cx="6561014" cy="43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Example :</a:t>
            </a:r>
          </a:p>
          <a:p>
            <a:pPr eaLnBrk="1" hangingPunct="1"/>
            <a:r>
              <a:rPr lang="en-US" dirty="0"/>
              <a:t>An automobile company uses an array AUTO to record the number of auto mobile sold each year from 1932 through 1984. Suppose AUTO appears in memory as pictured in fig A . </a:t>
            </a:r>
          </a:p>
          <a:p>
            <a:pPr eaLnBrk="1" hangingPunct="1"/>
            <a:r>
              <a:rPr lang="en-US" dirty="0"/>
              <a:t>That is Base(AUTO) = 200, and w = 4 words per memory cell for AUTO. Then,</a:t>
            </a:r>
          </a:p>
          <a:p>
            <a:pPr eaLnBrk="1" hangingPunct="1"/>
            <a:r>
              <a:rPr lang="en-US" dirty="0"/>
              <a:t>LOC(AUTO[1932]) = 200, LOC(AUTO[1933]) =204 </a:t>
            </a:r>
          </a:p>
          <a:p>
            <a:pPr eaLnBrk="1" hangingPunct="1"/>
            <a:r>
              <a:rPr lang="en-US" dirty="0"/>
              <a:t>LOC(AUTO[1934]) = 208</a:t>
            </a:r>
          </a:p>
          <a:p>
            <a:pPr eaLnBrk="1" hangingPunct="1"/>
            <a:r>
              <a:rPr lang="en-US" dirty="0"/>
              <a:t>the address of the array element for the year K = 1965 can be obtained  by using :</a:t>
            </a:r>
          </a:p>
          <a:p>
            <a:pPr eaLnBrk="1" hangingPunct="1"/>
            <a:r>
              <a:rPr lang="en-US" dirty="0"/>
              <a:t>LOC(AUTO[1965]) = Base(AUTO) + w(1965 – lower bound)</a:t>
            </a:r>
          </a:p>
          <a:p>
            <a:pPr eaLnBrk="1" hangingPunct="1"/>
            <a:r>
              <a:rPr lang="en-US" dirty="0"/>
              <a:t>=200+4(1965-1932)=332</a:t>
            </a:r>
          </a:p>
          <a:p>
            <a:pPr eaLnBrk="1" hangingPunct="1"/>
            <a:endParaRPr lang="en-US" dirty="0"/>
          </a:p>
          <a:p>
            <a:pPr eaLnBrk="1" hangingPunct="1"/>
            <a:endParaRPr lang="en-US" dirty="0"/>
          </a:p>
          <a:p>
            <a:pPr eaLnBrk="1" hangingPunct="1">
              <a:spcBef>
                <a:spcPct val="50000"/>
              </a:spcBef>
            </a:pPr>
            <a:endParaRPr lang="en-US" dirty="0"/>
          </a:p>
        </p:txBody>
      </p:sp>
      <p:graphicFrame>
        <p:nvGraphicFramePr>
          <p:cNvPr id="23647" name="Group 95"/>
          <p:cNvGraphicFramePr>
            <a:graphicFrameLocks noGrp="1"/>
          </p:cNvGraphicFramePr>
          <p:nvPr>
            <p:extLst>
              <p:ext uri="{D42A27DB-BD31-4B8C-83A1-F6EECF244321}">
                <p14:modId xmlns:p14="http://schemas.microsoft.com/office/powerpoint/2010/main" val="56495182"/>
              </p:ext>
            </p:extLst>
          </p:nvPr>
        </p:nvGraphicFramePr>
        <p:xfrm>
          <a:off x="1066800" y="1189892"/>
          <a:ext cx="1727200" cy="5138738"/>
        </p:xfrm>
        <a:graphic>
          <a:graphicData uri="http://schemas.openxmlformats.org/drawingml/2006/table">
            <a:tbl>
              <a:tblPr/>
              <a:tblGrid>
                <a:gridCol w="914400"/>
                <a:gridCol w="812800"/>
              </a:tblGrid>
              <a:tr h="219075">
                <a:tc rowSpan="1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212</a:t>
                      </a:r>
                    </a:p>
                  </a:txBody>
                  <a:tcPr marL="121920" marR="12192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275" name="Text Box 27"/>
          <p:cNvSpPr txBox="1">
            <a:spLocks noChangeArrowheads="1"/>
          </p:cNvSpPr>
          <p:nvPr/>
        </p:nvSpPr>
        <p:spPr bwMode="auto">
          <a:xfrm>
            <a:off x="609600" y="6491288"/>
            <a:ext cx="162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Fig : A</a:t>
            </a:r>
          </a:p>
        </p:txBody>
      </p:sp>
      <p:sp>
        <p:nvSpPr>
          <p:cNvPr id="10276" name="Text Box 76"/>
          <p:cNvSpPr txBox="1">
            <a:spLocks noChangeArrowheads="1"/>
          </p:cNvSpPr>
          <p:nvPr/>
        </p:nvSpPr>
        <p:spPr bwMode="auto">
          <a:xfrm>
            <a:off x="2946400" y="2057401"/>
            <a:ext cx="203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dirty="0"/>
              <a:t>AUTO[1932]</a:t>
            </a:r>
          </a:p>
        </p:txBody>
      </p:sp>
      <p:sp>
        <p:nvSpPr>
          <p:cNvPr id="10277" name="Text Box 77"/>
          <p:cNvSpPr txBox="1">
            <a:spLocks noChangeArrowheads="1"/>
          </p:cNvSpPr>
          <p:nvPr/>
        </p:nvSpPr>
        <p:spPr bwMode="auto">
          <a:xfrm>
            <a:off x="2946400" y="3245643"/>
            <a:ext cx="203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dirty="0"/>
              <a:t>AUTO[1933]</a:t>
            </a:r>
          </a:p>
        </p:txBody>
      </p:sp>
      <p:sp>
        <p:nvSpPr>
          <p:cNvPr id="10278" name="Text Box 78"/>
          <p:cNvSpPr txBox="1">
            <a:spLocks noChangeArrowheads="1"/>
          </p:cNvSpPr>
          <p:nvPr/>
        </p:nvSpPr>
        <p:spPr bwMode="auto">
          <a:xfrm>
            <a:off x="2946400" y="4312444"/>
            <a:ext cx="203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dirty="0"/>
              <a:t>AUTO[1934]</a:t>
            </a:r>
          </a:p>
        </p:txBody>
      </p:sp>
      <p:sp>
        <p:nvSpPr>
          <p:cNvPr id="10279" name="AutoShape 80"/>
          <p:cNvSpPr>
            <a:spLocks/>
          </p:cNvSpPr>
          <p:nvPr/>
        </p:nvSpPr>
        <p:spPr bwMode="auto">
          <a:xfrm>
            <a:off x="2926862" y="2954909"/>
            <a:ext cx="101600" cy="1219200"/>
          </a:xfrm>
          <a:prstGeom prst="rightBrace">
            <a:avLst>
              <a:gd name="adj1" fmla="val 1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80" name="AutoShape 81"/>
          <p:cNvSpPr>
            <a:spLocks/>
          </p:cNvSpPr>
          <p:nvPr/>
        </p:nvSpPr>
        <p:spPr bwMode="auto">
          <a:xfrm>
            <a:off x="2844800" y="1485901"/>
            <a:ext cx="203200" cy="1143000"/>
          </a:xfrm>
          <a:prstGeom prst="rightBrace">
            <a:avLst>
              <a:gd name="adj1" fmla="val 62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81" name="AutoShape 82"/>
          <p:cNvSpPr>
            <a:spLocks/>
          </p:cNvSpPr>
          <p:nvPr/>
        </p:nvSpPr>
        <p:spPr bwMode="auto">
          <a:xfrm>
            <a:off x="2895600" y="4315375"/>
            <a:ext cx="101600" cy="1295400"/>
          </a:xfrm>
          <a:prstGeom prst="rightBrace">
            <a:avLst>
              <a:gd name="adj1" fmla="val 14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320222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Grp="1" noChangeArrowheads="1"/>
          </p:cNvSpPr>
          <p:nvPr>
            <p:ph type="title"/>
          </p:nvPr>
        </p:nvSpPr>
        <p:spPr>
          <a:xfrm>
            <a:off x="609600" y="304800"/>
            <a:ext cx="10972800" cy="879231"/>
          </a:xfrm>
          <a:noFill/>
        </p:spPr>
        <p:txBody>
          <a:bodyPr/>
          <a:lstStyle/>
          <a:p>
            <a:pPr algn="ctr" eaLnBrk="1" hangingPunct="1"/>
            <a:r>
              <a:rPr lang="en-US" dirty="0" smtClean="0"/>
              <a:t>Traversing  linear arrays</a:t>
            </a:r>
          </a:p>
        </p:txBody>
      </p:sp>
      <p:sp>
        <p:nvSpPr>
          <p:cNvPr id="11268" name="Text Box 5"/>
          <p:cNvSpPr txBox="1">
            <a:spLocks noChangeArrowheads="1"/>
          </p:cNvSpPr>
          <p:nvPr/>
        </p:nvSpPr>
        <p:spPr bwMode="auto">
          <a:xfrm>
            <a:off x="406400" y="1506416"/>
            <a:ext cx="11074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8925" indent="61913" eaLnBrk="0" hangingPunct="0">
              <a:defRPr>
                <a:solidFill>
                  <a:schemeClr val="tx1"/>
                </a:solidFill>
                <a:latin typeface="Arial" charset="0"/>
                <a:cs typeface="Arial" charset="0"/>
              </a:defRPr>
            </a:lvl1pPr>
            <a:lvl2pPr marL="1036638" indent="-45720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dirty="0"/>
              <a:t>Print the contents of each element of DATA or Count the number of elements of DATA with a given property. This can be accomplished by traversing DATA, That is, by accessing and processing (visiting) each element of DATA exactly once.</a:t>
            </a:r>
          </a:p>
          <a:p>
            <a:pPr eaLnBrk="1" hangingPunct="1">
              <a:spcBef>
                <a:spcPct val="50000"/>
              </a:spcBef>
            </a:pPr>
            <a:r>
              <a:rPr lang="en-US" b="1" dirty="0"/>
              <a:t>	Algorithm</a:t>
            </a:r>
            <a:r>
              <a:rPr lang="en-US" dirty="0"/>
              <a:t> </a:t>
            </a:r>
            <a:r>
              <a:rPr lang="en-US" b="1" dirty="0"/>
              <a:t>2.3:</a:t>
            </a:r>
            <a:r>
              <a:rPr lang="en-US" dirty="0"/>
              <a:t> Given  DATA is a linear array with lower bound LB and upper bound UB . This algorithm traverses DATA applying an operation PROCESS to each element of DATA.</a:t>
            </a:r>
          </a:p>
          <a:p>
            <a:pPr lvl="1"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p:txBody>
      </p:sp>
      <p:sp>
        <p:nvSpPr>
          <p:cNvPr id="6" name="Text Box 4"/>
          <p:cNvSpPr txBox="1">
            <a:spLocks noChangeArrowheads="1"/>
          </p:cNvSpPr>
          <p:nvPr/>
        </p:nvSpPr>
        <p:spPr bwMode="auto">
          <a:xfrm>
            <a:off x="1828556" y="3124445"/>
            <a:ext cx="7526459" cy="3139321"/>
          </a:xfrm>
          <a:prstGeom prst="rect">
            <a:avLst/>
          </a:prstGeom>
          <a:noFill/>
          <a:ln w="9525">
            <a:solidFill>
              <a:schemeClr val="tx1"/>
            </a:solidFill>
            <a:miter lim="800000"/>
            <a:headEnd/>
            <a:tailEnd/>
          </a:ln>
        </p:spPr>
        <p:txBody>
          <a:bodyPr wrap="square">
            <a:spAutoFit/>
          </a:bodyPr>
          <a:lstStyle/>
          <a:p>
            <a:pPr marL="342900" indent="-342900">
              <a:buFontTx/>
              <a:buAutoNum type="arabicPeriod"/>
            </a:pPr>
            <a:r>
              <a:rPr lang="en-US" sz="2200" dirty="0">
                <a:latin typeface="Times New Roman" pitchFamily="18" charset="0"/>
              </a:rPr>
              <a:t>[Assign counter]</a:t>
            </a:r>
          </a:p>
          <a:p>
            <a:pPr marL="342900" indent="-342900"/>
            <a:r>
              <a:rPr lang="en-US" sz="2200" dirty="0">
                <a:latin typeface="Times New Roman" pitchFamily="18" charset="0"/>
              </a:rPr>
              <a:t>   K=LB   // LB = 0</a:t>
            </a:r>
          </a:p>
          <a:p>
            <a:pPr marL="342900" indent="-342900"/>
            <a:r>
              <a:rPr lang="en-US" sz="2200" dirty="0">
                <a:latin typeface="Times New Roman" pitchFamily="18" charset="0"/>
              </a:rPr>
              <a:t>2. Repeat step 2.1 and 2.2 while K &lt;= UB   // If LB = 0</a:t>
            </a:r>
          </a:p>
          <a:p>
            <a:pPr marL="342900" indent="-342900"/>
            <a:r>
              <a:rPr lang="en-US" sz="2200" dirty="0">
                <a:latin typeface="Times New Roman" pitchFamily="18" charset="0"/>
              </a:rPr>
              <a:t>    2.1 	[visit element]</a:t>
            </a:r>
          </a:p>
          <a:p>
            <a:pPr marL="342900" indent="-342900"/>
            <a:r>
              <a:rPr lang="en-US" sz="2200" dirty="0">
                <a:latin typeface="Times New Roman" pitchFamily="18" charset="0"/>
              </a:rPr>
              <a:t>	do PROCESS on LA[K]</a:t>
            </a:r>
          </a:p>
          <a:p>
            <a:pPr marL="800100" lvl="1" indent="-342900"/>
            <a:r>
              <a:rPr lang="en-US" sz="2200" dirty="0">
                <a:latin typeface="Times New Roman" pitchFamily="18" charset="0"/>
              </a:rPr>
              <a:t>    2.2	</a:t>
            </a:r>
            <a:r>
              <a:rPr lang="en-US" sz="2200" dirty="0" smtClean="0">
                <a:latin typeface="Times New Roman" pitchFamily="18" charset="0"/>
              </a:rPr>
              <a:t>[increase </a:t>
            </a:r>
            <a:r>
              <a:rPr lang="en-US" sz="2200" dirty="0">
                <a:latin typeface="Times New Roman" pitchFamily="18" charset="0"/>
              </a:rPr>
              <a:t>counter]</a:t>
            </a:r>
          </a:p>
          <a:p>
            <a:pPr marL="800100" lvl="1" indent="-342900"/>
            <a:r>
              <a:rPr lang="en-US" sz="2200" dirty="0">
                <a:latin typeface="Times New Roman" pitchFamily="18" charset="0"/>
              </a:rPr>
              <a:t>	K=K+1</a:t>
            </a:r>
          </a:p>
          <a:p>
            <a:pPr marL="342900" indent="-342900"/>
            <a:r>
              <a:rPr lang="en-US" sz="2200" dirty="0">
                <a:latin typeface="Times New Roman" pitchFamily="18" charset="0"/>
              </a:rPr>
              <a:t>3. end </a:t>
            </a:r>
            <a:r>
              <a:rPr lang="en-US" sz="2200" dirty="0" smtClean="0">
                <a:latin typeface="Times New Roman" pitchFamily="18" charset="0"/>
              </a:rPr>
              <a:t>of </a:t>
            </a:r>
            <a:r>
              <a:rPr lang="en-US" sz="2200" dirty="0">
                <a:latin typeface="Times New Roman" pitchFamily="18" charset="0"/>
              </a:rPr>
              <a:t>step 2</a:t>
            </a:r>
          </a:p>
          <a:p>
            <a:pPr marL="342900" indent="-342900"/>
            <a:r>
              <a:rPr lang="en-US" sz="2200" dirty="0">
                <a:latin typeface="Times New Roman" pitchFamily="18" charset="0"/>
              </a:rPr>
              <a:t>4. exit</a:t>
            </a:r>
            <a:endParaRPr lang="en-US" sz="2200" dirty="0"/>
          </a:p>
        </p:txBody>
      </p:sp>
    </p:spTree>
    <p:extLst>
      <p:ext uri="{BB962C8B-B14F-4D97-AF65-F5344CB8AC3E}">
        <p14:creationId xmlns:p14="http://schemas.microsoft.com/office/powerpoint/2010/main" val="1218506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179</TotalTime>
  <Words>1291</Words>
  <Application>Microsoft Office PowerPoint</Application>
  <PresentationFormat>Custom</PresentationFormat>
  <Paragraphs>418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Wisp</vt:lpstr>
      <vt:lpstr> Data Structures </vt:lpstr>
      <vt:lpstr>PowerPoint Presentation</vt:lpstr>
      <vt:lpstr>PowerPoint Presentation</vt:lpstr>
      <vt:lpstr>Linear Arrays</vt:lpstr>
      <vt:lpstr>Linear Arrays</vt:lpstr>
      <vt:lpstr>Linear Arrays</vt:lpstr>
      <vt:lpstr>Representation of linear array in memory</vt:lpstr>
      <vt:lpstr>Representation of linear array in memory</vt:lpstr>
      <vt:lpstr>Traversing  linear arrays</vt:lpstr>
      <vt:lpstr>PowerPoint Presentation</vt:lpstr>
      <vt:lpstr>Inserting and Deleting</vt:lpstr>
      <vt:lpstr>Insertion Algorithm</vt:lpstr>
      <vt:lpstr>Insertion</vt:lpstr>
      <vt:lpstr>Deletion Algorithm</vt:lpstr>
      <vt:lpstr>Deletion Algorithm</vt:lpstr>
      <vt:lpstr>Deletion Algorithm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PFIT</dc:creator>
  <cp:lastModifiedBy>JALAL</cp:lastModifiedBy>
  <cp:revision>28</cp:revision>
  <dcterms:created xsi:type="dcterms:W3CDTF">2023-03-15T13:55:25Z</dcterms:created>
  <dcterms:modified xsi:type="dcterms:W3CDTF">2023-08-20T04:13:30Z</dcterms:modified>
</cp:coreProperties>
</file>