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6"/>
  </p:notesMasterIdLst>
  <p:sldIdLst>
    <p:sldId id="315" r:id="rId2"/>
    <p:sldId id="258" r:id="rId3"/>
    <p:sldId id="257" r:id="rId4"/>
    <p:sldId id="287" r:id="rId5"/>
    <p:sldId id="288" r:id="rId6"/>
    <p:sldId id="289" r:id="rId7"/>
    <p:sldId id="290" r:id="rId8"/>
    <p:sldId id="291" r:id="rId9"/>
    <p:sldId id="292" r:id="rId10"/>
    <p:sldId id="299" r:id="rId11"/>
    <p:sldId id="316" r:id="rId12"/>
    <p:sldId id="317" r:id="rId13"/>
    <p:sldId id="293" r:id="rId14"/>
    <p:sldId id="301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15" autoAdjust="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99822-9971-4383-88F7-909C7DE6BA6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7C51A-F863-4E93-BDC9-5F043653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49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9FA0E-C547-4E4D-80AD-FEB8A6571D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38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DATA</a:t>
            </a:r>
            <a:r>
              <a:rPr lang="en-US" baseline="0" dirty="0" smtClean="0"/>
              <a:t> is a linear array with N elements, and ITEN is a given item of information. This algorithm finds the location LOC of item in DATA, or sets LOC:=0 if the search is unsuccessful.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9FA0E-C547-4E4D-80AD-FEB8A6571D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6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DATA</a:t>
            </a:r>
            <a:r>
              <a:rPr lang="en-US" baseline="0" dirty="0" smtClean="0"/>
              <a:t> is a linear array with N elements, and ITEN is a given item of information. This algorithm finds the location LOC of item in DATA, or sets LOC:=0 if the search is unsuccessful.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9FA0E-C547-4E4D-80AD-FEB8A6571D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6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DATA</a:t>
            </a:r>
            <a:r>
              <a:rPr lang="en-US" baseline="0" dirty="0" smtClean="0"/>
              <a:t> is a linear array with N elements, and ITEN is a given item of information. This algorithm finds the location LOC of item in DATA, or sets LOC:=0 if the search is unsuccessful.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9FA0E-C547-4E4D-80AD-FEB8A6571DF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02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DATA</a:t>
            </a:r>
            <a:r>
              <a:rPr lang="en-US" baseline="0" dirty="0" smtClean="0"/>
              <a:t> is a linear array with N elements, and ITEN is a given item of information. This algorithm finds the location LOC of item in DATA, or sets LOC:=0 if the search is unsuccessful.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9FA0E-C547-4E4D-80AD-FEB8A6571DF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1. defines 3! In terms of 2!, so we must postpone evaluating 4! Until we evaluate 2!</a:t>
            </a:r>
          </a:p>
          <a:p>
            <a:r>
              <a:rPr lang="en-US" dirty="0" smtClean="0"/>
              <a:t>Step 2. Here is 2! Is defined in terms of 1!, so we must postpone evaluating 3! Until we evaluate 1!</a:t>
            </a:r>
          </a:p>
          <a:p>
            <a:r>
              <a:rPr lang="en-US" dirty="0" smtClean="0"/>
              <a:t>Step3.</a:t>
            </a:r>
            <a:r>
              <a:rPr lang="en-US" baseline="0" dirty="0" smtClean="0"/>
              <a:t> This defines 1! In terms of 0!.</a:t>
            </a:r>
          </a:p>
          <a:p>
            <a:r>
              <a:rPr lang="en-US" baseline="0" dirty="0" smtClean="0"/>
              <a:t>Step4. This step can explicitly evaluate 0!, since 0 is the base value of the recursive definition. </a:t>
            </a:r>
          </a:p>
          <a:p>
            <a:r>
              <a:rPr lang="en-US" baseline="0" dirty="0" smtClean="0"/>
              <a:t>Step 5~7 we back track, using 0! To find 1!, using 1! To find 2, using 2! To find 3!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back tracking is indicated by the “reverse” indention.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9FA0E-C547-4E4D-80AD-FEB8A6571D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an organization which divides its membership list into four groups, where each group contains an alphabetized list of those member living in a certain area.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9FA0E-C547-4E4D-80AD-FEB8A6571D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7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DATA</a:t>
            </a:r>
            <a:r>
              <a:rPr lang="en-US" baseline="0" dirty="0" smtClean="0"/>
              <a:t> is a linear array with N elements, and ITEN is a given item of information. This algorithm finds the location LOC of item in DATA, or sets LOC:=0 if the search is unsuccessful.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9FA0E-C547-4E4D-80AD-FEB8A6571D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7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DATA</a:t>
            </a:r>
            <a:r>
              <a:rPr lang="en-US" baseline="0" dirty="0" smtClean="0"/>
              <a:t> is a linear array with N elements, and ITEN is a given item of information. This algorithm finds the location LOC of item in DATA, or sets LOC:=0 if the search is unsuccessful.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9FA0E-C547-4E4D-80AD-FEB8A6571D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92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DATA</a:t>
            </a:r>
            <a:r>
              <a:rPr lang="en-US" baseline="0" dirty="0" smtClean="0"/>
              <a:t> is a linear array with N elements, and ITEN is a given item of information. This algorithm finds the location LOC of item in DATA, or sets LOC:=0 if the search is unsuccessful.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9FA0E-C547-4E4D-80AD-FEB8A6571D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17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DATA</a:t>
            </a:r>
            <a:r>
              <a:rPr lang="en-US" baseline="0" dirty="0" smtClean="0"/>
              <a:t> is a linear array with N elements, and ITEN is a given item of information. This algorithm finds the location LOC of item in DATA, or sets LOC:=0 if the search is unsuccessful.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9FA0E-C547-4E4D-80AD-FEB8A6571D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20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DATA</a:t>
            </a:r>
            <a:r>
              <a:rPr lang="en-US" baseline="0" dirty="0" smtClean="0"/>
              <a:t> is a linear array with N elements, and ITEN is a given item of information. This algorithm finds the location LOC of item in DATA, or sets LOC:=0 if the search is unsuccessful.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9FA0E-C547-4E4D-80AD-FEB8A6571D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29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DATA</a:t>
            </a:r>
            <a:r>
              <a:rPr lang="en-US" baseline="0" dirty="0" smtClean="0"/>
              <a:t> is a linear array with N elements, and ITEN is a given item of information. This algorithm finds the location LOC of item in DATA, or sets LOC:=0 if the search is unsuccessful.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9FA0E-C547-4E4D-80AD-FEB8A6571D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5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D357-8546-47F6-A6E1-1285625FE6D4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DEE7-F4F8-4362-AB56-D090E48A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F450-F4A9-4E00-A3D5-AFCF0BE4BAAF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DEE7-F4F8-4362-AB56-D090E48A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9D21-0E28-47D7-A342-D614DBF4A0CD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DEE7-F4F8-4362-AB56-D090E48A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1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AD94-571F-439E-9F29-366F0CB28EE4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DEE7-F4F8-4362-AB56-D090E48A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4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D66-967C-4ACE-A543-132AB6656386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DEE7-F4F8-4362-AB56-D090E48A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8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B48-4E5C-4593-81A1-6341CD4CF9BA}" type="datetime1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DEE7-F4F8-4362-AB56-D090E48A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060D-CC38-4197-94AD-5896E24A2FC2}" type="datetime1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DEE7-F4F8-4362-AB56-D090E48A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06D9-F932-419D-A625-FB228154874E}" type="datetime1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DEE7-F4F8-4362-AB56-D090E48A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5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412D-18C6-4AA6-835C-987C4702E261}" type="datetime1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DEE7-F4F8-4362-AB56-D090E48A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5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F2D4-16C0-4CF1-9D40-6CC9EF6FF4E5}" type="datetime1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DEE7-F4F8-4362-AB56-D090E48A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2145-4802-40FD-AE29-5A5AF326934C}" type="datetime1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DEE7-F4F8-4362-AB56-D090E48A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7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C176C-3678-46E6-839C-4B351C8E10BB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1DEE7-F4F8-4362-AB56-D090E48A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0939"/>
            <a:ext cx="9143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CSE-213</a:t>
            </a:r>
            <a:endParaRPr lang="en-US" sz="3600" b="1" dirty="0" smtClean="0"/>
          </a:p>
          <a:p>
            <a:pPr algn="ctr"/>
            <a:r>
              <a:rPr lang="en-US" sz="3400" b="1" dirty="0" smtClean="0"/>
              <a:t>(Data Structure) 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300" y="1236592"/>
            <a:ext cx="8857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Lecture </a:t>
            </a:r>
            <a:r>
              <a:rPr lang="en-US" sz="3200" b="1" dirty="0" smtClean="0">
                <a:solidFill>
                  <a:srgbClr val="002060"/>
                </a:solidFill>
              </a:rPr>
              <a:t>on</a:t>
            </a:r>
          </a:p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Recursion, </a:t>
            </a:r>
            <a:r>
              <a:rPr lang="en-US" sz="4000" dirty="0">
                <a:solidFill>
                  <a:srgbClr val="FF0000"/>
                </a:solidFill>
              </a:rPr>
              <a:t>P</a:t>
            </a:r>
            <a:r>
              <a:rPr lang="en-US" sz="4000" dirty="0" smtClean="0">
                <a:solidFill>
                  <a:srgbClr val="FF0000"/>
                </a:solidFill>
              </a:rPr>
              <a:t>ointers and Records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7461" y="2822683"/>
            <a:ext cx="4029075" cy="268922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8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8764" y="381000"/>
            <a:ext cx="8229600" cy="792162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Iteration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Recursion</a:t>
            </a:r>
            <a:br>
              <a:rPr lang="en-GB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Two approaches to writing repetitive algorithms:</a:t>
            </a:r>
          </a:p>
          <a:p>
            <a:pPr marL="514350" indent="-514350">
              <a:buAutoNum type="arabicPeriod"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Iteration </a:t>
            </a:r>
          </a:p>
          <a:p>
            <a:pPr marL="514350" indent="-514350">
              <a:buAutoNum type="arabicPeriod"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Recursion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398"/>
            <a:ext cx="74676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DEE7-F4F8-4362-AB56-D090E48A26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0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755" y="-38490"/>
            <a:ext cx="7844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Recursion</a:t>
            </a:r>
            <a:r>
              <a:rPr lang="en-US" sz="3200" dirty="0" smtClean="0">
                <a:solidFill>
                  <a:srgbClr val="FF0000"/>
                </a:solidFill>
              </a:rPr>
              <a:t>: </a:t>
            </a:r>
            <a:r>
              <a:rPr lang="en-US" sz="3200" dirty="0" err="1" smtClean="0">
                <a:solidFill>
                  <a:srgbClr val="FF0000"/>
                </a:solidFill>
              </a:rPr>
              <a:t>Fibbonacc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2124" y="557882"/>
            <a:ext cx="8915400" cy="500471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Monotype Sorts" charset="2"/>
              <a:buNone/>
            </a:pPr>
            <a:endParaRPr lang="en-US" altLang="en-US" sz="1800" b="1" dirty="0" smtClean="0">
              <a:solidFill>
                <a:srgbClr val="A2C1FE"/>
              </a:solidFill>
              <a:latin typeface="Courier New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21878"/>
            <a:ext cx="8534400" cy="525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6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682" y="-26893"/>
            <a:ext cx="816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Recursion: </a:t>
            </a:r>
            <a:r>
              <a:rPr lang="en-US" sz="3200" dirty="0" err="1" smtClean="0">
                <a:solidFill>
                  <a:srgbClr val="FF0000"/>
                </a:solidFill>
              </a:rPr>
              <a:t>Fibbonacci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24" y="914400"/>
            <a:ext cx="8401050" cy="538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2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682" y="-26893"/>
            <a:ext cx="7844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Recursion: </a:t>
            </a:r>
            <a:r>
              <a:rPr lang="en-US" sz="3200" dirty="0" err="1">
                <a:solidFill>
                  <a:srgbClr val="FF0000"/>
                </a:solidFill>
              </a:rPr>
              <a:t>Fibbonacc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2124" y="557882"/>
            <a:ext cx="8915400" cy="500471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Monotype Sorts" charset="2"/>
              <a:buNone/>
            </a:pPr>
            <a:r>
              <a:rPr lang="en-US" altLang="en-US" sz="1800" b="1" dirty="0" smtClean="0">
                <a:solidFill>
                  <a:srgbClr val="66FF33"/>
                </a:solidFill>
                <a:latin typeface="Courier New" charset="0"/>
              </a:rPr>
              <a:t>// Calculate Fibonacci numbers using recursive function.</a:t>
            </a:r>
          </a:p>
          <a:p>
            <a:pPr algn="just">
              <a:buFont typeface="Monotype Sorts" charset="2"/>
              <a:buNone/>
            </a:pPr>
            <a:r>
              <a:rPr lang="en-US" altLang="en-US" sz="1800" b="1" dirty="0" smtClean="0">
                <a:solidFill>
                  <a:srgbClr val="66FF33"/>
                </a:solidFill>
                <a:latin typeface="Courier New" charset="0"/>
              </a:rPr>
              <a:t>// A very inefficient way, but illustrates recursion well</a:t>
            </a:r>
            <a:endParaRPr lang="en-US" altLang="en-US" sz="1800" b="1" dirty="0" smtClean="0">
              <a:latin typeface="Courier New" charset="0"/>
            </a:endParaRPr>
          </a:p>
          <a:p>
            <a:pPr algn="just">
              <a:buFont typeface="Monotype Sorts" charset="2"/>
              <a:buNone/>
            </a:pPr>
            <a:r>
              <a:rPr lang="en-US" altLang="en-US" sz="1800" b="1" dirty="0" err="1" smtClean="0">
                <a:solidFill>
                  <a:srgbClr val="A2C1FE"/>
                </a:solidFill>
                <a:latin typeface="Courier New" charset="0"/>
              </a:rPr>
              <a:t>int</a:t>
            </a:r>
            <a:r>
              <a:rPr lang="en-US" altLang="en-US" sz="1800" b="1" dirty="0" smtClean="0">
                <a:latin typeface="Courier New" charset="0"/>
              </a:rPr>
              <a:t> fib(</a:t>
            </a:r>
            <a:r>
              <a:rPr lang="en-US" altLang="en-US" sz="1800" b="1" dirty="0" err="1" smtClean="0">
                <a:solidFill>
                  <a:srgbClr val="A2C1FE"/>
                </a:solidFill>
                <a:latin typeface="Courier New" charset="0"/>
              </a:rPr>
              <a:t>int</a:t>
            </a:r>
            <a:r>
              <a:rPr lang="en-US" altLang="en-US" sz="1800" b="1" dirty="0" smtClean="0">
                <a:latin typeface="Courier New" charset="0"/>
              </a:rPr>
              <a:t> number)</a:t>
            </a:r>
          </a:p>
          <a:p>
            <a:pPr algn="just">
              <a:buFont typeface="Monotype Sorts" charset="2"/>
              <a:buNone/>
            </a:pPr>
            <a:r>
              <a:rPr lang="en-US" altLang="en-US" sz="1800" b="1" dirty="0" smtClean="0">
                <a:latin typeface="Courier New" charset="0"/>
              </a:rPr>
              <a:t>{</a:t>
            </a:r>
          </a:p>
          <a:p>
            <a:pPr algn="just">
              <a:buFont typeface="Monotype Sorts" charset="2"/>
              <a:buNone/>
            </a:pPr>
            <a:r>
              <a:rPr lang="en-US" altLang="en-US" sz="1800" b="1" dirty="0" smtClean="0">
                <a:latin typeface="Courier New" charset="0"/>
              </a:rPr>
              <a:t>	</a:t>
            </a:r>
            <a:r>
              <a:rPr lang="en-US" altLang="en-US" sz="1800" b="1" dirty="0" smtClean="0">
                <a:solidFill>
                  <a:srgbClr val="A2C1FE"/>
                </a:solidFill>
                <a:latin typeface="Courier New" charset="0"/>
              </a:rPr>
              <a:t>if</a:t>
            </a:r>
            <a:r>
              <a:rPr lang="en-US" altLang="en-US" sz="1800" b="1" dirty="0" smtClean="0">
                <a:latin typeface="Courier New" charset="0"/>
              </a:rPr>
              <a:t> (number == 0) </a:t>
            </a:r>
            <a:r>
              <a:rPr lang="en-US" altLang="en-US" sz="1800" b="1" dirty="0" smtClean="0">
                <a:solidFill>
                  <a:srgbClr val="A2C1FE"/>
                </a:solidFill>
                <a:latin typeface="Courier New" charset="0"/>
              </a:rPr>
              <a:t>return</a:t>
            </a:r>
            <a:r>
              <a:rPr lang="en-US" altLang="en-US" sz="1800" b="1" dirty="0" smtClean="0">
                <a:latin typeface="Courier New" charset="0"/>
              </a:rPr>
              <a:t> 0;</a:t>
            </a:r>
          </a:p>
          <a:p>
            <a:pPr algn="just">
              <a:buFont typeface="Monotype Sorts" charset="2"/>
              <a:buNone/>
            </a:pPr>
            <a:r>
              <a:rPr lang="en-US" altLang="en-US" sz="1800" b="1" dirty="0" smtClean="0">
                <a:latin typeface="Courier New" charset="0"/>
              </a:rPr>
              <a:t>	</a:t>
            </a:r>
            <a:r>
              <a:rPr lang="en-US" altLang="en-US" sz="1800" b="1" dirty="0" smtClean="0">
                <a:solidFill>
                  <a:srgbClr val="A2C1FE"/>
                </a:solidFill>
                <a:latin typeface="Courier New" charset="0"/>
              </a:rPr>
              <a:t>if</a:t>
            </a:r>
            <a:r>
              <a:rPr lang="en-US" altLang="en-US" sz="1800" b="1" dirty="0" smtClean="0">
                <a:latin typeface="Courier New" charset="0"/>
              </a:rPr>
              <a:t> (number == 1) </a:t>
            </a:r>
            <a:r>
              <a:rPr lang="en-US" altLang="en-US" sz="1800" b="1" dirty="0" smtClean="0">
                <a:solidFill>
                  <a:srgbClr val="A2C1FE"/>
                </a:solidFill>
                <a:latin typeface="Courier New" charset="0"/>
              </a:rPr>
              <a:t>return</a:t>
            </a:r>
            <a:r>
              <a:rPr lang="en-US" altLang="en-US" sz="1800" b="1" dirty="0" smtClean="0">
                <a:latin typeface="Courier New" charset="0"/>
              </a:rPr>
              <a:t> 1;</a:t>
            </a:r>
          </a:p>
          <a:p>
            <a:pPr algn="just">
              <a:buFont typeface="Monotype Sorts" charset="2"/>
              <a:buNone/>
            </a:pPr>
            <a:r>
              <a:rPr lang="en-US" altLang="en-US" sz="1800" b="1" dirty="0" smtClean="0">
                <a:latin typeface="Courier New" charset="0"/>
              </a:rPr>
              <a:t>	</a:t>
            </a:r>
            <a:r>
              <a:rPr lang="en-US" altLang="en-US" sz="1800" b="1" dirty="0" smtClean="0">
                <a:solidFill>
                  <a:srgbClr val="A2C1FE"/>
                </a:solidFill>
                <a:latin typeface="Courier New" charset="0"/>
              </a:rPr>
              <a:t>return</a:t>
            </a:r>
            <a:r>
              <a:rPr lang="en-US" altLang="en-US" sz="1800" b="1" dirty="0" smtClean="0">
                <a:latin typeface="Courier New" charset="0"/>
              </a:rPr>
              <a:t> (fib(number-1) + fib(number-2));</a:t>
            </a:r>
          </a:p>
          <a:p>
            <a:pPr algn="just">
              <a:buFont typeface="Monotype Sorts" charset="2"/>
              <a:buNone/>
            </a:pPr>
            <a:r>
              <a:rPr lang="en-US" altLang="en-US" sz="1800" b="1" dirty="0" smtClean="0">
                <a:latin typeface="Courier New" charset="0"/>
              </a:rPr>
              <a:t>}</a:t>
            </a:r>
          </a:p>
          <a:p>
            <a:pPr algn="just">
              <a:buFont typeface="Monotype Sorts" charset="2"/>
              <a:buNone/>
            </a:pPr>
            <a:endParaRPr lang="en-US" altLang="en-US" sz="1800" b="1" dirty="0" smtClean="0">
              <a:solidFill>
                <a:srgbClr val="A2C1FE"/>
              </a:solidFill>
              <a:latin typeface="Courier New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1446716"/>
            <a:ext cx="4460457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en-US" dirty="0" smtClean="0"/>
              <a:t>Recursive definition:</a:t>
            </a:r>
          </a:p>
          <a:p>
            <a:pPr algn="just"/>
            <a:r>
              <a:rPr lang="en-US" altLang="en-US" b="1" dirty="0" smtClean="0">
                <a:latin typeface="Courier New" charset="0"/>
              </a:rPr>
              <a:t>F(0</a:t>
            </a:r>
            <a:r>
              <a:rPr lang="en-US" altLang="en-US" b="1" dirty="0">
                <a:latin typeface="Courier New" charset="0"/>
              </a:rPr>
              <a:t>) = </a:t>
            </a:r>
            <a:r>
              <a:rPr lang="en-US" altLang="en-US" b="1" dirty="0" smtClean="0">
                <a:latin typeface="Courier New" charset="0"/>
              </a:rPr>
              <a:t>0;</a:t>
            </a:r>
          </a:p>
          <a:p>
            <a:pPr algn="just"/>
            <a:r>
              <a:rPr lang="en-US" altLang="en-US" b="1" dirty="0" smtClean="0">
                <a:latin typeface="Courier New" charset="0"/>
              </a:rPr>
              <a:t>F(1</a:t>
            </a:r>
            <a:r>
              <a:rPr lang="en-US" altLang="en-US" b="1" dirty="0">
                <a:latin typeface="Courier New" charset="0"/>
              </a:rPr>
              <a:t>) = </a:t>
            </a:r>
            <a:r>
              <a:rPr lang="en-US" altLang="en-US" b="1" dirty="0" smtClean="0">
                <a:latin typeface="Courier New" charset="0"/>
              </a:rPr>
              <a:t>1;</a:t>
            </a:r>
          </a:p>
          <a:p>
            <a:pPr algn="just"/>
            <a:r>
              <a:rPr lang="en-US" altLang="en-US" b="1" dirty="0" smtClean="0">
                <a:latin typeface="Courier New" charset="0"/>
              </a:rPr>
              <a:t>F(</a:t>
            </a:r>
            <a:r>
              <a:rPr lang="en-US" altLang="en-US" sz="1400" b="1" dirty="0" smtClean="0">
                <a:latin typeface="Courier New" charset="0"/>
              </a:rPr>
              <a:t>number</a:t>
            </a:r>
            <a:r>
              <a:rPr lang="en-US" altLang="en-US" b="1" dirty="0" smtClean="0">
                <a:latin typeface="Courier New" charset="0"/>
              </a:rPr>
              <a:t>)=F(</a:t>
            </a:r>
            <a:r>
              <a:rPr lang="en-US" altLang="en-US" sz="1400" b="1" dirty="0" smtClean="0">
                <a:latin typeface="Courier New" charset="0"/>
              </a:rPr>
              <a:t>number</a:t>
            </a:r>
            <a:r>
              <a:rPr lang="en-US" altLang="en-US" b="1" dirty="0" smtClean="0">
                <a:latin typeface="Courier New" charset="0"/>
              </a:rPr>
              <a:t>-1</a:t>
            </a:r>
            <a:r>
              <a:rPr lang="en-US" altLang="en-US" b="1" dirty="0">
                <a:latin typeface="Courier New" charset="0"/>
              </a:rPr>
              <a:t>)+ F(</a:t>
            </a:r>
            <a:r>
              <a:rPr lang="en-US" altLang="en-US" sz="1400" b="1" dirty="0">
                <a:latin typeface="Courier New" charset="0"/>
              </a:rPr>
              <a:t>number</a:t>
            </a:r>
            <a:r>
              <a:rPr lang="en-US" altLang="en-US" b="1" dirty="0">
                <a:latin typeface="Courier New" charset="0"/>
              </a:rPr>
              <a:t>-2);</a:t>
            </a:r>
          </a:p>
        </p:txBody>
      </p:sp>
    </p:spTree>
    <p:extLst>
      <p:ext uri="{BB962C8B-B14F-4D97-AF65-F5344CB8AC3E}">
        <p14:creationId xmlns:p14="http://schemas.microsoft.com/office/powerpoint/2010/main" val="308523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239"/>
            <a:ext cx="824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Pointers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6260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Let DATA be any array. A variable </a:t>
            </a:r>
            <a:r>
              <a:rPr lang="en-US" sz="2400" b="1" dirty="0" smtClean="0"/>
              <a:t>P</a:t>
            </a:r>
            <a:r>
              <a:rPr lang="en-US" sz="2400" dirty="0" smtClean="0"/>
              <a:t> is called a </a:t>
            </a:r>
            <a:r>
              <a:rPr lang="en-US" sz="2400" i="1" dirty="0" smtClean="0"/>
              <a:t>pointer </a:t>
            </a:r>
            <a:r>
              <a:rPr lang="en-US" sz="2400" dirty="0" smtClean="0"/>
              <a:t>if </a:t>
            </a:r>
            <a:r>
              <a:rPr lang="en-US" sz="2400" b="1" dirty="0"/>
              <a:t>P</a:t>
            </a:r>
            <a:r>
              <a:rPr lang="en-US" sz="2400" dirty="0" smtClean="0"/>
              <a:t> “points” to an element in DATA, i.e., if </a:t>
            </a:r>
            <a:r>
              <a:rPr lang="en-US" sz="2400" b="1" dirty="0"/>
              <a:t>P</a:t>
            </a:r>
            <a:r>
              <a:rPr lang="en-US" sz="2400" dirty="0" smtClean="0"/>
              <a:t> contains the address of an element in DATA.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1458889"/>
            <a:ext cx="824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Pointer Arrays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81" y="2087649"/>
            <a:ext cx="9133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</a:t>
            </a:r>
            <a:r>
              <a:rPr lang="en-US" sz="2400" dirty="0" smtClean="0"/>
              <a:t>n </a:t>
            </a:r>
            <a:r>
              <a:rPr lang="en-US" sz="2400" dirty="0"/>
              <a:t>array </a:t>
            </a:r>
            <a:r>
              <a:rPr lang="en-US" sz="2400" b="1" dirty="0"/>
              <a:t>PTR</a:t>
            </a:r>
            <a:r>
              <a:rPr lang="en-US" sz="2400" dirty="0"/>
              <a:t> is called a </a:t>
            </a:r>
            <a:r>
              <a:rPr lang="en-US" sz="2400" i="1" dirty="0"/>
              <a:t>pointer array </a:t>
            </a:r>
            <a:r>
              <a:rPr lang="en-US" sz="2400" dirty="0"/>
              <a:t>if each element of </a:t>
            </a:r>
            <a:r>
              <a:rPr lang="en-US" sz="2400" b="1" dirty="0"/>
              <a:t>PTR </a:t>
            </a:r>
            <a:r>
              <a:rPr lang="en-US" sz="2400" dirty="0"/>
              <a:t> is a pointer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3" b="7939"/>
          <a:stretch/>
        </p:blipFill>
        <p:spPr>
          <a:xfrm>
            <a:off x="2658842" y="2979472"/>
            <a:ext cx="5025637" cy="29984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81" y="6027003"/>
            <a:ext cx="9133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00CC"/>
                </a:solidFill>
              </a:rPr>
              <a:t>How the membership list can be stored in memory keeping track of the different groups?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81" y="2563974"/>
            <a:ext cx="9133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Pointer and Pointer array are used to facilitate the processing the information in DATA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DEE7-F4F8-4362-AB56-D090E48A26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5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239"/>
            <a:ext cx="824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POINTER ARRAYS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92570"/>
            <a:ext cx="9007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Pointer arrays is introduced in the last two space-efficient data structure.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1" y="1108068"/>
            <a:ext cx="4606974" cy="5602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668421"/>
            <a:ext cx="48180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The pointer array contains the locations of the</a:t>
            </a:r>
            <a:r>
              <a:rPr lang="is-IS" sz="2400" dirty="0" smtClean="0"/>
              <a:t>…..</a:t>
            </a:r>
          </a:p>
          <a:p>
            <a:pPr marL="800100" lvl="1" indent="-342900">
              <a:buFont typeface="Wingdings" charset="2"/>
              <a:buChar char="ü"/>
            </a:pPr>
            <a:r>
              <a:rPr lang="en-US" sz="2400" dirty="0" smtClean="0"/>
              <a:t> Different groups, or</a:t>
            </a:r>
          </a:p>
          <a:p>
            <a:pPr marL="742950" lvl="1" indent="-285750">
              <a:buFont typeface="Wingdings" charset="2"/>
              <a:buChar char="ü"/>
            </a:pPr>
            <a:r>
              <a:rPr lang="en-US" sz="2400" dirty="0" smtClean="0"/>
              <a:t>First element in the different groups. </a:t>
            </a:r>
          </a:p>
          <a:p>
            <a:pPr marL="742950" lvl="1" indent="-285750">
              <a:buFont typeface="Wingdings" charset="2"/>
              <a:buChar char="ü"/>
            </a:pPr>
            <a:r>
              <a:rPr lang="en-US" sz="2400" dirty="0" smtClean="0"/>
              <a:t>GROUP[L] and GROUP[L+1]-1 contain respectively, the first and last element in group L.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DEE7-F4F8-4362-AB56-D090E48A26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3" y="692570"/>
            <a:ext cx="4735561" cy="57591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6239"/>
            <a:ext cx="824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POINTER ARRAYS: Example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7" y="3919214"/>
            <a:ext cx="5700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L=3</a:t>
            </a:r>
          </a:p>
          <a:p>
            <a:r>
              <a:rPr lang="en-US" sz="2400" dirty="0" smtClean="0"/>
              <a:t>GROUP[L]=GROUP[3]= 14= Davis (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baseline="30000" dirty="0" smtClean="0">
                <a:solidFill>
                  <a:srgbClr val="FF0000"/>
                </a:solidFill>
              </a:rPr>
              <a:t>st</a:t>
            </a:r>
            <a:r>
              <a:rPr lang="en-US" sz="2400" dirty="0" smtClean="0">
                <a:solidFill>
                  <a:srgbClr val="FF0000"/>
                </a:solidFill>
              </a:rPr>
              <a:t> Element of grp 3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GROUP[L+1]-1=GROUP[3+1]-1=16-1=15= </a:t>
            </a:r>
            <a:r>
              <a:rPr lang="en-US" sz="2400" dirty="0" err="1" smtClean="0"/>
              <a:t>Segel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FF0000"/>
                </a:solidFill>
              </a:rPr>
              <a:t>last element of grp 3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DEE7-F4F8-4362-AB56-D090E48A26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78" y="529004"/>
            <a:ext cx="3515222" cy="61898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0" y="46239"/>
            <a:ext cx="824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POINTER ARRAYS: Extended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017" y="504394"/>
            <a:ext cx="52743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lang="en-US" sz="2400" dirty="0" smtClean="0"/>
              <a:t>Here unused memory cells are indicated by the shading.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sz="2400" dirty="0" smtClean="0"/>
              <a:t>Observe that now there are some empty cells between the groups.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sz="2400" dirty="0" smtClean="0"/>
              <a:t>Accordingly, a new element may be inserted in a new group without necessarily moving the elements in any other group.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sz="2400" dirty="0" smtClean="0"/>
              <a:t>Using the data structure, one requires an array NUMB which gives the number of elements in each group.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sz="2400" dirty="0" smtClean="0"/>
              <a:t>Observe that GROUP[K+1]-GROUP[K]  is </a:t>
            </a:r>
            <a:r>
              <a:rPr lang="en-US" sz="2400" dirty="0" smtClean="0">
                <a:solidFill>
                  <a:srgbClr val="0000CC"/>
                </a:solidFill>
              </a:rPr>
              <a:t>the total number of space available for group K</a:t>
            </a:r>
            <a:r>
              <a:rPr lang="en-US" sz="2400" dirty="0" smtClean="0"/>
              <a:t>. Hence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887855"/>
            <a:ext cx="72356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FREE[K]=GROUP[K+1]-GROUP[K]-NUMB[K</a:t>
            </a:r>
            <a:r>
              <a:rPr lang="en-US" sz="2400" b="1" dirty="0" smtClean="0">
                <a:solidFill>
                  <a:srgbClr val="FF0000"/>
                </a:solidFill>
              </a:rPr>
              <a:t>]</a:t>
            </a:r>
          </a:p>
          <a:p>
            <a:pPr algn="just"/>
            <a:r>
              <a:rPr lang="en-US" sz="2400" dirty="0" smtClean="0"/>
              <a:t>Gives the number of empty cells following GROUP K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DEE7-F4F8-4362-AB56-D090E48A26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4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302" y="668152"/>
            <a:ext cx="3515222" cy="61898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0" y="46239"/>
            <a:ext cx="824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POINTER ARRAYS: Extended, </a:t>
            </a:r>
            <a:r>
              <a:rPr lang="en-US" sz="3600" dirty="0" smtClean="0">
                <a:solidFill>
                  <a:srgbClr val="0000CC"/>
                </a:solidFill>
              </a:rPr>
              <a:t>Example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765" y="836781"/>
            <a:ext cx="5399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Suppose, we want to print only the number of FREE cells of GROUP 2. Then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1828026"/>
            <a:ext cx="5642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smtClean="0">
                <a:solidFill>
                  <a:srgbClr val="FF0000"/>
                </a:solidFill>
              </a:rPr>
              <a:t>FREE[K]=</a:t>
            </a:r>
            <a:r>
              <a:rPr lang="en-US" sz="2400" b="1">
                <a:solidFill>
                  <a:srgbClr val="FF0000"/>
                </a:solidFill>
              </a:rPr>
              <a:t>GROUP[K+1]-GROUP[K]-NUMB[K]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48" y="2413874"/>
            <a:ext cx="55908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FREE[2]=GROUP[2+1</a:t>
            </a:r>
            <a:r>
              <a:rPr lang="en-US" sz="2400" b="1" dirty="0">
                <a:solidFill>
                  <a:srgbClr val="FF0000"/>
                </a:solidFill>
              </a:rPr>
              <a:t>]-</a:t>
            </a:r>
            <a:r>
              <a:rPr lang="en-US" sz="2400" b="1" dirty="0" smtClean="0">
                <a:solidFill>
                  <a:srgbClr val="FF0000"/>
                </a:solidFill>
              </a:rPr>
              <a:t>GROUP[2]-NUMB[2]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              = 19-7-9</a:t>
            </a:r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          =3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65" y="4204513"/>
            <a:ext cx="28290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00CC"/>
                </a:solidFill>
              </a:rPr>
              <a:t>For GROUP 4?</a:t>
            </a:r>
          </a:p>
          <a:p>
            <a:r>
              <a:rPr lang="en-US" sz="3600" dirty="0" smtClean="0">
                <a:solidFill>
                  <a:srgbClr val="0000CC"/>
                </a:solidFill>
              </a:rPr>
              <a:t>Try now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DEE7-F4F8-4362-AB56-D090E48A26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7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239"/>
            <a:ext cx="824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rgbClr val="FF0000"/>
                </a:solidFill>
              </a:rPr>
              <a:t>RECORDS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36781"/>
            <a:ext cx="90075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ü"/>
            </a:pPr>
            <a:r>
              <a:rPr lang="en-US" sz="2400" dirty="0" smtClean="0"/>
              <a:t>A </a:t>
            </a:r>
            <a:r>
              <a:rPr lang="en-US" sz="2400" b="1" i="1" dirty="0" smtClean="0">
                <a:solidFill>
                  <a:srgbClr val="0000CC"/>
                </a:solidFill>
              </a:rPr>
              <a:t>record</a:t>
            </a:r>
            <a:r>
              <a:rPr lang="en-US" sz="2400" dirty="0" smtClean="0"/>
              <a:t> is a collection of related data items, each of which is called a field or attribute, and </a:t>
            </a:r>
          </a:p>
          <a:p>
            <a:pPr marL="285750" indent="-285750" algn="just">
              <a:buFont typeface="Wingdings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a </a:t>
            </a:r>
            <a:r>
              <a:rPr lang="en-US" sz="2400" b="1" i="1" dirty="0">
                <a:solidFill>
                  <a:srgbClr val="0000CC"/>
                </a:solidFill>
              </a:rPr>
              <a:t>file </a:t>
            </a:r>
            <a:r>
              <a:rPr lang="en-US" sz="2400" dirty="0" smtClean="0"/>
              <a:t>is a collection or similar records.</a:t>
            </a:r>
          </a:p>
          <a:p>
            <a:pPr marL="285750" indent="-285750" algn="just">
              <a:buFont typeface="Wingdings" charset="2"/>
              <a:buChar char="ü"/>
            </a:pPr>
            <a:r>
              <a:rPr lang="en-US" sz="2400" dirty="0" smtClean="0"/>
              <a:t>Although, a record is a collection of data items, it differs from a linear array in the following ways</a:t>
            </a:r>
            <a:r>
              <a:rPr lang="is-IS" sz="2400" dirty="0" smtClean="0"/>
              <a:t>…............</a:t>
            </a:r>
          </a:p>
          <a:p>
            <a:pPr marL="1257300" lvl="2" indent="-342900" algn="just">
              <a:buFont typeface="Wingdings" charset="2"/>
              <a:buChar char="Ø"/>
            </a:pPr>
            <a:r>
              <a:rPr lang="is-IS" sz="2400" dirty="0" smtClean="0"/>
              <a:t>A record may be a collection of nonhomogeneous data; </a:t>
            </a:r>
          </a:p>
          <a:p>
            <a:pPr marL="1257300" lvl="2" indent="-342900" algn="just">
              <a:buFont typeface="Wingdings" charset="2"/>
              <a:buChar char="Ø"/>
            </a:pPr>
            <a:r>
              <a:rPr lang="is-IS" sz="2400" dirty="0" smtClean="0"/>
              <a:t>The data items in a record are indexed by attribute names, so there may not be a natural ordering of its elements.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DEE7-F4F8-4362-AB56-D090E48A26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96112"/>
          </a:xfrm>
        </p:spPr>
        <p:txBody>
          <a:bodyPr/>
          <a:lstStyle/>
          <a:p>
            <a:pPr algn="ctr"/>
            <a:r>
              <a:rPr lang="en-GB" dirty="0" smtClean="0"/>
              <a:t>Recursion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7827008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DEE7-F4F8-4362-AB56-D090E48A26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6239"/>
            <a:ext cx="824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RECORDS: </a:t>
            </a:r>
            <a:r>
              <a:rPr lang="en-US" sz="3600" dirty="0" smtClean="0">
                <a:solidFill>
                  <a:srgbClr val="7030A0"/>
                </a:solidFill>
              </a:rPr>
              <a:t>Structure</a:t>
            </a:r>
            <a:r>
              <a:rPr lang="en-US" sz="3600" dirty="0" smtClean="0">
                <a:solidFill>
                  <a:srgbClr val="FF0000"/>
                </a:solidFill>
              </a:rPr>
              <a:t> Example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" y="836781"/>
            <a:ext cx="88932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Newborn</a:t>
            </a:r>
          </a:p>
          <a:p>
            <a:pPr lvl="1"/>
            <a:r>
              <a:rPr lang="en-US" dirty="0" smtClean="0"/>
              <a:t>2. Name</a:t>
            </a:r>
          </a:p>
          <a:p>
            <a:pPr lvl="1"/>
            <a:r>
              <a:rPr lang="en-US" dirty="0" smtClean="0"/>
              <a:t>2. Sex</a:t>
            </a:r>
          </a:p>
          <a:p>
            <a:pPr lvl="1"/>
            <a:r>
              <a:rPr lang="en-US" dirty="0" smtClean="0"/>
              <a:t>2. Birthday</a:t>
            </a:r>
          </a:p>
          <a:p>
            <a:pPr lvl="2"/>
            <a:r>
              <a:rPr lang="en-US" dirty="0" smtClean="0"/>
              <a:t>3. Month</a:t>
            </a:r>
          </a:p>
          <a:p>
            <a:pPr lvl="2"/>
            <a:r>
              <a:rPr lang="en-US" dirty="0" smtClean="0"/>
              <a:t>3. Day</a:t>
            </a:r>
          </a:p>
          <a:p>
            <a:pPr lvl="2"/>
            <a:r>
              <a:rPr lang="en-US" dirty="0" smtClean="0"/>
              <a:t>3. Year</a:t>
            </a:r>
          </a:p>
          <a:p>
            <a:pPr marL="469900" lvl="2"/>
            <a:r>
              <a:rPr lang="en-US" dirty="0" smtClean="0"/>
              <a:t>2. Father</a:t>
            </a:r>
          </a:p>
          <a:p>
            <a:pPr marL="469900" lvl="2"/>
            <a:r>
              <a:rPr lang="en-US" dirty="0"/>
              <a:t>	</a:t>
            </a:r>
            <a:r>
              <a:rPr lang="en-US" dirty="0" smtClean="0"/>
              <a:t>3. Name</a:t>
            </a:r>
          </a:p>
          <a:p>
            <a:pPr marL="469900" lvl="2"/>
            <a:r>
              <a:rPr lang="en-US" dirty="0"/>
              <a:t>	</a:t>
            </a:r>
            <a:r>
              <a:rPr lang="en-US" dirty="0" smtClean="0"/>
              <a:t>3. Age</a:t>
            </a:r>
          </a:p>
          <a:p>
            <a:pPr marL="469900" lvl="2"/>
            <a:r>
              <a:rPr lang="en-US" dirty="0" smtClean="0"/>
              <a:t>2. Mother</a:t>
            </a:r>
          </a:p>
          <a:p>
            <a:pPr marL="469900" lvl="2"/>
            <a:r>
              <a:rPr lang="en-US" dirty="0"/>
              <a:t>	</a:t>
            </a:r>
            <a:r>
              <a:rPr lang="en-US" dirty="0" smtClean="0"/>
              <a:t>3. Name</a:t>
            </a:r>
          </a:p>
          <a:p>
            <a:pPr marL="469900" lvl="2"/>
            <a:r>
              <a:rPr lang="en-US" dirty="0"/>
              <a:t>	</a:t>
            </a:r>
            <a:r>
              <a:rPr lang="en-US" dirty="0" smtClean="0"/>
              <a:t>3. Age</a:t>
            </a:r>
          </a:p>
          <a:p>
            <a:pPr marL="469900" lvl="2"/>
            <a:endParaRPr lang="en-US" dirty="0" smtClean="0"/>
          </a:p>
          <a:p>
            <a:pPr marL="1257300" lvl="2" indent="-342900">
              <a:buFont typeface="+mj-lt"/>
              <a:buAutoNum type="arabicPeriod" startAt="2"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300874"/>
              </p:ext>
            </p:extLst>
          </p:nvPr>
        </p:nvGraphicFramePr>
        <p:xfrm>
          <a:off x="114300" y="4672049"/>
          <a:ext cx="865823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3153"/>
                <a:gridCol w="557110"/>
                <a:gridCol w="562512"/>
                <a:gridCol w="409038"/>
                <a:gridCol w="628651"/>
                <a:gridCol w="1943099"/>
                <a:gridCol w="571501"/>
                <a:gridCol w="1728786"/>
                <a:gridCol w="714381"/>
              </a:tblGrid>
              <a:tr h="370840">
                <a:tc rowSpan="2"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Birthday</a:t>
                      </a:r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Father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Mother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14538" y="985838"/>
            <a:ext cx="7129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0000CC"/>
                </a:solidFill>
              </a:rPr>
              <a:t>Under the relationship of group item </a:t>
            </a:r>
            <a:r>
              <a:rPr lang="en-US" sz="2400" smtClean="0">
                <a:solidFill>
                  <a:srgbClr val="0000CC"/>
                </a:solidFill>
              </a:rPr>
              <a:t>to sub- item, </a:t>
            </a:r>
            <a:r>
              <a:rPr lang="en-US" sz="2400" dirty="0" smtClean="0">
                <a:solidFill>
                  <a:srgbClr val="0000CC"/>
                </a:solidFill>
              </a:rPr>
              <a:t>the data items in a record form a hierarchical structure which can be described by mean of “Level</a:t>
            </a:r>
            <a:r>
              <a:rPr lang="en-US" sz="2400" smtClean="0">
                <a:solidFill>
                  <a:srgbClr val="0000CC"/>
                </a:solidFill>
              </a:rPr>
              <a:t>” numbers</a:t>
            </a: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DEE7-F4F8-4362-AB56-D090E48A26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4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239"/>
            <a:ext cx="824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Indexing Items in </a:t>
            </a:r>
            <a:r>
              <a:rPr lang="en-US" sz="3600" smtClean="0">
                <a:solidFill>
                  <a:srgbClr val="FF0000"/>
                </a:solidFill>
              </a:rPr>
              <a:t>a Record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36781"/>
            <a:ext cx="900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ü"/>
            </a:pPr>
            <a:r>
              <a:rPr lang="en-US" sz="2400" dirty="0" smtClean="0"/>
              <a:t>Suppose we want to access some data item in a record.</a:t>
            </a:r>
          </a:p>
          <a:p>
            <a:pPr marL="342900" indent="-342900" algn="just">
              <a:buFont typeface="Wingdings" charset="2"/>
              <a:buChar char="ü"/>
            </a:pPr>
            <a:r>
              <a:rPr lang="en-US" sz="2400" dirty="0" smtClean="0"/>
              <a:t>We can not simply write the data name of the item since the same may appear in different places in the record. For example</a:t>
            </a:r>
            <a:r>
              <a:rPr lang="is-IS" sz="2400" dirty="0" smtClean="0"/>
              <a:t>…..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1600" y="2344887"/>
            <a:ext cx="2400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Newborn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2. Name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2. Sex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2. Birthday</a:t>
            </a:r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3. Month</a:t>
            </a:r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3. Day</a:t>
            </a:r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3. Year</a:t>
            </a:r>
          </a:p>
          <a:p>
            <a:pPr marL="469900" lvl="2"/>
            <a:r>
              <a:rPr lang="en-US" b="1" dirty="0" smtClean="0">
                <a:solidFill>
                  <a:srgbClr val="7030A0"/>
                </a:solidFill>
              </a:rPr>
              <a:t>2. Father</a:t>
            </a:r>
          </a:p>
          <a:p>
            <a:pPr marL="469900" lvl="2"/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3. Name</a:t>
            </a:r>
          </a:p>
          <a:p>
            <a:pPr marL="469900" lvl="2"/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3. Age</a:t>
            </a:r>
          </a:p>
          <a:p>
            <a:pPr marL="469900" lvl="2"/>
            <a:r>
              <a:rPr lang="en-US" b="1" dirty="0" smtClean="0">
                <a:solidFill>
                  <a:srgbClr val="7030A0"/>
                </a:solidFill>
              </a:rPr>
              <a:t>2. Mother</a:t>
            </a:r>
          </a:p>
          <a:p>
            <a:pPr marL="469900" lvl="2"/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3. Name</a:t>
            </a:r>
          </a:p>
          <a:p>
            <a:pPr marL="469900" lvl="2"/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3. Age</a:t>
            </a:r>
          </a:p>
          <a:p>
            <a:pPr marL="469900" lvl="2"/>
            <a:endParaRPr lang="en-US" b="1" dirty="0" smtClean="0">
              <a:solidFill>
                <a:srgbClr val="7030A0"/>
              </a:solidFill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4700" y="2344887"/>
            <a:ext cx="66898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lang="en-US" sz="2400" dirty="0" smtClean="0"/>
              <a:t>In order to specify a particular item, </a:t>
            </a:r>
          </a:p>
          <a:p>
            <a:pPr marL="800100" lvl="1" indent="-342900" algn="just">
              <a:buFont typeface="Wingdings" charset="2"/>
              <a:buChar char="v"/>
            </a:pPr>
            <a:r>
              <a:rPr lang="en-US" sz="2400" dirty="0" smtClean="0"/>
              <a:t>we may have to </a:t>
            </a:r>
            <a:r>
              <a:rPr lang="en-US" sz="2400" i="1" dirty="0" smtClean="0"/>
              <a:t>qualify</a:t>
            </a:r>
            <a:r>
              <a:rPr lang="en-US" sz="2400" dirty="0" smtClean="0"/>
              <a:t> the name by using appropriate group item names in the structure.</a:t>
            </a:r>
          </a:p>
          <a:p>
            <a:pPr marL="800100" lvl="1" indent="-342900" algn="just">
              <a:buFont typeface="Wingdings" charset="2"/>
              <a:buChar char="v"/>
            </a:pPr>
            <a:r>
              <a:rPr lang="en-US" sz="2400" dirty="0" smtClean="0"/>
              <a:t>This </a:t>
            </a:r>
            <a:r>
              <a:rPr lang="en-US" sz="2400" i="1" dirty="0" smtClean="0"/>
              <a:t>qualification </a:t>
            </a:r>
            <a:r>
              <a:rPr lang="en-US" sz="2400" dirty="0" smtClean="0"/>
              <a:t>is indicated by using decimal points (periods) to separate group items from </a:t>
            </a:r>
            <a:r>
              <a:rPr lang="en-US" sz="2400" dirty="0" err="1" smtClean="0"/>
              <a:t>subitems</a:t>
            </a:r>
            <a:r>
              <a:rPr lang="en-US" sz="2400" dirty="0" smtClean="0"/>
              <a:t>.</a:t>
            </a:r>
          </a:p>
          <a:p>
            <a:pPr marL="800100" lvl="1" indent="-342900" algn="just">
              <a:buFont typeface="Wingdings" charset="2"/>
              <a:buChar char="v"/>
            </a:pPr>
            <a:r>
              <a:rPr lang="en-US" sz="2400" dirty="0" smtClean="0"/>
              <a:t>Example: </a:t>
            </a:r>
            <a:r>
              <a:rPr lang="en-US" sz="2400" dirty="0" err="1" smtClean="0">
                <a:solidFill>
                  <a:srgbClr val="0000CC"/>
                </a:solidFill>
              </a:rPr>
              <a:t>Newborn.Father.Age</a:t>
            </a:r>
            <a:r>
              <a:rPr lang="en-US" sz="2400" dirty="0" smtClean="0"/>
              <a:t> or </a:t>
            </a:r>
            <a:r>
              <a:rPr lang="en-US" sz="2400" dirty="0" err="1" smtClean="0">
                <a:solidFill>
                  <a:srgbClr val="FF0000"/>
                </a:solidFill>
              </a:rPr>
              <a:t>Father.Age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3467100" y="5702300"/>
            <a:ext cx="2247900" cy="889904"/>
          </a:xfrm>
          <a:prstGeom prst="wedgeEllipseCallout">
            <a:avLst>
              <a:gd name="adj1" fmla="val 28320"/>
              <a:gd name="adj2" fmla="val -9305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Fully qualified</a:t>
            </a:r>
            <a:r>
              <a:rPr lang="en-US" dirty="0" smtClean="0">
                <a:solidFill>
                  <a:schemeClr val="tx1"/>
                </a:solidFill>
              </a:rPr>
              <a:t> reference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DEE7-F4F8-4362-AB56-D090E48A26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3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36787"/>
            <a:ext cx="2400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Newborn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2. Name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2. Sex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2. Birthday</a:t>
            </a:r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3. Month</a:t>
            </a:r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3. Day</a:t>
            </a:r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3. Year</a:t>
            </a:r>
          </a:p>
          <a:p>
            <a:pPr marL="469900" lvl="2"/>
            <a:r>
              <a:rPr lang="en-US" b="1" dirty="0" smtClean="0">
                <a:solidFill>
                  <a:srgbClr val="7030A0"/>
                </a:solidFill>
              </a:rPr>
              <a:t>2. Father</a:t>
            </a:r>
          </a:p>
          <a:p>
            <a:pPr marL="469900" lvl="2"/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3. Name</a:t>
            </a:r>
          </a:p>
          <a:p>
            <a:pPr marL="469900" lvl="2"/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3. Age</a:t>
            </a:r>
          </a:p>
          <a:p>
            <a:pPr marL="469900" lvl="2"/>
            <a:r>
              <a:rPr lang="en-US" b="1" dirty="0" smtClean="0">
                <a:solidFill>
                  <a:srgbClr val="7030A0"/>
                </a:solidFill>
              </a:rPr>
              <a:t>2. Mother</a:t>
            </a:r>
          </a:p>
          <a:p>
            <a:pPr marL="469900" lvl="2"/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3. Name</a:t>
            </a:r>
          </a:p>
          <a:p>
            <a:pPr marL="469900" lvl="2"/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3. Age</a:t>
            </a:r>
          </a:p>
          <a:p>
            <a:pPr marL="469900" lvl="2"/>
            <a:endParaRPr lang="en-US" b="1" dirty="0" smtClean="0">
              <a:solidFill>
                <a:srgbClr val="7030A0"/>
              </a:solidFill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4500" y="1036787"/>
            <a:ext cx="2400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Newborn(20)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2. Name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2. Sex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2. Birthday</a:t>
            </a:r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3. Month</a:t>
            </a:r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3. Day</a:t>
            </a:r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3. Year</a:t>
            </a:r>
          </a:p>
          <a:p>
            <a:pPr marL="469900" lvl="2"/>
            <a:r>
              <a:rPr lang="en-US" b="1" dirty="0" smtClean="0">
                <a:solidFill>
                  <a:srgbClr val="7030A0"/>
                </a:solidFill>
              </a:rPr>
              <a:t>2. Father</a:t>
            </a:r>
          </a:p>
          <a:p>
            <a:pPr marL="469900" lvl="2"/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3. Name</a:t>
            </a:r>
          </a:p>
          <a:p>
            <a:pPr marL="469900" lvl="2"/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3. Age</a:t>
            </a:r>
          </a:p>
          <a:p>
            <a:pPr marL="469900" lvl="2"/>
            <a:r>
              <a:rPr lang="en-US" b="1" dirty="0" smtClean="0">
                <a:solidFill>
                  <a:srgbClr val="7030A0"/>
                </a:solidFill>
              </a:rPr>
              <a:t>2. Mother</a:t>
            </a:r>
          </a:p>
          <a:p>
            <a:pPr marL="469900" lvl="2"/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3. Name</a:t>
            </a:r>
          </a:p>
          <a:p>
            <a:pPr marL="469900" lvl="2"/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3. Age</a:t>
            </a:r>
          </a:p>
          <a:p>
            <a:pPr marL="469900" lvl="2"/>
            <a:endParaRPr lang="en-US" b="1" dirty="0" smtClean="0">
              <a:solidFill>
                <a:srgbClr val="7030A0"/>
              </a:solidFill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76400" y="1231900"/>
            <a:ext cx="2445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6239"/>
            <a:ext cx="824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Indexing Items in </a:t>
            </a:r>
            <a:r>
              <a:rPr lang="en-US" sz="3600" smtClean="0">
                <a:solidFill>
                  <a:srgbClr val="FF0000"/>
                </a:solidFill>
              </a:rPr>
              <a:t>a Record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134100" y="1397000"/>
            <a:ext cx="2654300" cy="1092200"/>
          </a:xfrm>
          <a:prstGeom prst="wedgeEllipseCallout">
            <a:avLst>
              <a:gd name="adj1" fmla="val -56191"/>
              <a:gd name="adj2" fmla="val -5919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Newborn </a:t>
            </a:r>
            <a:r>
              <a:rPr lang="en-US" smtClean="0">
                <a:solidFill>
                  <a:srgbClr val="FF0000"/>
                </a:solidFill>
              </a:rPr>
              <a:t>is defined to be a file with 20 records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5041900"/>
            <a:ext cx="9144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2400" dirty="0" smtClean="0"/>
              <a:t>The Name of the sixth newborn to be referenced by writing </a:t>
            </a:r>
            <a:r>
              <a:rPr lang="is-IS" sz="2400" dirty="0" smtClean="0"/>
              <a:t>…....</a:t>
            </a:r>
          </a:p>
          <a:p>
            <a:pPr algn="ctr"/>
            <a:r>
              <a:rPr lang="en-US" sz="2400" b="1" dirty="0" smtClean="0">
                <a:solidFill>
                  <a:srgbClr val="0000CC"/>
                </a:solidFill>
              </a:rPr>
              <a:t>Newborn. Name[6]</a:t>
            </a:r>
          </a:p>
          <a:p>
            <a:pPr marL="342900" indent="-342900" algn="just">
              <a:buFont typeface="Wingdings" charset="2"/>
              <a:buChar char="ü"/>
            </a:pPr>
            <a:r>
              <a:rPr lang="en-US" sz="2200" dirty="0" smtClean="0"/>
              <a:t>The age of the father of the 6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newborn may be referenced by writing</a:t>
            </a:r>
            <a:r>
              <a:rPr lang="is-IS" sz="2200" dirty="0" smtClean="0"/>
              <a:t>…..</a:t>
            </a:r>
          </a:p>
          <a:p>
            <a:pPr algn="ctr"/>
            <a:r>
              <a:rPr lang="is-IS" sz="2400" b="1" dirty="0">
                <a:solidFill>
                  <a:srgbClr val="0000CC"/>
                </a:solidFill>
              </a:rPr>
              <a:t>Newborn.Father.Age[6]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DEE7-F4F8-4362-AB56-D090E48A26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6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6239"/>
            <a:ext cx="824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rgbClr val="FF0000"/>
                </a:solidFill>
              </a:rPr>
              <a:t>Representation of RECORDS in memory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36781"/>
            <a:ext cx="9225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Since records may contain nonhomogeneous data, the element of a record can not be stored in an array.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5750" y="2543175"/>
            <a:ext cx="764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See Example: 4.18, 4.20, 4.21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DEE7-F4F8-4362-AB56-D090E48A26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239"/>
            <a:ext cx="824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MATRICES and SPARSE MATRICES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61201" y="1175335"/>
            <a:ext cx="9225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Teach Yourself with example</a:t>
            </a:r>
            <a:endParaRPr lang="en-US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830957"/>
            <a:ext cx="8562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Try to understand the </a:t>
            </a:r>
            <a:r>
              <a:rPr lang="en-US" sz="2800" b="1" smtClean="0">
                <a:solidFill>
                  <a:srgbClr val="FF0000"/>
                </a:solidFill>
              </a:rPr>
              <a:t>SOLVED Problems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DEE7-F4F8-4362-AB56-D090E48A26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896112"/>
          </a:xfrm>
        </p:spPr>
        <p:txBody>
          <a:bodyPr/>
          <a:lstStyle/>
          <a:p>
            <a:pPr algn="ctr"/>
            <a:r>
              <a:rPr lang="en-GB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Recursion in data structure is when a function calls itself indirectly or directly, and the function calling itself is known as a recursive function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It's 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generally used when the answer to a larger issue could be depicted in terms of smaller problems.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7086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DEE7-F4F8-4362-AB56-D090E48A26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444" y="-58743"/>
            <a:ext cx="7988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Recursion: </a:t>
            </a:r>
            <a:r>
              <a:rPr lang="en-US" sz="3200" dirty="0" smtClean="0">
                <a:solidFill>
                  <a:srgbClr val="00B050"/>
                </a:solidFill>
              </a:rPr>
              <a:t>Function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82" y="836782"/>
            <a:ext cx="89268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ü"/>
            </a:pPr>
            <a:r>
              <a:rPr lang="en-US" sz="2400" dirty="0" smtClean="0"/>
              <a:t>A function is said to be </a:t>
            </a:r>
            <a:r>
              <a:rPr lang="en-US" sz="2400" i="1" dirty="0">
                <a:solidFill>
                  <a:srgbClr val="00B050"/>
                </a:solidFill>
              </a:rPr>
              <a:t>R</a:t>
            </a:r>
            <a:r>
              <a:rPr lang="en-US" sz="2400" i="1" dirty="0" smtClean="0">
                <a:solidFill>
                  <a:srgbClr val="00B050"/>
                </a:solidFill>
              </a:rPr>
              <a:t>ecursively</a:t>
            </a:r>
            <a:r>
              <a:rPr lang="en-US" sz="2400" i="1" dirty="0" smtClean="0"/>
              <a:t> defined </a:t>
            </a:r>
            <a:r>
              <a:rPr lang="en-US" sz="2400" dirty="0" smtClean="0"/>
              <a:t> if the function definition refers to itself.</a:t>
            </a:r>
          </a:p>
          <a:p>
            <a:pPr marL="342900" indent="-342900" algn="just">
              <a:buFont typeface="Wingdings" charset="2"/>
              <a:buChar char="ü"/>
            </a:pPr>
            <a:r>
              <a:rPr lang="en-US" sz="2400" dirty="0"/>
              <a:t>A </a:t>
            </a:r>
            <a:r>
              <a:rPr lang="en-US" sz="2400" i="1" dirty="0">
                <a:solidFill>
                  <a:srgbClr val="00B050"/>
                </a:solidFill>
              </a:rPr>
              <a:t>Recursive </a:t>
            </a:r>
            <a:r>
              <a:rPr lang="en-US" sz="2400" i="1" dirty="0" smtClean="0">
                <a:solidFill>
                  <a:srgbClr val="00B050"/>
                </a:solidFill>
              </a:rPr>
              <a:t>Function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/>
              <a:t>must have the following two properties</a:t>
            </a:r>
            <a:r>
              <a:rPr lang="en-US" sz="2400" dirty="0" smtClean="0"/>
              <a:t>:</a:t>
            </a:r>
          </a:p>
          <a:p>
            <a:pPr marL="800100" lvl="1" indent="-342900" algn="just">
              <a:buFont typeface="Wingdings" charset="2"/>
              <a:buChar char="Ø"/>
            </a:pPr>
            <a:r>
              <a:rPr lang="en-US" sz="2400" dirty="0" smtClean="0"/>
              <a:t>There must be certain arguments, called </a:t>
            </a:r>
            <a:r>
              <a:rPr lang="en-US" sz="2400" b="1" dirty="0" smtClean="0">
                <a:solidFill>
                  <a:srgbClr val="7030A0"/>
                </a:solidFill>
              </a:rPr>
              <a:t>BASE VALUE</a:t>
            </a:r>
            <a:r>
              <a:rPr lang="en-US" sz="2400" i="1" dirty="0" smtClean="0"/>
              <a:t>,</a:t>
            </a:r>
            <a:r>
              <a:rPr lang="en-US" sz="2400" dirty="0" smtClean="0"/>
              <a:t> for which the function does not refer to itself.</a:t>
            </a:r>
          </a:p>
          <a:p>
            <a:pPr marL="800100" lvl="1" indent="-342900" algn="just">
              <a:buFont typeface="Wingdings" charset="2"/>
              <a:buChar char="Ø"/>
            </a:pPr>
            <a:r>
              <a:rPr lang="en-US" sz="2400" dirty="0" smtClean="0"/>
              <a:t>Each time the function does refer to itself, the argument of the function must be closer to a </a:t>
            </a:r>
            <a:r>
              <a:rPr lang="en-US" sz="2400" b="1" dirty="0" smtClean="0">
                <a:solidFill>
                  <a:srgbClr val="7030A0"/>
                </a:solidFill>
              </a:rPr>
              <a:t>BASE VALUE</a:t>
            </a:r>
            <a:r>
              <a:rPr lang="en-US" sz="2400" dirty="0" smtClean="0"/>
              <a:t>. </a:t>
            </a:r>
          </a:p>
          <a:p>
            <a:pPr marL="342900" indent="-342900" algn="just">
              <a:buFont typeface="Wingdings" charset="2"/>
              <a:buChar char="ü"/>
            </a:pPr>
            <a:r>
              <a:rPr lang="en-US" sz="2400" dirty="0" smtClean="0"/>
              <a:t>A </a:t>
            </a:r>
            <a:r>
              <a:rPr lang="en-US" sz="2400" i="1" dirty="0">
                <a:solidFill>
                  <a:srgbClr val="00B050"/>
                </a:solidFill>
              </a:rPr>
              <a:t>Recursive Function </a:t>
            </a:r>
            <a:r>
              <a:rPr lang="en-US" sz="2400" dirty="0" smtClean="0"/>
              <a:t>with two properties is also said to be </a:t>
            </a:r>
            <a:r>
              <a:rPr lang="en-US" sz="2400" i="1" dirty="0" smtClean="0"/>
              <a:t>well-defined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 algn="just">
              <a:buFont typeface="Wingdings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822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682" y="-26893"/>
            <a:ext cx="7463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Recursion: Factorial Function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9882" y="606692"/>
            <a:ext cx="9063318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en-US" altLang="en-US" dirty="0" smtClean="0"/>
              <a:t>In some problems, it may be natural to define the problem in terms of the problem itself.</a:t>
            </a:r>
          </a:p>
          <a:p>
            <a:pPr marL="342900" indent="-342900" algn="just">
              <a:buFont typeface="Wingdings" charset="2"/>
              <a:buChar char="ü"/>
            </a:pPr>
            <a:r>
              <a:rPr lang="en-US" altLang="en-US" dirty="0" smtClean="0"/>
              <a:t>Recursion is useful for problems that can be represented by a </a:t>
            </a:r>
            <a:r>
              <a:rPr lang="en-US" altLang="en-US" sz="2800" b="1" dirty="0" smtClean="0">
                <a:solidFill>
                  <a:srgbClr val="99FF33"/>
                </a:solidFill>
              </a:rPr>
              <a:t>SIMPLER VERSION</a:t>
            </a:r>
            <a:r>
              <a:rPr lang="en-US" altLang="en-US" sz="2800" b="1" dirty="0" smtClean="0"/>
              <a:t> </a:t>
            </a:r>
            <a:r>
              <a:rPr lang="en-US" altLang="en-US" dirty="0" smtClean="0"/>
              <a:t>of the same problem.</a:t>
            </a:r>
          </a:p>
          <a:p>
            <a:pPr marL="342900" indent="-342900" algn="just">
              <a:buFont typeface="Wingdings" charset="2"/>
              <a:buChar char="ü"/>
            </a:pPr>
            <a:r>
              <a:rPr lang="en-US" altLang="en-US" dirty="0" smtClean="0"/>
              <a:t>Example: the factorial function</a:t>
            </a:r>
          </a:p>
          <a:p>
            <a:pPr algn="just">
              <a:buFont typeface="Monotype Sorts" charset="2"/>
              <a:buNone/>
            </a:pPr>
            <a:r>
              <a:rPr lang="en-US" altLang="en-US" dirty="0" smtClean="0"/>
              <a:t>		</a:t>
            </a:r>
            <a:r>
              <a:rPr lang="en-US" altLang="en-US" b="1" dirty="0" smtClean="0">
                <a:solidFill>
                  <a:srgbClr val="FF0000"/>
                </a:solidFill>
                <a:latin typeface="Courier New" charset="0"/>
              </a:rPr>
              <a:t>6! = 6 * 5 * 4 * 3 * 2 * 1</a:t>
            </a:r>
            <a:endParaRPr lang="en-US" altLang="en-US" dirty="0" smtClean="0">
              <a:solidFill>
                <a:srgbClr val="FF0000"/>
              </a:solidFill>
              <a:latin typeface="Courier New" charset="0"/>
            </a:endParaRPr>
          </a:p>
          <a:p>
            <a:pPr algn="just">
              <a:buFont typeface="Monotype Sorts" charset="2"/>
              <a:buNone/>
            </a:pPr>
            <a:r>
              <a:rPr lang="en-US" altLang="en-US" dirty="0" smtClean="0">
                <a:solidFill>
                  <a:srgbClr val="FAFD00"/>
                </a:solidFill>
              </a:rPr>
              <a:t>	</a:t>
            </a:r>
            <a:r>
              <a:rPr lang="en-US" altLang="en-US" dirty="0" smtClean="0"/>
              <a:t>We could write:</a:t>
            </a:r>
            <a:endParaRPr lang="en-US" altLang="en-US" dirty="0" smtClean="0">
              <a:solidFill>
                <a:srgbClr val="FAFD00"/>
              </a:solidFill>
            </a:endParaRPr>
          </a:p>
          <a:p>
            <a:pPr algn="just">
              <a:buFont typeface="Monotype Sorts" charset="2"/>
              <a:buNone/>
            </a:pPr>
            <a:r>
              <a:rPr lang="en-US" altLang="en-US" dirty="0" smtClean="0">
                <a:solidFill>
                  <a:srgbClr val="FAFD00"/>
                </a:solidFill>
              </a:rPr>
              <a:t>		</a:t>
            </a:r>
            <a:r>
              <a:rPr lang="en-US" altLang="en-US" b="1" dirty="0" smtClean="0">
                <a:solidFill>
                  <a:srgbClr val="FF0000"/>
                </a:solidFill>
                <a:latin typeface="Courier New" charset="0"/>
              </a:rPr>
              <a:t>6! = 6 * 5!</a:t>
            </a:r>
          </a:p>
          <a:p>
            <a:pPr algn="just">
              <a:buFont typeface="Monotype Sorts" charset="2"/>
              <a:buNone/>
            </a:pPr>
            <a:r>
              <a:rPr lang="en-US" altLang="en-US" dirty="0" smtClean="0">
                <a:solidFill>
                  <a:srgbClr val="FAFD00"/>
                </a:solidFill>
              </a:rPr>
              <a:t>	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530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682" y="-26893"/>
            <a:ext cx="7844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Recursion: Factorial Function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>
          <a:xfrm>
            <a:off x="80682" y="836781"/>
            <a:ext cx="8926842" cy="29732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charset="2"/>
              <a:buChar char="ü"/>
            </a:pPr>
            <a:r>
              <a:rPr lang="en-US" altLang="en-US" dirty="0" smtClean="0"/>
              <a:t>In general, we can express the factorial function as follows:</a:t>
            </a:r>
            <a:endParaRPr lang="en-US" altLang="en-US" dirty="0" smtClean="0">
              <a:solidFill>
                <a:srgbClr val="FAFD00"/>
              </a:solidFill>
            </a:endParaRPr>
          </a:p>
          <a:p>
            <a:pPr algn="just">
              <a:buFont typeface="Monotype Sorts" charset="2"/>
              <a:buNone/>
            </a:pPr>
            <a:r>
              <a:rPr lang="en-US" altLang="en-US" dirty="0" smtClean="0">
                <a:solidFill>
                  <a:srgbClr val="FAFD00"/>
                </a:solidFill>
              </a:rPr>
              <a:t>		</a:t>
            </a:r>
            <a:r>
              <a:rPr lang="en-US" altLang="en-US" b="1" dirty="0" smtClean="0">
                <a:solidFill>
                  <a:srgbClr val="FF0000"/>
                </a:solidFill>
                <a:latin typeface="Courier New" charset="0"/>
              </a:rPr>
              <a:t>n! = n * (n-1)!</a:t>
            </a:r>
          </a:p>
          <a:p>
            <a:pPr algn="just">
              <a:buFont typeface="Monotype Sorts" charset="2"/>
              <a:buNone/>
            </a:pPr>
            <a:r>
              <a:rPr lang="en-US" altLang="en-US" dirty="0" smtClean="0"/>
              <a:t>	Is this correct? Well… almost. </a:t>
            </a:r>
          </a:p>
          <a:p>
            <a:pPr marL="342900" indent="-342900" algn="just">
              <a:buFont typeface="Wingdings" charset="2"/>
              <a:buChar char="ü"/>
            </a:pPr>
            <a:r>
              <a:rPr lang="en-US" altLang="en-US" dirty="0" smtClean="0"/>
              <a:t>The factorial function is </a:t>
            </a:r>
            <a:r>
              <a:rPr lang="en-US" altLang="en-US" b="1" dirty="0" smtClean="0">
                <a:solidFill>
                  <a:srgbClr val="FF0000"/>
                </a:solidFill>
              </a:rPr>
              <a:t>ONLY DEFINED </a:t>
            </a:r>
            <a:r>
              <a:rPr lang="en-US" altLang="en-US" dirty="0" smtClean="0"/>
              <a:t>for </a:t>
            </a:r>
            <a:r>
              <a:rPr lang="en-US" altLang="en-US" i="1" dirty="0" smtClean="0"/>
              <a:t>positive</a:t>
            </a:r>
            <a:r>
              <a:rPr lang="en-US" altLang="en-US" dirty="0" smtClean="0"/>
              <a:t> integers. So we should be a bit more precise:</a:t>
            </a:r>
          </a:p>
          <a:p>
            <a:pPr algn="just">
              <a:buFont typeface="Monotype Sorts" charset="2"/>
              <a:buNone/>
            </a:pPr>
            <a:r>
              <a:rPr lang="en-US" altLang="en-US" dirty="0">
                <a:solidFill>
                  <a:srgbClr val="FAFD00"/>
                </a:solidFill>
              </a:rPr>
              <a:t> </a:t>
            </a:r>
            <a:r>
              <a:rPr lang="en-US" altLang="en-US" dirty="0" smtClean="0">
                <a:solidFill>
                  <a:srgbClr val="FAFD00"/>
                </a:solidFill>
              </a:rPr>
              <a:t>  </a:t>
            </a:r>
            <a:r>
              <a:rPr lang="en-US" altLang="en-US" b="1" dirty="0" err="1" smtClean="0">
                <a:latin typeface="Courier New" charset="0"/>
              </a:rPr>
              <a:t>i</a:t>
            </a:r>
            <a:r>
              <a:rPr lang="en-US" altLang="en-US" b="1" dirty="0" smtClean="0">
                <a:latin typeface="Courier New" charset="0"/>
              </a:rPr>
              <a:t>) </a:t>
            </a:r>
            <a:r>
              <a:rPr lang="en-US" altLang="en-US" dirty="0" smtClean="0">
                <a:solidFill>
                  <a:srgbClr val="FAFD00"/>
                </a:solidFill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latin typeface="Courier New" charset="0"/>
              </a:rPr>
              <a:t>n! = 1</a:t>
            </a:r>
            <a:r>
              <a:rPr lang="en-US" altLang="en-US" b="1" dirty="0" smtClean="0">
                <a:solidFill>
                  <a:srgbClr val="FAFD00"/>
                </a:solidFill>
                <a:latin typeface="Courier New" charset="0"/>
              </a:rPr>
              <a:t>	      </a:t>
            </a:r>
            <a:r>
              <a:rPr lang="en-US" altLang="en-US" b="1" dirty="0" smtClean="0">
                <a:solidFill>
                  <a:srgbClr val="7030A0"/>
                </a:solidFill>
                <a:latin typeface="Courier New" charset="0"/>
              </a:rPr>
              <a:t>(if n is equal to 1)</a:t>
            </a:r>
          </a:p>
          <a:p>
            <a:pPr algn="just">
              <a:buFont typeface="Monotype Sorts" charset="2"/>
              <a:buNone/>
            </a:pPr>
            <a:r>
              <a:rPr lang="en-US" altLang="en-US" b="1" dirty="0">
                <a:solidFill>
                  <a:srgbClr val="FAFD00"/>
                </a:solidFill>
                <a:latin typeface="Courier New" charset="0"/>
              </a:rPr>
              <a:t> </a:t>
            </a:r>
            <a:r>
              <a:rPr lang="en-US" altLang="en-US" b="1" dirty="0" smtClean="0">
                <a:latin typeface="Courier New" charset="0"/>
              </a:rPr>
              <a:t>ii) </a:t>
            </a:r>
            <a:r>
              <a:rPr lang="en-US" altLang="en-US" b="1" dirty="0" smtClean="0">
                <a:solidFill>
                  <a:srgbClr val="FF0000"/>
                </a:solidFill>
                <a:latin typeface="Courier New" charset="0"/>
              </a:rPr>
              <a:t>n! = n * (n-1)! </a:t>
            </a:r>
            <a:r>
              <a:rPr lang="en-US" altLang="en-US" b="1" dirty="0" smtClean="0">
                <a:solidFill>
                  <a:srgbClr val="7030A0"/>
                </a:solidFill>
                <a:latin typeface="Courier New" charset="0"/>
              </a:rPr>
              <a:t>(if n is larger than 1)</a:t>
            </a:r>
          </a:p>
          <a:p>
            <a:pPr algn="just">
              <a:buFont typeface="Monotype Sorts" charset="2"/>
              <a:buNone/>
            </a:pPr>
            <a:r>
              <a:rPr lang="en-US" altLang="en-US" b="1" dirty="0" smtClean="0">
                <a:solidFill>
                  <a:srgbClr val="FAFD00"/>
                </a:solidFill>
                <a:latin typeface="Courier New" charset="0"/>
              </a:rPr>
              <a:t>		</a:t>
            </a:r>
            <a:endParaRPr lang="en-US" altLang="en-US" b="1" dirty="0">
              <a:solidFill>
                <a:srgbClr val="FAFD00"/>
              </a:solidFill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11480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lang="en-US" sz="2400" dirty="0" smtClean="0"/>
              <a:t>Observe that, this definition of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n! </a:t>
            </a:r>
            <a:r>
              <a:rPr lang="en-US" sz="2400" dirty="0" smtClean="0"/>
              <a:t>is recursive, since it refers to itself when it uses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(n-1)! </a:t>
            </a:r>
            <a:r>
              <a:rPr lang="en-US" sz="2400" dirty="0" smtClean="0"/>
              <a:t>, However</a:t>
            </a:r>
            <a:r>
              <a:rPr lang="en-US" sz="2400" dirty="0"/>
              <a:t>, </a:t>
            </a: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Font typeface="Wingdings" charset="2"/>
              <a:buChar char="ü"/>
            </a:pPr>
            <a:r>
              <a:rPr lang="en-US" sz="2400" b="1" dirty="0" err="1" smtClean="0">
                <a:latin typeface="Courier New" charset="0"/>
              </a:rPr>
              <a:t>i</a:t>
            </a:r>
            <a:r>
              <a:rPr lang="en-US" sz="2400" b="1" dirty="0" smtClean="0">
                <a:latin typeface="Courier New" charset="0"/>
              </a:rPr>
              <a:t>)</a:t>
            </a:r>
            <a:r>
              <a:rPr lang="en-US" sz="2400" dirty="0" smtClean="0"/>
              <a:t>the </a:t>
            </a:r>
            <a:r>
              <a:rPr lang="en-US" sz="2400" dirty="0"/>
              <a:t>value of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n! </a:t>
            </a:r>
            <a:r>
              <a:rPr lang="en-US" sz="2400" dirty="0"/>
              <a:t>is explicitly given when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n=0</a:t>
            </a:r>
            <a:r>
              <a:rPr lang="en-US" sz="2400" dirty="0" smtClean="0"/>
              <a:t> (</a:t>
            </a:r>
            <a:r>
              <a:rPr lang="en-US" sz="2400" b="1" dirty="0" smtClean="0">
                <a:solidFill>
                  <a:srgbClr val="7030A0"/>
                </a:solidFill>
              </a:rPr>
              <a:t>BASE VALUE</a:t>
            </a:r>
            <a:r>
              <a:rPr lang="en-US" sz="2400" dirty="0" smtClean="0"/>
              <a:t>)</a:t>
            </a:r>
          </a:p>
          <a:p>
            <a:pPr marL="457200" indent="-457200" algn="just">
              <a:lnSpc>
                <a:spcPct val="150000"/>
              </a:lnSpc>
              <a:buFont typeface="Wingdings" charset="2"/>
              <a:buChar char="ü"/>
            </a:pPr>
            <a:r>
              <a:rPr lang="en-US" sz="2400" b="1" dirty="0" smtClean="0">
                <a:latin typeface="Courier New" charset="0"/>
              </a:rPr>
              <a:t>ii)</a:t>
            </a:r>
            <a:r>
              <a:rPr lang="en-US" sz="2400" dirty="0"/>
              <a:t>the value of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n! </a:t>
            </a:r>
            <a:r>
              <a:rPr lang="en-US" sz="2400" dirty="0"/>
              <a:t>for arbitrary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n</a:t>
            </a:r>
            <a:r>
              <a:rPr lang="en-US" sz="2400" dirty="0"/>
              <a:t> is defined in terms of a smaller value of n which is closer to the </a:t>
            </a:r>
            <a:r>
              <a:rPr lang="en-US" sz="2400" b="1" dirty="0" smtClean="0">
                <a:solidFill>
                  <a:srgbClr val="7030A0"/>
                </a:solidFill>
              </a:rPr>
              <a:t>BASE VALUE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4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682" y="-26893"/>
            <a:ext cx="845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Recursion: Factorial Function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7700"/>
            <a:ext cx="90075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EXAMPLE:  </a:t>
            </a:r>
            <a:r>
              <a:rPr lang="en-US" sz="2400" dirty="0" smtClean="0"/>
              <a:t>Let’s calculate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3! </a:t>
            </a:r>
            <a:r>
              <a:rPr lang="en-US" sz="2400" dirty="0" smtClean="0"/>
              <a:t>Using the recursive definition.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3! = 3 . 2!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sz="2400" dirty="0"/>
              <a:t> </a:t>
            </a:r>
            <a:r>
              <a:rPr lang="en-US" sz="2400" dirty="0" smtClean="0"/>
              <a:t>                           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! = 2 . 1!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         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! = 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1 .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0!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                  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! = 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1 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(BASE VALUE)</a:t>
            </a:r>
            <a:endParaRPr lang="en-US" sz="2400" b="1" dirty="0">
              <a:solidFill>
                <a:srgbClr val="7030A0"/>
              </a:solidFill>
              <a:latin typeface="Courier New" charset="0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         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! = 1 . 1 = 1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sz="2400" dirty="0"/>
              <a:t> </a:t>
            </a:r>
            <a:r>
              <a:rPr lang="en-US" sz="2400" dirty="0" smtClean="0"/>
              <a:t>                          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! = 2 . 1 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= 2</a:t>
            </a:r>
            <a:endParaRPr lang="en-US" sz="2400" b="1" dirty="0">
              <a:solidFill>
                <a:srgbClr val="FF0000"/>
              </a:solidFill>
              <a:latin typeface="Courier New" charset="0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3! = 3 . 2 = 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682" y="5172015"/>
            <a:ext cx="8926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ü"/>
            </a:pPr>
            <a:r>
              <a:rPr lang="en-US" sz="2400" b="1" dirty="0" smtClean="0">
                <a:solidFill>
                  <a:srgbClr val="7030A0"/>
                </a:solidFill>
              </a:rPr>
              <a:t>Observe that we back track in the reverse order of the original </a:t>
            </a:r>
            <a:r>
              <a:rPr lang="en-US" sz="2400" b="1" dirty="0" err="1" smtClean="0">
                <a:solidFill>
                  <a:srgbClr val="7030A0"/>
                </a:solidFill>
              </a:rPr>
              <a:t>postponded</a:t>
            </a:r>
            <a:r>
              <a:rPr lang="en-US" sz="2400" b="1" dirty="0" smtClean="0">
                <a:solidFill>
                  <a:srgbClr val="7030A0"/>
                </a:solidFill>
              </a:rPr>
              <a:t> evaluations.</a:t>
            </a:r>
          </a:p>
          <a:p>
            <a:pPr marL="342900" indent="-342900" algn="just">
              <a:buFont typeface="Wingdings" charset="2"/>
              <a:buChar char="ü"/>
            </a:pPr>
            <a:r>
              <a:rPr lang="en-US" sz="2400" b="1" dirty="0" smtClean="0">
                <a:solidFill>
                  <a:srgbClr val="7030A0"/>
                </a:solidFill>
              </a:rPr>
              <a:t>Recall that this type of postponed processing tends itself to the use of STACKS. 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4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682" y="-26893"/>
            <a:ext cx="90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Recursion: Function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8750" y="939800"/>
            <a:ext cx="8229600" cy="47244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dirty="0" smtClean="0"/>
              <a:t>Assume the number typed is 3, that is, numb=3. </a:t>
            </a:r>
          </a:p>
          <a:p>
            <a:pPr algn="just">
              <a:buFont typeface="Monotype Sorts" charset="2"/>
              <a:buNone/>
            </a:pPr>
            <a:r>
              <a:rPr lang="en-US" altLang="en-US" b="1" dirty="0" err="1" smtClean="0">
                <a:latin typeface="Courier" charset="0"/>
              </a:rPr>
              <a:t>fac</a:t>
            </a:r>
            <a:r>
              <a:rPr lang="en-US" altLang="en-US" b="1" dirty="0" smtClean="0">
                <a:latin typeface="Courier" charset="0"/>
              </a:rPr>
              <a:t>(3) :</a:t>
            </a:r>
            <a:endParaRPr lang="en-US" altLang="en-US" b="1" dirty="0">
              <a:latin typeface="Courier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197350" y="3911600"/>
            <a:ext cx="49466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A2C1FE"/>
                </a:solidFill>
                <a:latin typeface="Courier New" charset="0"/>
              </a:rPr>
              <a:t>int</a:t>
            </a:r>
            <a:r>
              <a:rPr lang="en-US" altLang="en-US" sz="2000" dirty="0">
                <a:latin typeface="Courier New" charset="0"/>
              </a:rPr>
              <a:t> </a:t>
            </a:r>
            <a:r>
              <a:rPr lang="en-US" altLang="en-US" sz="2000" dirty="0" err="1">
                <a:latin typeface="Courier New" charset="0"/>
              </a:rPr>
              <a:t>fac</a:t>
            </a:r>
            <a:r>
              <a:rPr lang="en-US" altLang="en-US" sz="2000" dirty="0">
                <a:latin typeface="Courier New" charset="0"/>
              </a:rPr>
              <a:t>(</a:t>
            </a:r>
            <a:r>
              <a:rPr lang="en-US" altLang="en-US" sz="2000" dirty="0" err="1">
                <a:solidFill>
                  <a:srgbClr val="A2C1FE"/>
                </a:solidFill>
                <a:latin typeface="Courier New" charset="0"/>
              </a:rPr>
              <a:t>int</a:t>
            </a:r>
            <a:r>
              <a:rPr lang="en-US" altLang="en-US" sz="2000" dirty="0">
                <a:latin typeface="Courier New" charset="0"/>
              </a:rPr>
              <a:t> numb){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Courier New" charset="0"/>
              </a:rPr>
              <a:t>	</a:t>
            </a:r>
            <a:r>
              <a:rPr lang="en-US" altLang="en-US" sz="2000" dirty="0">
                <a:solidFill>
                  <a:srgbClr val="A2C1FE"/>
                </a:solidFill>
                <a:latin typeface="Courier New" charset="0"/>
              </a:rPr>
              <a:t>if</a:t>
            </a:r>
            <a:r>
              <a:rPr lang="en-US" altLang="en-US" sz="2000" dirty="0">
                <a:latin typeface="Courier New" charset="0"/>
              </a:rPr>
              <a:t>(numb&lt;=1)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Courier New" charset="0"/>
              </a:rPr>
              <a:t> 	  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</a:rPr>
              <a:t>return</a:t>
            </a:r>
            <a:r>
              <a:rPr lang="en-US" altLang="en-US" sz="2000" dirty="0">
                <a:latin typeface="Courier New" charset="0"/>
              </a:rPr>
              <a:t> 1;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Courier New" charset="0"/>
              </a:rPr>
              <a:t>	</a:t>
            </a:r>
            <a:r>
              <a:rPr lang="en-US" altLang="en-US" sz="2000" dirty="0">
                <a:solidFill>
                  <a:srgbClr val="A2C1FE"/>
                </a:solidFill>
                <a:latin typeface="Courier New" charset="0"/>
              </a:rPr>
              <a:t>else</a:t>
            </a:r>
            <a:endParaRPr lang="en-US" altLang="en-US" sz="2000" dirty="0">
              <a:latin typeface="Courier New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Courier New" charset="0"/>
              </a:rPr>
              <a:t>	  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</a:rPr>
              <a:t>return</a:t>
            </a:r>
            <a:r>
              <a:rPr lang="en-US" altLang="en-US" sz="2000" dirty="0">
                <a:latin typeface="Courier New" charset="0"/>
              </a:rPr>
              <a:t> numb * </a:t>
            </a:r>
            <a:r>
              <a:rPr lang="en-US" altLang="en-US" sz="2000" dirty="0" err="1">
                <a:latin typeface="Courier New" charset="0"/>
              </a:rPr>
              <a:t>fac</a:t>
            </a:r>
            <a:r>
              <a:rPr lang="en-US" altLang="en-US" sz="2000" dirty="0">
                <a:latin typeface="Courier New" charset="0"/>
              </a:rPr>
              <a:t>(numb-1);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Courier New" charset="0"/>
              </a:rPr>
              <a:t>}</a:t>
            </a:r>
            <a:endParaRPr lang="en-US" altLang="en-US" sz="2000" dirty="0">
              <a:latin typeface="Arial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114800" y="3911600"/>
            <a:ext cx="5029200" cy="20574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95275" y="1484313"/>
            <a:ext cx="52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z="2000">
              <a:latin typeface="Arial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-282575" y="1711326"/>
            <a:ext cx="472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dirty="0">
                <a:latin typeface="Courier" charset="0"/>
              </a:rPr>
              <a:t>3 &lt;= 1 ? 		  </a:t>
            </a:r>
            <a:r>
              <a:rPr lang="en-US" altLang="en-US" sz="2000" dirty="0">
                <a:solidFill>
                  <a:srgbClr val="7030A0"/>
                </a:solidFill>
                <a:latin typeface="Arial" charset="0"/>
              </a:rPr>
              <a:t>No.</a:t>
            </a: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dirty="0" err="1">
                <a:latin typeface="Courier" charset="0"/>
              </a:rPr>
              <a:t>fac</a:t>
            </a:r>
            <a:r>
              <a:rPr lang="en-US" altLang="en-US" sz="2000" dirty="0">
                <a:latin typeface="Courier" charset="0"/>
              </a:rPr>
              <a:t>(3) = 3 * </a:t>
            </a:r>
            <a:r>
              <a:rPr lang="en-US" altLang="en-US" sz="2000" dirty="0" err="1">
                <a:latin typeface="Courier" charset="0"/>
              </a:rPr>
              <a:t>fac</a:t>
            </a:r>
            <a:r>
              <a:rPr lang="en-US" altLang="en-US" sz="2000" dirty="0">
                <a:latin typeface="Courier" charset="0"/>
              </a:rPr>
              <a:t>(2)</a:t>
            </a:r>
            <a:endParaRPr lang="en-US" altLang="en-US" sz="2000" dirty="0">
              <a:latin typeface="Arial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82550" y="2311400"/>
            <a:ext cx="4298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dirty="0" err="1">
                <a:latin typeface="Courier" charset="0"/>
              </a:rPr>
              <a:t>fac</a:t>
            </a:r>
            <a:r>
              <a:rPr lang="en-US" altLang="en-US" sz="2000" dirty="0">
                <a:latin typeface="Courier" charset="0"/>
              </a:rPr>
              <a:t>(2) :</a:t>
            </a:r>
          </a:p>
          <a:p>
            <a:pPr lvl="2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dirty="0">
                <a:latin typeface="Courier" charset="0"/>
              </a:rPr>
              <a:t>2 &lt;= 1 ? 		</a:t>
            </a:r>
            <a:r>
              <a:rPr lang="en-US" altLang="en-US" sz="2000" dirty="0">
                <a:solidFill>
                  <a:srgbClr val="7030A0"/>
                </a:solidFill>
                <a:latin typeface="Arial" charset="0"/>
              </a:rPr>
              <a:t>No.</a:t>
            </a:r>
          </a:p>
          <a:p>
            <a:pPr lvl="2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dirty="0" err="1">
                <a:latin typeface="Courier" charset="0"/>
              </a:rPr>
              <a:t>fac</a:t>
            </a:r>
            <a:r>
              <a:rPr lang="en-US" altLang="en-US" sz="2000" dirty="0">
                <a:latin typeface="Courier" charset="0"/>
              </a:rPr>
              <a:t>(2) = 2 * </a:t>
            </a:r>
            <a:r>
              <a:rPr lang="en-US" altLang="en-US" sz="2000" dirty="0" err="1">
                <a:latin typeface="Courier" charset="0"/>
              </a:rPr>
              <a:t>fac</a:t>
            </a:r>
            <a:r>
              <a:rPr lang="en-US" altLang="en-US" sz="2000" dirty="0">
                <a:latin typeface="Courier" charset="0"/>
              </a:rPr>
              <a:t>(1)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92150" y="3302000"/>
            <a:ext cx="4038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2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dirty="0" err="1">
                <a:latin typeface="Courier" charset="0"/>
              </a:rPr>
              <a:t>fac</a:t>
            </a:r>
            <a:r>
              <a:rPr lang="en-US" altLang="en-US" sz="2000" dirty="0">
                <a:latin typeface="Courier" charset="0"/>
              </a:rPr>
              <a:t>(1) :</a:t>
            </a:r>
          </a:p>
          <a:p>
            <a:pPr lvl="3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dirty="0">
                <a:latin typeface="Courier" charset="0"/>
              </a:rPr>
              <a:t>1 &lt;= 1 ?   </a:t>
            </a:r>
            <a:r>
              <a:rPr lang="en-US" altLang="en-US" sz="2000" dirty="0">
                <a:solidFill>
                  <a:srgbClr val="7030A0"/>
                </a:solidFill>
                <a:latin typeface="Arial" charset="0"/>
              </a:rPr>
              <a:t>Yes.</a:t>
            </a:r>
          </a:p>
          <a:p>
            <a:pPr lvl="3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Courier" charset="0"/>
              </a:rPr>
              <a:t>return</a:t>
            </a:r>
            <a:r>
              <a:rPr lang="en-US" altLang="en-US" sz="2000" dirty="0">
                <a:latin typeface="Courier" charset="0"/>
              </a:rPr>
              <a:t> 1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58750" y="4221163"/>
            <a:ext cx="384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2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dirty="0" err="1">
                <a:latin typeface="Courier New" charset="0"/>
              </a:rPr>
              <a:t>fac</a:t>
            </a:r>
            <a:r>
              <a:rPr lang="en-US" altLang="en-US" sz="2000" dirty="0">
                <a:latin typeface="Courier" charset="0"/>
              </a:rPr>
              <a:t>(2) </a:t>
            </a:r>
            <a:r>
              <a:rPr lang="en-US" altLang="en-US" sz="2000" dirty="0">
                <a:latin typeface="Courier New" charset="0"/>
              </a:rPr>
              <a:t>= 2 * 1 = 2</a:t>
            </a:r>
          </a:p>
          <a:p>
            <a:pPr lvl="2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</a:rPr>
              <a:t>return</a:t>
            </a:r>
            <a:r>
              <a:rPr lang="en-US" altLang="en-US" sz="2000" dirty="0">
                <a:latin typeface="Courier New" charset="0"/>
              </a:rPr>
              <a:t> </a:t>
            </a:r>
            <a:r>
              <a:rPr lang="en-US" altLang="en-US" sz="2000" dirty="0" err="1">
                <a:latin typeface="Courier New" charset="0"/>
              </a:rPr>
              <a:t>fac</a:t>
            </a:r>
            <a:r>
              <a:rPr lang="en-US" altLang="en-US" sz="2000" dirty="0">
                <a:latin typeface="Courier" charset="0"/>
              </a:rPr>
              <a:t>(2) 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-146050" y="4953000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dirty="0" err="1">
                <a:latin typeface="Courier New" charset="0"/>
              </a:rPr>
              <a:t>fac</a:t>
            </a:r>
            <a:r>
              <a:rPr lang="en-US" altLang="en-US" sz="2000" dirty="0">
                <a:latin typeface="Courier" charset="0"/>
              </a:rPr>
              <a:t>(3)</a:t>
            </a:r>
            <a:r>
              <a:rPr lang="en-US" altLang="en-US" sz="2000" dirty="0">
                <a:latin typeface="Courier New" charset="0"/>
              </a:rPr>
              <a:t> = 3 * 2 = 6</a:t>
            </a: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</a:rPr>
              <a:t>return</a:t>
            </a:r>
            <a:r>
              <a:rPr lang="en-US" altLang="en-US" sz="2000" dirty="0">
                <a:latin typeface="Courier New" charset="0"/>
              </a:rPr>
              <a:t> </a:t>
            </a:r>
            <a:r>
              <a:rPr lang="en-US" altLang="en-US" sz="2000" dirty="0" err="1">
                <a:latin typeface="Courier New" charset="0"/>
              </a:rPr>
              <a:t>fac</a:t>
            </a:r>
            <a:r>
              <a:rPr lang="en-US" altLang="en-US" sz="2000" dirty="0">
                <a:latin typeface="Courier" charset="0"/>
              </a:rPr>
              <a:t>(3) 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11150" y="6172200"/>
            <a:ext cx="3689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Font typeface="Monotype Sorts" charset="2"/>
              <a:buNone/>
            </a:pPr>
            <a:r>
              <a:rPr lang="en-US" altLang="en-US" sz="2000">
                <a:latin typeface="Courier New" charset="0"/>
              </a:rPr>
              <a:t>fac(3)  has the value 6</a:t>
            </a:r>
            <a:endParaRPr lang="en-US" altLang="en-US" sz="1800">
              <a:latin typeface="Courier" charset="0"/>
            </a:endParaRP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1377950" y="3149600"/>
            <a:ext cx="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539750" y="2235200"/>
            <a:ext cx="0" cy="2667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4572000" y="4292600"/>
            <a:ext cx="1828800" cy="3048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4800" y="2900479"/>
            <a:ext cx="4986991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00050" indent="-400050" algn="just">
              <a:buFont typeface="Monotype Sorts" charset="2"/>
              <a:buAutoNum type="romanLcParenR"/>
            </a:pPr>
            <a:r>
              <a:rPr lang="en-US" altLang="en-US" sz="1400" b="1" dirty="0" smtClean="0">
                <a:latin typeface="Courier New" charset="0"/>
              </a:rPr>
              <a:t> </a:t>
            </a:r>
            <a:r>
              <a:rPr lang="en-US" altLang="en-US" sz="1400" b="1" dirty="0" smtClean="0">
                <a:solidFill>
                  <a:srgbClr val="FF0000"/>
                </a:solidFill>
                <a:latin typeface="Courier New" charset="0"/>
              </a:rPr>
              <a:t>n</a:t>
            </a:r>
            <a:r>
              <a:rPr lang="en-US" altLang="en-US" sz="1400" b="1" dirty="0">
                <a:solidFill>
                  <a:srgbClr val="FF0000"/>
                </a:solidFill>
                <a:latin typeface="Courier New" charset="0"/>
              </a:rPr>
              <a:t>! = 1</a:t>
            </a:r>
            <a:r>
              <a:rPr lang="en-US" altLang="en-US" sz="1400" b="1" dirty="0">
                <a:solidFill>
                  <a:srgbClr val="FAFD00"/>
                </a:solidFill>
                <a:latin typeface="Courier New" charset="0"/>
              </a:rPr>
              <a:t>	   </a:t>
            </a:r>
            <a:r>
              <a:rPr lang="en-US" altLang="en-US" sz="1400" b="1" dirty="0" smtClean="0">
                <a:solidFill>
                  <a:srgbClr val="FAFD00"/>
                </a:solidFill>
                <a:latin typeface="Courier New" charset="0"/>
              </a:rPr>
              <a:t> </a:t>
            </a:r>
            <a:r>
              <a:rPr lang="en-US" altLang="en-US" sz="1400" b="1" dirty="0" smtClean="0">
                <a:solidFill>
                  <a:srgbClr val="7030A0"/>
                </a:solidFill>
                <a:latin typeface="Courier New" charset="0"/>
              </a:rPr>
              <a:t>(</a:t>
            </a:r>
            <a:r>
              <a:rPr lang="en-US" altLang="en-US" sz="1400" b="1" dirty="0">
                <a:solidFill>
                  <a:srgbClr val="7030A0"/>
                </a:solidFill>
                <a:latin typeface="Courier New" charset="0"/>
              </a:rPr>
              <a:t>if n is equal to 1)</a:t>
            </a:r>
          </a:p>
          <a:p>
            <a:pPr marL="400050" indent="-400050" algn="just">
              <a:buFont typeface="Monotype Sorts" charset="2"/>
              <a:buAutoNum type="romanLcParenR"/>
            </a:pPr>
            <a:r>
              <a:rPr lang="en-US" altLang="en-US" sz="1400" b="1" dirty="0" smtClean="0">
                <a:latin typeface="Courier New" charset="0"/>
              </a:rPr>
              <a:t> </a:t>
            </a:r>
            <a:r>
              <a:rPr lang="en-US" altLang="en-US" sz="1400" b="1" dirty="0" smtClean="0">
                <a:solidFill>
                  <a:srgbClr val="FF0000"/>
                </a:solidFill>
                <a:latin typeface="Courier New" charset="0"/>
              </a:rPr>
              <a:t>n</a:t>
            </a:r>
            <a:r>
              <a:rPr lang="en-US" altLang="en-US" sz="1400" b="1" dirty="0">
                <a:solidFill>
                  <a:srgbClr val="FF0000"/>
                </a:solidFill>
                <a:latin typeface="Courier New" charset="0"/>
              </a:rPr>
              <a:t>! = n * (n-1)! </a:t>
            </a:r>
            <a:r>
              <a:rPr lang="en-US" altLang="en-US" sz="1400" b="1" dirty="0">
                <a:solidFill>
                  <a:srgbClr val="7030A0"/>
                </a:solidFill>
                <a:latin typeface="Courier New" charset="0"/>
              </a:rPr>
              <a:t>(if n is larger than 1)</a:t>
            </a:r>
            <a:endParaRPr lang="en-US" sz="1400" dirty="0"/>
          </a:p>
        </p:txBody>
      </p:sp>
      <p:sp>
        <p:nvSpPr>
          <p:cNvPr id="21" name="Down Arrow 20"/>
          <p:cNvSpPr/>
          <p:nvPr/>
        </p:nvSpPr>
        <p:spPr>
          <a:xfrm>
            <a:off x="6400800" y="3403600"/>
            <a:ext cx="1203325" cy="433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9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682" y="-26893"/>
            <a:ext cx="816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Recursion: Function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1689100"/>
            <a:ext cx="8915400" cy="47879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dirty="0" smtClean="0"/>
              <a:t>		</a:t>
            </a:r>
          </a:p>
          <a:p>
            <a:pPr>
              <a:buFont typeface="Monotype Sorts" charset="2"/>
              <a:buNone/>
            </a:pPr>
            <a:r>
              <a:rPr lang="en-US" altLang="en-US" dirty="0" smtClean="0"/>
              <a:t>                                                          </a:t>
            </a:r>
          </a:p>
          <a:p>
            <a:pPr>
              <a:buFont typeface="Monotype Sorts" charset="2"/>
              <a:buNone/>
            </a:pPr>
            <a:r>
              <a:rPr lang="en-US" altLang="en-US" b="1" dirty="0" smtClean="0">
                <a:solidFill>
                  <a:srgbClr val="99FF33"/>
                </a:solidFill>
              </a:rPr>
              <a:t>                                                   </a:t>
            </a:r>
          </a:p>
          <a:p>
            <a:r>
              <a:rPr lang="en-US" altLang="en-US" b="1" dirty="0" smtClean="0">
                <a:solidFill>
                  <a:srgbClr val="99FF33"/>
                </a:solidFill>
              </a:rPr>
              <a:t>                                                                    Iterative solution</a:t>
            </a:r>
            <a:r>
              <a:rPr lang="en-US" altLang="en-US" b="1" dirty="0" smtClean="0">
                <a:solidFill>
                  <a:srgbClr val="A2C1FE"/>
                </a:solidFill>
                <a:latin typeface="Courier New" charset="0"/>
              </a:rPr>
              <a:t>  </a:t>
            </a:r>
          </a:p>
          <a:p>
            <a:pPr>
              <a:buFont typeface="Monotype Sorts" charset="2"/>
              <a:buNone/>
            </a:pPr>
            <a:r>
              <a:rPr lang="en-US" altLang="en-US" sz="2000" b="1" dirty="0" smtClean="0">
                <a:solidFill>
                  <a:srgbClr val="A2C1FE"/>
                </a:solidFill>
                <a:latin typeface="Courier New" charset="0"/>
              </a:rPr>
              <a:t>                          </a:t>
            </a:r>
            <a:r>
              <a:rPr lang="en-US" altLang="en-US" sz="2000" b="1" dirty="0" err="1" smtClean="0">
                <a:solidFill>
                  <a:srgbClr val="A2C1FE"/>
                </a:solidFill>
                <a:latin typeface="Courier New" charset="0"/>
              </a:rPr>
              <a:t>int</a:t>
            </a:r>
            <a:r>
              <a:rPr lang="en-US" altLang="en-US" sz="2000" b="1" dirty="0" smtClean="0">
                <a:latin typeface="Courier New" charset="0"/>
              </a:rPr>
              <a:t> </a:t>
            </a:r>
            <a:r>
              <a:rPr lang="en-US" altLang="en-US" sz="2000" b="1" dirty="0" err="1" smtClean="0">
                <a:latin typeface="Courier New" charset="0"/>
              </a:rPr>
              <a:t>fac</a:t>
            </a:r>
            <a:r>
              <a:rPr lang="en-US" altLang="en-US" sz="2000" b="1" dirty="0" smtClean="0">
                <a:latin typeface="Courier New" charset="0"/>
              </a:rPr>
              <a:t>(</a:t>
            </a:r>
            <a:r>
              <a:rPr lang="en-US" altLang="en-US" sz="2000" b="1" dirty="0" err="1" smtClean="0">
                <a:solidFill>
                  <a:srgbClr val="A2C1FE"/>
                </a:solidFill>
                <a:latin typeface="Courier New" charset="0"/>
              </a:rPr>
              <a:t>int</a:t>
            </a:r>
            <a:r>
              <a:rPr lang="en-US" altLang="en-US" sz="2000" b="1" dirty="0" smtClean="0">
                <a:latin typeface="Courier New" charset="0"/>
              </a:rPr>
              <a:t> numb){</a:t>
            </a:r>
          </a:p>
          <a:p>
            <a:pPr>
              <a:buFont typeface="Monotype Sorts" charset="2"/>
              <a:buNone/>
            </a:pPr>
            <a:r>
              <a:rPr lang="en-US" altLang="en-US" sz="2000" b="1" dirty="0" smtClean="0">
                <a:latin typeface="Courier New" charset="0"/>
              </a:rPr>
              <a:t>	                </a:t>
            </a:r>
            <a:r>
              <a:rPr lang="en-US" altLang="en-US" sz="2000" b="1" dirty="0" err="1" smtClean="0">
                <a:solidFill>
                  <a:srgbClr val="A2C1FE"/>
                </a:solidFill>
                <a:latin typeface="Courier New" charset="0"/>
              </a:rPr>
              <a:t>int</a:t>
            </a:r>
            <a:r>
              <a:rPr lang="en-US" altLang="en-US" sz="2000" b="1" dirty="0" smtClean="0">
                <a:latin typeface="Courier New" charset="0"/>
              </a:rPr>
              <a:t> product=1;</a:t>
            </a:r>
          </a:p>
          <a:p>
            <a:pPr>
              <a:buFont typeface="Monotype Sorts" charset="2"/>
              <a:buNone/>
            </a:pPr>
            <a:r>
              <a:rPr lang="en-US" altLang="en-US" sz="2000" b="1" dirty="0" smtClean="0">
                <a:latin typeface="Courier New" charset="0"/>
              </a:rPr>
              <a:t>	                       </a:t>
            </a:r>
            <a:r>
              <a:rPr lang="en-US" altLang="en-US" sz="2000" b="1" dirty="0" smtClean="0">
                <a:solidFill>
                  <a:srgbClr val="A2C1FE"/>
                </a:solidFill>
                <a:latin typeface="Courier New" charset="0"/>
              </a:rPr>
              <a:t>while</a:t>
            </a:r>
            <a:r>
              <a:rPr lang="en-US" altLang="en-US" sz="2000" b="1" dirty="0" smtClean="0">
                <a:latin typeface="Courier New" charset="0"/>
              </a:rPr>
              <a:t>(numb&gt;1){</a:t>
            </a:r>
          </a:p>
          <a:p>
            <a:pPr>
              <a:buFont typeface="Monotype Sorts" charset="2"/>
              <a:buNone/>
            </a:pPr>
            <a:r>
              <a:rPr lang="en-US" altLang="en-US" sz="2000" b="1" dirty="0" smtClean="0">
                <a:latin typeface="Courier New" charset="0"/>
              </a:rPr>
              <a:t>		                          product *= numb;</a:t>
            </a:r>
          </a:p>
          <a:p>
            <a:pPr>
              <a:buFont typeface="Monotype Sorts" charset="2"/>
              <a:buNone/>
            </a:pPr>
            <a:r>
              <a:rPr lang="en-US" altLang="en-US" sz="2000" b="1" dirty="0" smtClean="0">
                <a:latin typeface="Courier New" charset="0"/>
              </a:rPr>
              <a:t>		                          numb--;</a:t>
            </a:r>
          </a:p>
          <a:p>
            <a:pPr>
              <a:buFont typeface="Monotype Sorts" charset="2"/>
              <a:buNone/>
            </a:pPr>
            <a:r>
              <a:rPr lang="en-US" altLang="en-US" sz="2000" b="1" dirty="0" smtClean="0">
                <a:latin typeface="Courier New" charset="0"/>
              </a:rPr>
              <a:t>	                                     }</a:t>
            </a:r>
          </a:p>
          <a:p>
            <a:pPr>
              <a:buFont typeface="Monotype Sorts" charset="2"/>
              <a:buNone/>
            </a:pPr>
            <a:r>
              <a:rPr lang="en-US" altLang="en-US" sz="2000" b="1" dirty="0" smtClean="0">
                <a:latin typeface="Courier New" charset="0"/>
              </a:rPr>
              <a:t>	                                </a:t>
            </a:r>
            <a:r>
              <a:rPr lang="en-US" altLang="en-US" sz="2000" b="1" dirty="0" smtClean="0">
                <a:solidFill>
                  <a:srgbClr val="A2C1FE"/>
                </a:solidFill>
                <a:latin typeface="Courier New" charset="0"/>
              </a:rPr>
              <a:t>return</a:t>
            </a:r>
            <a:r>
              <a:rPr lang="en-US" altLang="en-US" sz="2000" b="1" dirty="0" smtClean="0">
                <a:latin typeface="Courier New" charset="0"/>
              </a:rPr>
              <a:t> product;</a:t>
            </a:r>
          </a:p>
          <a:p>
            <a:pPr>
              <a:buFont typeface="Monotype Sorts" charset="2"/>
              <a:buNone/>
            </a:pPr>
            <a:r>
              <a:rPr lang="en-US" altLang="en-US" sz="2000" b="1" dirty="0" smtClean="0">
                <a:latin typeface="Courier New" charset="0"/>
              </a:rPr>
              <a:t>	                                      }</a:t>
            </a:r>
            <a:endParaRPr lang="en-US" altLang="en-US" sz="20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28600" y="2971800"/>
            <a:ext cx="4800600" cy="301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0" dirty="0">
                <a:solidFill>
                  <a:srgbClr val="A2C1FE"/>
                </a:solidFill>
                <a:latin typeface="Arial" charset="0"/>
              </a:rPr>
              <a:t>      </a:t>
            </a:r>
            <a:r>
              <a:rPr lang="en-US" altLang="en-US" b="1" dirty="0">
                <a:solidFill>
                  <a:srgbClr val="99FF33"/>
                </a:solidFill>
                <a:latin typeface="+mn-lt"/>
              </a:rPr>
              <a:t>Recursive solution</a:t>
            </a:r>
          </a:p>
          <a:p>
            <a:pPr>
              <a:buClrTx/>
              <a:buSzTx/>
              <a:buFontTx/>
              <a:buNone/>
            </a:pPr>
            <a:endParaRPr lang="en-US" altLang="en-US" sz="2000" dirty="0">
              <a:solidFill>
                <a:srgbClr val="A2C1FE"/>
              </a:solidFill>
              <a:latin typeface="Courier New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A2C1FE"/>
                </a:solidFill>
                <a:latin typeface="Courier New" charset="0"/>
              </a:rPr>
              <a:t>int</a:t>
            </a:r>
            <a:r>
              <a:rPr lang="en-US" altLang="en-US" sz="2000" b="1" dirty="0">
                <a:latin typeface="Courier New" charset="0"/>
              </a:rPr>
              <a:t> </a:t>
            </a:r>
            <a:r>
              <a:rPr lang="en-US" altLang="en-US" sz="2000" b="1" dirty="0" err="1">
                <a:latin typeface="Courier New" charset="0"/>
              </a:rPr>
              <a:t>fac</a:t>
            </a:r>
            <a:r>
              <a:rPr lang="en-US" altLang="en-US" sz="2000" b="1" dirty="0">
                <a:latin typeface="Courier New" charset="0"/>
              </a:rPr>
              <a:t>(</a:t>
            </a:r>
            <a:r>
              <a:rPr lang="en-US" altLang="en-US" sz="2000" b="1" dirty="0" err="1">
                <a:solidFill>
                  <a:srgbClr val="A2C1FE"/>
                </a:solidFill>
                <a:latin typeface="Courier New" charset="0"/>
              </a:rPr>
              <a:t>int</a:t>
            </a:r>
            <a:r>
              <a:rPr lang="en-US" altLang="en-US" sz="2000" b="1" dirty="0">
                <a:latin typeface="Courier New" charset="0"/>
              </a:rPr>
              <a:t> numb){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latin typeface="Courier New" charset="0"/>
              </a:rPr>
              <a:t>	</a:t>
            </a:r>
            <a:r>
              <a:rPr lang="en-US" altLang="en-US" sz="2000" b="1" dirty="0">
                <a:solidFill>
                  <a:srgbClr val="A2C1FE"/>
                </a:solidFill>
                <a:latin typeface="Courier New" charset="0"/>
              </a:rPr>
              <a:t>if</a:t>
            </a:r>
            <a:r>
              <a:rPr lang="en-US" altLang="en-US" sz="2000" b="1" dirty="0">
                <a:latin typeface="Courier New" charset="0"/>
              </a:rPr>
              <a:t>(numb&lt;=1)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latin typeface="Courier New" charset="0"/>
              </a:rPr>
              <a:t> 	  </a:t>
            </a:r>
            <a:r>
              <a:rPr lang="en-US" altLang="en-US" sz="2000" b="1" dirty="0">
                <a:solidFill>
                  <a:srgbClr val="A2C1FE"/>
                </a:solidFill>
                <a:latin typeface="Courier New" charset="0"/>
              </a:rPr>
              <a:t>return</a:t>
            </a:r>
            <a:r>
              <a:rPr lang="en-US" altLang="en-US" sz="2000" b="1" dirty="0">
                <a:latin typeface="Courier New" charset="0"/>
              </a:rPr>
              <a:t> 1;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latin typeface="Courier New" charset="0"/>
              </a:rPr>
              <a:t>	</a:t>
            </a:r>
            <a:r>
              <a:rPr lang="en-US" altLang="en-US" sz="2000" b="1" dirty="0">
                <a:solidFill>
                  <a:srgbClr val="A2C1FE"/>
                </a:solidFill>
                <a:latin typeface="Courier New" charset="0"/>
              </a:rPr>
              <a:t>else</a:t>
            </a:r>
            <a:endParaRPr lang="en-US" altLang="en-US" sz="2000" b="1" dirty="0">
              <a:latin typeface="Courier New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latin typeface="Courier New" charset="0"/>
              </a:rPr>
              <a:t>	  </a:t>
            </a:r>
            <a:r>
              <a:rPr lang="en-US" altLang="en-US" sz="2000" b="1" dirty="0">
                <a:solidFill>
                  <a:srgbClr val="A2C1FE"/>
                </a:solidFill>
                <a:latin typeface="Courier New" charset="0"/>
              </a:rPr>
              <a:t>return</a:t>
            </a:r>
            <a:r>
              <a:rPr lang="en-US" altLang="en-US" sz="2000" b="1" dirty="0">
                <a:latin typeface="Courier New" charset="0"/>
              </a:rPr>
              <a:t> numb*</a:t>
            </a:r>
            <a:r>
              <a:rPr lang="en-US" altLang="en-US" sz="2000" b="1" dirty="0" err="1">
                <a:latin typeface="Courier New" charset="0"/>
              </a:rPr>
              <a:t>fac</a:t>
            </a:r>
            <a:r>
              <a:rPr lang="en-US" altLang="en-US" sz="2000" b="1" dirty="0">
                <a:latin typeface="Courier New" charset="0"/>
              </a:rPr>
              <a:t>(numb-1);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latin typeface="Courier New" charset="0"/>
              </a:rPr>
              <a:t>}</a:t>
            </a:r>
            <a:endParaRPr lang="en-US" altLang="en-US" sz="2000" b="1" dirty="0"/>
          </a:p>
          <a:p>
            <a:pPr>
              <a:spcBef>
                <a:spcPct val="20000"/>
              </a:spcBef>
              <a:buFont typeface="Monotype Sorts" charset="2"/>
              <a:buNone/>
            </a:pPr>
            <a:endParaRPr lang="en-US" altLang="en-US" sz="1800" dirty="0">
              <a:latin typeface="Arial" charset="0"/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4787900" y="3035300"/>
            <a:ext cx="0" cy="3124200"/>
          </a:xfrm>
          <a:prstGeom prst="line">
            <a:avLst/>
          </a:prstGeom>
          <a:noFill/>
          <a:ln w="38100">
            <a:solidFill>
              <a:srgbClr val="FAFD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682" y="771898"/>
            <a:ext cx="8834718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Monotype Sorts" charset="2"/>
              <a:buNone/>
            </a:pPr>
            <a:r>
              <a:rPr lang="en-US" altLang="en-US" sz="2800" dirty="0"/>
              <a:t>For certain problems (such as the factorial function), a recursive solution often leads to short and elegant code. Compare the recursive solution with the </a:t>
            </a:r>
            <a:r>
              <a:rPr lang="en-US" altLang="en-US" sz="2800" dirty="0">
                <a:solidFill>
                  <a:srgbClr val="FF0000"/>
                </a:solidFill>
              </a:rPr>
              <a:t>iterative solution</a:t>
            </a:r>
            <a:r>
              <a:rPr lang="en-US" alt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2059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1846</Words>
  <Application>Microsoft Office PowerPoint</Application>
  <PresentationFormat>On-screen Show (4:3)</PresentationFormat>
  <Paragraphs>285</Paragraphs>
  <Slides>24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Recursion</vt:lpstr>
      <vt:lpstr>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Iteration Vs Recursion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JALAL</dc:creator>
  <cp:lastModifiedBy>CSED</cp:lastModifiedBy>
  <cp:revision>19</cp:revision>
  <dcterms:created xsi:type="dcterms:W3CDTF">2023-08-24T13:24:22Z</dcterms:created>
  <dcterms:modified xsi:type="dcterms:W3CDTF">2024-01-19T06:01:14Z</dcterms:modified>
</cp:coreProperties>
</file>