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21"/>
  </p:notesMasterIdLst>
  <p:sldIdLst>
    <p:sldId id="27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4089E-CA20-4652-8B38-9F24E6274651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DE3DA-F148-4F3A-952E-D5604D6B2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02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9FA0E-C547-4E4D-80AD-FEB8A6571DF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638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9FA0E-C547-4E4D-80AD-FEB8A6571DF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10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4506A-C82C-4DAB-83B5-98C6F188D8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3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4506A-C82C-4DAB-83B5-98C6F188D8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28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4506A-C82C-4DAB-83B5-98C6F188D8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167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0268-8CD4-504F-ABA5-1C9CCA49C62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105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1D01-1B9F-7C40-813B-513D0EDB4DA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923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0D1A-2EA3-3343-AAB9-1846DE5CAD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84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41DD-39D0-5B4D-9046-B63EFFC5972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757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697D-3C77-404E-BF10-67BDD1040D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268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9DE7-D140-8942-81CE-278DE9DEC07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09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0E96-8730-7547-8D85-86E2E04695A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8080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598-C370-B048-9E1F-CBD36421979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3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4506A-C82C-4DAB-83B5-98C6F188D8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104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6CB3-5715-E34A-A7C1-F5A05382CE9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3589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2211-647A-3D45-8976-B84E1F718B7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5544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4B15-D269-024B-997D-E9A8A37476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017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0268-8CD4-504F-ABA5-1C9CCA49C62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3159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1D01-1B9F-7C40-813B-513D0EDB4DA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2612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0D1A-2EA3-3343-AAB9-1846DE5CAD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505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41DD-39D0-5B4D-9046-B63EFFC5972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4197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697D-3C77-404E-BF10-67BDD1040D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5469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69DE7-D140-8942-81CE-278DE9DEC07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0822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0E96-8730-7547-8D85-86E2E04695A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15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4506A-C82C-4DAB-83B5-98C6F188D8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8982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598-C370-B048-9E1F-CBD36421979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1370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76CB3-5715-E34A-A7C1-F5A05382CE9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4573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2211-647A-3D45-8976-B84E1F718B7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512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4B15-D269-024B-997D-E9A8A37476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2737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Prepared by, Jesmin Akhter, Lecturer, IIT,JU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163B797-A4E3-4CAA-885D-AF8CE81568BB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8160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90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90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Prepared by, Jesmin Akhter, Lecturer, IIT,JU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8B9C2B3-A4B3-489E-8A01-CC98A008CDF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58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4506A-C82C-4DAB-83B5-98C6F188D8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26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4506A-C82C-4DAB-83B5-98C6F188D8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91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4506A-C82C-4DAB-83B5-98C6F188D8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88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4506A-C82C-4DAB-83B5-98C6F188D8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74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4506A-C82C-4DAB-83B5-98C6F188D8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56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4506A-C82C-4DAB-83B5-98C6F188D8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6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4506A-C82C-4DAB-83B5-98C6F188D83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69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4F56B-6E71-E14F-82F4-B249D7839BE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38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4F56B-6E71-E14F-82F4-B249D7839BE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81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" y="277626"/>
            <a:ext cx="91439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prstClr val="black"/>
                </a:solidFill>
              </a:rPr>
              <a:t>CSE-213</a:t>
            </a:r>
            <a:endParaRPr lang="en-US" sz="3600" b="1" dirty="0">
              <a:solidFill>
                <a:prstClr val="black"/>
              </a:solidFill>
            </a:endParaRPr>
          </a:p>
          <a:p>
            <a:pPr algn="ctr"/>
            <a:r>
              <a:rPr lang="en-US" sz="3400" b="1" dirty="0">
                <a:solidFill>
                  <a:prstClr val="black"/>
                </a:solidFill>
              </a:rPr>
              <a:t>(Data Structure)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447800"/>
            <a:ext cx="88573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Lecture </a:t>
            </a:r>
            <a:r>
              <a:rPr lang="en-US" sz="3200" b="1" dirty="0">
                <a:solidFill>
                  <a:srgbClr val="002060"/>
                </a:solidFill>
              </a:rPr>
              <a:t>on</a:t>
            </a:r>
          </a:p>
          <a:p>
            <a:pPr algn="ctr"/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Sorting</a:t>
            </a:r>
            <a:endParaRPr lang="en-US" sz="4000" dirty="0" smtClean="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7462" y="3048000"/>
            <a:ext cx="4029075" cy="2689225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149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92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Selection Sort: Procedure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610600" cy="5334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procedure selection sort 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   list  : array of </a:t>
            </a:r>
            <a:r>
              <a:rPr lang="en-US" dirty="0" smtClean="0">
                <a:solidFill>
                  <a:srgbClr val="0070C0"/>
                </a:solidFill>
              </a:rPr>
              <a:t>items ;   n : size of list</a:t>
            </a:r>
          </a:p>
          <a:p>
            <a:pPr>
              <a:buNone/>
            </a:pPr>
            <a:endParaRPr lang="en-US" sz="1100" dirty="0"/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>
                <a:solidFill>
                  <a:srgbClr val="00B050"/>
                </a:solidFill>
              </a:rPr>
              <a:t>for </a:t>
            </a:r>
            <a:r>
              <a:rPr lang="en-US" b="1" dirty="0" err="1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 = 1 to n - 1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	</a:t>
            </a:r>
            <a:r>
              <a:rPr lang="en-US" b="1" dirty="0" err="1" smtClean="0">
                <a:solidFill>
                  <a:srgbClr val="00B050"/>
                </a:solidFill>
              </a:rPr>
              <a:t>iMIN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= </a:t>
            </a:r>
            <a:r>
              <a:rPr lang="en-US" b="1" dirty="0" err="1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   </a:t>
            </a:r>
            <a:r>
              <a:rPr lang="en-US" b="1" dirty="0" smtClean="0">
                <a:solidFill>
                  <a:srgbClr val="00B050"/>
                </a:solidFill>
              </a:rPr>
              <a:t>      			  </a:t>
            </a:r>
            <a:r>
              <a:rPr lang="en-US" b="1" dirty="0" smtClean="0">
                <a:solidFill>
                  <a:srgbClr val="00B0F0"/>
                </a:solidFill>
              </a:rPr>
              <a:t> /* set current element as minimum*/ 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endParaRPr lang="en-US" b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   </a:t>
            </a:r>
            <a:r>
              <a:rPr lang="en-US" b="1" dirty="0">
                <a:solidFill>
                  <a:srgbClr val="00B050"/>
                </a:solidFill>
              </a:rPr>
              <a:t>for j = i+1 to n </a:t>
            </a:r>
            <a:r>
              <a:rPr lang="en-US" b="1" dirty="0" smtClean="0">
                <a:solidFill>
                  <a:srgbClr val="00B050"/>
                </a:solidFill>
              </a:rPr>
              <a:t>  		 </a:t>
            </a:r>
            <a:r>
              <a:rPr lang="en-US" b="1" dirty="0" smtClean="0">
                <a:solidFill>
                  <a:srgbClr val="00B0F0"/>
                </a:solidFill>
              </a:rPr>
              <a:t>/* check the element to be minimum */</a:t>
            </a:r>
            <a:endParaRPr lang="en-US" b="1"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         if list[j] &lt; </a:t>
            </a:r>
            <a:r>
              <a:rPr lang="en-US" b="1" dirty="0" smtClean="0">
                <a:solidFill>
                  <a:srgbClr val="00B050"/>
                </a:solidFill>
              </a:rPr>
              <a:t>list[</a:t>
            </a:r>
            <a:r>
              <a:rPr lang="en-US" b="1" dirty="0" err="1" smtClean="0">
                <a:solidFill>
                  <a:srgbClr val="00B050"/>
                </a:solidFill>
              </a:rPr>
              <a:t>iMIN</a:t>
            </a:r>
            <a:r>
              <a:rPr lang="en-US" b="1" dirty="0" smtClean="0">
                <a:solidFill>
                  <a:srgbClr val="00B050"/>
                </a:solidFill>
              </a:rPr>
              <a:t>] </a:t>
            </a:r>
            <a:r>
              <a:rPr lang="en-US" b="1" dirty="0">
                <a:solidFill>
                  <a:srgbClr val="00B050"/>
                </a:solidFill>
              </a:rPr>
              <a:t>then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            </a:t>
            </a:r>
            <a:r>
              <a:rPr lang="en-US" b="1" dirty="0" err="1" smtClean="0">
                <a:solidFill>
                  <a:srgbClr val="00B050"/>
                </a:solidFill>
              </a:rPr>
              <a:t>iMIN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= j;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         end if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      end for</a:t>
            </a:r>
          </a:p>
          <a:p>
            <a:pPr>
              <a:buNone/>
            </a:pPr>
            <a:r>
              <a:rPr lang="en-US" dirty="0"/>
              <a:t>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rgbClr val="00B0F0"/>
                </a:solidFill>
              </a:rPr>
              <a:t>/* swap the minimum element with the current element*/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b="1" dirty="0" smtClean="0">
                <a:solidFill>
                  <a:srgbClr val="00B050"/>
                </a:solidFill>
              </a:rPr>
              <a:t> if </a:t>
            </a:r>
            <a:r>
              <a:rPr lang="en-US" b="1" dirty="0" err="1" smtClean="0">
                <a:solidFill>
                  <a:srgbClr val="00B050"/>
                </a:solidFill>
              </a:rPr>
              <a:t>iMIN</a:t>
            </a:r>
            <a:r>
              <a:rPr lang="en-US" b="1" dirty="0" smtClean="0">
                <a:solidFill>
                  <a:srgbClr val="00B050"/>
                </a:solidFill>
              </a:rPr>
              <a:t> != </a:t>
            </a:r>
            <a:r>
              <a:rPr lang="en-US" b="1" dirty="0" err="1" smtClean="0">
                <a:solidFill>
                  <a:srgbClr val="00B050"/>
                </a:solidFill>
              </a:rPr>
              <a:t>i</a:t>
            </a:r>
            <a:r>
              <a:rPr lang="en-US" b="1" dirty="0" smtClean="0">
                <a:solidFill>
                  <a:srgbClr val="00B050"/>
                </a:solidFill>
              </a:rPr>
              <a:t>  then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      swap list[</a:t>
            </a:r>
            <a:r>
              <a:rPr lang="en-US" b="1" dirty="0" err="1" smtClean="0">
                <a:solidFill>
                  <a:srgbClr val="00B050"/>
                </a:solidFill>
              </a:rPr>
              <a:t>iMIN</a:t>
            </a:r>
            <a:r>
              <a:rPr lang="en-US" b="1" dirty="0" smtClean="0">
                <a:solidFill>
                  <a:srgbClr val="00B050"/>
                </a:solidFill>
              </a:rPr>
              <a:t>] and list[</a:t>
            </a:r>
            <a:r>
              <a:rPr lang="en-US" b="1" dirty="0" err="1" smtClean="0">
                <a:solidFill>
                  <a:srgbClr val="00B050"/>
                </a:solidFill>
              </a:rPr>
              <a:t>i</a:t>
            </a:r>
            <a:r>
              <a:rPr lang="en-US" b="1" dirty="0" smtClean="0">
                <a:solidFill>
                  <a:srgbClr val="00B050"/>
                </a:solidFill>
              </a:rPr>
              <a:t>]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   end if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8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682" y="-26893"/>
            <a:ext cx="8228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QUICKSORT: An Application of STACKS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82" y="529004"/>
            <a:ext cx="906331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prstClr val="black"/>
                </a:solidFill>
              </a:rPr>
              <a:t>Quicksort </a:t>
            </a:r>
            <a:r>
              <a:rPr lang="en-US" sz="2400" dirty="0">
                <a:solidFill>
                  <a:prstClr val="black"/>
                </a:solidFill>
              </a:rPr>
              <a:t>is an algorithm of the divide-and-conquer type.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CC"/>
                </a:solidFill>
              </a:rPr>
              <a:t>The problem of sorting a set is reduced to the problem of sorting two smaller sets.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CC"/>
              </a:solidFill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CC"/>
              </a:solidFill>
            </a:endParaRPr>
          </a:p>
          <a:p>
            <a:pPr lvl="1" algn="just"/>
            <a:r>
              <a:rPr lang="en-US" sz="2800" dirty="0">
                <a:solidFill>
                  <a:srgbClr val="FF0000"/>
                </a:solidFill>
              </a:rPr>
              <a:t>Quicksort is used to illustrate the application of Stacks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761" y="5947137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44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71267" y="5947137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33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493081" y="5971232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11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37942" y="5962127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55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007745" y="5968157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77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58044" y="5957646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90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528576" y="5947483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40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276385" y="5958167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60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46917" y="5952830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99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806684" y="5943175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22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539744" y="5957557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88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309364" y="5941709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66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22295" y="5306518"/>
            <a:ext cx="553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prstClr val="black"/>
                </a:solidFill>
              </a:rPr>
              <a:t>A</a:t>
            </a:r>
            <a:endParaRPr lang="en-US" sz="4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9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682" y="-26893"/>
            <a:ext cx="8296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Quicksort/ Reduction Step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1761" y="805501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44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71267" y="805501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33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493081" y="829596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11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37942" y="820491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55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007745" y="826521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77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758044" y="816010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90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528576" y="805847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40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276385" y="816531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60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046917" y="811194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99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806684" y="801539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22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539744" y="815921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88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309364" y="800073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66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36216" y="1665799"/>
            <a:ext cx="9135246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prstClr val="black"/>
                </a:solidFill>
              </a:rPr>
              <a:t>The</a:t>
            </a:r>
            <a:r>
              <a:rPr lang="en-US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REDUCTION STEP </a:t>
            </a:r>
            <a:r>
              <a:rPr lang="en-US" sz="2000" b="1" dirty="0">
                <a:solidFill>
                  <a:prstClr val="black"/>
                </a:solidFill>
              </a:rPr>
              <a:t>of the quick sort algorithm finds the final position of </a:t>
            </a:r>
            <a:r>
              <a:rPr lang="en-US" sz="2000" b="1" dirty="0">
                <a:solidFill>
                  <a:srgbClr val="FF0000"/>
                </a:solidFill>
              </a:rPr>
              <a:t>ONE</a:t>
            </a:r>
            <a:r>
              <a:rPr lang="en-US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>
                <a:solidFill>
                  <a:prstClr val="black"/>
                </a:solidFill>
              </a:rPr>
              <a:t>of the numbers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0000CC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0000CC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0000CC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prstClr val="black"/>
                </a:solidFill>
              </a:rPr>
              <a:t>Beginning with the last number</a:t>
            </a:r>
            <a:r>
              <a:rPr lang="en-US" sz="2000" b="1" dirty="0">
                <a:solidFill>
                  <a:srgbClr val="0000CC"/>
                </a:solidFill>
              </a:rPr>
              <a:t>, </a:t>
            </a:r>
            <a:r>
              <a:rPr lang="en-US" sz="2000" b="1" dirty="0">
                <a:solidFill>
                  <a:srgbClr val="00B050"/>
                </a:solidFill>
              </a:rPr>
              <a:t>66</a:t>
            </a:r>
            <a:r>
              <a:rPr lang="en-US" sz="2000" b="1" dirty="0">
                <a:solidFill>
                  <a:srgbClr val="0000CC"/>
                </a:solidFill>
              </a:rPr>
              <a:t>, </a:t>
            </a:r>
            <a:r>
              <a:rPr lang="en-US" sz="2000" b="1" dirty="0">
                <a:solidFill>
                  <a:prstClr val="black"/>
                </a:solidFill>
              </a:rPr>
              <a:t>scan the list from right to left till less than </a:t>
            </a:r>
            <a:r>
              <a:rPr lang="en-US" sz="2000" b="1" dirty="0">
                <a:solidFill>
                  <a:srgbClr val="FF0000"/>
                </a:solidFill>
              </a:rPr>
              <a:t>44</a:t>
            </a:r>
            <a:r>
              <a:rPr lang="en-US" sz="2000" b="1" dirty="0">
                <a:solidFill>
                  <a:srgbClr val="0000CC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prstClr val="black"/>
                </a:solidFill>
              </a:rPr>
              <a:t>Interchange</a:t>
            </a:r>
            <a:r>
              <a:rPr lang="en-US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44</a:t>
            </a:r>
            <a:r>
              <a:rPr lang="en-US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>
                <a:solidFill>
                  <a:prstClr val="black"/>
                </a:solidFill>
              </a:rPr>
              <a:t>and</a:t>
            </a:r>
            <a:r>
              <a:rPr lang="en-US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22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00B05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00B05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00B05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prstClr val="black"/>
                </a:solidFill>
              </a:rPr>
              <a:t>Beginning with, </a:t>
            </a:r>
            <a:r>
              <a:rPr lang="en-US" sz="2000" b="1" dirty="0">
                <a:solidFill>
                  <a:srgbClr val="00B050"/>
                </a:solidFill>
              </a:rPr>
              <a:t>22 ,</a:t>
            </a:r>
            <a:r>
              <a:rPr lang="en-US" sz="2000" b="1" dirty="0">
                <a:solidFill>
                  <a:prstClr val="black"/>
                </a:solidFill>
              </a:rPr>
              <a:t> scan left to right till greater than </a:t>
            </a:r>
            <a:r>
              <a:rPr lang="en-US" sz="2000" b="1" dirty="0">
                <a:solidFill>
                  <a:srgbClr val="FF0000"/>
                </a:solidFill>
              </a:rPr>
              <a:t>44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prstClr val="black"/>
                </a:solidFill>
              </a:rPr>
              <a:t>Interchange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44 </a:t>
            </a:r>
            <a:r>
              <a:rPr lang="en-US" sz="2000" b="1" dirty="0">
                <a:solidFill>
                  <a:prstClr val="black"/>
                </a:solidFill>
              </a:rPr>
              <a:t>and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55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1100" b="1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prstClr val="black"/>
                </a:solidFill>
              </a:rPr>
              <a:t>Beginning </a:t>
            </a:r>
            <a:r>
              <a:rPr lang="en-US" sz="2000" b="1" dirty="0">
                <a:solidFill>
                  <a:prstClr val="black"/>
                </a:solidFill>
              </a:rPr>
              <a:t>with</a:t>
            </a:r>
            <a:r>
              <a:rPr lang="en-US" sz="2000" b="1" dirty="0">
                <a:solidFill>
                  <a:srgbClr val="0000CC"/>
                </a:solidFill>
              </a:rPr>
              <a:t>, </a:t>
            </a:r>
            <a:r>
              <a:rPr lang="en-US" sz="2000" b="1" dirty="0">
                <a:solidFill>
                  <a:srgbClr val="00B050"/>
                </a:solidFill>
              </a:rPr>
              <a:t>55</a:t>
            </a:r>
            <a:r>
              <a:rPr lang="en-US" sz="2000" b="1" dirty="0">
                <a:solidFill>
                  <a:srgbClr val="0000CC"/>
                </a:solidFill>
              </a:rPr>
              <a:t>, </a:t>
            </a:r>
            <a:r>
              <a:rPr lang="en-US" sz="2000" b="1" dirty="0">
                <a:solidFill>
                  <a:prstClr val="black"/>
                </a:solidFill>
              </a:rPr>
              <a:t>scan the list from right to left till less than </a:t>
            </a:r>
            <a:r>
              <a:rPr lang="en-US" sz="2000" b="1" dirty="0">
                <a:solidFill>
                  <a:srgbClr val="FF0000"/>
                </a:solidFill>
              </a:rPr>
              <a:t>44</a:t>
            </a:r>
            <a:r>
              <a:rPr lang="en-US" sz="2000" b="1" dirty="0">
                <a:solidFill>
                  <a:srgbClr val="0000CC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prstClr val="black"/>
                </a:solidFill>
              </a:rPr>
              <a:t>Interchange</a:t>
            </a:r>
            <a:r>
              <a:rPr lang="en-US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44</a:t>
            </a:r>
            <a:r>
              <a:rPr lang="en-US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>
                <a:solidFill>
                  <a:prstClr val="black"/>
                </a:solidFill>
              </a:rPr>
              <a:t>and</a:t>
            </a:r>
            <a:r>
              <a:rPr lang="en-US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40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4261" y="2486895"/>
            <a:ext cx="719528" cy="5722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44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773767" y="2486895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33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95581" y="2510990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11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2240442" y="2501885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55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010245" y="2507915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77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3760544" y="2497404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90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531076" y="2487241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40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278885" y="2497925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60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049417" y="2492588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99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6809184" y="2482933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22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7542244" y="2497315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88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8311864" y="2481467"/>
            <a:ext cx="733060" cy="61192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66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778543" y="3910729"/>
            <a:ext cx="719528" cy="5722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44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761277" y="3898469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33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1483091" y="3922564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11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2227952" y="3913459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55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2997755" y="3919489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77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3748054" y="3908978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90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518586" y="3898815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40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5266395" y="3909499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60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6036927" y="3904162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99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-9255" y="3879855"/>
            <a:ext cx="733060" cy="61192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22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7529754" y="3908889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88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8299374" y="3893041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66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12741" y="5501246"/>
            <a:ext cx="719528" cy="5722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44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838727" y="5459943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33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1560541" y="5484038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11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6833905" y="5457510"/>
            <a:ext cx="733060" cy="61192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55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3075205" y="5480963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77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3825504" y="5470452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90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4596036" y="5460289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40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5343845" y="5470973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60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6114377" y="5465636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99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68195" y="5441329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22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7607204" y="5470363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88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8376824" y="5454515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66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12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682" y="-26893"/>
            <a:ext cx="8268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Quicksort</a:t>
            </a:r>
            <a:r>
              <a:rPr lang="en-US" sz="3200" dirty="0">
                <a:solidFill>
                  <a:srgbClr val="FF0000"/>
                </a:solidFill>
              </a:rPr>
              <a:t>/ Reduction Step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558323" y="917311"/>
            <a:ext cx="719528" cy="5722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44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23737" y="872948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33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45551" y="897043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11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818915" y="870515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55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060215" y="893968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77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10514" y="883457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90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301809" y="917311"/>
            <a:ext cx="719528" cy="57229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40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28855" y="883978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60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99387" y="878641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99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3205" y="854334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22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592214" y="883368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88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361834" y="867520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66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54228" y="1540858"/>
            <a:ext cx="892684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prstClr val="black"/>
                </a:solidFill>
              </a:rPr>
              <a:t>Beginning with, </a:t>
            </a:r>
            <a:r>
              <a:rPr lang="en-US" sz="2400" b="1" dirty="0">
                <a:solidFill>
                  <a:srgbClr val="00B050"/>
                </a:solidFill>
              </a:rPr>
              <a:t>40,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b="1" dirty="0">
                <a:solidFill>
                  <a:prstClr val="black"/>
                </a:solidFill>
              </a:rPr>
              <a:t>scan left to right till greater than </a:t>
            </a:r>
            <a:r>
              <a:rPr lang="en-US" sz="2400" b="1" dirty="0">
                <a:solidFill>
                  <a:srgbClr val="FF0000"/>
                </a:solidFill>
              </a:rPr>
              <a:t>44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prstClr val="black"/>
                </a:solidFill>
              </a:rPr>
              <a:t>Interchange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44 </a:t>
            </a:r>
            <a:r>
              <a:rPr lang="en-US" sz="2400" b="1" dirty="0">
                <a:solidFill>
                  <a:prstClr val="black"/>
                </a:solidFill>
              </a:rPr>
              <a:t>and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77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b="1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b="1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prstClr val="black"/>
                </a:solidFill>
              </a:rPr>
              <a:t>Beginning with</a:t>
            </a:r>
            <a:r>
              <a:rPr lang="en-US" sz="2400" b="1" dirty="0">
                <a:solidFill>
                  <a:srgbClr val="0000CC"/>
                </a:solidFill>
              </a:rPr>
              <a:t>, </a:t>
            </a:r>
            <a:r>
              <a:rPr lang="en-US" sz="2400" b="1" dirty="0">
                <a:solidFill>
                  <a:srgbClr val="00B050"/>
                </a:solidFill>
              </a:rPr>
              <a:t>77</a:t>
            </a:r>
            <a:r>
              <a:rPr lang="en-US" sz="2400" b="1" dirty="0">
                <a:solidFill>
                  <a:srgbClr val="0000CC"/>
                </a:solidFill>
              </a:rPr>
              <a:t>, </a:t>
            </a:r>
            <a:r>
              <a:rPr lang="en-US" sz="2400" b="1" dirty="0">
                <a:solidFill>
                  <a:prstClr val="black"/>
                </a:solidFill>
              </a:rPr>
              <a:t>scan the list from right to left till less than </a:t>
            </a:r>
            <a:r>
              <a:rPr lang="en-US" sz="2400" b="1" dirty="0">
                <a:solidFill>
                  <a:srgbClr val="FF0000"/>
                </a:solidFill>
              </a:rPr>
              <a:t>44</a:t>
            </a:r>
            <a:r>
              <a:rPr lang="en-US" sz="2400" b="1" dirty="0">
                <a:solidFill>
                  <a:srgbClr val="0000CC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prstClr val="black"/>
                </a:solidFill>
              </a:rPr>
              <a:t>Do not meet such a number before meeting </a:t>
            </a:r>
            <a:r>
              <a:rPr lang="en-US" sz="2400" b="1" dirty="0">
                <a:solidFill>
                  <a:srgbClr val="FF0000"/>
                </a:solidFill>
              </a:rPr>
              <a:t>44</a:t>
            </a:r>
            <a:r>
              <a:rPr lang="en-US" sz="2400" b="1" dirty="0">
                <a:solidFill>
                  <a:prstClr val="black"/>
                </a:solidFill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b="1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b="1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b="1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b="1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b="1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prstClr val="black"/>
                </a:solidFill>
              </a:rPr>
              <a:t>Thus, 44 is correctly placed in its final position.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prstClr val="black"/>
                </a:solidFill>
              </a:rPr>
              <a:t>The task of sorting the original list A has now been reduced to the task of sorting each of the above </a:t>
            </a:r>
            <a:r>
              <a:rPr lang="en-US" sz="2400" b="1" dirty="0" err="1">
                <a:solidFill>
                  <a:prstClr val="black"/>
                </a:solidFill>
              </a:rPr>
              <a:t>sublists</a:t>
            </a:r>
            <a:r>
              <a:rPr lang="en-US" sz="2400" b="1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20" name="Oval 19"/>
          <p:cNvSpPr/>
          <p:nvPr/>
        </p:nvSpPr>
        <p:spPr>
          <a:xfrm>
            <a:off x="3062448" y="2358863"/>
            <a:ext cx="719528" cy="5722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44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11247" y="2314500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33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533061" y="2338595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11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06425" y="2312067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55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564451" y="2340856"/>
            <a:ext cx="719528" cy="57229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77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98024" y="2325009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90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289319" y="2358863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40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316365" y="2325530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60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086897" y="2320193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99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0715" y="2295886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22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579724" y="2324920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88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349344" y="2309072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66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034968" y="3890354"/>
            <a:ext cx="719528" cy="5722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44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83767" y="3845991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33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505581" y="3870086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11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778945" y="3843558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55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536971" y="3872347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77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770544" y="3856500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90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261839" y="3890354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40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288885" y="3857021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60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059417" y="3851684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99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3235" y="3827377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22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552244" y="3856411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88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321864" y="3840563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66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4" name="Right Brace 43"/>
          <p:cNvSpPr/>
          <p:nvPr/>
        </p:nvSpPr>
        <p:spPr>
          <a:xfrm rot="5400000">
            <a:off x="1258923" y="3325740"/>
            <a:ext cx="464944" cy="2800063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5" name="Right Brace 44"/>
          <p:cNvSpPr/>
          <p:nvPr/>
        </p:nvSpPr>
        <p:spPr>
          <a:xfrm rot="5400000">
            <a:off x="6243206" y="2181437"/>
            <a:ext cx="392493" cy="513614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4833" y="5126636"/>
            <a:ext cx="2413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First </a:t>
            </a:r>
            <a:r>
              <a:rPr lang="en-US" sz="2800" b="1" dirty="0" err="1">
                <a:solidFill>
                  <a:srgbClr val="7030A0"/>
                </a:solidFill>
              </a:rPr>
              <a:t>sublist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49059" y="5174106"/>
            <a:ext cx="2413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Second </a:t>
            </a:r>
            <a:r>
              <a:rPr lang="en-US" sz="2800" b="1" dirty="0" err="1">
                <a:solidFill>
                  <a:srgbClr val="7030A0"/>
                </a:solidFill>
              </a:rPr>
              <a:t>sublist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24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682" y="-26893"/>
            <a:ext cx="8206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Quicksort</a:t>
            </a:r>
            <a:r>
              <a:rPr lang="en-US" sz="3200" dirty="0">
                <a:solidFill>
                  <a:srgbClr val="FF0000"/>
                </a:solidFill>
              </a:rPr>
              <a:t>/ Reduction Step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82" y="557882"/>
            <a:ext cx="89268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The reduction step is repeated with each </a:t>
            </a:r>
            <a:r>
              <a:rPr lang="en-US" sz="2400" dirty="0" err="1">
                <a:solidFill>
                  <a:prstClr val="black"/>
                </a:solidFill>
              </a:rPr>
              <a:t>sublist</a:t>
            </a:r>
            <a:r>
              <a:rPr lang="en-US" sz="2400" dirty="0">
                <a:solidFill>
                  <a:prstClr val="black"/>
                </a:solidFill>
              </a:rPr>
              <a:t> containing 2 or more elements.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Since we can process one </a:t>
            </a:r>
            <a:r>
              <a:rPr lang="en-US" sz="2400" dirty="0" err="1">
                <a:solidFill>
                  <a:prstClr val="black"/>
                </a:solidFill>
              </a:rPr>
              <a:t>sublist</a:t>
            </a:r>
            <a:r>
              <a:rPr lang="en-US" sz="2400" dirty="0">
                <a:solidFill>
                  <a:prstClr val="black"/>
                </a:solidFill>
              </a:rPr>
              <a:t> at a time, we must be able to keep track of some </a:t>
            </a:r>
            <a:r>
              <a:rPr lang="en-US" sz="2400" dirty="0" err="1">
                <a:solidFill>
                  <a:prstClr val="black"/>
                </a:solidFill>
              </a:rPr>
              <a:t>sublist</a:t>
            </a:r>
            <a:r>
              <a:rPr lang="en-US" sz="2400" dirty="0">
                <a:solidFill>
                  <a:prstClr val="black"/>
                </a:solidFill>
              </a:rPr>
              <a:t> for future processing.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This is accomplished by using two STACKS</a:t>
            </a:r>
          </a:p>
          <a:p>
            <a:pPr lvl="4" algn="just"/>
            <a:r>
              <a:rPr lang="en-US" sz="2400" b="1" dirty="0">
                <a:solidFill>
                  <a:srgbClr val="00B050"/>
                </a:solidFill>
              </a:rPr>
              <a:t>         LOWER and UPPER</a:t>
            </a:r>
          </a:p>
          <a:p>
            <a:pPr lvl="4" algn="just"/>
            <a:r>
              <a:rPr lang="en-US" sz="2400" dirty="0">
                <a:solidFill>
                  <a:prstClr val="black"/>
                </a:solidFill>
              </a:rPr>
              <a:t>To temporarily hold such sub-lists.</a:t>
            </a:r>
          </a:p>
          <a:p>
            <a:pPr marL="403225" lvl="4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The addresses of the first and last elements of each </a:t>
            </a:r>
            <a:r>
              <a:rPr lang="en-US" sz="2400" dirty="0" err="1">
                <a:solidFill>
                  <a:prstClr val="black"/>
                </a:solidFill>
              </a:rPr>
              <a:t>sublist</a:t>
            </a:r>
            <a:r>
              <a:rPr lang="en-US" sz="2400" dirty="0">
                <a:solidFill>
                  <a:prstClr val="black"/>
                </a:solidFill>
              </a:rPr>
              <a:t>, called its </a:t>
            </a:r>
            <a:r>
              <a:rPr lang="en-US" sz="2400" i="1" dirty="0">
                <a:solidFill>
                  <a:prstClr val="black"/>
                </a:solidFill>
              </a:rPr>
              <a:t>“</a:t>
            </a:r>
            <a:r>
              <a:rPr lang="en-US" sz="2400" b="1" i="1" dirty="0">
                <a:solidFill>
                  <a:srgbClr val="00B050"/>
                </a:solidFill>
              </a:rPr>
              <a:t>BOUNDARY VALUES</a:t>
            </a:r>
            <a:r>
              <a:rPr lang="en-US" sz="2400" i="1" dirty="0">
                <a:solidFill>
                  <a:prstClr val="black"/>
                </a:solidFill>
              </a:rPr>
              <a:t>” </a:t>
            </a:r>
            <a:r>
              <a:rPr lang="en-US" sz="2400" dirty="0">
                <a:solidFill>
                  <a:prstClr val="black"/>
                </a:solidFill>
              </a:rPr>
              <a:t>, are pushed onto the STACKs </a:t>
            </a:r>
            <a:r>
              <a:rPr lang="en-US" sz="2400" b="1" dirty="0">
                <a:solidFill>
                  <a:srgbClr val="FF0000"/>
                </a:solidFill>
              </a:rPr>
              <a:t>LOWER</a:t>
            </a:r>
            <a:r>
              <a:rPr lang="en-US" sz="2400" dirty="0">
                <a:solidFill>
                  <a:prstClr val="black"/>
                </a:solidFill>
              </a:rPr>
              <a:t> and </a:t>
            </a:r>
            <a:r>
              <a:rPr lang="en-US" sz="2400" b="1" dirty="0">
                <a:solidFill>
                  <a:srgbClr val="FF0000"/>
                </a:solidFill>
              </a:rPr>
              <a:t>UPPER</a:t>
            </a:r>
            <a:r>
              <a:rPr lang="en-US" sz="2400" dirty="0">
                <a:solidFill>
                  <a:prstClr val="black"/>
                </a:solidFill>
              </a:rPr>
              <a:t>, respectively.</a:t>
            </a:r>
          </a:p>
          <a:p>
            <a:pPr marL="403225" lvl="4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The reduction steps is applied to a </a:t>
            </a:r>
            <a:r>
              <a:rPr lang="en-US" sz="2400" dirty="0" err="1">
                <a:solidFill>
                  <a:prstClr val="black"/>
                </a:solidFill>
              </a:rPr>
              <a:t>sublist</a:t>
            </a:r>
            <a:r>
              <a:rPr lang="en-US" sz="2400" dirty="0">
                <a:solidFill>
                  <a:prstClr val="black"/>
                </a:solidFill>
              </a:rPr>
              <a:t> only after its </a:t>
            </a:r>
            <a:r>
              <a:rPr lang="en-US" sz="2400" b="1" i="1" dirty="0">
                <a:solidFill>
                  <a:srgbClr val="00B050"/>
                </a:solidFill>
              </a:rPr>
              <a:t>BOUNDARY VALUES</a:t>
            </a:r>
            <a:r>
              <a:rPr lang="en-US" sz="2400" dirty="0">
                <a:solidFill>
                  <a:prstClr val="black"/>
                </a:solidFill>
              </a:rPr>
              <a:t> are removed from the STACKs.</a:t>
            </a:r>
          </a:p>
        </p:txBody>
      </p:sp>
      <p:sp>
        <p:nvSpPr>
          <p:cNvPr id="8" name="Oval 7"/>
          <p:cNvSpPr/>
          <p:nvPr/>
        </p:nvSpPr>
        <p:spPr>
          <a:xfrm>
            <a:off x="3049958" y="5119547"/>
            <a:ext cx="719528" cy="5722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44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98757" y="5075184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33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520571" y="5099279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11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93935" y="5072751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55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51961" y="5101540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77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85534" y="5085693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90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276829" y="5119547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40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303875" y="5086214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60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74407" y="5080877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99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225" y="5056570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22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567234" y="5085604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88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336854" y="5069756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66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0" name="Right Brace 19"/>
          <p:cNvSpPr/>
          <p:nvPr/>
        </p:nvSpPr>
        <p:spPr>
          <a:xfrm rot="5400000">
            <a:off x="1273913" y="4554933"/>
            <a:ext cx="464944" cy="2800063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Right Brace 20"/>
          <p:cNvSpPr/>
          <p:nvPr/>
        </p:nvSpPr>
        <p:spPr>
          <a:xfrm rot="5400000">
            <a:off x="6258196" y="3410630"/>
            <a:ext cx="392493" cy="513614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9823" y="6355829"/>
            <a:ext cx="2413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First </a:t>
            </a:r>
            <a:r>
              <a:rPr lang="en-US" sz="2800" b="1" dirty="0" err="1">
                <a:solidFill>
                  <a:srgbClr val="7030A0"/>
                </a:solidFill>
              </a:rPr>
              <a:t>sublist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64049" y="6403299"/>
            <a:ext cx="2413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Second </a:t>
            </a:r>
            <a:r>
              <a:rPr lang="en-US" sz="2800" b="1" dirty="0" err="1">
                <a:solidFill>
                  <a:srgbClr val="7030A0"/>
                </a:solidFill>
              </a:rPr>
              <a:t>sublist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55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682" y="-26893"/>
            <a:ext cx="816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>
                <a:solidFill>
                  <a:srgbClr val="FF0000"/>
                </a:solidFill>
              </a:rPr>
              <a:t>STACKS: </a:t>
            </a:r>
            <a:r>
              <a:rPr lang="en-US" sz="2000" b="1" dirty="0" smtClean="0">
                <a:solidFill>
                  <a:srgbClr val="7030A0"/>
                </a:solidFill>
              </a:rPr>
              <a:t>Illustration </a:t>
            </a:r>
            <a:r>
              <a:rPr lang="en-US" sz="2000" b="1" dirty="0">
                <a:solidFill>
                  <a:srgbClr val="7030A0"/>
                </a:solidFill>
              </a:rPr>
              <a:t>of the way the STACKS LOWER and UPPER are used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6457950" y="137961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761" y="970401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44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71267" y="970401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33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493081" y="994496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11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37942" y="985391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55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007745" y="991421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77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58044" y="980910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90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528576" y="970747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40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276385" y="981431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60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46917" y="976094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99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806684" y="966439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22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539744" y="980821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88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309364" y="964973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66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22295" y="329782"/>
            <a:ext cx="553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prstClr val="black"/>
                </a:solidFill>
              </a:rPr>
              <a:t>A</a:t>
            </a:r>
            <a:endParaRPr lang="en-US" sz="4000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761" y="1667788"/>
            <a:ext cx="91222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N=12 elements, </a:t>
            </a:r>
          </a:p>
          <a:p>
            <a:pPr algn="ctr"/>
            <a:r>
              <a:rPr lang="en-US" sz="2400" b="1" dirty="0">
                <a:solidFill>
                  <a:prstClr val="black"/>
                </a:solidFill>
              </a:rPr>
              <a:t>Thus,</a:t>
            </a:r>
          </a:p>
          <a:p>
            <a:pPr algn="ctr"/>
            <a:r>
              <a:rPr lang="en-US" sz="2400" b="1" dirty="0">
                <a:solidFill>
                  <a:prstClr val="black"/>
                </a:solidFill>
              </a:rPr>
              <a:t>Boundary values are ()?</a:t>
            </a:r>
          </a:p>
          <a:p>
            <a:pPr algn="ctr"/>
            <a:r>
              <a:rPr lang="en-US" sz="2400" b="1" dirty="0">
                <a:solidFill>
                  <a:srgbClr val="7030A0"/>
                </a:solidFill>
              </a:rPr>
              <a:t>1</a:t>
            </a:r>
            <a:r>
              <a:rPr lang="en-US" sz="2400" b="1" dirty="0">
                <a:solidFill>
                  <a:prstClr val="black"/>
                </a:solidFill>
              </a:rPr>
              <a:t> and </a:t>
            </a:r>
            <a:r>
              <a:rPr lang="en-US" sz="2400" b="1" dirty="0">
                <a:solidFill>
                  <a:srgbClr val="7030A0"/>
                </a:solidFill>
              </a:rPr>
              <a:t>12.</a:t>
            </a:r>
          </a:p>
          <a:p>
            <a:pPr algn="ctr"/>
            <a:r>
              <a:rPr lang="en-US" sz="2400" b="1" dirty="0">
                <a:solidFill>
                  <a:prstClr val="black"/>
                </a:solidFill>
              </a:rPr>
              <a:t>Now,</a:t>
            </a:r>
          </a:p>
          <a:p>
            <a:pPr algn="ctr"/>
            <a:r>
              <a:rPr lang="en-US" sz="2400" b="1" dirty="0">
                <a:solidFill>
                  <a:prstClr val="black"/>
                </a:solidFill>
              </a:rPr>
              <a:t>1 and 12 should be Stacked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LOWER</a:t>
            </a:r>
            <a:r>
              <a:rPr lang="en-US" sz="2400" b="1" dirty="0">
                <a:solidFill>
                  <a:prstClr val="black"/>
                </a:solidFill>
              </a:rPr>
              <a:t>:</a:t>
            </a:r>
            <a:r>
              <a:rPr lang="en-US" sz="2400" b="1" dirty="0">
                <a:solidFill>
                  <a:prstClr val="black"/>
                </a:solidFill>
              </a:rPr>
              <a:t>1 and </a:t>
            </a:r>
            <a:r>
              <a:rPr lang="en-US" sz="2400" b="1" dirty="0">
                <a:solidFill>
                  <a:srgbClr val="FF0000"/>
                </a:solidFill>
              </a:rPr>
              <a:t>UPPER</a:t>
            </a:r>
            <a:r>
              <a:rPr lang="en-US" sz="2400" b="1" dirty="0">
                <a:solidFill>
                  <a:prstClr val="black"/>
                </a:solidFill>
              </a:rPr>
              <a:t>:</a:t>
            </a:r>
            <a:r>
              <a:rPr lang="en-US" sz="2400" b="1" dirty="0">
                <a:solidFill>
                  <a:prstClr val="black"/>
                </a:solidFill>
              </a:rPr>
              <a:t>12</a:t>
            </a:r>
          </a:p>
          <a:p>
            <a:pPr algn="ctr"/>
            <a:endParaRPr lang="en-US" sz="2400" b="1" dirty="0">
              <a:solidFill>
                <a:prstClr val="black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In order to apply the </a:t>
            </a:r>
            <a:r>
              <a:rPr lang="en-US" sz="2400" b="1" dirty="0">
                <a:solidFill>
                  <a:srgbClr val="FF0000"/>
                </a:solidFill>
              </a:rPr>
              <a:t>REDUCTION STEP</a:t>
            </a:r>
            <a:r>
              <a:rPr lang="en-US" sz="2400" b="1" dirty="0">
                <a:solidFill>
                  <a:prstClr val="black"/>
                </a:solidFill>
              </a:rPr>
              <a:t>, the algorithm first removes the top values 1 and 12.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After removing the top values 1 and 12 from the STACK, leaving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LOWER</a:t>
            </a:r>
            <a:r>
              <a:rPr lang="en-US" sz="2400" b="1" dirty="0">
                <a:solidFill>
                  <a:prstClr val="black"/>
                </a:solidFill>
              </a:rPr>
              <a:t>:</a:t>
            </a:r>
            <a:r>
              <a:rPr lang="en-US" sz="2400" b="1" dirty="0">
                <a:solidFill>
                  <a:prstClr val="black"/>
                </a:solidFill>
              </a:rPr>
              <a:t>(Empty) </a:t>
            </a:r>
            <a:r>
              <a:rPr lang="en-US" sz="2400" b="1" dirty="0">
                <a:solidFill>
                  <a:prstClr val="black"/>
                </a:solidFill>
              </a:rPr>
              <a:t>and </a:t>
            </a:r>
            <a:r>
              <a:rPr lang="en-US" sz="2400" b="1" dirty="0">
                <a:solidFill>
                  <a:srgbClr val="FF0000"/>
                </a:solidFill>
              </a:rPr>
              <a:t>UPPER:</a:t>
            </a:r>
            <a:r>
              <a:rPr lang="en-US" sz="2400" b="1" dirty="0">
                <a:solidFill>
                  <a:prstClr val="black"/>
                </a:solidFill>
                <a:sym typeface="Wingdings" panose="05000000000000000000" pitchFamily="2" charset="2"/>
              </a:rPr>
              <a:t> (Empty)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  <a:sym typeface="Wingdings" panose="05000000000000000000" pitchFamily="2" charset="2"/>
              </a:rPr>
              <a:t>Then Applies the 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REDUCTION STEP</a:t>
            </a:r>
            <a:r>
              <a:rPr lang="en-US" sz="2400" b="1" dirty="0">
                <a:solidFill>
                  <a:prstClr val="black"/>
                </a:solidFill>
                <a:sym typeface="Wingdings" panose="05000000000000000000" pitchFamily="2" charset="2"/>
              </a:rPr>
              <a:t> to the corresponding list A[1], A[2],….,A[12].</a:t>
            </a:r>
            <a:endParaRPr lang="en-US" sz="2400" b="1" dirty="0">
              <a:solidFill>
                <a:prstClr val="black"/>
              </a:solidFill>
            </a:endParaRPr>
          </a:p>
          <a:p>
            <a:pPr algn="ctr"/>
            <a:endParaRPr 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4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82" y="-26893"/>
            <a:ext cx="816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>
                <a:solidFill>
                  <a:srgbClr val="FF0000"/>
                </a:solidFill>
              </a:rPr>
              <a:t>STACKS: </a:t>
            </a:r>
            <a:r>
              <a:rPr lang="en-US" sz="2000" b="1" dirty="0" smtClean="0">
                <a:solidFill>
                  <a:srgbClr val="7030A0"/>
                </a:solidFill>
              </a:rPr>
              <a:t>Illustration </a:t>
            </a:r>
            <a:r>
              <a:rPr lang="en-US" sz="2000" b="1" dirty="0">
                <a:solidFill>
                  <a:srgbClr val="7030A0"/>
                </a:solidFill>
              </a:rPr>
              <a:t>of the way the STACKS LOWER and UPPER are used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69044"/>
            <a:ext cx="914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After executing </a:t>
            </a:r>
            <a:r>
              <a:rPr lang="en-US" sz="2400" b="1" dirty="0">
                <a:solidFill>
                  <a:srgbClr val="FF0000"/>
                </a:solidFill>
              </a:rPr>
              <a:t>REDUCTION STEP </a:t>
            </a:r>
            <a:r>
              <a:rPr lang="en-US" sz="2400" dirty="0">
                <a:solidFill>
                  <a:prstClr val="black"/>
                </a:solidFill>
              </a:rPr>
              <a:t>to the list A[1] to A[12]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Finally places the first element 44, in A[5].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Accordingly, the algorithm pushes the boundary values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1 and 4 of the first </a:t>
            </a:r>
            <a:r>
              <a:rPr lang="en-US" sz="2400" dirty="0" err="1">
                <a:solidFill>
                  <a:prstClr val="black"/>
                </a:solidFill>
              </a:rPr>
              <a:t>sublist</a:t>
            </a:r>
            <a:r>
              <a:rPr lang="en-US" sz="2400" dirty="0">
                <a:solidFill>
                  <a:prstClr val="black"/>
                </a:solidFill>
              </a:rPr>
              <a:t>, and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6 and 12 of the second </a:t>
            </a:r>
            <a:r>
              <a:rPr lang="en-US" sz="2400" dirty="0" err="1">
                <a:solidFill>
                  <a:prstClr val="black"/>
                </a:solidFill>
              </a:rPr>
              <a:t>sublist</a:t>
            </a:r>
            <a:r>
              <a:rPr lang="en-US" sz="2400" dirty="0">
                <a:solidFill>
                  <a:prstClr val="black"/>
                </a:solidFill>
              </a:rPr>
              <a:t> on to the STACK to yield</a:t>
            </a:r>
          </a:p>
          <a:p>
            <a:pPr lvl="2" algn="ctr"/>
            <a:r>
              <a:rPr lang="en-US" sz="2400" dirty="0">
                <a:solidFill>
                  <a:prstClr val="black"/>
                </a:solidFill>
              </a:rPr>
              <a:t>LOWER= </a:t>
            </a:r>
            <a:r>
              <a:rPr lang="en-US" sz="2400" b="1" dirty="0">
                <a:solidFill>
                  <a:prstClr val="black"/>
                </a:solidFill>
              </a:rPr>
              <a:t>1, 6 </a:t>
            </a:r>
            <a:r>
              <a:rPr lang="en-US" sz="2400" dirty="0">
                <a:solidFill>
                  <a:prstClr val="black"/>
                </a:solidFill>
              </a:rPr>
              <a:t>and UPPER= </a:t>
            </a:r>
            <a:r>
              <a:rPr lang="en-US" sz="2400" b="1" dirty="0">
                <a:solidFill>
                  <a:prstClr val="black"/>
                </a:solidFill>
              </a:rPr>
              <a:t>4, 12</a:t>
            </a:r>
          </a:p>
          <a:p>
            <a:pPr lvl="2" algn="ctr"/>
            <a:endParaRPr lang="en-US" sz="2400" b="1" dirty="0">
              <a:solidFill>
                <a:prstClr val="black"/>
              </a:solidFill>
            </a:endParaRPr>
          </a:p>
          <a:p>
            <a:pPr marL="342900" lvl="2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In order to apply the </a:t>
            </a:r>
            <a:r>
              <a:rPr lang="en-US" sz="2400" b="1" dirty="0">
                <a:solidFill>
                  <a:srgbClr val="FF0000"/>
                </a:solidFill>
              </a:rPr>
              <a:t>REDUCTION STEP </a:t>
            </a:r>
            <a:r>
              <a:rPr lang="en-US" sz="2400" dirty="0">
                <a:solidFill>
                  <a:prstClr val="black"/>
                </a:solidFill>
              </a:rPr>
              <a:t>again, the algorithm removes the TOP values 6 and 12 from the STACKs, leaving </a:t>
            </a:r>
          </a:p>
          <a:p>
            <a:pPr marL="0" lvl="2" algn="ctr"/>
            <a:r>
              <a:rPr lang="en-US" sz="2400" dirty="0">
                <a:solidFill>
                  <a:prstClr val="black"/>
                </a:solidFill>
              </a:rPr>
              <a:t>LOWER= </a:t>
            </a:r>
            <a:r>
              <a:rPr lang="en-US" sz="2400" b="1" dirty="0">
                <a:solidFill>
                  <a:prstClr val="black"/>
                </a:solidFill>
              </a:rPr>
              <a:t>1</a:t>
            </a:r>
            <a:r>
              <a:rPr lang="en-US" sz="2400" b="1" dirty="0">
                <a:solidFill>
                  <a:prstClr val="black"/>
                </a:solidFill>
              </a:rPr>
              <a:t>, </a:t>
            </a:r>
            <a:r>
              <a:rPr lang="en-US" sz="2400" dirty="0">
                <a:solidFill>
                  <a:prstClr val="black"/>
                </a:solidFill>
              </a:rPr>
              <a:t>and </a:t>
            </a:r>
            <a:r>
              <a:rPr lang="en-US" sz="2400" dirty="0">
                <a:solidFill>
                  <a:prstClr val="black"/>
                </a:solidFill>
              </a:rPr>
              <a:t>UPPER= </a:t>
            </a:r>
            <a:r>
              <a:rPr lang="en-US" sz="2400" b="1" dirty="0">
                <a:solidFill>
                  <a:prstClr val="black"/>
                </a:solidFill>
              </a:rPr>
              <a:t>4</a:t>
            </a:r>
            <a:endParaRPr lang="en-US" sz="2400" b="1" dirty="0">
              <a:solidFill>
                <a:prstClr val="black"/>
              </a:solidFill>
            </a:endParaRPr>
          </a:p>
          <a:p>
            <a:pPr marL="342900" lvl="2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6457950" y="260881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049958" y="1372011"/>
            <a:ext cx="719528" cy="5722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44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98757" y="1327648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33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520571" y="1351743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11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793935" y="1325215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55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551961" y="1354004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77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785534" y="1338157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90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276829" y="1372011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40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303875" y="1338678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60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074407" y="1333341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99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8225" y="1309034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22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67234" y="1338068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88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336854" y="1322220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66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2" name="Right Brace 21"/>
          <p:cNvSpPr/>
          <p:nvPr/>
        </p:nvSpPr>
        <p:spPr>
          <a:xfrm rot="5400000">
            <a:off x="1273913" y="807397"/>
            <a:ext cx="464944" cy="2800063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Right Brace 22"/>
          <p:cNvSpPr/>
          <p:nvPr/>
        </p:nvSpPr>
        <p:spPr>
          <a:xfrm rot="5400000">
            <a:off x="6258196" y="-336906"/>
            <a:ext cx="392493" cy="513614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9823" y="2608293"/>
            <a:ext cx="2413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First </a:t>
            </a:r>
            <a:r>
              <a:rPr lang="en-US" sz="2800" b="1" dirty="0" err="1">
                <a:solidFill>
                  <a:srgbClr val="7030A0"/>
                </a:solidFill>
              </a:rPr>
              <a:t>sublist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64049" y="2655763"/>
            <a:ext cx="2413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Second </a:t>
            </a:r>
            <a:r>
              <a:rPr lang="en-US" sz="2800" b="1" dirty="0" err="1">
                <a:solidFill>
                  <a:srgbClr val="7030A0"/>
                </a:solidFill>
              </a:rPr>
              <a:t>sublist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90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1585-C671-4F90-AA0D-FD45AA239D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682" y="-26893"/>
            <a:ext cx="8393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>
                <a:solidFill>
                  <a:srgbClr val="FF0000"/>
                </a:solidFill>
              </a:rPr>
              <a:t>STACKS: </a:t>
            </a:r>
            <a:r>
              <a:rPr lang="en-US" sz="2000" b="1" dirty="0" smtClean="0">
                <a:solidFill>
                  <a:srgbClr val="7030A0"/>
                </a:solidFill>
              </a:rPr>
              <a:t>Illustration </a:t>
            </a:r>
            <a:r>
              <a:rPr lang="en-US" sz="2000" b="1" dirty="0">
                <a:solidFill>
                  <a:srgbClr val="7030A0"/>
                </a:solidFill>
              </a:rPr>
              <a:t>of the way the STACKS LOWER and UPPER are used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449073" y="1200011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55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760409" y="1243817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77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3546" y="1243817"/>
            <a:ext cx="733060" cy="6119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90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003740" y="1246119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60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0603" y="1200011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99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651075" y="1287087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88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38453" y="1289022"/>
            <a:ext cx="733060" cy="61192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66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4854" y="682892"/>
            <a:ext cx="8602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   A[6]        A[7]       A[8]         A[9]       A[10]   A[11]   A[12]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451573" y="1967005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55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762909" y="2010811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77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6046" y="2010811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66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006240" y="2013113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60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263103" y="1967005"/>
            <a:ext cx="719528" cy="57229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99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653575" y="2054081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88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740953" y="2056016"/>
            <a:ext cx="733060" cy="6119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90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436583" y="2761481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55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747919" y="2805287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77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91056" y="2805287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6</a:t>
            </a:r>
            <a:r>
              <a:rPr lang="en-US" sz="2400" b="1" dirty="0">
                <a:solidFill>
                  <a:prstClr val="black"/>
                </a:solidFill>
              </a:rPr>
              <a:t>6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991250" y="2807589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60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248113" y="2761481"/>
            <a:ext cx="719528" cy="5722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90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638585" y="2848557"/>
            <a:ext cx="719528" cy="57229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88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725963" y="2850492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99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409103" y="3588437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55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720439" y="3632243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77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63576" y="3632243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66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963770" y="3634545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60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220633" y="3588437"/>
            <a:ext cx="719528" cy="57229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88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611105" y="3675513"/>
            <a:ext cx="719528" cy="5722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90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698483" y="3677448"/>
            <a:ext cx="733060" cy="6119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99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8" name="Right Brace 37"/>
          <p:cNvSpPr/>
          <p:nvPr/>
        </p:nvSpPr>
        <p:spPr>
          <a:xfrm rot="5400000">
            <a:off x="3058579" y="2050734"/>
            <a:ext cx="464944" cy="4960329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80203" y="4949514"/>
            <a:ext cx="2413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First </a:t>
            </a:r>
            <a:r>
              <a:rPr lang="en-US" sz="2800" b="1" dirty="0" err="1">
                <a:solidFill>
                  <a:srgbClr val="7030A0"/>
                </a:solidFill>
              </a:rPr>
              <a:t>sublist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79550" y="4697183"/>
            <a:ext cx="2413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Second </a:t>
            </a:r>
            <a:r>
              <a:rPr lang="en-US" sz="2800" b="1" dirty="0" err="1">
                <a:solidFill>
                  <a:srgbClr val="7030A0"/>
                </a:solidFill>
              </a:rPr>
              <a:t>sublist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5336498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The second </a:t>
            </a:r>
            <a:r>
              <a:rPr lang="en-US" sz="2400" dirty="0" err="1">
                <a:solidFill>
                  <a:prstClr val="black"/>
                </a:solidFill>
              </a:rPr>
              <a:t>sublist</a:t>
            </a:r>
            <a:r>
              <a:rPr lang="en-US" sz="2400" dirty="0">
                <a:solidFill>
                  <a:prstClr val="black"/>
                </a:solidFill>
              </a:rPr>
              <a:t> has only one element, Accordingly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The algorithm pushes only the boundary values 6 and 10 of the first </a:t>
            </a:r>
            <a:r>
              <a:rPr lang="en-US" sz="2400" dirty="0" err="1">
                <a:solidFill>
                  <a:prstClr val="black"/>
                </a:solidFill>
              </a:rPr>
              <a:t>sublist</a:t>
            </a:r>
            <a:r>
              <a:rPr lang="en-US" sz="2400" dirty="0">
                <a:solidFill>
                  <a:prstClr val="black"/>
                </a:solidFill>
              </a:rPr>
              <a:t> on the STACKs to yield</a:t>
            </a:r>
          </a:p>
          <a:p>
            <a:pPr marL="342900" lvl="2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LOWER= </a:t>
            </a:r>
            <a:r>
              <a:rPr lang="en-US" sz="2400" b="1" dirty="0">
                <a:solidFill>
                  <a:prstClr val="black"/>
                </a:solidFill>
              </a:rPr>
              <a:t>1, </a:t>
            </a:r>
            <a:r>
              <a:rPr lang="en-US" sz="2400" b="1" dirty="0">
                <a:solidFill>
                  <a:prstClr val="black"/>
                </a:solidFill>
              </a:rPr>
              <a:t>6 </a:t>
            </a:r>
            <a:r>
              <a:rPr lang="en-US" sz="2400" dirty="0">
                <a:solidFill>
                  <a:prstClr val="black"/>
                </a:solidFill>
              </a:rPr>
              <a:t>and </a:t>
            </a:r>
            <a:r>
              <a:rPr lang="en-US" sz="2400" dirty="0">
                <a:solidFill>
                  <a:prstClr val="black"/>
                </a:solidFill>
              </a:rPr>
              <a:t>UPPER= </a:t>
            </a:r>
            <a:r>
              <a:rPr lang="en-US" sz="2400" b="1" dirty="0">
                <a:solidFill>
                  <a:prstClr val="black"/>
                </a:solidFill>
              </a:rPr>
              <a:t>4, 10</a:t>
            </a:r>
            <a:endParaRPr 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36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6239"/>
            <a:ext cx="8243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Sorting</a:t>
            </a:r>
            <a:endParaRPr lang="en-US" sz="3600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882" y="721217"/>
            <a:ext cx="891964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Sorting in Linear Array:</a:t>
            </a:r>
          </a:p>
          <a:p>
            <a:r>
              <a:rPr lang="en-US" sz="2200" b="1" dirty="0" smtClean="0"/>
              <a:t>Sorting an array is the ordering the array elements in </a:t>
            </a:r>
            <a:r>
              <a:rPr lang="en-US" sz="2200" b="1" i="1" dirty="0" smtClean="0"/>
              <a:t>ascending (increasing </a:t>
            </a:r>
            <a:r>
              <a:rPr lang="en-US" sz="2200" dirty="0" smtClean="0"/>
              <a:t>from min to max) or </a:t>
            </a:r>
            <a:r>
              <a:rPr lang="en-US" sz="2200" b="1" i="1" dirty="0" smtClean="0"/>
              <a:t>descending (decreasing – from max to min) order.</a:t>
            </a:r>
          </a:p>
          <a:p>
            <a:r>
              <a:rPr lang="en-US" sz="2200" b="1" dirty="0" smtClean="0"/>
              <a:t>Example:</a:t>
            </a:r>
          </a:p>
          <a:p>
            <a:pPr lvl="1"/>
            <a:r>
              <a:rPr lang="en-US" sz="2200" dirty="0" smtClean="0"/>
              <a:t> {2 1 5 7 4 3}  =&gt; {1, 2, 3, 4, 5,7} </a:t>
            </a:r>
            <a:r>
              <a:rPr lang="en-US" sz="2200" b="1" i="1" dirty="0" smtClean="0"/>
              <a:t>ascending order</a:t>
            </a:r>
          </a:p>
          <a:p>
            <a:pPr lvl="1"/>
            <a:r>
              <a:rPr lang="en-US" sz="2200" dirty="0" smtClean="0"/>
              <a:t>{2 1 5 7 4 3} =&gt; {7,5, 4, 3, 2, 1} </a:t>
            </a:r>
            <a:r>
              <a:rPr lang="en-US" sz="2200" b="1" i="1" dirty="0" smtClean="0"/>
              <a:t>descending order</a:t>
            </a:r>
          </a:p>
          <a:p>
            <a:pPr lvl="1"/>
            <a:endParaRPr lang="en-US" sz="2200" dirty="0" smtClean="0">
              <a:solidFill>
                <a:prstClr val="black"/>
              </a:solidFill>
            </a:endParaRPr>
          </a:p>
          <a:p>
            <a:pPr algn="just"/>
            <a:r>
              <a:rPr lang="en-US" sz="2200" dirty="0" smtClean="0">
                <a:solidFill>
                  <a:prstClr val="black"/>
                </a:solidFill>
              </a:rPr>
              <a:t>Let </a:t>
            </a:r>
            <a:r>
              <a:rPr lang="en-US" sz="2200" dirty="0">
                <a:solidFill>
                  <a:prstClr val="black"/>
                </a:solidFill>
              </a:rPr>
              <a:t>A be a list of n numbers. </a:t>
            </a:r>
            <a:r>
              <a:rPr lang="en-US" sz="2200" dirty="0">
                <a:solidFill>
                  <a:prstClr val="black"/>
                </a:solidFill>
              </a:rPr>
              <a:t>Sorting A refers to the operation of rearranging the elements of A so they are in increasing order. </a:t>
            </a:r>
          </a:p>
          <a:p>
            <a:pPr algn="ctr"/>
            <a:r>
              <a:rPr lang="en-US" sz="2200" dirty="0">
                <a:solidFill>
                  <a:prstClr val="black"/>
                </a:solidFill>
              </a:rPr>
              <a:t>i.e. so that      </a:t>
            </a:r>
            <a:r>
              <a:rPr lang="en-US" sz="2200" dirty="0">
                <a:solidFill>
                  <a:srgbClr val="FF0000"/>
                </a:solidFill>
              </a:rPr>
              <a:t>A[a]&lt;A[2]&lt;A[3]&lt;</a:t>
            </a:r>
            <a:r>
              <a:rPr lang="is-IS" sz="2200" dirty="0">
                <a:solidFill>
                  <a:srgbClr val="FF0000"/>
                </a:solidFill>
              </a:rPr>
              <a:t>…....&lt;A[N]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882" y="4495800"/>
            <a:ext cx="90075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For example,</a:t>
            </a:r>
          </a:p>
          <a:p>
            <a:r>
              <a:rPr lang="en-US" sz="2400" dirty="0">
                <a:solidFill>
                  <a:prstClr val="black"/>
                </a:solidFill>
              </a:rPr>
              <a:t>Suppose A originally is the list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</a:rPr>
              <a:t>8, 4, 19, 2, 7, 13, 5, </a:t>
            </a:r>
            <a:r>
              <a:rPr lang="en-US" sz="2400" dirty="0" smtClean="0">
                <a:solidFill>
                  <a:prstClr val="black"/>
                </a:solidFill>
              </a:rPr>
              <a:t>16</a:t>
            </a:r>
            <a:endParaRPr lang="en-US" sz="2400" dirty="0">
              <a:solidFill>
                <a:prstClr val="black"/>
              </a:solidFill>
            </a:endParaRPr>
          </a:p>
          <a:p>
            <a:pPr algn="ctr"/>
            <a:r>
              <a:rPr lang="en-US" sz="2400" dirty="0">
                <a:solidFill>
                  <a:prstClr val="black"/>
                </a:solidFill>
              </a:rPr>
              <a:t>After sorting, A is the </a:t>
            </a:r>
            <a:r>
              <a:rPr lang="en-US" sz="2400" dirty="0" smtClean="0">
                <a:solidFill>
                  <a:prstClr val="black"/>
                </a:solidFill>
              </a:rPr>
              <a:t>list</a:t>
            </a:r>
            <a:endParaRPr lang="en-US" sz="2400" dirty="0">
              <a:solidFill>
                <a:prstClr val="black"/>
              </a:solidFill>
            </a:endParaRPr>
          </a:p>
          <a:p>
            <a:pPr algn="ctr"/>
            <a:r>
              <a:rPr lang="en-US" sz="2400" dirty="0">
                <a:solidFill>
                  <a:prstClr val="black"/>
                </a:solidFill>
              </a:rPr>
              <a:t>2, 4, 5, 7, 8, 13, 16, 19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63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34067"/>
            <a:ext cx="8243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Sorting: BUBBLE SORT</a:t>
            </a:r>
            <a:endParaRPr lang="en-US" sz="3600" dirty="0">
              <a:solidFill>
                <a:srgbClr val="0000CC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72630" y="-706660"/>
            <a:ext cx="5793617" cy="87309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091705"/>
            <a:ext cx="9007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</a:rPr>
              <a:t>At the end of the first pass, the largest number ,85 has moved to the </a:t>
            </a:r>
            <a:r>
              <a:rPr lang="en-US" sz="2000" b="1">
                <a:solidFill>
                  <a:srgbClr val="0000CC"/>
                </a:solidFill>
              </a:rPr>
              <a:t>last position.</a:t>
            </a:r>
            <a:endParaRPr lang="en-US" sz="2000" b="1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68" y="6385774"/>
            <a:ext cx="9007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Rest of the number are </a:t>
            </a:r>
            <a:r>
              <a:rPr lang="en-US" sz="2000" b="1">
                <a:solidFill>
                  <a:srgbClr val="7030A0"/>
                </a:solidFill>
              </a:rPr>
              <a:t>not sorted</a:t>
            </a:r>
            <a:r>
              <a:rPr lang="en-US" sz="2000" b="1">
                <a:solidFill>
                  <a:srgbClr val="0000CC"/>
                </a:solidFill>
              </a:rPr>
              <a:t>.</a:t>
            </a:r>
            <a:endParaRPr lang="en-US" sz="20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85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3" b="11019"/>
          <a:stretch/>
        </p:blipFill>
        <p:spPr>
          <a:xfrm>
            <a:off x="119380" y="838200"/>
            <a:ext cx="8834513" cy="4815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46239"/>
            <a:ext cx="8243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Sorting: BUBBLE SORT</a:t>
            </a:r>
            <a:endParaRPr lang="en-US" sz="3600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152" y="5782614"/>
            <a:ext cx="9053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FF0000"/>
                </a:solidFill>
              </a:rPr>
              <a:t>Since the list has 8 elements, it </a:t>
            </a:r>
            <a:r>
              <a:rPr lang="en-US" sz="2800">
                <a:solidFill>
                  <a:srgbClr val="FF0000"/>
                </a:solidFill>
              </a:rPr>
              <a:t>is sorted after the seventh pass.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15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80373"/>
            <a:ext cx="8243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Bubble Sort: Algorithm</a:t>
            </a:r>
            <a:endParaRPr lang="en-US" sz="3600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565958"/>
            <a:ext cx="877892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prstClr val="black"/>
                </a:solidFill>
              </a:rPr>
              <a:t>BUBBLE (DATA, N)</a:t>
            </a:r>
          </a:p>
          <a:p>
            <a:r>
              <a:rPr lang="en-US" sz="2000" dirty="0">
                <a:solidFill>
                  <a:prstClr val="black"/>
                </a:solidFill>
              </a:rPr>
              <a:t>(Here DATA is an array with N elements. </a:t>
            </a:r>
            <a:r>
              <a:rPr lang="en-US" sz="2000" dirty="0">
                <a:solidFill>
                  <a:prstClr val="black"/>
                </a:solidFill>
              </a:rPr>
              <a:t>This algorithm sorts the elements in DATA</a:t>
            </a:r>
            <a:r>
              <a:rPr lang="en-US" sz="2000" dirty="0" smtClean="0">
                <a:solidFill>
                  <a:prstClr val="black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prstClr val="black"/>
                </a:solidFill>
              </a:rPr>
              <a:t>Step </a:t>
            </a:r>
            <a:r>
              <a:rPr lang="en-US" sz="2000" dirty="0">
                <a:solidFill>
                  <a:prstClr val="black"/>
                </a:solidFill>
              </a:rPr>
              <a:t>1. </a:t>
            </a:r>
            <a:r>
              <a:rPr lang="en-US" sz="2000" dirty="0">
                <a:solidFill>
                  <a:prstClr val="black"/>
                </a:solidFill>
              </a:rPr>
              <a:t>Repeat Steps 2 and 3 for K=1 to N-1.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prstClr val="black"/>
                </a:solidFill>
              </a:rPr>
              <a:t>Step 2.    Set PTR:=1 [Initialize pass pointer PTR]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prstClr val="black"/>
                </a:solidFill>
              </a:rPr>
              <a:t>Step 3. Repeat while PTR&lt;=N-K [Execute pass.]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prstClr val="black"/>
                </a:solidFill>
              </a:rPr>
              <a:t>	 </a:t>
            </a:r>
            <a:r>
              <a:rPr lang="en-US" sz="2000" dirty="0">
                <a:solidFill>
                  <a:prstClr val="black"/>
                </a:solidFill>
              </a:rPr>
              <a:t>   (a) If DATA[PTR]&gt;DATA[PTR+1], then: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prstClr val="black"/>
                </a:solidFill>
              </a:rPr>
              <a:t>	</a:t>
            </a:r>
            <a:r>
              <a:rPr lang="en-US" sz="2000" dirty="0">
                <a:solidFill>
                  <a:prstClr val="black"/>
                </a:solidFill>
              </a:rPr>
              <a:t>		Interchange Data[PTR] and DATA[PTR+1].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prstClr val="black"/>
                </a:solidFill>
              </a:rPr>
              <a:t>	</a:t>
            </a:r>
            <a:r>
              <a:rPr lang="en-US" sz="2000" dirty="0">
                <a:solidFill>
                  <a:prstClr val="black"/>
                </a:solidFill>
              </a:rPr>
              <a:t>	[End of IF Structure]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prstClr val="black"/>
                </a:solidFill>
              </a:rPr>
              <a:t>	 </a:t>
            </a:r>
            <a:r>
              <a:rPr lang="en-US" sz="2000" dirty="0">
                <a:solidFill>
                  <a:prstClr val="black"/>
                </a:solidFill>
              </a:rPr>
              <a:t>   (b) Set PTR:=PTR+1.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prstClr val="black"/>
                </a:solidFill>
              </a:rPr>
              <a:t>	</a:t>
            </a:r>
            <a:r>
              <a:rPr lang="en-US" sz="2000" dirty="0">
                <a:solidFill>
                  <a:prstClr val="black"/>
                </a:solidFill>
              </a:rPr>
              <a:t>[End of inner loop.]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     [End of Step 1. outer loop.]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prstClr val="black"/>
                </a:solidFill>
              </a:rPr>
              <a:t>Step 4. Exit.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7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6239"/>
            <a:ext cx="8243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Complexity of BUBBLE SORT</a:t>
            </a:r>
            <a:endParaRPr lang="en-US" sz="3600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990599"/>
            <a:ext cx="897255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prstClr val="black"/>
                </a:solidFill>
              </a:rPr>
              <a:t>Traditionally, the time for this sorting algorithm is measured in terms of the number of comparisons. </a:t>
            </a:r>
            <a:r>
              <a:rPr lang="en-US" sz="2200" dirty="0">
                <a:solidFill>
                  <a:prstClr val="black"/>
                </a:solidFill>
              </a:rPr>
              <a:t>The number f(n) of comparisons in the bubble sort is easily computed.</a:t>
            </a:r>
          </a:p>
          <a:p>
            <a:endParaRPr lang="en-US" sz="2200" dirty="0">
              <a:solidFill>
                <a:prstClr val="black"/>
              </a:solidFill>
            </a:endParaRPr>
          </a:p>
          <a:p>
            <a:pPr algn="just"/>
            <a:r>
              <a:rPr lang="en-US" sz="2200" dirty="0">
                <a:solidFill>
                  <a:prstClr val="black"/>
                </a:solidFill>
              </a:rPr>
              <a:t>Specifically, there are n-1 comparisons during the first pass, which placed the largest element to the last position; there are n-2 comparisons in the second step, which placed the second largest element in the next-to-the last position, and so on. Thus.</a:t>
            </a:r>
          </a:p>
          <a:p>
            <a:pPr algn="just"/>
            <a:endParaRPr lang="en-US" sz="2200" dirty="0">
              <a:solidFill>
                <a:prstClr val="black"/>
              </a:solidFill>
            </a:endParaRPr>
          </a:p>
          <a:p>
            <a:pPr algn="ctr"/>
            <a:r>
              <a:rPr lang="en-US" sz="2200" dirty="0">
                <a:solidFill>
                  <a:prstClr val="black"/>
                </a:solidFill>
              </a:rPr>
              <a:t>F(n)=(n-1)+(n-2)+</a:t>
            </a:r>
            <a:r>
              <a:rPr lang="is-IS" sz="2200" dirty="0">
                <a:solidFill>
                  <a:prstClr val="black"/>
                </a:solidFill>
              </a:rPr>
              <a:t>….+</a:t>
            </a:r>
            <a:r>
              <a:rPr lang="is-IS" sz="2200" dirty="0" smtClean="0">
                <a:solidFill>
                  <a:prstClr val="black"/>
                </a:solidFill>
              </a:rPr>
              <a:t>2+1</a:t>
            </a:r>
          </a:p>
          <a:p>
            <a:pPr algn="ctr"/>
            <a:r>
              <a:rPr lang="is-IS" sz="2200" dirty="0" smtClean="0">
                <a:solidFill>
                  <a:prstClr val="black"/>
                </a:solidFill>
              </a:rPr>
              <a:t>=n(n-1)/2</a:t>
            </a:r>
          </a:p>
          <a:p>
            <a:pPr algn="ctr"/>
            <a:r>
              <a:rPr lang="is-IS" sz="2200" dirty="0" smtClean="0">
                <a:solidFill>
                  <a:prstClr val="black"/>
                </a:solidFill>
              </a:rPr>
              <a:t>=</a:t>
            </a:r>
            <a:r>
              <a:rPr lang="is-IS" sz="2200" dirty="0">
                <a:solidFill>
                  <a:prstClr val="black"/>
                </a:solidFill>
              </a:rPr>
              <a:t>n</a:t>
            </a:r>
            <a:r>
              <a:rPr lang="is-IS" sz="2200" baseline="30000" dirty="0">
                <a:solidFill>
                  <a:prstClr val="black"/>
                </a:solidFill>
              </a:rPr>
              <a:t>2</a:t>
            </a:r>
            <a:r>
              <a:rPr lang="is-IS" sz="2200" dirty="0">
                <a:solidFill>
                  <a:prstClr val="black"/>
                </a:solidFill>
              </a:rPr>
              <a:t>/2+O(n</a:t>
            </a:r>
            <a:r>
              <a:rPr lang="is-IS" sz="2200" dirty="0" smtClean="0">
                <a:solidFill>
                  <a:prstClr val="black"/>
                </a:solidFill>
              </a:rPr>
              <a:t>)</a:t>
            </a:r>
          </a:p>
          <a:p>
            <a:pPr algn="ctr"/>
            <a:r>
              <a:rPr lang="is-IS" sz="2200" dirty="0" smtClean="0">
                <a:solidFill>
                  <a:prstClr val="black"/>
                </a:solidFill>
              </a:rPr>
              <a:t>=O(n</a:t>
            </a:r>
            <a:r>
              <a:rPr lang="is-IS" sz="2200" baseline="30000" dirty="0" smtClean="0">
                <a:solidFill>
                  <a:prstClr val="black"/>
                </a:solidFill>
              </a:rPr>
              <a:t>2</a:t>
            </a:r>
            <a:r>
              <a:rPr lang="is-IS" sz="2200" dirty="0" smtClean="0">
                <a:solidFill>
                  <a:prstClr val="black"/>
                </a:solidFill>
              </a:rPr>
              <a:t>)</a:t>
            </a:r>
          </a:p>
          <a:p>
            <a:pPr algn="just"/>
            <a:endParaRPr lang="is-IS" sz="2400" dirty="0">
              <a:solidFill>
                <a:prstClr val="black"/>
              </a:solidFill>
            </a:endParaRPr>
          </a:p>
          <a:p>
            <a:pPr algn="just"/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44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Selection Sort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4729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Selection sort is a simple sorting algorithm. 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This </a:t>
            </a:r>
            <a:r>
              <a:rPr lang="en-US" sz="2400" dirty="0"/>
              <a:t>sorting algorithm is an in-place comparison-based </a:t>
            </a:r>
            <a:r>
              <a:rPr lang="en-US" sz="2400" dirty="0" smtClean="0"/>
              <a:t>algorithm</a:t>
            </a:r>
          </a:p>
          <a:p>
            <a:pPr lvl="1" algn="just"/>
            <a:r>
              <a:rPr lang="en-US" dirty="0" smtClean="0"/>
              <a:t>List </a:t>
            </a:r>
            <a:r>
              <a:rPr lang="en-US" dirty="0"/>
              <a:t>is divided into two parts, the sorted part at the left end and the unsorted part at the right end. </a:t>
            </a:r>
            <a:endParaRPr lang="en-US" dirty="0" smtClean="0"/>
          </a:p>
          <a:p>
            <a:pPr lvl="1" algn="just"/>
            <a:r>
              <a:rPr lang="en-US" dirty="0" smtClean="0"/>
              <a:t>Initially</a:t>
            </a:r>
            <a:r>
              <a:rPr lang="en-US" dirty="0"/>
              <a:t>, the sorted part is empty and the unsorted part is the entire list.</a:t>
            </a:r>
          </a:p>
          <a:p>
            <a:pPr marL="0" indent="0" algn="just">
              <a:buNone/>
            </a:pPr>
            <a:r>
              <a:rPr lang="en-US" sz="2400" dirty="0"/>
              <a:t>The smallest element is selected from the unsorted array and swapped with the leftmost </a:t>
            </a:r>
            <a:r>
              <a:rPr lang="en-US" sz="2400" dirty="0" smtClean="0"/>
              <a:t>element</a:t>
            </a:r>
          </a:p>
          <a:p>
            <a:pPr marL="0" indent="0" algn="just">
              <a:buNone/>
            </a:pPr>
            <a:r>
              <a:rPr lang="en-US" sz="2400" dirty="0" smtClean="0"/>
              <a:t>This </a:t>
            </a:r>
            <a:r>
              <a:rPr lang="en-US" sz="2400" dirty="0"/>
              <a:t>algorithm is not suitable for large data sets as its average and worst case complexities are of </a:t>
            </a:r>
            <a:r>
              <a:rPr lang="en-US" sz="2400" i="1" dirty="0">
                <a:solidFill>
                  <a:srgbClr val="FF0000"/>
                </a:solidFill>
              </a:rPr>
              <a:t>Ο(n</a:t>
            </a:r>
            <a:r>
              <a:rPr lang="en-US" sz="2400" i="1" baseline="30000" dirty="0">
                <a:solidFill>
                  <a:srgbClr val="FF0000"/>
                </a:solidFill>
              </a:rPr>
              <a:t>2</a:t>
            </a:r>
            <a:r>
              <a:rPr lang="en-US" sz="2400" i="1" dirty="0">
                <a:solidFill>
                  <a:srgbClr val="FF0000"/>
                </a:solidFill>
              </a:rPr>
              <a:t>)</a:t>
            </a:r>
            <a:r>
              <a:rPr lang="en-US" sz="2400" dirty="0"/>
              <a:t>, where </a:t>
            </a:r>
            <a:r>
              <a:rPr lang="en-US" sz="2400" b="1" dirty="0"/>
              <a:t>n</a:t>
            </a:r>
            <a:r>
              <a:rPr lang="en-US" sz="2400" dirty="0"/>
              <a:t> is the number of items.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0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Selection Sort: How it works?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the first </a:t>
            </a:r>
            <a:r>
              <a:rPr lang="en-US" dirty="0" smtClean="0"/>
              <a:t>pass: the lowest value 10 is selected and swapped with 14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the second </a:t>
            </a:r>
            <a:r>
              <a:rPr lang="en-US" dirty="0" smtClean="0"/>
              <a:t>pass: we start from </a:t>
            </a:r>
            <a:r>
              <a:rPr lang="en-US" dirty="0"/>
              <a:t>33 </a:t>
            </a:r>
            <a:r>
              <a:rPr lang="en-US" dirty="0" smtClean="0"/>
              <a:t>and scan the </a:t>
            </a:r>
            <a:r>
              <a:rPr lang="en-US" dirty="0"/>
              <a:t>list </a:t>
            </a:r>
            <a:r>
              <a:rPr lang="en-US" dirty="0" smtClean="0"/>
              <a:t>for the second lowest and swap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Unsorted Array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447800"/>
            <a:ext cx="441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election Sort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124200"/>
            <a:ext cx="3726815" cy="53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election Sort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8585" y="3124200"/>
            <a:ext cx="3726815" cy="53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Selection Sort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4800600"/>
            <a:ext cx="3735705" cy="53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Selection Sort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79695" y="4800600"/>
            <a:ext cx="3735705" cy="53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956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30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Selection Sort: How it works?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 descr="Selection Sort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8153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275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1347</Words>
  <Application>Microsoft Office PowerPoint</Application>
  <PresentationFormat>On-screen Show (4:3)</PresentationFormat>
  <Paragraphs>336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Selection Sort</vt:lpstr>
      <vt:lpstr>Selection Sort: How it works?</vt:lpstr>
      <vt:lpstr>Selection Sort: How it works?</vt:lpstr>
      <vt:lpstr>Selection Sort: Procedure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JALAL</dc:creator>
  <cp:lastModifiedBy>JALAL</cp:lastModifiedBy>
  <cp:revision>9</cp:revision>
  <dcterms:created xsi:type="dcterms:W3CDTF">2023-08-24T15:20:56Z</dcterms:created>
  <dcterms:modified xsi:type="dcterms:W3CDTF">2023-08-24T17:10:33Z</dcterms:modified>
</cp:coreProperties>
</file>