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25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42" r:id="rId16"/>
    <p:sldId id="349" r:id="rId17"/>
    <p:sldId id="348"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20" r:id="rId32"/>
    <p:sldId id="321" r:id="rId33"/>
    <p:sldId id="322" r:id="rId34"/>
    <p:sldId id="323" r:id="rId35"/>
    <p:sldId id="324" r:id="rId36"/>
    <p:sldId id="326" r:id="rId37"/>
    <p:sldId id="346" r:id="rId38"/>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1pPr>
    <a:lvl2pPr marL="4318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2pPr>
    <a:lvl3pPr marL="6477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3pPr>
    <a:lvl4pPr marL="8636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4pPr>
    <a:lvl5pPr marL="10795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278"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06FCE8A6-3095-45D4-AC03-4F93C625B5F1}" type="slidenum">
              <a:rPr lang="en-GB"/>
              <a:pPr/>
              <a:t>‹#›</a:t>
            </a:fld>
            <a:endParaRPr lang="en-GB"/>
          </a:p>
        </p:txBody>
      </p:sp>
    </p:spTree>
    <p:extLst>
      <p:ext uri="{BB962C8B-B14F-4D97-AF65-F5344CB8AC3E}">
        <p14:creationId xmlns:p14="http://schemas.microsoft.com/office/powerpoint/2010/main" xmlns="" val="196279556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2324EC-9F63-41E4-8AD3-11AD1B1DEC57}" type="slidenum">
              <a:rPr lang="en-GB"/>
              <a:pPr/>
              <a:t>1</a:t>
            </a:fld>
            <a:endParaRPr lang="en-GB"/>
          </a:p>
        </p:txBody>
      </p:sp>
      <p:sp>
        <p:nvSpPr>
          <p:cNvPr id="860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831135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4998D7-76F6-4D6D-AE2F-25283B23458C}" type="slidenum">
              <a:rPr lang="en-GB"/>
              <a:pPr/>
              <a:t>10</a:t>
            </a:fld>
            <a:endParaRPr lang="en-GB"/>
          </a:p>
        </p:txBody>
      </p:sp>
      <p:sp>
        <p:nvSpPr>
          <p:cNvPr id="1310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107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07213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5E8436-5420-4FA7-8EE2-4BC719808672}" type="slidenum">
              <a:rPr lang="en-GB"/>
              <a:pPr/>
              <a:t>11</a:t>
            </a:fld>
            <a:endParaRPr lang="en-GB"/>
          </a:p>
        </p:txBody>
      </p:sp>
      <p:sp>
        <p:nvSpPr>
          <p:cNvPr id="1320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209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50245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43903D-9F60-4A2B-AE59-5032A4C34CC8}" type="slidenum">
              <a:rPr lang="en-GB"/>
              <a:pPr/>
              <a:t>12</a:t>
            </a:fld>
            <a:endParaRPr lang="en-GB"/>
          </a:p>
        </p:txBody>
      </p:sp>
      <p:sp>
        <p:nvSpPr>
          <p:cNvPr id="1331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2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66199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5EEB1E-77C0-4080-88F5-3333BA2DCFD5}" type="slidenum">
              <a:rPr lang="en-GB"/>
              <a:pPr/>
              <a:t>13</a:t>
            </a:fld>
            <a:endParaRPr lang="en-GB"/>
          </a:p>
        </p:txBody>
      </p:sp>
      <p:sp>
        <p:nvSpPr>
          <p:cNvPr id="1341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414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71372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983E57-827F-440F-BBAD-3B498F3C82C7}" type="slidenum">
              <a:rPr lang="en-GB"/>
              <a:pPr/>
              <a:t>14</a:t>
            </a:fld>
            <a:endParaRPr lang="en-GB"/>
          </a:p>
        </p:txBody>
      </p:sp>
      <p:sp>
        <p:nvSpPr>
          <p:cNvPr id="1351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517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540912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3E9D0A1-3A21-41D6-9A8A-999CFA55CB0F}" type="slidenum">
              <a:rPr lang="en-GB"/>
              <a:pPr/>
              <a:t>18</a:t>
            </a:fld>
            <a:endParaRPr lang="en-GB"/>
          </a:p>
        </p:txBody>
      </p:sp>
      <p:sp>
        <p:nvSpPr>
          <p:cNvPr id="1372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721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06515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1FF279-62FA-4E5E-AF17-26981AC0A097}" type="slidenum">
              <a:rPr lang="en-GB"/>
              <a:pPr/>
              <a:t>19</a:t>
            </a:fld>
            <a:endParaRPr lang="en-GB"/>
          </a:p>
        </p:txBody>
      </p:sp>
      <p:sp>
        <p:nvSpPr>
          <p:cNvPr id="1382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824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4253566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FD8136-FE48-4DAD-A9BC-34CF780467BA}" type="slidenum">
              <a:rPr lang="en-GB"/>
              <a:pPr/>
              <a:t>20</a:t>
            </a:fld>
            <a:endParaRPr lang="en-GB"/>
          </a:p>
        </p:txBody>
      </p:sp>
      <p:sp>
        <p:nvSpPr>
          <p:cNvPr id="1392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926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56509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5D9A198-B2A9-4E28-A3E6-C8134F0ECF2E}" type="slidenum">
              <a:rPr lang="en-GB"/>
              <a:pPr/>
              <a:t>21</a:t>
            </a:fld>
            <a:endParaRPr lang="en-GB"/>
          </a:p>
        </p:txBody>
      </p:sp>
      <p:sp>
        <p:nvSpPr>
          <p:cNvPr id="140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029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93700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B108A9-BADF-4501-8ABA-81C4AD62038F}" type="slidenum">
              <a:rPr lang="en-GB"/>
              <a:pPr/>
              <a:t>22</a:t>
            </a:fld>
            <a:endParaRPr lang="en-GB"/>
          </a:p>
        </p:txBody>
      </p:sp>
      <p:sp>
        <p:nvSpPr>
          <p:cNvPr id="141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131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14675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5B6529-4422-4104-B93B-3EE78038947A}" type="slidenum">
              <a:rPr lang="en-GB"/>
              <a:pPr/>
              <a:t>2</a:t>
            </a:fld>
            <a:endParaRPr lang="en-GB"/>
          </a:p>
        </p:txBody>
      </p:sp>
      <p:sp>
        <p:nvSpPr>
          <p:cNvPr id="1228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832353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31A68AE-89CC-4D2F-A597-D93B14B0763E}" type="slidenum">
              <a:rPr lang="en-GB"/>
              <a:pPr/>
              <a:t>23</a:t>
            </a:fld>
            <a:endParaRPr lang="en-GB"/>
          </a:p>
        </p:txBody>
      </p:sp>
      <p:sp>
        <p:nvSpPr>
          <p:cNvPr id="1423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233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543291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368AB3-3ABD-4F91-BB12-E93E2A6234F2}" type="slidenum">
              <a:rPr lang="en-GB"/>
              <a:pPr/>
              <a:t>24</a:t>
            </a:fld>
            <a:endParaRPr lang="en-GB"/>
          </a:p>
        </p:txBody>
      </p:sp>
      <p:sp>
        <p:nvSpPr>
          <p:cNvPr id="143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336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62625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259AE9-A487-44E5-A87E-FE9AD1ED29B3}" type="slidenum">
              <a:rPr lang="en-GB"/>
              <a:pPr/>
              <a:t>25</a:t>
            </a:fld>
            <a:endParaRPr lang="en-GB"/>
          </a:p>
        </p:txBody>
      </p:sp>
      <p:sp>
        <p:nvSpPr>
          <p:cNvPr id="1443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438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051396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F55286-238D-4ED8-8458-8D31EDEEF194}" type="slidenum">
              <a:rPr lang="en-GB"/>
              <a:pPr/>
              <a:t>26</a:t>
            </a:fld>
            <a:endParaRPr lang="en-GB"/>
          </a:p>
        </p:txBody>
      </p:sp>
      <p:sp>
        <p:nvSpPr>
          <p:cNvPr id="1454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541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29287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7EE02D-6871-4F8F-9967-349FE785B3D1}" type="slidenum">
              <a:rPr lang="en-GB"/>
              <a:pPr/>
              <a:t>27</a:t>
            </a:fld>
            <a:endParaRPr lang="en-GB"/>
          </a:p>
        </p:txBody>
      </p:sp>
      <p:sp>
        <p:nvSpPr>
          <p:cNvPr id="1464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643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897618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D8BF51-5907-48F3-81D1-D141C3525FF5}" type="slidenum">
              <a:rPr lang="en-GB"/>
              <a:pPr/>
              <a:t>28</a:t>
            </a:fld>
            <a:endParaRPr lang="en-GB"/>
          </a:p>
        </p:txBody>
      </p:sp>
      <p:sp>
        <p:nvSpPr>
          <p:cNvPr id="1474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745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4060031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B30888-90F6-49C1-9DC5-43EC848AE5CC}" type="slidenum">
              <a:rPr lang="en-GB"/>
              <a:pPr/>
              <a:t>29</a:t>
            </a:fld>
            <a:endParaRPr lang="en-GB"/>
          </a:p>
        </p:txBody>
      </p:sp>
      <p:sp>
        <p:nvSpPr>
          <p:cNvPr id="1484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848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151185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CFDB1F-0C4A-41C3-A9DE-BBD6C2E39AD2}" type="slidenum">
              <a:rPr lang="en-GB"/>
              <a:pPr/>
              <a:t>30</a:t>
            </a:fld>
            <a:endParaRPr lang="en-GB"/>
          </a:p>
        </p:txBody>
      </p:sp>
      <p:sp>
        <p:nvSpPr>
          <p:cNvPr id="149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950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56474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3F9A70-5C68-4EF1-B2EC-5C43CBFD64EB}" type="slidenum">
              <a:rPr lang="en-GB"/>
              <a:pPr/>
              <a:t>31</a:t>
            </a:fld>
            <a:endParaRPr lang="en-GB"/>
          </a:p>
        </p:txBody>
      </p:sp>
      <p:sp>
        <p:nvSpPr>
          <p:cNvPr id="1515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155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620519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FCA61-DBB3-4BAE-A01E-8A0431D88B38}" type="slidenum">
              <a:rPr lang="en-GB"/>
              <a:pPr/>
              <a:t>32</a:t>
            </a:fld>
            <a:endParaRPr lang="en-GB"/>
          </a:p>
        </p:txBody>
      </p:sp>
      <p:sp>
        <p:nvSpPr>
          <p:cNvPr id="1525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257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370294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08413B-DD57-41A1-984B-DB1A2E86BCCE}" type="slidenum">
              <a:rPr lang="en-GB"/>
              <a:pPr/>
              <a:t>3</a:t>
            </a:fld>
            <a:endParaRPr lang="en-GB"/>
          </a:p>
        </p:txBody>
      </p:sp>
      <p:sp>
        <p:nvSpPr>
          <p:cNvPr id="1239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390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075881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A735C97-647B-4ECA-B65D-6127809BCBAF}" type="slidenum">
              <a:rPr lang="en-GB"/>
              <a:pPr/>
              <a:t>33</a:t>
            </a:fld>
            <a:endParaRPr lang="en-GB"/>
          </a:p>
        </p:txBody>
      </p:sp>
      <p:sp>
        <p:nvSpPr>
          <p:cNvPr id="1536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360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099939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6B47EC-D2B1-4B8C-BA3D-C0633E0D2189}" type="slidenum">
              <a:rPr lang="en-GB"/>
              <a:pPr/>
              <a:t>34</a:t>
            </a:fld>
            <a:endParaRPr lang="en-GB"/>
          </a:p>
        </p:txBody>
      </p:sp>
      <p:sp>
        <p:nvSpPr>
          <p:cNvPr id="1546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462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76325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D0E1E9-63C9-429B-8394-9F9BAC8F4E67}" type="slidenum">
              <a:rPr lang="en-GB"/>
              <a:pPr/>
              <a:t>35</a:t>
            </a:fld>
            <a:endParaRPr lang="en-GB"/>
          </a:p>
        </p:txBody>
      </p:sp>
      <p:sp>
        <p:nvSpPr>
          <p:cNvPr id="1556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565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14917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5E997C-D4E3-45C9-8919-BD79A589D571}" type="slidenum">
              <a:rPr lang="en-GB"/>
              <a:pPr/>
              <a:t>36</a:t>
            </a:fld>
            <a:endParaRPr lang="en-GB"/>
          </a:p>
        </p:txBody>
      </p:sp>
      <p:sp>
        <p:nvSpPr>
          <p:cNvPr id="1576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769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4115362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D6A023-F20B-4508-8EF8-4E01298EB15C}" type="slidenum">
              <a:rPr lang="en-GB"/>
              <a:pPr/>
              <a:t>4</a:t>
            </a:fld>
            <a:endParaRPr lang="en-GB"/>
          </a:p>
        </p:txBody>
      </p:sp>
      <p:sp>
        <p:nvSpPr>
          <p:cNvPr id="1249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427482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4836F10-FDBC-4DB6-BD37-A0CA00B2C816}" type="slidenum">
              <a:rPr lang="en-GB"/>
              <a:pPr/>
              <a:t>5</a:t>
            </a:fld>
            <a:endParaRPr lang="en-GB"/>
          </a:p>
        </p:txBody>
      </p:sp>
      <p:sp>
        <p:nvSpPr>
          <p:cNvPr id="1259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89355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5BF8C3-4030-4FD0-ABD1-005062E2C042}" type="slidenum">
              <a:rPr lang="en-GB"/>
              <a:pPr/>
              <a:t>6</a:t>
            </a:fld>
            <a:endParaRPr lang="en-GB"/>
          </a:p>
        </p:txBody>
      </p:sp>
      <p:sp>
        <p:nvSpPr>
          <p:cNvPr id="1269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697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463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8E78DB-77D4-4BBB-A292-EB2F87EB142C}" type="slidenum">
              <a:rPr lang="en-GB"/>
              <a:pPr/>
              <a:t>7</a:t>
            </a:fld>
            <a:endParaRPr lang="en-GB"/>
          </a:p>
        </p:txBody>
      </p:sp>
      <p:sp>
        <p:nvSpPr>
          <p:cNvPr id="1280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800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375962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5D8B71-C86E-4162-BF1F-26D5DACB666E}" type="slidenum">
              <a:rPr lang="en-GB"/>
              <a:pPr/>
              <a:t>8</a:t>
            </a:fld>
            <a:endParaRPr lang="en-GB"/>
          </a:p>
        </p:txBody>
      </p:sp>
      <p:sp>
        <p:nvSpPr>
          <p:cNvPr id="1290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902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80558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8E82AE-3529-4668-8D15-19C0EDA91553}" type="slidenum">
              <a:rPr lang="en-GB"/>
              <a:pPr/>
              <a:t>9</a:t>
            </a:fld>
            <a:endParaRPr lang="en-GB"/>
          </a:p>
        </p:txBody>
      </p:sp>
      <p:sp>
        <p:nvSpPr>
          <p:cNvPr id="1300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005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5132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EE568E73-DE21-4AB2-A639-D5D639117C4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BAAC2F23-D537-4EFA-9263-B8B0E51E099F}"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1625" cy="645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43B9FFD-4172-4385-B662-6530B8A81318}"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a:t>Click to edit Master title style</a:t>
            </a:r>
          </a:p>
        </p:txBody>
      </p:sp>
      <p:sp>
        <p:nvSpPr>
          <p:cNvPr id="3" name="Date Placeholder 2"/>
          <p:cNvSpPr>
            <a:spLocks noGrp="1"/>
          </p:cNvSpPr>
          <p:nvPr>
            <p:ph type="dt" idx="10"/>
          </p:nvPr>
        </p:nvSpPr>
        <p:spPr>
          <a:xfrm>
            <a:off x="503238" y="6886575"/>
            <a:ext cx="2346325" cy="520700"/>
          </a:xfrm>
        </p:spPr>
        <p:txBody>
          <a:bodyPr/>
          <a:lstStyle>
            <a:lvl1pPr>
              <a:defRPr/>
            </a:lvl1pPr>
          </a:lstStyle>
          <a:p>
            <a:endParaRPr lang="en-GB"/>
          </a:p>
        </p:txBody>
      </p:sp>
      <p:sp>
        <p:nvSpPr>
          <p:cNvPr id="4" name="Footer Placeholder 3"/>
          <p:cNvSpPr>
            <a:spLocks noGrp="1"/>
          </p:cNvSpPr>
          <p:nvPr>
            <p:ph type="ftr" idx="11"/>
          </p:nvPr>
        </p:nvSpPr>
        <p:spPr>
          <a:xfrm>
            <a:off x="3448050" y="6886575"/>
            <a:ext cx="3194050" cy="520700"/>
          </a:xfrm>
        </p:spPr>
        <p:txBody>
          <a:bodyPr/>
          <a:lstStyle>
            <a:lvl1pPr>
              <a:defRPr/>
            </a:lvl1pPr>
          </a:lstStyle>
          <a:p>
            <a:endParaRPr lang="en-GB"/>
          </a:p>
        </p:txBody>
      </p:sp>
      <p:sp>
        <p:nvSpPr>
          <p:cNvPr id="5" name="Slide Number Placeholder 4"/>
          <p:cNvSpPr>
            <a:spLocks noGrp="1"/>
          </p:cNvSpPr>
          <p:nvPr>
            <p:ph type="sldNum" idx="12"/>
          </p:nvPr>
        </p:nvSpPr>
        <p:spPr>
          <a:xfrm>
            <a:off x="7227888" y="6886575"/>
            <a:ext cx="2346325" cy="520700"/>
          </a:xfrm>
        </p:spPr>
        <p:txBody>
          <a:bodyPr/>
          <a:lstStyle>
            <a:lvl1pPr>
              <a:defRPr/>
            </a:lvl1pPr>
          </a:lstStyle>
          <a:p>
            <a:fld id="{720C1A14-2DE1-400B-A58F-F7AB56A298D5}"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575DE0F-5E71-4127-A509-F48EE0F3C55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C17D759-2408-4530-AF69-C2CBBF49BCA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949BBC75-85B8-478D-8292-6173C5E6EEF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ACA83FDA-EF93-4739-951D-963C9D9359A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834C7FF5-2456-4299-A622-4B9CD5A4D4D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A0C6CAD1-E9A5-4412-A527-92A631102F9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B66D72A4-0F9F-4EF0-8F50-DE0ADAC40303}"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E38035B3-FCD2-46FE-B265-9E4F034BED3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70975"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503238" y="1768475"/>
            <a:ext cx="9070975"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dt"/>
          </p:nvPr>
        </p:nvSpPr>
        <p:spPr bwMode="auto">
          <a:xfrm>
            <a:off x="50323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en-GB"/>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2D8A7B61-5B70-4E11-9CD6-DA6FB0560DD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mj-lt"/>
          <a:ea typeface="+mj-ea"/>
          <a:cs typeface="+mj-cs"/>
        </a:defRPr>
      </a:lvl1pPr>
      <a:lvl2pPr marL="4318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2pPr>
      <a:lvl3pPr marL="647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3pPr>
      <a:lvl4pPr marL="8636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4pPr>
      <a:lvl5pPr marL="10795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9pPr>
    </p:titleStyle>
    <p:bodyStyle>
      <a:lvl1pPr marL="431800" indent="-323850" algn="l" defTabSz="457200" rtl="0" fontAlgn="base" hangingPunct="0">
        <a:lnSpc>
          <a:spcPct val="96000"/>
        </a:lnSpc>
        <a:spcBef>
          <a:spcPct val="0"/>
        </a:spcBef>
        <a:spcAft>
          <a:spcPts val="1425"/>
        </a:spcAft>
        <a:buClr>
          <a:srgbClr val="000000"/>
        </a:buClr>
        <a:buSzPct val="45000"/>
        <a:buFont typeface="Wingdings" charset="2"/>
        <a:defRPr sz="3200">
          <a:solidFill>
            <a:srgbClr val="000000"/>
          </a:solidFill>
          <a:latin typeface="+mn-lt"/>
          <a:ea typeface="+mn-ea"/>
          <a:cs typeface="+mn-cs"/>
        </a:defRPr>
      </a:lvl1pPr>
      <a:lvl2pPr marL="863600" indent="-287338" algn="l" defTabSz="457200" rtl="0" fontAlgn="base" hangingPunct="0">
        <a:lnSpc>
          <a:spcPct val="96000"/>
        </a:lnSpc>
        <a:spcBef>
          <a:spcPct val="0"/>
        </a:spcBef>
        <a:spcAft>
          <a:spcPts val="1138"/>
        </a:spcAft>
        <a:buClr>
          <a:srgbClr val="000000"/>
        </a:buClr>
        <a:buSzPct val="75000"/>
        <a:buFont typeface="Symbol" charset="2"/>
        <a:defRPr sz="2800">
          <a:solidFill>
            <a:srgbClr val="000000"/>
          </a:solidFill>
          <a:latin typeface="+mn-lt"/>
          <a:cs typeface="+mn-cs"/>
        </a:defRPr>
      </a:lvl2pPr>
      <a:lvl3pPr marL="1295400" indent="-215900" algn="l" defTabSz="457200" rtl="0" fontAlgn="base" hangingPunct="0">
        <a:lnSpc>
          <a:spcPct val="96000"/>
        </a:lnSpc>
        <a:spcBef>
          <a:spcPct val="0"/>
        </a:spcBef>
        <a:spcAft>
          <a:spcPts val="850"/>
        </a:spcAft>
        <a:buClr>
          <a:srgbClr val="000000"/>
        </a:buClr>
        <a:buSzPct val="45000"/>
        <a:buFont typeface="Wingdings" charset="2"/>
        <a:defRPr sz="2400">
          <a:solidFill>
            <a:srgbClr val="000000"/>
          </a:solidFill>
          <a:latin typeface="+mn-lt"/>
          <a:cs typeface="+mn-cs"/>
        </a:defRPr>
      </a:lvl3pPr>
      <a:lvl4pPr marL="1727200" indent="-215900" algn="l" defTabSz="457200" rtl="0" fontAlgn="base" hangingPunct="0">
        <a:lnSpc>
          <a:spcPct val="96000"/>
        </a:lnSpc>
        <a:spcBef>
          <a:spcPct val="0"/>
        </a:spcBef>
        <a:spcAft>
          <a:spcPts val="575"/>
        </a:spcAft>
        <a:buClr>
          <a:srgbClr val="000000"/>
        </a:buClr>
        <a:buSzPct val="75000"/>
        <a:buFont typeface="Symbol" charset="2"/>
        <a:defRPr sz="2000">
          <a:solidFill>
            <a:srgbClr val="000000"/>
          </a:solidFill>
          <a:latin typeface="+mn-lt"/>
          <a:cs typeface="+mn-cs"/>
        </a:defRPr>
      </a:lvl4pPr>
      <a:lvl5pPr marL="21590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5pPr>
      <a:lvl6pPr marL="26162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905000" y="1704975"/>
            <a:ext cx="6315075" cy="4117975"/>
          </a:xfrm>
          <a:prstGeom prst="roundRect">
            <a:avLst>
              <a:gd name="adj" fmla="val 37"/>
            </a:avLst>
          </a:prstGeom>
          <a:solidFill>
            <a:srgbClr val="000000"/>
          </a:solidFill>
          <a:ln w="9525">
            <a:solidFill>
              <a:srgbClr val="000000"/>
            </a:solidFill>
            <a:round/>
            <a:headEnd/>
            <a:tailEnd/>
          </a:ln>
          <a:effectLst/>
        </p:spPr>
        <p:txBody>
          <a:bodyPr wrap="none" anchor="ct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2255838" y="2339975"/>
            <a:ext cx="5653087" cy="2974975"/>
          </a:xfrm>
          <a:prstGeom prst="rect">
            <a:avLst/>
          </a:prstGeom>
          <a:noFill/>
          <a:ln w="9525">
            <a:noFill/>
            <a:round/>
            <a:headEnd/>
            <a:tailEnd/>
          </a:ln>
          <a:effectLst/>
        </p:spPr>
      </p:pic>
      <p:sp>
        <p:nvSpPr>
          <p:cNvPr id="3075" name="Rectangle 3"/>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Introduction to PHP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Associative Arrays</a:t>
            </a:r>
          </a:p>
        </p:txBody>
      </p:sp>
      <p:sp>
        <p:nvSpPr>
          <p:cNvPr id="48130" name="Rectangle 2"/>
          <p:cNvSpPr>
            <a:spLocks noGrp="1" noChangeArrowheads="1"/>
          </p:cNvSpPr>
          <p:nvPr>
            <p:ph type="subTitle" idx="4294967295"/>
          </p:nvPr>
        </p:nvSpPr>
        <p:spPr bwMode="auto">
          <a:xfrm>
            <a:off x="503238" y="1455738"/>
            <a:ext cx="9072562" cy="561657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this example we use an array to assign ages to the different persons: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This example is the same as the one above, but shows a different way of creating the array: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48131" name="Picture 3"/>
          <p:cNvPicPr>
            <a:picLocks noChangeAspect="1" noChangeArrowheads="1"/>
          </p:cNvPicPr>
          <p:nvPr/>
        </p:nvPicPr>
        <p:blipFill>
          <a:blip r:embed="rId3" cstate="print"/>
          <a:srcRect/>
          <a:stretch>
            <a:fillRect/>
          </a:stretch>
        </p:blipFill>
        <p:spPr bwMode="auto">
          <a:xfrm>
            <a:off x="492125" y="2728913"/>
            <a:ext cx="8697913" cy="846137"/>
          </a:xfrm>
          <a:prstGeom prst="rect">
            <a:avLst/>
          </a:prstGeom>
          <a:noFill/>
          <a:ln w="9525">
            <a:noFill/>
            <a:round/>
            <a:headEnd/>
            <a:tailEnd/>
          </a:ln>
          <a:effectLst/>
        </p:spPr>
      </p:pic>
      <p:pic>
        <p:nvPicPr>
          <p:cNvPr id="48132" name="Picture 4"/>
          <p:cNvPicPr>
            <a:picLocks noChangeAspect="1" noChangeArrowheads="1"/>
          </p:cNvPicPr>
          <p:nvPr/>
        </p:nvPicPr>
        <p:blipFill>
          <a:blip r:embed="rId4" cstate="print"/>
          <a:srcRect/>
          <a:stretch>
            <a:fillRect/>
          </a:stretch>
        </p:blipFill>
        <p:spPr bwMode="auto">
          <a:xfrm>
            <a:off x="533400" y="4857750"/>
            <a:ext cx="4840288" cy="1736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Associative Arrays</a:t>
            </a:r>
          </a:p>
        </p:txBody>
      </p:sp>
      <p:pic>
        <p:nvPicPr>
          <p:cNvPr id="49154" name="Picture 2"/>
          <p:cNvPicPr>
            <a:picLocks noChangeAspect="1" noChangeArrowheads="1"/>
          </p:cNvPicPr>
          <p:nvPr/>
        </p:nvPicPr>
        <p:blipFill>
          <a:blip r:embed="rId3" cstate="print"/>
          <a:srcRect/>
          <a:stretch>
            <a:fillRect/>
          </a:stretch>
        </p:blipFill>
        <p:spPr bwMode="auto">
          <a:xfrm>
            <a:off x="571500" y="1493838"/>
            <a:ext cx="8877300" cy="51752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Multidimensional Arrays</a:t>
            </a:r>
          </a:p>
        </p:txBody>
      </p:sp>
      <p:sp>
        <p:nvSpPr>
          <p:cNvPr id="50178"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In a multidimensional array, each element in the main array can also be an array.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And each element in the sub-array can be an array, and so 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Multidimensional Arrays</a:t>
            </a:r>
          </a:p>
        </p:txBody>
      </p:sp>
      <p:pic>
        <p:nvPicPr>
          <p:cNvPr id="1027" name="Picture 3" descr="C:\Users\Bijan\Desktop\Untitled.png"/>
          <p:cNvPicPr>
            <a:picLocks noChangeAspect="1" noChangeArrowheads="1"/>
          </p:cNvPicPr>
          <p:nvPr/>
        </p:nvPicPr>
        <p:blipFill>
          <a:blip r:embed="rId3" cstate="print"/>
          <a:srcRect/>
          <a:stretch>
            <a:fillRect/>
          </a:stretch>
        </p:blipFill>
        <p:spPr bwMode="auto">
          <a:xfrm>
            <a:off x="944820" y="1189037"/>
            <a:ext cx="8667492" cy="3490913"/>
          </a:xfrm>
          <a:prstGeom prst="rect">
            <a:avLst/>
          </a:prstGeom>
          <a:noFill/>
        </p:spPr>
      </p:pic>
      <p:sp>
        <p:nvSpPr>
          <p:cNvPr id="6" name="Rectangle 1"/>
          <p:cNvSpPr txBox="1">
            <a:spLocks noChangeArrowheads="1"/>
          </p:cNvSpPr>
          <p:nvPr/>
        </p:nvSpPr>
        <p:spPr bwMode="auto">
          <a:xfrm>
            <a:off x="468312" y="4999037"/>
            <a:ext cx="9072562" cy="19050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Volvo: In stock: 22, sold: 18.</a:t>
            </a:r>
            <a:br>
              <a:rPr lang="en-US" dirty="0"/>
            </a:br>
            <a:r>
              <a:rPr lang="en-US" dirty="0"/>
              <a:t>BMW: In stock: 15, sold: 13.</a:t>
            </a:r>
            <a:br>
              <a:rPr lang="en-US" dirty="0"/>
            </a:br>
            <a:r>
              <a:rPr lang="en-US" dirty="0"/>
              <a:t>Saab: In stock: 5, sold: 2.</a:t>
            </a:r>
            <a:br>
              <a:rPr lang="en-US" dirty="0"/>
            </a:br>
            <a:r>
              <a:rPr lang="en-US" dirty="0"/>
              <a:t>Land Rover: In stock: 17, sold: 15.</a:t>
            </a:r>
            <a:endParaRPr kumimoji="0" lang="en-GB" b="0" i="0" u="none" strike="noStrike" kern="0" cap="none" spc="0" normalizeH="0" baseline="0" noProof="0" dirty="0">
              <a:ln>
                <a:noFill/>
              </a:ln>
              <a:solidFill>
                <a:srgbClr val="000000"/>
              </a:solidFill>
              <a:effectLst/>
              <a:uLnTx/>
              <a:uFillTx/>
              <a:latin typeface="+mj-lt"/>
              <a:ea typeface="+mj-ea"/>
              <a:cs typeface="+mj-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503238" y="-150813"/>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Multidimensional Arrays</a:t>
            </a:r>
          </a:p>
        </p:txBody>
      </p:sp>
      <p:pic>
        <p:nvPicPr>
          <p:cNvPr id="2050" name="Picture 2" descr="C:\Users\Bijan\Desktop\2.png"/>
          <p:cNvPicPr>
            <a:picLocks noChangeAspect="1" noChangeArrowheads="1"/>
          </p:cNvPicPr>
          <p:nvPr/>
        </p:nvPicPr>
        <p:blipFill>
          <a:blip r:embed="rId3" cstate="print"/>
          <a:srcRect/>
          <a:stretch>
            <a:fillRect/>
          </a:stretch>
        </p:blipFill>
        <p:spPr bwMode="auto">
          <a:xfrm>
            <a:off x="7502525" y="1308734"/>
            <a:ext cx="1804987" cy="5823903"/>
          </a:xfrm>
          <a:prstGeom prst="rect">
            <a:avLst/>
          </a:prstGeom>
          <a:noFill/>
        </p:spPr>
      </p:pic>
      <p:pic>
        <p:nvPicPr>
          <p:cNvPr id="2051" name="Picture 3" descr="C:\Users\Bijan\Desktop\1.png"/>
          <p:cNvPicPr>
            <a:picLocks noChangeAspect="1" noChangeArrowheads="1"/>
          </p:cNvPicPr>
          <p:nvPr/>
        </p:nvPicPr>
        <p:blipFill>
          <a:blip r:embed="rId4" cstate="print"/>
          <a:srcRect/>
          <a:stretch>
            <a:fillRect/>
          </a:stretch>
        </p:blipFill>
        <p:spPr bwMode="auto">
          <a:xfrm>
            <a:off x="87312" y="762000"/>
            <a:ext cx="5715000" cy="6675437"/>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3175"/>
            <a:ext cx="9070975" cy="582612"/>
          </a:xfrm>
        </p:spPr>
        <p:txBody>
          <a:bodyPr/>
          <a:lstStyle/>
          <a:p>
            <a:r>
              <a:rPr lang="en-GB" dirty="0"/>
              <a:t>PHP Multidimensional Arrays</a:t>
            </a:r>
            <a:endParaRPr lang="en-US" dirty="0"/>
          </a:p>
        </p:txBody>
      </p:sp>
      <p:pic>
        <p:nvPicPr>
          <p:cNvPr id="1026" name="Picture 2" descr="C:\Users\Bijan\Desktop\Untitled.png"/>
          <p:cNvPicPr>
            <a:picLocks noChangeAspect="1" noChangeArrowheads="1"/>
          </p:cNvPicPr>
          <p:nvPr/>
        </p:nvPicPr>
        <p:blipFill>
          <a:blip r:embed="rId2" cstate="print"/>
          <a:srcRect/>
          <a:stretch>
            <a:fillRect/>
          </a:stretch>
        </p:blipFill>
        <p:spPr bwMode="auto">
          <a:xfrm>
            <a:off x="163512" y="761999"/>
            <a:ext cx="6248400" cy="6599238"/>
          </a:xfrm>
          <a:prstGeom prst="rect">
            <a:avLst/>
          </a:prstGeom>
          <a:noFill/>
        </p:spPr>
      </p:pic>
      <p:pic>
        <p:nvPicPr>
          <p:cNvPr id="1027" name="Picture 3" descr="C:\Users\Bijan\Desktop\Untitled.png"/>
          <p:cNvPicPr>
            <a:picLocks noChangeAspect="1" noChangeArrowheads="1"/>
          </p:cNvPicPr>
          <p:nvPr/>
        </p:nvPicPr>
        <p:blipFill>
          <a:blip r:embed="rId3" cstate="print"/>
          <a:srcRect/>
          <a:stretch>
            <a:fillRect/>
          </a:stretch>
        </p:blipFill>
        <p:spPr bwMode="auto">
          <a:xfrm>
            <a:off x="6869112" y="2103437"/>
            <a:ext cx="2982913" cy="106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72494-CDBE-4158-A6A6-0DE44BA40E36}"/>
              </a:ext>
            </a:extLst>
          </p:cNvPr>
          <p:cNvSpPr>
            <a:spLocks noGrp="1"/>
          </p:cNvSpPr>
          <p:nvPr>
            <p:ph type="title"/>
          </p:nvPr>
        </p:nvSpPr>
        <p:spPr>
          <a:xfrm>
            <a:off x="503238" y="-30162"/>
            <a:ext cx="9070975" cy="685800"/>
          </a:xfrm>
        </p:spPr>
        <p:txBody>
          <a:bodyPr/>
          <a:lstStyle/>
          <a:p>
            <a:r>
              <a:rPr lang="en-US" dirty="0"/>
              <a:t>Insert Element in Array</a:t>
            </a:r>
          </a:p>
        </p:txBody>
      </p:sp>
      <p:sp>
        <p:nvSpPr>
          <p:cNvPr id="10" name="Title 1">
            <a:extLst>
              <a:ext uri="{FF2B5EF4-FFF2-40B4-BE49-F238E27FC236}">
                <a16:creationId xmlns:a16="http://schemas.microsoft.com/office/drawing/2014/main" xmlns="" id="{E669D2BB-9E4F-48A5-88C2-42E61E54404A}"/>
              </a:ext>
            </a:extLst>
          </p:cNvPr>
          <p:cNvSpPr txBox="1">
            <a:spLocks/>
          </p:cNvSpPr>
          <p:nvPr/>
        </p:nvSpPr>
        <p:spPr bwMode="auto">
          <a:xfrm>
            <a:off x="163512" y="579438"/>
            <a:ext cx="9764713" cy="39624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marL="285750" indent="-285750">
              <a:lnSpc>
                <a:spcPct val="150000"/>
              </a:lnSpc>
              <a:buFont typeface="Wingdings" panose="05000000000000000000" pitchFamily="2" charset="2"/>
              <a:buChar char="Ø"/>
            </a:pPr>
            <a:r>
              <a:rPr lang="en-US" dirty="0" err="1"/>
              <a:t>array_push</a:t>
            </a:r>
            <a:r>
              <a:rPr lang="en-US" dirty="0"/>
              <a:t>() function inserts one or more elements to the end of an array.</a:t>
            </a:r>
          </a:p>
          <a:p>
            <a:pPr>
              <a:lnSpc>
                <a:spcPct val="150000"/>
              </a:lnSpc>
            </a:pPr>
            <a:r>
              <a:rPr lang="en-US" dirty="0"/>
              <a:t>Syntax</a:t>
            </a:r>
          </a:p>
          <a:p>
            <a:pPr>
              <a:lnSpc>
                <a:spcPct val="150000"/>
              </a:lnSpc>
            </a:pPr>
            <a:r>
              <a:rPr lang="en-US" dirty="0"/>
              <a:t>           </a:t>
            </a:r>
            <a:r>
              <a:rPr lang="en-US" dirty="0" err="1"/>
              <a:t>array_push</a:t>
            </a:r>
            <a:r>
              <a:rPr lang="en-US" dirty="0"/>
              <a:t>(array,value1,value2...)</a:t>
            </a:r>
          </a:p>
          <a:p>
            <a:pPr marL="285750" indent="-285750">
              <a:lnSpc>
                <a:spcPct val="150000"/>
              </a:lnSpc>
              <a:buFont typeface="Wingdings" panose="05000000000000000000" pitchFamily="2" charset="2"/>
              <a:buChar char="Ø"/>
            </a:pPr>
            <a:r>
              <a:rPr lang="en-US" dirty="0" err="1"/>
              <a:t>array_slice</a:t>
            </a:r>
            <a:r>
              <a:rPr lang="en-US" dirty="0"/>
              <a:t>() function returns selected parts of an array</a:t>
            </a:r>
          </a:p>
          <a:p>
            <a:r>
              <a:rPr lang="en-US" dirty="0"/>
              <a:t>Syntax</a:t>
            </a:r>
          </a:p>
          <a:p>
            <a:r>
              <a:rPr lang="en-US" dirty="0"/>
              <a:t>           </a:t>
            </a:r>
            <a:r>
              <a:rPr lang="en-US" dirty="0" err="1" smtClean="0"/>
              <a:t>array_slice</a:t>
            </a:r>
            <a:r>
              <a:rPr lang="en-US" dirty="0" smtClean="0"/>
              <a:t> (</a:t>
            </a:r>
            <a:r>
              <a:rPr lang="en-US" i="1" dirty="0"/>
              <a:t>array</a:t>
            </a:r>
            <a:r>
              <a:rPr lang="en-US" i="1" dirty="0" smtClean="0"/>
              <a:t>, start, length, preserve</a:t>
            </a:r>
            <a:r>
              <a:rPr lang="en-US" dirty="0"/>
              <a:t>)</a:t>
            </a:r>
            <a:br>
              <a:rPr lang="en-US" dirty="0"/>
            </a:br>
            <a:endParaRPr lang="en-US" dirty="0"/>
          </a:p>
          <a:p>
            <a:pPr marL="285750" indent="-285750">
              <a:lnSpc>
                <a:spcPct val="150000"/>
              </a:lnSpc>
              <a:buFont typeface="Wingdings" panose="05000000000000000000" pitchFamily="2" charset="2"/>
              <a:buChar char="Ø"/>
            </a:pPr>
            <a:endParaRPr lang="en-US" dirty="0"/>
          </a:p>
          <a:p>
            <a:pPr>
              <a:lnSpc>
                <a:spcPct val="150000"/>
              </a:lnSpc>
            </a:pPr>
            <a:endParaRPr lang="en-US" dirty="0"/>
          </a:p>
          <a:p>
            <a:pPr>
              <a:lnSpc>
                <a:spcPct val="150000"/>
              </a:lnSpc>
            </a:pPr>
            <a:endParaRPr lang="en-US" dirty="0"/>
          </a:p>
        </p:txBody>
      </p:sp>
      <p:graphicFrame>
        <p:nvGraphicFramePr>
          <p:cNvPr id="14" name="Table 13">
            <a:extLst>
              <a:ext uri="{FF2B5EF4-FFF2-40B4-BE49-F238E27FC236}">
                <a16:creationId xmlns:a16="http://schemas.microsoft.com/office/drawing/2014/main" xmlns="" id="{CA714BE7-4019-4819-A4F0-AE021E11ED40}"/>
              </a:ext>
            </a:extLst>
          </p:cNvPr>
          <p:cNvGraphicFramePr>
            <a:graphicFrameLocks noGrp="1"/>
          </p:cNvGraphicFramePr>
          <p:nvPr>
            <p:extLst>
              <p:ext uri="{D42A27DB-BD31-4B8C-83A1-F6EECF244321}">
                <p14:modId xmlns:p14="http://schemas.microsoft.com/office/powerpoint/2010/main" xmlns="" val="3316727842"/>
              </p:ext>
            </p:extLst>
          </p:nvPr>
        </p:nvGraphicFramePr>
        <p:xfrm>
          <a:off x="858520" y="3246437"/>
          <a:ext cx="8374696" cy="3846820"/>
        </p:xfrm>
        <a:graphic>
          <a:graphicData uri="http://schemas.openxmlformats.org/drawingml/2006/table">
            <a:tbl>
              <a:tblPr/>
              <a:tblGrid>
                <a:gridCol w="1680479">
                  <a:extLst>
                    <a:ext uri="{9D8B030D-6E8A-4147-A177-3AD203B41FA5}">
                      <a16:colId xmlns:a16="http://schemas.microsoft.com/office/drawing/2014/main" xmlns="" val="209973064"/>
                    </a:ext>
                  </a:extLst>
                </a:gridCol>
                <a:gridCol w="6694217">
                  <a:extLst>
                    <a:ext uri="{9D8B030D-6E8A-4147-A177-3AD203B41FA5}">
                      <a16:colId xmlns:a16="http://schemas.microsoft.com/office/drawing/2014/main" xmlns="" val="2263666272"/>
                    </a:ext>
                  </a:extLst>
                </a:gridCol>
              </a:tblGrid>
              <a:tr h="311335">
                <a:tc>
                  <a:txBody>
                    <a:bodyPr/>
                    <a:lstStyle/>
                    <a:p>
                      <a:pPr algn="l" fontAlgn="t"/>
                      <a:r>
                        <a:rPr lang="en-US" sz="1700" dirty="0">
                          <a:effectLst/>
                        </a:rPr>
                        <a:t>Parameter</a:t>
                      </a: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216986718"/>
                  </a:ext>
                </a:extLst>
              </a:tr>
              <a:tr h="311335">
                <a:tc>
                  <a:txBody>
                    <a:bodyPr/>
                    <a:lstStyle/>
                    <a:p>
                      <a:pPr algn="l" fontAlgn="t"/>
                      <a:r>
                        <a:rPr lang="en-US" sz="1700" i="1">
                          <a:effectLst/>
                        </a:rPr>
                        <a:t>array</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Required. </a:t>
                      </a:r>
                      <a:r>
                        <a:rPr lang="en-US" sz="1700" b="1" dirty="0">
                          <a:effectLst/>
                        </a:rPr>
                        <a:t>Specifies an array</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951813110"/>
                  </a:ext>
                </a:extLst>
              </a:tr>
              <a:tr h="1104749">
                <a:tc>
                  <a:txBody>
                    <a:bodyPr/>
                    <a:lstStyle/>
                    <a:p>
                      <a:pPr algn="l" fontAlgn="t"/>
                      <a:r>
                        <a:rPr lang="en-US" sz="1700" i="1">
                          <a:effectLst/>
                        </a:rPr>
                        <a:t>start</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Required. Numeric value. Specifies where the </a:t>
                      </a:r>
                      <a:r>
                        <a:rPr lang="en-US" sz="1700" b="1" dirty="0">
                          <a:effectLst/>
                        </a:rPr>
                        <a:t>function will start </a:t>
                      </a:r>
                      <a:r>
                        <a:rPr lang="en-US" sz="1700" dirty="0">
                          <a:effectLst/>
                        </a:rPr>
                        <a:t>the slice. 0 = the first element. If this value is set to a negative number, the function will start slicing that far from the last element. -2 means start at the second last element of the array.</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494724149"/>
                  </a:ext>
                </a:extLst>
              </a:tr>
              <a:tr h="308116">
                <a:tc>
                  <a:txBody>
                    <a:bodyPr/>
                    <a:lstStyle/>
                    <a:p>
                      <a:pPr algn="l" fontAlgn="t"/>
                      <a:r>
                        <a:rPr lang="en-US" sz="1700" i="1">
                          <a:effectLst/>
                        </a:rPr>
                        <a:t>length</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Optional. Numeric value. Specifies the </a:t>
                      </a:r>
                      <a:r>
                        <a:rPr lang="en-US" sz="1700" b="1" dirty="0">
                          <a:effectLst/>
                        </a:rPr>
                        <a:t>length of the returned array</a:t>
                      </a:r>
                      <a:r>
                        <a:rPr lang="en-US" sz="1700" dirty="0">
                          <a:effectLst/>
                        </a:rPr>
                        <a:t>. If this value is not set, the function will return all elements, starting from the position set by the start-parameter. </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2073546833"/>
                  </a:ext>
                </a:extLst>
              </a:tr>
              <a:tr h="708042">
                <a:tc>
                  <a:txBody>
                    <a:bodyPr/>
                    <a:lstStyle/>
                    <a:p>
                      <a:pPr algn="l" fontAlgn="t"/>
                      <a:r>
                        <a:rPr lang="en-US" sz="1700" i="1">
                          <a:effectLst/>
                        </a:rPr>
                        <a:t>preserve</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None/>
                      </a:pPr>
                      <a:r>
                        <a:rPr lang="en-US" sz="1700" dirty="0">
                          <a:effectLst/>
                        </a:rPr>
                        <a:t>Optional. Specifies if the function should </a:t>
                      </a:r>
                      <a:r>
                        <a:rPr lang="en-US" sz="1700" b="1" dirty="0">
                          <a:effectLst/>
                        </a:rPr>
                        <a:t>preserve or reset the keys</a:t>
                      </a:r>
                      <a:r>
                        <a:rPr lang="en-US" sz="1700" dirty="0">
                          <a:effectLst/>
                        </a:rPr>
                        <a:t>. Possible values: true -  Preserve </a:t>
                      </a:r>
                      <a:r>
                        <a:rPr lang="en-US" sz="1700" dirty="0" smtClean="0">
                          <a:effectLst/>
                        </a:rPr>
                        <a:t>keys,</a:t>
                      </a:r>
                      <a:r>
                        <a:rPr lang="en-US" sz="1700" baseline="0" dirty="0" smtClean="0">
                          <a:effectLst/>
                        </a:rPr>
                        <a:t> f</a:t>
                      </a:r>
                      <a:r>
                        <a:rPr lang="en-US" sz="1700" dirty="0" smtClean="0">
                          <a:effectLst/>
                        </a:rPr>
                        <a:t>alse </a:t>
                      </a:r>
                      <a:r>
                        <a:rPr lang="en-US" sz="1700" dirty="0">
                          <a:effectLst/>
                        </a:rPr>
                        <a:t>- Default. Reset keys</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96560886"/>
                  </a:ext>
                </a:extLst>
              </a:tr>
            </a:tbl>
          </a:graphicData>
        </a:graphic>
      </p:graphicFrame>
    </p:spTree>
    <p:extLst>
      <p:ext uri="{BB962C8B-B14F-4D97-AF65-F5344CB8AC3E}">
        <p14:creationId xmlns:p14="http://schemas.microsoft.com/office/powerpoint/2010/main" xmlns="" val="100648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106363"/>
            <a:ext cx="9070975" cy="506412"/>
          </a:xfrm>
        </p:spPr>
        <p:txBody>
          <a:bodyPr/>
          <a:lstStyle/>
          <a:p>
            <a:r>
              <a:rPr lang="en-US" dirty="0"/>
              <a:t>Removing values from arrays</a:t>
            </a:r>
          </a:p>
        </p:txBody>
      </p:sp>
      <p:sp>
        <p:nvSpPr>
          <p:cNvPr id="3" name="Title 1"/>
          <p:cNvSpPr txBox="1">
            <a:spLocks/>
          </p:cNvSpPr>
          <p:nvPr/>
        </p:nvSpPr>
        <p:spPr bwMode="auto">
          <a:xfrm>
            <a:off x="163512" y="503237"/>
            <a:ext cx="9764713" cy="68580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a:lnSpc>
                <a:spcPct val="150000"/>
              </a:lnSpc>
            </a:pPr>
            <a:r>
              <a:rPr lang="en-US" sz="1600" dirty="0"/>
              <a:t>&gt; Sometimes you need to completely remove an element from an array. For example, suppose you have the following array with five elements:</a:t>
            </a:r>
          </a:p>
          <a:p>
            <a:pPr lvl="4">
              <a:lnSpc>
                <a:spcPct val="150000"/>
              </a:lnSpc>
            </a:pPr>
            <a:r>
              <a:rPr lang="en-US" sz="1400" dirty="0"/>
              <a:t>$cities[0] = “Phoenix”;</a:t>
            </a:r>
          </a:p>
          <a:p>
            <a:pPr lvl="4">
              <a:lnSpc>
                <a:spcPct val="150000"/>
              </a:lnSpc>
            </a:pPr>
            <a:r>
              <a:rPr lang="en-US" sz="1400" dirty="0"/>
              <a:t>$cities[1] = “Tucson”;</a:t>
            </a:r>
          </a:p>
          <a:p>
            <a:pPr lvl="4">
              <a:lnSpc>
                <a:spcPct val="150000"/>
              </a:lnSpc>
            </a:pPr>
            <a:r>
              <a:rPr lang="en-US" sz="1400" dirty="0"/>
              <a:t>$cities[2] = “Flagstaff”;</a:t>
            </a:r>
          </a:p>
          <a:p>
            <a:pPr lvl="4">
              <a:lnSpc>
                <a:spcPct val="150000"/>
              </a:lnSpc>
            </a:pPr>
            <a:r>
              <a:rPr lang="en-US" sz="1400" dirty="0"/>
              <a:t>$cities[3] = “Tempe”;</a:t>
            </a:r>
          </a:p>
          <a:p>
            <a:pPr lvl="4">
              <a:lnSpc>
                <a:spcPct val="150000"/>
              </a:lnSpc>
            </a:pPr>
            <a:r>
              <a:rPr lang="en-US" sz="1400" dirty="0"/>
              <a:t>$cities[4] = “Prescott”;</a:t>
            </a:r>
            <a:endParaRPr lang="en-US" sz="1600" kern="0" dirty="0">
              <a:solidFill>
                <a:srgbClr val="000000"/>
              </a:solidFill>
            </a:endParaRPr>
          </a:p>
          <a:p>
            <a:pPr>
              <a:lnSpc>
                <a:spcPct val="150000"/>
              </a:lnSpc>
            </a:pPr>
            <a:r>
              <a:rPr lang="en-US" sz="1600" dirty="0"/>
              <a:t>&gt; Now you decide that you no longer want to include Tempe, so you use the following statement to try to remove Tempe from the array:</a:t>
            </a:r>
          </a:p>
          <a:p>
            <a:pPr>
              <a:lnSpc>
                <a:spcPct val="150000"/>
              </a:lnSpc>
            </a:pPr>
            <a:r>
              <a:rPr lang="en-US" sz="1600" dirty="0"/>
              <a:t>		</a:t>
            </a:r>
            <a:r>
              <a:rPr lang="en-US" sz="1400" dirty="0"/>
              <a:t>$cities[3] = “”;</a:t>
            </a:r>
            <a:endParaRPr lang="en-US" sz="1600" dirty="0"/>
          </a:p>
          <a:p>
            <a:pPr>
              <a:lnSpc>
                <a:spcPct val="150000"/>
              </a:lnSpc>
              <a:buFont typeface="Wingdings"/>
              <a:buChar char="Ø"/>
            </a:pPr>
            <a:r>
              <a:rPr lang="en-US" sz="1600" dirty="0"/>
              <a:t>Although this statement sets $cities[3] to an empty string, it doesn’t remove the element from the array. You still have an array with five elements, but one of the five values is empty. To totally remove the element from the array, you need to unset it with the following statement: </a:t>
            </a:r>
          </a:p>
          <a:p>
            <a:pPr>
              <a:lnSpc>
                <a:spcPct val="150000"/>
              </a:lnSpc>
            </a:pPr>
            <a:r>
              <a:rPr lang="en-US" sz="1600" dirty="0"/>
              <a:t>		</a:t>
            </a:r>
            <a:r>
              <a:rPr lang="en-US" sz="1400" dirty="0"/>
              <a:t>unset($cities[3]);</a:t>
            </a:r>
          </a:p>
          <a:p>
            <a:pPr>
              <a:lnSpc>
                <a:spcPct val="150000"/>
              </a:lnSpc>
            </a:pPr>
            <a:r>
              <a:rPr lang="en-US" sz="1400" dirty="0"/>
              <a:t>		var_dump($cities); </a:t>
            </a:r>
          </a:p>
          <a:p>
            <a:pPr>
              <a:lnSpc>
                <a:spcPct val="150000"/>
              </a:lnSpc>
            </a:pPr>
            <a:r>
              <a:rPr lang="en-US" sz="1600" dirty="0"/>
              <a:t>Now your array has only four elements in it, as follows:</a:t>
            </a:r>
          </a:p>
          <a:p>
            <a:pPr lvl="4">
              <a:lnSpc>
                <a:spcPct val="150000"/>
              </a:lnSpc>
            </a:pPr>
            <a:r>
              <a:rPr lang="en-US" sz="1400" dirty="0"/>
              <a:t>$cities[0] = “Phoenix”;</a:t>
            </a:r>
          </a:p>
          <a:p>
            <a:pPr lvl="4">
              <a:lnSpc>
                <a:spcPct val="150000"/>
              </a:lnSpc>
            </a:pPr>
            <a:r>
              <a:rPr lang="en-US" sz="1400" dirty="0"/>
              <a:t>$cities[1] = “Tucson”;</a:t>
            </a:r>
          </a:p>
          <a:p>
            <a:pPr lvl="4">
              <a:lnSpc>
                <a:spcPct val="150000"/>
              </a:lnSpc>
            </a:pPr>
            <a:r>
              <a:rPr lang="en-US" sz="1400" dirty="0"/>
              <a:t>$cities[2] = “Flagstaff”;</a:t>
            </a:r>
          </a:p>
          <a:p>
            <a:pPr lvl="4">
              <a:lnSpc>
                <a:spcPct val="150000"/>
              </a:lnSpc>
            </a:pPr>
            <a:r>
              <a:rPr lang="en-US" sz="1400" dirty="0"/>
              <a:t>$cities[4] = “Prescott”;</a:t>
            </a:r>
          </a:p>
        </p:txBody>
      </p:sp>
    </p:spTree>
    <p:extLst>
      <p:ext uri="{BB962C8B-B14F-4D97-AF65-F5344CB8AC3E}">
        <p14:creationId xmlns:p14="http://schemas.microsoft.com/office/powerpoint/2010/main" xmlns="" val="290750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a:t>
            </a:r>
          </a:p>
        </p:txBody>
      </p:sp>
      <p:sp>
        <p:nvSpPr>
          <p:cNvPr id="54274" name="Rectangle 2"/>
          <p:cNvSpPr>
            <a:spLocks noGrp="1" noChangeArrowheads="1"/>
          </p:cNvSpPr>
          <p:nvPr>
            <p:ph type="body" idx="1"/>
          </p:nvPr>
        </p:nvSpPr>
        <p:spPr>
          <a:xfrm>
            <a:off x="474663" y="2065338"/>
            <a:ext cx="9072562" cy="4602162"/>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Often when you write code, you want the same block of code to run over and over again in a row. Instead of adding several almost equal lines in a script we can use loops to perform a task like this.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PHP, we have the following looping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a:t>
            </a:r>
          </a:p>
        </p:txBody>
      </p:sp>
      <p:sp>
        <p:nvSpPr>
          <p:cNvPr id="55298" name="Rectangle 2"/>
          <p:cNvSpPr>
            <a:spLocks noGrp="1" noChangeArrowheads="1"/>
          </p:cNvSpPr>
          <p:nvPr>
            <p:ph type="body" idx="1"/>
          </p:nvPr>
        </p:nvSpPr>
        <p:spPr>
          <a:xfrm>
            <a:off x="474663" y="2065338"/>
            <a:ext cx="9072562" cy="475297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while</a:t>
            </a:r>
            <a:r>
              <a:rPr lang="en-GB"/>
              <a:t> - loops through a block of code while a specified condition is true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do...while</a:t>
            </a:r>
            <a:r>
              <a:rPr lang="en-GB"/>
              <a:t> - loops through a block of code once, and then repeats the loop as long as a specified condition is true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for</a:t>
            </a:r>
            <a:r>
              <a:rPr lang="en-GB"/>
              <a:t> - loops through a block of code a specified number of times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foreach</a:t>
            </a:r>
            <a:r>
              <a:rPr lang="en-GB"/>
              <a:t> - loops through a block of code for each element in an 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39938" name="Rectangle 2"/>
          <p:cNvSpPr>
            <a:spLocks noGrp="1" noChangeArrowheads="1"/>
          </p:cNvSpPr>
          <p:nvPr>
            <p:ph type="body" idx="1"/>
          </p:nvPr>
        </p:nvSpPr>
        <p:spPr>
          <a:xfrm>
            <a:off x="503238" y="2154238"/>
            <a:ext cx="9072562" cy="4605337"/>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An array variable is a storage area holding a number or text. The problem is, a variable will hold only one value.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An array is a special variable, which can store multiple values in one single variable.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While</a:t>
            </a:r>
          </a:p>
        </p:txBody>
      </p:sp>
      <p:sp>
        <p:nvSpPr>
          <p:cNvPr id="56322" name="Rectangle 2"/>
          <p:cNvSpPr>
            <a:spLocks noGrp="1" noChangeArrowheads="1"/>
          </p:cNvSpPr>
          <p:nvPr>
            <p:ph type="subTitle" idx="4294967295"/>
          </p:nvPr>
        </p:nvSpPr>
        <p:spPr bwMode="auto">
          <a:xfrm>
            <a:off x="592138" y="1665288"/>
            <a:ext cx="9072562" cy="467995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while loop executes a block of code while a condition is true. The example below defines a loop that starts with</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i=1. The loop will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continue to run as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long as i is less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than, or equal to 5.</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 will increase by 1</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each time the loop</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runs:</a:t>
            </a:r>
          </a:p>
        </p:txBody>
      </p:sp>
      <p:pic>
        <p:nvPicPr>
          <p:cNvPr id="56323" name="Picture 3"/>
          <p:cNvPicPr>
            <a:picLocks noChangeAspect="1" noChangeArrowheads="1"/>
          </p:cNvPicPr>
          <p:nvPr/>
        </p:nvPicPr>
        <p:blipFill>
          <a:blip r:embed="rId3" cstate="print"/>
          <a:srcRect/>
          <a:stretch>
            <a:fillRect/>
          </a:stretch>
        </p:blipFill>
        <p:spPr bwMode="auto">
          <a:xfrm>
            <a:off x="4205288" y="2974975"/>
            <a:ext cx="5265737" cy="40163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While</a:t>
            </a:r>
          </a:p>
        </p:txBody>
      </p:sp>
      <p:pic>
        <p:nvPicPr>
          <p:cNvPr id="57346" name="Picture 2"/>
          <p:cNvPicPr>
            <a:picLocks noChangeAspect="1" noChangeArrowheads="1"/>
          </p:cNvPicPr>
          <p:nvPr/>
        </p:nvPicPr>
        <p:blipFill>
          <a:blip r:embed="rId3" cstate="print"/>
          <a:srcRect/>
          <a:stretch>
            <a:fillRect/>
          </a:stretch>
        </p:blipFill>
        <p:spPr bwMode="auto">
          <a:xfrm>
            <a:off x="2944813" y="2130425"/>
            <a:ext cx="3708400" cy="35750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Do ... While</a:t>
            </a:r>
          </a:p>
        </p:txBody>
      </p:sp>
      <p:sp>
        <p:nvSpPr>
          <p:cNvPr id="58370"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do...while statement will always execute the block of code once, it will then check the condition, and repeat the loop while the condition is true.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next example defines a loop that starts with i=1. It will then increment i with 1, and write some output. Then the condition is checked, and the loop will continue to run as long as i is less than, or equal to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Do ... While</a:t>
            </a:r>
          </a:p>
        </p:txBody>
      </p:sp>
      <p:pic>
        <p:nvPicPr>
          <p:cNvPr id="59394" name="Picture 2"/>
          <p:cNvPicPr>
            <a:picLocks noChangeAspect="1" noChangeArrowheads="1"/>
          </p:cNvPicPr>
          <p:nvPr/>
        </p:nvPicPr>
        <p:blipFill>
          <a:blip r:embed="rId3" cstate="print"/>
          <a:srcRect/>
          <a:stretch>
            <a:fillRect/>
          </a:stretch>
        </p:blipFill>
        <p:spPr bwMode="auto">
          <a:xfrm>
            <a:off x="1484313" y="1450975"/>
            <a:ext cx="6986587" cy="5610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Do ... While</a:t>
            </a:r>
          </a:p>
        </p:txBody>
      </p:sp>
      <p:pic>
        <p:nvPicPr>
          <p:cNvPr id="60418" name="Picture 2"/>
          <p:cNvPicPr>
            <a:picLocks noChangeAspect="1" noChangeArrowheads="1"/>
          </p:cNvPicPr>
          <p:nvPr/>
        </p:nvPicPr>
        <p:blipFill>
          <a:blip r:embed="rId3" cstate="print"/>
          <a:srcRect/>
          <a:stretch>
            <a:fillRect/>
          </a:stretch>
        </p:blipFill>
        <p:spPr bwMode="auto">
          <a:xfrm>
            <a:off x="3081338" y="2344738"/>
            <a:ext cx="3127375" cy="29479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pic>
        <p:nvPicPr>
          <p:cNvPr id="61442" name="Picture 2"/>
          <p:cNvPicPr>
            <a:picLocks noChangeAspect="1" noChangeArrowheads="1"/>
          </p:cNvPicPr>
          <p:nvPr/>
        </p:nvPicPr>
        <p:blipFill>
          <a:blip r:embed="rId3" cstate="print"/>
          <a:srcRect/>
          <a:stretch>
            <a:fillRect/>
          </a:stretch>
        </p:blipFill>
        <p:spPr bwMode="auto">
          <a:xfrm>
            <a:off x="558800" y="2944813"/>
            <a:ext cx="8845550" cy="26225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sp>
        <p:nvSpPr>
          <p:cNvPr id="62466" name="Rectangle 2"/>
          <p:cNvSpPr>
            <a:spLocks noGrp="1" noChangeArrowheads="1"/>
          </p:cNvSpPr>
          <p:nvPr>
            <p:ph type="body" idx="1"/>
          </p:nvPr>
        </p:nvSpPr>
        <p:spPr>
          <a:xfrm>
            <a:off x="503238" y="1768475"/>
            <a:ext cx="9072562" cy="5221288"/>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Parameters: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init</a:t>
            </a:r>
            <a:r>
              <a:rPr lang="en-GB"/>
              <a:t>: Mostly used to set a counter (but can be any code to be executed once at the beginning of the loop)</a:t>
            </a:r>
            <a:r>
              <a:rPr lang="ar-SA"/>
              <a:t>‏</a:t>
            </a:r>
            <a:endParaRPr lang="en-GB"/>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condition</a:t>
            </a:r>
            <a:r>
              <a:rPr lang="en-GB"/>
              <a:t>: Evaluated for each loop iteration. If it evaluates to TRUE, the loop continues. If it evaluates to FALSE, the loop ends.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increment</a:t>
            </a:r>
            <a:r>
              <a:rPr lang="en-GB"/>
              <a:t>: Mostly used to increment a counter (but can be any code to be executed at the end of the loop)</a:t>
            </a:r>
            <a:r>
              <a:rPr lang="ar-SA"/>
              <a:t>‏</a:t>
            </a: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sp>
        <p:nvSpPr>
          <p:cNvPr id="63490" name="Rectangle 2"/>
          <p:cNvSpPr>
            <a:spLocks noGrp="1" noChangeArrowheads="1"/>
          </p:cNvSpPr>
          <p:nvPr>
            <p:ph type="subTitle" idx="4294967295"/>
          </p:nvPr>
        </p:nvSpPr>
        <p:spPr bwMode="auto">
          <a:xfrm>
            <a:off x="503238" y="1689100"/>
            <a:ext cx="9072562" cy="514826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example below defines a loop that starts with i=1. The loop will continue to run as long as i is less than, or equal to 5. i will increase by 1 each time the loop runs: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63491" name="Picture 3"/>
          <p:cNvPicPr>
            <a:picLocks noChangeAspect="1" noChangeArrowheads="1"/>
          </p:cNvPicPr>
          <p:nvPr/>
        </p:nvPicPr>
        <p:blipFill>
          <a:blip r:embed="rId3" cstate="print"/>
          <a:srcRect/>
          <a:stretch>
            <a:fillRect/>
          </a:stretch>
        </p:blipFill>
        <p:spPr bwMode="auto">
          <a:xfrm>
            <a:off x="4011613" y="3262313"/>
            <a:ext cx="5503862" cy="36401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pic>
        <p:nvPicPr>
          <p:cNvPr id="64514" name="Picture 2"/>
          <p:cNvPicPr>
            <a:picLocks noChangeAspect="1" noChangeArrowheads="1"/>
          </p:cNvPicPr>
          <p:nvPr/>
        </p:nvPicPr>
        <p:blipFill>
          <a:blip r:embed="rId3" cstate="print"/>
          <a:srcRect/>
          <a:stretch>
            <a:fillRect/>
          </a:stretch>
        </p:blipFill>
        <p:spPr bwMode="auto">
          <a:xfrm>
            <a:off x="3413125" y="2568575"/>
            <a:ext cx="2971800" cy="28003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Foreach</a:t>
            </a:r>
          </a:p>
        </p:txBody>
      </p:sp>
      <p:sp>
        <p:nvSpPr>
          <p:cNvPr id="65538"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For every loop iteration, the value of the current array element is assigned to $value (and the array pointer is moved by one) - so on the next loop iteration, you'll be looking at the next array value.</a:t>
            </a:r>
          </a:p>
        </p:txBody>
      </p:sp>
      <p:pic>
        <p:nvPicPr>
          <p:cNvPr id="65539" name="Picture 3"/>
          <p:cNvPicPr>
            <a:picLocks noChangeAspect="1" noChangeArrowheads="1"/>
          </p:cNvPicPr>
          <p:nvPr/>
        </p:nvPicPr>
        <p:blipFill>
          <a:blip r:embed="rId3" cstate="print"/>
          <a:srcRect/>
          <a:stretch>
            <a:fillRect/>
          </a:stretch>
        </p:blipFill>
        <p:spPr bwMode="auto">
          <a:xfrm>
            <a:off x="2319338" y="1860550"/>
            <a:ext cx="5187950" cy="21463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40962" name="Rectangle 2"/>
          <p:cNvSpPr>
            <a:spLocks noGrp="1" noChangeArrowheads="1"/>
          </p:cNvSpPr>
          <p:nvPr>
            <p:ph type="subTitle" idx="4294967295"/>
          </p:nvPr>
        </p:nvSpPr>
        <p:spPr bwMode="auto">
          <a:xfrm>
            <a:off x="503238" y="1814513"/>
            <a:ext cx="9072562" cy="1571625"/>
          </a:xfrm>
          <a:prstGeom prst="rect">
            <a:avLst/>
          </a:prstGeom>
          <a:noFill/>
          <a:ln/>
        </p:spPr>
        <p:txBody>
          <a:bodyPr lIns="0" tIns="0" rIns="0" bIns="0" anchor="ctr"/>
          <a:lstStyle/>
          <a:p>
            <a:pPr marL="28575"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If you have a list of items (a list of car names, for example), storing the cars in single variables could look like this:</a:t>
            </a:r>
          </a:p>
        </p:txBody>
      </p:sp>
      <p:pic>
        <p:nvPicPr>
          <p:cNvPr id="40963" name="Picture 3"/>
          <p:cNvPicPr>
            <a:picLocks noChangeAspect="1" noChangeArrowheads="1"/>
          </p:cNvPicPr>
          <p:nvPr/>
        </p:nvPicPr>
        <p:blipFill>
          <a:blip r:embed="rId3" cstate="print"/>
          <a:srcRect/>
          <a:stretch>
            <a:fillRect/>
          </a:stretch>
        </p:blipFill>
        <p:spPr bwMode="auto">
          <a:xfrm>
            <a:off x="3078163" y="3821113"/>
            <a:ext cx="3638550" cy="19970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Foreach</a:t>
            </a:r>
          </a:p>
        </p:txBody>
      </p:sp>
      <p:sp>
        <p:nvSpPr>
          <p:cNvPr id="66562" name="Rectangle 2"/>
          <p:cNvSpPr>
            <a:spLocks noGrp="1" noChangeArrowheads="1"/>
          </p:cNvSpPr>
          <p:nvPr>
            <p:ph type="subTitle" idx="4294967295"/>
          </p:nvPr>
        </p:nvSpPr>
        <p:spPr bwMode="auto">
          <a:xfrm>
            <a:off x="503238" y="1768475"/>
            <a:ext cx="9072562" cy="498951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following example demonstrates a loop that will print the values of the given array: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66563" name="Picture 3"/>
          <p:cNvPicPr>
            <a:picLocks noChangeAspect="1" noChangeArrowheads="1"/>
          </p:cNvPicPr>
          <p:nvPr/>
        </p:nvPicPr>
        <p:blipFill>
          <a:blip r:embed="rId3" cstate="print"/>
          <a:srcRect/>
          <a:stretch>
            <a:fillRect/>
          </a:stretch>
        </p:blipFill>
        <p:spPr bwMode="auto">
          <a:xfrm>
            <a:off x="696912" y="3249612"/>
            <a:ext cx="4416425" cy="3883025"/>
          </a:xfrm>
          <a:prstGeom prst="rect">
            <a:avLst/>
          </a:prstGeom>
          <a:noFill/>
          <a:ln w="9525">
            <a:noFill/>
            <a:round/>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7250112" y="3932237"/>
            <a:ext cx="1973263" cy="24923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Functions</a:t>
            </a:r>
          </a:p>
        </p:txBody>
      </p:sp>
      <p:sp>
        <p:nvSpPr>
          <p:cNvPr id="68610" name="Rectangle 2"/>
          <p:cNvSpPr>
            <a:spLocks noGrp="1" noChangeArrowheads="1"/>
          </p:cNvSpPr>
          <p:nvPr>
            <p:ph type="body" idx="1"/>
          </p:nvPr>
        </p:nvSpPr>
        <p:spPr>
          <a:xfrm>
            <a:off x="503238" y="1768475"/>
            <a:ext cx="9072562" cy="4989513"/>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We will now explore how to create your own functions.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To keep the script from being executed when the page loads, you can put it into a function.</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function will be executed by a call to the function.</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You may call a function from anywhere within a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Functions</a:t>
            </a:r>
          </a:p>
        </p:txBody>
      </p:sp>
      <p:sp>
        <p:nvSpPr>
          <p:cNvPr id="69634"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 function will be executed by a call to the function.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Give the function a name that reflects what the function does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function name can start with a letter or underscore (not a number)</a:t>
            </a:r>
            <a:r>
              <a:rPr lang="ar-SA"/>
              <a:t>‏</a:t>
            </a:r>
            <a:endParaRPr lang="en-GB"/>
          </a:p>
        </p:txBody>
      </p:sp>
      <p:pic>
        <p:nvPicPr>
          <p:cNvPr id="69635" name="Picture 3"/>
          <p:cNvPicPr>
            <a:picLocks noChangeAspect="1" noChangeArrowheads="1"/>
          </p:cNvPicPr>
          <p:nvPr/>
        </p:nvPicPr>
        <p:blipFill>
          <a:blip r:embed="rId3" cstate="print"/>
          <a:srcRect/>
          <a:stretch>
            <a:fillRect/>
          </a:stretch>
        </p:blipFill>
        <p:spPr bwMode="auto">
          <a:xfrm>
            <a:off x="2563813" y="2597150"/>
            <a:ext cx="3929062" cy="18176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Functions</a:t>
            </a:r>
          </a:p>
        </p:txBody>
      </p:sp>
      <p:sp>
        <p:nvSpPr>
          <p:cNvPr id="70658" name="Rectangle 2"/>
          <p:cNvSpPr>
            <a:spLocks noGrp="1" noChangeArrowheads="1"/>
          </p:cNvSpPr>
          <p:nvPr>
            <p:ph type="subTitle" idx="4294967295"/>
          </p:nvPr>
        </p:nvSpPr>
        <p:spPr bwMode="auto">
          <a:xfrm>
            <a:off x="503238" y="1814513"/>
            <a:ext cx="9072562" cy="98425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 simple function that writes a name when it is called:</a:t>
            </a:r>
          </a:p>
        </p:txBody>
      </p:sp>
      <p:pic>
        <p:nvPicPr>
          <p:cNvPr id="70659" name="Picture 3"/>
          <p:cNvPicPr>
            <a:picLocks noChangeAspect="1" noChangeArrowheads="1"/>
          </p:cNvPicPr>
          <p:nvPr/>
        </p:nvPicPr>
        <p:blipFill>
          <a:blip r:embed="rId3" cstate="print"/>
          <a:srcRect/>
          <a:stretch>
            <a:fillRect/>
          </a:stretch>
        </p:blipFill>
        <p:spPr bwMode="auto">
          <a:xfrm>
            <a:off x="2103438" y="2470150"/>
            <a:ext cx="4022725" cy="47053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Functions - Parameters</a:t>
            </a:r>
          </a:p>
        </p:txBody>
      </p:sp>
      <p:sp>
        <p:nvSpPr>
          <p:cNvPr id="71682" name="Rectangle 2"/>
          <p:cNvSpPr>
            <a:spLocks noGrp="1" noChangeArrowheads="1"/>
          </p:cNvSpPr>
          <p:nvPr>
            <p:ph type="body" idx="1"/>
          </p:nvPr>
        </p:nvSpPr>
        <p:spPr>
          <a:xfrm>
            <a:off x="503238" y="2006600"/>
            <a:ext cx="9072562" cy="466090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Adding parameters...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To add more functionality to a function, we can add parameters. A parameter is just like a variable.</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Parameters are specified after the function name, inside the parentheses.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Functions - Parameters</a:t>
            </a:r>
          </a:p>
        </p:txBody>
      </p:sp>
      <p:pic>
        <p:nvPicPr>
          <p:cNvPr id="72706" name="Picture 2"/>
          <p:cNvPicPr>
            <a:picLocks noChangeAspect="1" noChangeArrowheads="1"/>
          </p:cNvPicPr>
          <p:nvPr/>
        </p:nvPicPr>
        <p:blipFill>
          <a:blip r:embed="rId3" cstate="print"/>
          <a:srcRect/>
          <a:stretch>
            <a:fillRect/>
          </a:stretch>
        </p:blipFill>
        <p:spPr bwMode="auto">
          <a:xfrm>
            <a:off x="315912" y="1546225"/>
            <a:ext cx="7085013" cy="5586412"/>
          </a:xfrm>
          <a:prstGeom prst="rect">
            <a:avLst/>
          </a:prstGeom>
          <a:noFill/>
          <a:ln w="9525">
            <a:noFill/>
            <a:round/>
            <a:headEnd/>
            <a:tailEnd/>
          </a:ln>
          <a:effectLst/>
        </p:spPr>
      </p:pic>
      <p:pic>
        <p:nvPicPr>
          <p:cNvPr id="4" name="Picture 2"/>
          <p:cNvPicPr>
            <a:picLocks noChangeAspect="1" noChangeArrowheads="1"/>
          </p:cNvPicPr>
          <p:nvPr/>
        </p:nvPicPr>
        <p:blipFill>
          <a:blip r:embed="rId4" cstate="print"/>
          <a:srcRect/>
          <a:stretch>
            <a:fillRect/>
          </a:stretch>
        </p:blipFill>
        <p:spPr bwMode="auto">
          <a:xfrm>
            <a:off x="5345112" y="4845049"/>
            <a:ext cx="4343400" cy="18303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Functions - Parameters</a:t>
            </a:r>
          </a:p>
        </p:txBody>
      </p:sp>
      <p:pic>
        <p:nvPicPr>
          <p:cNvPr id="74754" name="Picture 2"/>
          <p:cNvPicPr>
            <a:picLocks noChangeAspect="1" noChangeArrowheads="1"/>
          </p:cNvPicPr>
          <p:nvPr/>
        </p:nvPicPr>
        <p:blipFill>
          <a:blip r:embed="rId3" cstate="print"/>
          <a:srcRect/>
          <a:stretch>
            <a:fillRect/>
          </a:stretch>
        </p:blipFill>
        <p:spPr bwMode="auto">
          <a:xfrm>
            <a:off x="315912" y="1397000"/>
            <a:ext cx="7175500" cy="5697538"/>
          </a:xfrm>
          <a:prstGeom prst="rect">
            <a:avLst/>
          </a:prstGeom>
          <a:noFill/>
          <a:ln w="9525">
            <a:noFill/>
            <a:round/>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5497512" y="4160837"/>
            <a:ext cx="4583113" cy="17414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3246436"/>
            <a:ext cx="9070975" cy="685801"/>
          </a:xfrm>
        </p:spPr>
        <p:txBody>
          <a:bodyPr/>
          <a:lstStyle/>
          <a:p>
            <a:pPr algn="ctr"/>
            <a:r>
              <a:rPr lang="en-US" sz="3600" dirty="0"/>
              <a: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41986" name="Rectangle 2"/>
          <p:cNvSpPr>
            <a:spLocks noGrp="1" noChangeArrowheads="1"/>
          </p:cNvSpPr>
          <p:nvPr>
            <p:ph type="body" idx="1"/>
          </p:nvPr>
        </p:nvSpPr>
        <p:spPr>
          <a:xfrm>
            <a:off x="503238" y="1768475"/>
            <a:ext cx="9072562" cy="489902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However, what if you want to loop through the cars and find a specific one? And what if you had not 3 cars, but 300?</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best solution here is to use an array.</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An array can hold all your variable values under a single name. And you can access the values by referring to the array name.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Each element in the array has its own index so that it can be easily accessed.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43010" name="Rectangle 2"/>
          <p:cNvSpPr>
            <a:spLocks noGrp="1" noChangeArrowheads="1"/>
          </p:cNvSpPr>
          <p:nvPr>
            <p:ph type="body" idx="1"/>
          </p:nvPr>
        </p:nvSpPr>
        <p:spPr>
          <a:xfrm>
            <a:off x="503238" y="1768475"/>
            <a:ext cx="9072562" cy="4899025"/>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PHP, there are three kind of arrays: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Numeric array</a:t>
            </a:r>
            <a:r>
              <a:rPr lang="en-GB"/>
              <a:t> - An array with a numeric index</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Associative array</a:t>
            </a:r>
            <a:r>
              <a:rPr lang="en-GB"/>
              <a:t> - An array where each ID key is associated with a value</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Multidimensional array</a:t>
            </a:r>
            <a:r>
              <a:rPr lang="en-GB"/>
              <a:t> - An array containing one or more 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Numeric Arrays</a:t>
            </a:r>
          </a:p>
        </p:txBody>
      </p:sp>
      <p:sp>
        <p:nvSpPr>
          <p:cNvPr id="44034" name="Rectangle 2"/>
          <p:cNvSpPr>
            <a:spLocks noGrp="1" noChangeArrowheads="1"/>
          </p:cNvSpPr>
          <p:nvPr>
            <p:ph type="body" idx="1"/>
          </p:nvPr>
        </p:nvSpPr>
        <p:spPr>
          <a:xfrm>
            <a:off x="503238" y="2754313"/>
            <a:ext cx="9072562" cy="3913187"/>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numeric array stores each array element with a numeric index.</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There are two methods to create a numeric 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Numeric Arrays</a:t>
            </a:r>
          </a:p>
        </p:txBody>
      </p:sp>
      <p:sp>
        <p:nvSpPr>
          <p:cNvPr id="45058" name="Rectangle 2"/>
          <p:cNvSpPr>
            <a:spLocks noGrp="1" noChangeArrowheads="1"/>
          </p:cNvSpPr>
          <p:nvPr>
            <p:ph type="subTitle" idx="4294967295"/>
          </p:nvPr>
        </p:nvSpPr>
        <p:spPr bwMode="auto">
          <a:xfrm>
            <a:off x="503238" y="1689100"/>
            <a:ext cx="9072562" cy="514826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the following example the index is automatically assigned (the index starts at 0):</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the following example we assign the index manually: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45059" name="Picture 3"/>
          <p:cNvPicPr>
            <a:picLocks noChangeAspect="1" noChangeArrowheads="1"/>
          </p:cNvPicPr>
          <p:nvPr/>
        </p:nvPicPr>
        <p:blipFill>
          <a:blip r:embed="rId3" cstate="print"/>
          <a:srcRect/>
          <a:stretch>
            <a:fillRect/>
          </a:stretch>
        </p:blipFill>
        <p:spPr bwMode="auto">
          <a:xfrm>
            <a:off x="473075" y="2843213"/>
            <a:ext cx="8529638" cy="1084262"/>
          </a:xfrm>
          <a:prstGeom prst="rect">
            <a:avLst/>
          </a:prstGeom>
          <a:noFill/>
          <a:ln w="9525">
            <a:noFill/>
            <a:round/>
            <a:headEnd/>
            <a:tailEnd/>
          </a:ln>
          <a:effectLst/>
        </p:spPr>
      </p:pic>
      <p:pic>
        <p:nvPicPr>
          <p:cNvPr id="45060" name="Picture 4"/>
          <p:cNvPicPr>
            <a:picLocks noChangeAspect="1" noChangeArrowheads="1"/>
          </p:cNvPicPr>
          <p:nvPr/>
        </p:nvPicPr>
        <p:blipFill>
          <a:blip r:embed="rId4" cstate="print"/>
          <a:srcRect/>
          <a:stretch>
            <a:fillRect/>
          </a:stretch>
        </p:blipFill>
        <p:spPr bwMode="auto">
          <a:xfrm>
            <a:off x="2603500" y="4789488"/>
            <a:ext cx="4225925" cy="22256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Numeric Arrays</a:t>
            </a:r>
          </a:p>
        </p:txBody>
      </p:sp>
      <p:sp>
        <p:nvSpPr>
          <p:cNvPr id="46082" name="Rectangle 2"/>
          <p:cNvSpPr>
            <a:spLocks noGrp="1" noChangeArrowheads="1"/>
          </p:cNvSpPr>
          <p:nvPr>
            <p:ph type="subTitle" idx="4294967295"/>
          </p:nvPr>
        </p:nvSpPr>
        <p:spPr bwMode="auto">
          <a:xfrm>
            <a:off x="519113" y="1216025"/>
            <a:ext cx="9072562" cy="507047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the following example you access the variable values by referring to the array name and index:</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code above will output:</a:t>
            </a:r>
          </a:p>
        </p:txBody>
      </p:sp>
      <p:pic>
        <p:nvPicPr>
          <p:cNvPr id="46083" name="Picture 3"/>
          <p:cNvPicPr>
            <a:picLocks noChangeAspect="1" noChangeArrowheads="1"/>
          </p:cNvPicPr>
          <p:nvPr/>
        </p:nvPicPr>
        <p:blipFill>
          <a:blip r:embed="rId3" cstate="print"/>
          <a:srcRect/>
          <a:stretch>
            <a:fillRect/>
          </a:stretch>
        </p:blipFill>
        <p:spPr bwMode="auto">
          <a:xfrm>
            <a:off x="952500" y="2843213"/>
            <a:ext cx="8048625" cy="2360612"/>
          </a:xfrm>
          <a:prstGeom prst="rect">
            <a:avLst/>
          </a:prstGeom>
          <a:noFill/>
          <a:ln w="9525">
            <a:noFill/>
            <a:round/>
            <a:headEnd/>
            <a:tailEnd/>
          </a:ln>
          <a:effectLst/>
        </p:spPr>
      </p:pic>
      <p:pic>
        <p:nvPicPr>
          <p:cNvPr id="46084" name="Picture 4"/>
          <p:cNvPicPr>
            <a:picLocks noChangeAspect="1" noChangeArrowheads="1"/>
          </p:cNvPicPr>
          <p:nvPr/>
        </p:nvPicPr>
        <p:blipFill>
          <a:blip r:embed="rId4" cstate="print"/>
          <a:srcRect/>
          <a:stretch>
            <a:fillRect/>
          </a:stretch>
        </p:blipFill>
        <p:spPr bwMode="auto">
          <a:xfrm>
            <a:off x="1031875" y="5954713"/>
            <a:ext cx="4968875" cy="8159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Associative Arrays</a:t>
            </a:r>
          </a:p>
        </p:txBody>
      </p:sp>
      <p:sp>
        <p:nvSpPr>
          <p:cNvPr id="47106" name="Rectangle 2"/>
          <p:cNvSpPr>
            <a:spLocks noGrp="1" noChangeArrowheads="1"/>
          </p:cNvSpPr>
          <p:nvPr>
            <p:ph type="body" idx="1"/>
          </p:nvPr>
        </p:nvSpPr>
        <p:spPr>
          <a:xfrm>
            <a:off x="503238" y="2006600"/>
            <a:ext cx="9072562" cy="4660900"/>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With an associative array, each ID key is associated with a value.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When storing data about specific named values, a numerical array is not always the best way to do it.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With associative arrays we can use the values as keys and assign values to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TotalTime>
  <Words>1410</Words>
  <Application>Microsoft Office PowerPoint</Application>
  <PresentationFormat>Custom</PresentationFormat>
  <Paragraphs>202</Paragraphs>
  <Slides>37</Slides>
  <Notes>33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 to PHP</vt:lpstr>
      <vt:lpstr>PHP Arrays</vt:lpstr>
      <vt:lpstr>PHP Arrays</vt:lpstr>
      <vt:lpstr>PHP Arrays</vt:lpstr>
      <vt:lpstr>PHP Arrays</vt:lpstr>
      <vt:lpstr>PHP Numeric Arrays</vt:lpstr>
      <vt:lpstr>PHP Numeric Arrays</vt:lpstr>
      <vt:lpstr>PHP Numeric Arrays</vt:lpstr>
      <vt:lpstr>PHP Associative Arrays</vt:lpstr>
      <vt:lpstr>PHP Associative Arrays</vt:lpstr>
      <vt:lpstr>PHP Associative Arrays</vt:lpstr>
      <vt:lpstr>PHP Multidimensional Arrays</vt:lpstr>
      <vt:lpstr>PHP Multidimensional Arrays</vt:lpstr>
      <vt:lpstr>PHP Multidimensional Arrays</vt:lpstr>
      <vt:lpstr>PHP Multidimensional Arrays</vt:lpstr>
      <vt:lpstr>Insert Element in Array</vt:lpstr>
      <vt:lpstr>Removing values from arrays</vt:lpstr>
      <vt:lpstr>PHP Loops</vt:lpstr>
      <vt:lpstr>PHP Loops</vt:lpstr>
      <vt:lpstr>PHP Loops - While</vt:lpstr>
      <vt:lpstr>PHP Loops - While</vt:lpstr>
      <vt:lpstr>PHP Loops – Do ... While</vt:lpstr>
      <vt:lpstr>PHP Loops – Do ... While</vt:lpstr>
      <vt:lpstr>PHP Loops – Do ... While</vt:lpstr>
      <vt:lpstr>PHP Loops - For</vt:lpstr>
      <vt:lpstr>PHP Loops - For</vt:lpstr>
      <vt:lpstr>PHP Loops - For</vt:lpstr>
      <vt:lpstr>PHP Loops - For</vt:lpstr>
      <vt:lpstr>PHP Loops - Foreach</vt:lpstr>
      <vt:lpstr>PHP Loops - Foreach</vt:lpstr>
      <vt:lpstr>PHP Functions</vt:lpstr>
      <vt:lpstr>PHP Functions</vt:lpstr>
      <vt:lpstr>PHP Functions</vt:lpstr>
      <vt:lpstr>PHP Functions - Parameters</vt:lpstr>
      <vt:lpstr>PHP Functions - Parameters</vt:lpstr>
      <vt:lpstr>PHP Functions - Parameters</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Saef</dc:creator>
  <cp:lastModifiedBy>Bijan</cp:lastModifiedBy>
  <cp:revision>57</cp:revision>
  <dcterms:modified xsi:type="dcterms:W3CDTF">2017-10-09T03:42:21Z</dcterms:modified>
</cp:coreProperties>
</file>