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70" r:id="rId6"/>
    <p:sldId id="269" r:id="rId7"/>
    <p:sldId id="271" r:id="rId8"/>
    <p:sldId id="259" r:id="rId9"/>
    <p:sldId id="260" r:id="rId10"/>
    <p:sldId id="261" r:id="rId11"/>
    <p:sldId id="262" r:id="rId12"/>
    <p:sldId id="268" r:id="rId13"/>
    <p:sldId id="264" r:id="rId14"/>
    <p:sldId id="265" r:id="rId15"/>
    <p:sldId id="272" r:id="rId16"/>
    <p:sldId id="273" r:id="rId17"/>
    <p:sldId id="274" r:id="rId18"/>
    <p:sldId id="267" r:id="rId19"/>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26" autoAdjust="0"/>
    <p:restoredTop sz="90929"/>
  </p:normalViewPr>
  <p:slideViewPr>
    <p:cSldViewPr>
      <p:cViewPr varScale="1">
        <p:scale>
          <a:sx n="66" d="100"/>
          <a:sy n="66" d="100"/>
        </p:scale>
        <p:origin x="1428" y="6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_rels/viewProps.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slide" Target="slides/slide9.xml"/><Relationship Id="rId1" Type="http://schemas.openxmlformats.org/officeDocument/2006/relationships/slide" Target="slides/slide8.xml"/><Relationship Id="rId6" Type="http://schemas.openxmlformats.org/officeDocument/2006/relationships/slide" Target="slides/slide14.xml"/><Relationship Id="rId5" Type="http://schemas.openxmlformats.org/officeDocument/2006/relationships/slide" Target="slides/slide13.xml"/><Relationship Id="rId4"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217013B-6214-4502-8DE6-6A8357B1FA1B}"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034BEDA-8335-4E73-962A-8922ADB1863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1F5CEA8-8B51-493E-B11E-892664B6EB25}"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9ACE988-20F4-4496-8200-AA51AA033C5B}"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032748B-9EA1-4F30-B7A6-A8F9A8F76EC7}"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F8176BD-176E-4C3B-99CD-AD51EEE1C7FD}"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438EAF37-0C39-44AC-8ADB-1140A96B64E2}"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63D74D06-E217-4EEC-9CB2-BC60902C3D20}"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07626E94-F5F1-4043-963A-3DF2A6D6753B}"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A6658A4-BFBB-4F56-B4E9-67B32CC58E00}"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CC94C4E-737A-4716-B353-363C7588CB18}"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noProof="1"/>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noProof="1"/>
            </a:lvl1pPr>
          </a:lstStyle>
          <a:p>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noProof="1"/>
            </a:lvl1pPr>
          </a:lstStyle>
          <a:p>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noProof="1"/>
            </a:lvl1pPr>
          </a:lstStyle>
          <a:p>
            <a:fld id="{74C4DCE4-D410-4FFC-BF8A-FACD2AA084FD}" type="slidenum">
              <a: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itchFamily="18" charset="0"/>
        </a:defRPr>
      </a:lvl2pPr>
      <a:lvl3pPr algn="ctr" rtl="0" fontAlgn="base">
        <a:spcBef>
          <a:spcPct val="0"/>
        </a:spcBef>
        <a:spcAft>
          <a:spcPct val="0"/>
        </a:spcAft>
        <a:defRPr sz="4400">
          <a:solidFill>
            <a:schemeClr val="tx2"/>
          </a:solidFill>
          <a:latin typeface="Times New Roman" pitchFamily="18" charset="0"/>
        </a:defRPr>
      </a:lvl3pPr>
      <a:lvl4pPr algn="ctr" rtl="0" fontAlgn="base">
        <a:spcBef>
          <a:spcPct val="0"/>
        </a:spcBef>
        <a:spcAft>
          <a:spcPct val="0"/>
        </a:spcAft>
        <a:defRPr sz="4400">
          <a:solidFill>
            <a:schemeClr val="tx2"/>
          </a:solidFill>
          <a:latin typeface="Times New Roman" pitchFamily="18" charset="0"/>
        </a:defRPr>
      </a:lvl4pPr>
      <a:lvl5pPr algn="ctr" rtl="0" fontAlgn="base">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286000"/>
            <a:ext cx="7772400" cy="1143000"/>
          </a:xfrm>
        </p:spPr>
        <p:txBody>
          <a:bodyPr/>
          <a:lstStyle/>
          <a:p>
            <a:r>
              <a:rPr lang="et-EE" dirty="0"/>
              <a:t>Cookies, Sessions</a:t>
            </a: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5800" y="457200"/>
            <a:ext cx="7772400" cy="1143000"/>
          </a:xfrm>
        </p:spPr>
        <p:txBody>
          <a:bodyPr/>
          <a:lstStyle/>
          <a:p>
            <a:r>
              <a:rPr lang="en-US" sz="3600" b="1" noProof="1">
                <a:solidFill>
                  <a:srgbClr val="000000"/>
                </a:solidFill>
                <a:latin typeface="verdana" pitchFamily="34" charset="0"/>
              </a:rPr>
              <a:t>How to Retrieve a Cookie Value</a:t>
            </a:r>
          </a:p>
        </p:txBody>
      </p:sp>
      <p:sp>
        <p:nvSpPr>
          <p:cNvPr id="7171" name="Rectangle 3"/>
          <p:cNvSpPr>
            <a:spLocks noGrp="1" noChangeArrowheads="1"/>
          </p:cNvSpPr>
          <p:nvPr>
            <p:ph type="body" idx="1"/>
          </p:nvPr>
        </p:nvSpPr>
        <p:spPr>
          <a:xfrm>
            <a:off x="685800" y="1752600"/>
            <a:ext cx="7772400" cy="4800600"/>
          </a:xfrm>
        </p:spPr>
        <p:txBody>
          <a:bodyPr/>
          <a:lstStyle/>
          <a:p>
            <a:pPr>
              <a:lnSpc>
                <a:spcPct val="90000"/>
              </a:lnSpc>
            </a:pPr>
            <a:r>
              <a:rPr lang="en-US" sz="2400" noProof="1">
                <a:latin typeface="verdana" pitchFamily="34" charset="0"/>
              </a:rPr>
              <a:t>To access a cookie you just refer to the cookie name as a variable</a:t>
            </a:r>
            <a:r>
              <a:rPr lang="en-US" sz="2400">
                <a:latin typeface="verdana" pitchFamily="34" charset="0"/>
              </a:rPr>
              <a:t> or use </a:t>
            </a:r>
            <a:r>
              <a:rPr lang="en-US" sz="2400" noProof="1">
                <a:latin typeface="verdana" pitchFamily="34" charset="0"/>
              </a:rPr>
              <a:t>$_COOKIE </a:t>
            </a:r>
            <a:r>
              <a:rPr lang="en-US" sz="2400">
                <a:latin typeface="verdana" pitchFamily="34" charset="0"/>
              </a:rPr>
              <a:t>array</a:t>
            </a:r>
            <a:endParaRPr lang="en-US" sz="2400" noProof="1">
              <a:latin typeface="verdana" pitchFamily="34" charset="0"/>
            </a:endParaRPr>
          </a:p>
          <a:p>
            <a:pPr>
              <a:lnSpc>
                <a:spcPct val="90000"/>
              </a:lnSpc>
            </a:pPr>
            <a:r>
              <a:rPr lang="en-US" sz="2400" b="1" noProof="1">
                <a:latin typeface="verdana" pitchFamily="34" charset="0"/>
              </a:rPr>
              <a:t>Tip:</a:t>
            </a:r>
            <a:r>
              <a:rPr lang="en-US" sz="2400" noProof="1">
                <a:latin typeface="verdana" pitchFamily="34" charset="0"/>
              </a:rPr>
              <a:t> Use the isset() function to find out if a cookie has been set.</a:t>
            </a:r>
            <a:endParaRPr lang="en-US" sz="2400">
              <a:latin typeface="verdana" pitchFamily="34" charset="0"/>
            </a:endParaRPr>
          </a:p>
          <a:p>
            <a:pPr>
              <a:lnSpc>
                <a:spcPct val="90000"/>
              </a:lnSpc>
            </a:pPr>
            <a:endParaRPr lang="en-US" sz="2400">
              <a:solidFill>
                <a:srgbClr val="000000"/>
              </a:solidFill>
              <a:latin typeface="Arial Unicode MS" pitchFamily="34" charset="-128"/>
              <a:cs typeface="Courier New" pitchFamily="49" charset="0"/>
            </a:endParaRPr>
          </a:p>
          <a:p>
            <a:pPr>
              <a:lnSpc>
                <a:spcPct val="90000"/>
              </a:lnSpc>
              <a:buFontTx/>
              <a:buNone/>
            </a:pPr>
            <a:r>
              <a:rPr lang="en-US" sz="2400" noProof="1">
                <a:solidFill>
                  <a:srgbClr val="CC6600"/>
                </a:solidFill>
                <a:latin typeface="Arial Unicode MS" pitchFamily="34" charset="-128"/>
                <a:cs typeface="Courier New" pitchFamily="49" charset="0"/>
              </a:rPr>
              <a:t>&lt;html&gt; &lt;body&gt;</a:t>
            </a:r>
            <a:endParaRPr lang="en-US" sz="2400">
              <a:solidFill>
                <a:srgbClr val="CC6600"/>
              </a:solidFill>
              <a:latin typeface="Arial Unicode MS" pitchFamily="34" charset="-128"/>
              <a:cs typeface="Courier New" pitchFamily="49" charset="0"/>
            </a:endParaRPr>
          </a:p>
          <a:p>
            <a:pPr>
              <a:lnSpc>
                <a:spcPct val="90000"/>
              </a:lnSpc>
              <a:buFontTx/>
              <a:buNone/>
            </a:pPr>
            <a:r>
              <a:rPr lang="en-US" sz="2400" noProof="1">
                <a:solidFill>
                  <a:srgbClr val="CC6600"/>
                </a:solidFill>
                <a:latin typeface="Arial Unicode MS" pitchFamily="34" charset="-128"/>
                <a:cs typeface="Courier New" pitchFamily="49" charset="0"/>
              </a:rPr>
              <a:t>&lt;?php </a:t>
            </a:r>
            <a:endParaRPr lang="en-US" sz="2400">
              <a:solidFill>
                <a:srgbClr val="CC6600"/>
              </a:solidFill>
              <a:latin typeface="Arial Unicode MS" pitchFamily="34" charset="-128"/>
              <a:cs typeface="Courier New" pitchFamily="49" charset="0"/>
            </a:endParaRPr>
          </a:p>
          <a:p>
            <a:pPr>
              <a:lnSpc>
                <a:spcPct val="90000"/>
              </a:lnSpc>
              <a:buFontTx/>
              <a:buNone/>
            </a:pPr>
            <a:r>
              <a:rPr lang="en-US" sz="2400">
                <a:solidFill>
                  <a:srgbClr val="CC6600"/>
                </a:solidFill>
                <a:latin typeface="Arial Unicode MS" pitchFamily="34" charset="-128"/>
                <a:cs typeface="Courier New" pitchFamily="49" charset="0"/>
              </a:rPr>
              <a:t>	</a:t>
            </a:r>
            <a:r>
              <a:rPr lang="en-US" sz="2400" noProof="1">
                <a:solidFill>
                  <a:srgbClr val="CC6600"/>
                </a:solidFill>
                <a:latin typeface="Arial Unicode MS" pitchFamily="34" charset="-128"/>
                <a:cs typeface="Courier New" pitchFamily="49" charset="0"/>
              </a:rPr>
              <a:t>if (isset($uname)) </a:t>
            </a:r>
            <a:endParaRPr lang="en-US" sz="2400">
              <a:solidFill>
                <a:srgbClr val="CC6600"/>
              </a:solidFill>
              <a:latin typeface="Arial Unicode MS" pitchFamily="34" charset="-128"/>
              <a:cs typeface="Courier New" pitchFamily="49" charset="0"/>
            </a:endParaRPr>
          </a:p>
          <a:p>
            <a:pPr>
              <a:lnSpc>
                <a:spcPct val="90000"/>
              </a:lnSpc>
              <a:buFontTx/>
              <a:buNone/>
            </a:pPr>
            <a:r>
              <a:rPr lang="en-US" sz="2400">
                <a:solidFill>
                  <a:srgbClr val="CC6600"/>
                </a:solidFill>
                <a:latin typeface="Arial Unicode MS" pitchFamily="34" charset="-128"/>
                <a:cs typeface="Courier New" pitchFamily="49" charset="0"/>
              </a:rPr>
              <a:t>		</a:t>
            </a:r>
            <a:r>
              <a:rPr lang="en-US" sz="2400" noProof="1">
                <a:solidFill>
                  <a:srgbClr val="CC6600"/>
                </a:solidFill>
                <a:latin typeface="Arial Unicode MS" pitchFamily="34" charset="-128"/>
                <a:cs typeface="Courier New" pitchFamily="49" charset="0"/>
              </a:rPr>
              <a:t>echo "Welcome " . $uname . "!&lt;br /&gt;"; </a:t>
            </a:r>
            <a:endParaRPr lang="en-US" sz="2400">
              <a:solidFill>
                <a:srgbClr val="CC6600"/>
              </a:solidFill>
              <a:latin typeface="Arial Unicode MS" pitchFamily="34" charset="-128"/>
              <a:cs typeface="Courier New" pitchFamily="49" charset="0"/>
            </a:endParaRPr>
          </a:p>
          <a:p>
            <a:pPr>
              <a:lnSpc>
                <a:spcPct val="90000"/>
              </a:lnSpc>
              <a:buFontTx/>
              <a:buNone/>
            </a:pPr>
            <a:r>
              <a:rPr lang="en-US" sz="2400">
                <a:solidFill>
                  <a:srgbClr val="CC6600"/>
                </a:solidFill>
                <a:latin typeface="Arial Unicode MS" pitchFamily="34" charset="-128"/>
                <a:cs typeface="Courier New" pitchFamily="49" charset="0"/>
              </a:rPr>
              <a:t>	</a:t>
            </a:r>
            <a:r>
              <a:rPr lang="en-US" sz="2400" noProof="1">
                <a:solidFill>
                  <a:srgbClr val="CC6600"/>
                </a:solidFill>
                <a:latin typeface="Arial Unicode MS" pitchFamily="34" charset="-128"/>
                <a:cs typeface="Courier New" pitchFamily="49" charset="0"/>
              </a:rPr>
              <a:t>else </a:t>
            </a:r>
            <a:endParaRPr lang="en-US" sz="2400">
              <a:solidFill>
                <a:srgbClr val="CC6600"/>
              </a:solidFill>
              <a:latin typeface="Arial Unicode MS" pitchFamily="34" charset="-128"/>
              <a:cs typeface="Courier New" pitchFamily="49" charset="0"/>
            </a:endParaRPr>
          </a:p>
          <a:p>
            <a:pPr>
              <a:lnSpc>
                <a:spcPct val="90000"/>
              </a:lnSpc>
              <a:buFontTx/>
              <a:buNone/>
            </a:pPr>
            <a:r>
              <a:rPr lang="en-US" sz="2400">
                <a:solidFill>
                  <a:srgbClr val="CC6600"/>
                </a:solidFill>
                <a:latin typeface="Arial Unicode MS" pitchFamily="34" charset="-128"/>
                <a:cs typeface="Courier New" pitchFamily="49" charset="0"/>
              </a:rPr>
              <a:t>		</a:t>
            </a:r>
            <a:r>
              <a:rPr lang="en-US" sz="2400" noProof="1">
                <a:solidFill>
                  <a:srgbClr val="CC6600"/>
                </a:solidFill>
                <a:latin typeface="Arial Unicode MS" pitchFamily="34" charset="-128"/>
                <a:cs typeface="Courier New" pitchFamily="49" charset="0"/>
              </a:rPr>
              <a:t>echo "You are not logged in!&lt;br /&gt;"; ?&gt;</a:t>
            </a:r>
            <a:endParaRPr lang="en-US" sz="2400">
              <a:solidFill>
                <a:srgbClr val="CC6600"/>
              </a:solidFill>
              <a:latin typeface="Arial Unicode MS" pitchFamily="34" charset="-128"/>
              <a:cs typeface="Courier New" pitchFamily="49" charset="0"/>
            </a:endParaRPr>
          </a:p>
          <a:p>
            <a:pPr>
              <a:lnSpc>
                <a:spcPct val="90000"/>
              </a:lnSpc>
              <a:buFontTx/>
              <a:buNone/>
            </a:pPr>
            <a:r>
              <a:rPr lang="en-US" sz="2400" noProof="1">
                <a:solidFill>
                  <a:srgbClr val="CC6600"/>
                </a:solidFill>
                <a:latin typeface="Arial Unicode MS" pitchFamily="34" charset="-128"/>
                <a:cs typeface="Courier New" pitchFamily="49" charset="0"/>
              </a:rPr>
              <a:t>&lt;/body&gt; &lt;/html&gt;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85800" y="-171400"/>
            <a:ext cx="7772400" cy="1143000"/>
          </a:xfrm>
        </p:spPr>
        <p:txBody>
          <a:bodyPr/>
          <a:lstStyle/>
          <a:p>
            <a:r>
              <a:rPr lang="sv-SE" b="1" dirty="0"/>
              <a:t>How to Delete a Cookie</a:t>
            </a:r>
            <a:endParaRPr lang="sv-SE" b="1" noProof="1"/>
          </a:p>
        </p:txBody>
      </p:sp>
      <p:sp>
        <p:nvSpPr>
          <p:cNvPr id="8195" name="Rectangle 3"/>
          <p:cNvSpPr>
            <a:spLocks noGrp="1" noChangeArrowheads="1"/>
          </p:cNvSpPr>
          <p:nvPr>
            <p:ph type="body" idx="1"/>
          </p:nvPr>
        </p:nvSpPr>
        <p:spPr>
          <a:xfrm>
            <a:off x="685800" y="908720"/>
            <a:ext cx="8062664" cy="5760640"/>
          </a:xfrm>
        </p:spPr>
        <p:txBody>
          <a:bodyPr/>
          <a:lstStyle/>
          <a:p>
            <a:pPr algn="just"/>
            <a:r>
              <a:rPr lang="sv-SE" sz="2400" b="1" dirty="0">
                <a:latin typeface="verdana" pitchFamily="34" charset="0"/>
              </a:rPr>
              <a:t>It will expire</a:t>
            </a:r>
          </a:p>
          <a:p>
            <a:pPr>
              <a:buNone/>
            </a:pPr>
            <a:r>
              <a:rPr lang="en-US" sz="2400" dirty="0"/>
              <a:t>&lt;?</a:t>
            </a:r>
            <a:r>
              <a:rPr lang="en-US" sz="2400" dirty="0" err="1"/>
              <a:t>php</a:t>
            </a:r>
            <a:br>
              <a:rPr lang="en-US" sz="2400" dirty="0"/>
            </a:br>
            <a:r>
              <a:rPr lang="en-US" sz="2400" dirty="0"/>
              <a:t>// set the expiration date to one hour ago</a:t>
            </a:r>
            <a:br>
              <a:rPr lang="en-US" sz="2400" dirty="0"/>
            </a:br>
            <a:r>
              <a:rPr lang="en-US" sz="2400" dirty="0" err="1"/>
              <a:t>setcookie</a:t>
            </a:r>
            <a:r>
              <a:rPr lang="en-US" sz="2400" dirty="0"/>
              <a:t>("user", "", time() - 3600);</a:t>
            </a:r>
          </a:p>
          <a:p>
            <a:pPr>
              <a:buNone/>
            </a:pPr>
            <a:r>
              <a:rPr lang="en-US" sz="2400" dirty="0"/>
              <a:t>?&gt;</a:t>
            </a:r>
            <a:endParaRPr lang="sv-SE" sz="2400" b="1" dirty="0">
              <a:latin typeface="verdana" pitchFamily="34" charset="0"/>
            </a:endParaRPr>
          </a:p>
          <a:p>
            <a:pPr algn="just">
              <a:buFontTx/>
              <a:buNone/>
            </a:pPr>
            <a:r>
              <a:rPr lang="sv-SE" sz="2400" dirty="0">
                <a:latin typeface="verdana" pitchFamily="34" charset="0"/>
              </a:rPr>
              <a:t>or</a:t>
            </a:r>
          </a:p>
          <a:p>
            <a:pPr algn="just"/>
            <a:r>
              <a:rPr lang="sv-SE" sz="2400" noProof="1">
                <a:latin typeface="verdana" pitchFamily="34" charset="0"/>
              </a:rPr>
              <a:t>Cookies must be deleted with the same parameters as they were set with. If the value argument is an empty string (""), and all other arguments match a previous call to setcookie, then the cookie with the specified name will be deleted from the remote client. </a:t>
            </a:r>
            <a:endParaRPr lang="sv-SE" sz="2400" noProof="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568" y="404664"/>
            <a:ext cx="7772400" cy="6048672"/>
          </a:xfrm>
        </p:spPr>
        <p:txBody>
          <a:bodyPr/>
          <a:lstStyle/>
          <a:p>
            <a:pPr>
              <a:buNone/>
            </a:pPr>
            <a:r>
              <a:rPr lang="en-US" sz="2800" dirty="0">
                <a:solidFill>
                  <a:srgbClr val="00008B"/>
                </a:solidFill>
                <a:latin typeface="Courier New" pitchFamily="49" charset="0"/>
                <a:cs typeface="Courier New" pitchFamily="49" charset="0"/>
              </a:rPr>
              <a:t>if</a:t>
            </a:r>
            <a:r>
              <a:rPr lang="en-US" sz="2800" dirty="0">
                <a:solidFill>
                  <a:srgbClr val="000000"/>
                </a:solidFill>
                <a:latin typeface="Courier New" pitchFamily="49" charset="0"/>
                <a:cs typeface="Courier New" pitchFamily="49" charset="0"/>
              </a:rPr>
              <a:t> (</a:t>
            </a:r>
            <a:r>
              <a:rPr lang="en-US" sz="2800" dirty="0" err="1">
                <a:solidFill>
                  <a:srgbClr val="000000"/>
                </a:solidFill>
                <a:latin typeface="Courier New" pitchFamily="49" charset="0"/>
                <a:cs typeface="Courier New" pitchFamily="49" charset="0"/>
              </a:rPr>
              <a:t>isset</a:t>
            </a:r>
            <a:r>
              <a:rPr lang="en-US" sz="2800" dirty="0">
                <a:solidFill>
                  <a:srgbClr val="000000"/>
                </a:solidFill>
                <a:latin typeface="Courier New" pitchFamily="49" charset="0"/>
                <a:cs typeface="Courier New" pitchFamily="49" charset="0"/>
              </a:rPr>
              <a:t>($_COOKIE[</a:t>
            </a:r>
            <a:r>
              <a:rPr lang="en-US" sz="2800" dirty="0">
                <a:solidFill>
                  <a:srgbClr val="800000"/>
                </a:solidFill>
                <a:latin typeface="Courier New" pitchFamily="49" charset="0"/>
                <a:cs typeface="Courier New" pitchFamily="49" charset="0"/>
              </a:rPr>
              <a:t>‘</a:t>
            </a:r>
            <a:r>
              <a:rPr lang="en-US" sz="2800" dirty="0" err="1">
                <a:solidFill>
                  <a:srgbClr val="800000"/>
                </a:solidFill>
                <a:latin typeface="Courier New" pitchFamily="49" charset="0"/>
                <a:cs typeface="Courier New" pitchFamily="49" charset="0"/>
              </a:rPr>
              <a:t>uname</a:t>
            </a:r>
            <a:r>
              <a:rPr lang="en-US" sz="2800" dirty="0">
                <a:solidFill>
                  <a:srgbClr val="800000"/>
                </a:solidFill>
                <a:latin typeface="Courier New" pitchFamily="49" charset="0"/>
                <a:cs typeface="Courier New" pitchFamily="49" charset="0"/>
              </a:rPr>
              <a:t>'</a:t>
            </a:r>
            <a:r>
              <a:rPr lang="en-US" sz="2800" dirty="0">
                <a:solidFill>
                  <a:srgbClr val="000000"/>
                </a:solidFill>
                <a:latin typeface="Courier New" pitchFamily="49" charset="0"/>
                <a:cs typeface="Courier New" pitchFamily="49" charset="0"/>
              </a:rPr>
              <a:t>])</a:t>
            </a:r>
          </a:p>
          <a:p>
            <a:pPr>
              <a:buNone/>
            </a:pPr>
            <a:r>
              <a:rPr lang="en-US" sz="2800" dirty="0">
                <a:solidFill>
                  <a:srgbClr val="000000"/>
                </a:solidFill>
                <a:latin typeface="Courier New" pitchFamily="49" charset="0"/>
                <a:cs typeface="Courier New" pitchFamily="49" charset="0"/>
              </a:rPr>
              <a:t>{ </a:t>
            </a:r>
          </a:p>
          <a:p>
            <a:pPr>
              <a:buNone/>
            </a:pPr>
            <a:r>
              <a:rPr lang="en-US" sz="2800" dirty="0">
                <a:solidFill>
                  <a:srgbClr val="000000"/>
                </a:solidFill>
                <a:latin typeface="Courier New" pitchFamily="49" charset="0"/>
                <a:cs typeface="Courier New" pitchFamily="49" charset="0"/>
              </a:rPr>
              <a:t>	unset($_COOKIE[</a:t>
            </a:r>
            <a:r>
              <a:rPr lang="en-US" sz="2800" dirty="0">
                <a:solidFill>
                  <a:srgbClr val="800000"/>
                </a:solidFill>
                <a:latin typeface="Courier New" pitchFamily="49" charset="0"/>
                <a:cs typeface="Courier New" pitchFamily="49" charset="0"/>
              </a:rPr>
              <a:t>‘</a:t>
            </a:r>
            <a:r>
              <a:rPr lang="en-US" sz="2800" dirty="0" err="1">
                <a:solidFill>
                  <a:srgbClr val="800000"/>
                </a:solidFill>
                <a:latin typeface="Courier New" pitchFamily="49" charset="0"/>
                <a:cs typeface="Courier New" pitchFamily="49" charset="0"/>
              </a:rPr>
              <a:t>uname</a:t>
            </a:r>
            <a:r>
              <a:rPr lang="en-US" sz="2800" dirty="0">
                <a:solidFill>
                  <a:srgbClr val="800000"/>
                </a:solidFill>
                <a:latin typeface="Courier New" pitchFamily="49" charset="0"/>
                <a:cs typeface="Courier New" pitchFamily="49" charset="0"/>
              </a:rPr>
              <a:t>'</a:t>
            </a:r>
            <a:r>
              <a:rPr lang="en-US" sz="2800" dirty="0">
                <a:solidFill>
                  <a:srgbClr val="000000"/>
                </a:solidFill>
                <a:latin typeface="Courier New" pitchFamily="49" charset="0"/>
                <a:cs typeface="Courier New" pitchFamily="49" charset="0"/>
              </a:rPr>
              <a:t>]); </a:t>
            </a:r>
            <a:r>
              <a:rPr lang="en-US" sz="2800" dirty="0" err="1">
                <a:solidFill>
                  <a:srgbClr val="000000"/>
                </a:solidFill>
                <a:latin typeface="Courier New" pitchFamily="49" charset="0"/>
                <a:cs typeface="Courier New" pitchFamily="49" charset="0"/>
              </a:rPr>
              <a:t>setcookie</a:t>
            </a:r>
            <a:r>
              <a:rPr lang="en-US" sz="2800" dirty="0">
                <a:solidFill>
                  <a:srgbClr val="000000"/>
                </a:solidFill>
                <a:latin typeface="Courier New" pitchFamily="49" charset="0"/>
                <a:cs typeface="Courier New" pitchFamily="49" charset="0"/>
              </a:rPr>
              <a:t>(</a:t>
            </a:r>
            <a:r>
              <a:rPr lang="en-US" sz="2800" dirty="0">
                <a:solidFill>
                  <a:srgbClr val="800000"/>
                </a:solidFill>
                <a:latin typeface="Courier New" pitchFamily="49" charset="0"/>
                <a:cs typeface="Courier New" pitchFamily="49" charset="0"/>
              </a:rPr>
              <a:t>‘</a:t>
            </a:r>
            <a:r>
              <a:rPr lang="en-US" sz="2800" dirty="0" err="1">
                <a:solidFill>
                  <a:srgbClr val="800000"/>
                </a:solidFill>
                <a:latin typeface="Courier New" pitchFamily="49" charset="0"/>
                <a:cs typeface="Courier New" pitchFamily="49" charset="0"/>
              </a:rPr>
              <a:t>uname</a:t>
            </a:r>
            <a:r>
              <a:rPr lang="en-US" sz="2800" dirty="0">
                <a:solidFill>
                  <a:srgbClr val="800000"/>
                </a:solidFill>
                <a:latin typeface="Courier New" pitchFamily="49" charset="0"/>
                <a:cs typeface="Courier New" pitchFamily="49" charset="0"/>
              </a:rPr>
              <a:t>'</a:t>
            </a:r>
            <a:r>
              <a:rPr lang="en-US" sz="2800" dirty="0">
                <a:solidFill>
                  <a:srgbClr val="000000"/>
                </a:solidFill>
                <a:latin typeface="Courier New" pitchFamily="49" charset="0"/>
                <a:cs typeface="Courier New" pitchFamily="49" charset="0"/>
              </a:rPr>
              <a:t>, </a:t>
            </a:r>
            <a:r>
              <a:rPr lang="en-US" sz="2800" dirty="0">
                <a:solidFill>
                  <a:srgbClr val="00008B"/>
                </a:solidFill>
                <a:latin typeface="Courier New" pitchFamily="49" charset="0"/>
                <a:cs typeface="Courier New" pitchFamily="49" charset="0"/>
              </a:rPr>
              <a:t>null</a:t>
            </a:r>
            <a:r>
              <a:rPr lang="en-US" sz="2800" dirty="0">
                <a:solidFill>
                  <a:srgbClr val="000000"/>
                </a:solidFill>
                <a:latin typeface="Courier New" pitchFamily="49" charset="0"/>
                <a:cs typeface="Courier New" pitchFamily="49" charset="0"/>
              </a:rPr>
              <a:t>, -</a:t>
            </a:r>
            <a:r>
              <a:rPr lang="en-US" sz="2800" dirty="0">
                <a:solidFill>
                  <a:srgbClr val="800000"/>
                </a:solidFill>
                <a:latin typeface="Courier New" pitchFamily="49" charset="0"/>
                <a:cs typeface="Courier New" pitchFamily="49" charset="0"/>
              </a:rPr>
              <a:t>1</a:t>
            </a:r>
            <a:r>
              <a:rPr lang="en-US" sz="2800" dirty="0">
                <a:solidFill>
                  <a:srgbClr val="000000"/>
                </a:solidFill>
                <a:latin typeface="Courier New" pitchFamily="49" charset="0"/>
                <a:cs typeface="Courier New" pitchFamily="49" charset="0"/>
              </a:rPr>
              <a:t>, </a:t>
            </a:r>
            <a:r>
              <a:rPr lang="en-US" sz="2800" dirty="0">
                <a:solidFill>
                  <a:srgbClr val="800000"/>
                </a:solidFill>
                <a:latin typeface="Courier New" pitchFamily="49" charset="0"/>
                <a:cs typeface="Courier New" pitchFamily="49" charset="0"/>
              </a:rPr>
              <a:t>'/'</a:t>
            </a:r>
            <a:r>
              <a:rPr lang="en-US" sz="2800" dirty="0">
                <a:solidFill>
                  <a:srgbClr val="000000"/>
                </a:solidFill>
                <a:latin typeface="Courier New" pitchFamily="49" charset="0"/>
                <a:cs typeface="Courier New" pitchFamily="49" charset="0"/>
              </a:rPr>
              <a:t>); </a:t>
            </a:r>
          </a:p>
          <a:p>
            <a:pPr>
              <a:buNone/>
            </a:pPr>
            <a:r>
              <a:rPr lang="en-US" sz="2800" dirty="0">
                <a:solidFill>
                  <a:srgbClr val="00008B"/>
                </a:solidFill>
                <a:latin typeface="Courier New" pitchFamily="49" charset="0"/>
                <a:cs typeface="Courier New" pitchFamily="49" charset="0"/>
              </a:rPr>
              <a:t> return</a:t>
            </a:r>
            <a:r>
              <a:rPr lang="en-US" sz="2800" dirty="0">
                <a:solidFill>
                  <a:srgbClr val="000000"/>
                </a:solidFill>
                <a:latin typeface="Courier New" pitchFamily="49" charset="0"/>
                <a:cs typeface="Courier New" pitchFamily="49" charset="0"/>
              </a:rPr>
              <a:t> </a:t>
            </a:r>
            <a:r>
              <a:rPr lang="en-US" sz="2800" dirty="0">
                <a:solidFill>
                  <a:srgbClr val="00008B"/>
                </a:solidFill>
                <a:latin typeface="Courier New" pitchFamily="49" charset="0"/>
                <a:cs typeface="Courier New" pitchFamily="49" charset="0"/>
              </a:rPr>
              <a:t>true</a:t>
            </a:r>
            <a:r>
              <a:rPr lang="en-US" sz="2800" dirty="0">
                <a:solidFill>
                  <a:srgbClr val="000000"/>
                </a:solidFill>
                <a:latin typeface="Courier New" pitchFamily="49" charset="0"/>
                <a:cs typeface="Courier New" pitchFamily="49" charset="0"/>
              </a:rPr>
              <a:t>; </a:t>
            </a:r>
          </a:p>
          <a:p>
            <a:pPr>
              <a:buNone/>
            </a:pPr>
            <a:r>
              <a:rPr lang="en-US" sz="2800" dirty="0">
                <a:solidFill>
                  <a:srgbClr val="000000"/>
                </a:solidFill>
                <a:latin typeface="Courier New" pitchFamily="49" charset="0"/>
                <a:cs typeface="Courier New" pitchFamily="49" charset="0"/>
              </a:rPr>
              <a:t>} </a:t>
            </a:r>
          </a:p>
          <a:p>
            <a:pPr>
              <a:buNone/>
            </a:pPr>
            <a:r>
              <a:rPr lang="en-US" sz="2800" dirty="0">
                <a:solidFill>
                  <a:srgbClr val="00008B"/>
                </a:solidFill>
                <a:latin typeface="Courier New" pitchFamily="49" charset="0"/>
                <a:cs typeface="Courier New" pitchFamily="49" charset="0"/>
              </a:rPr>
              <a:t>else</a:t>
            </a:r>
            <a:r>
              <a:rPr lang="en-US" sz="2800" dirty="0">
                <a:solidFill>
                  <a:srgbClr val="000000"/>
                </a:solidFill>
                <a:latin typeface="Courier New" pitchFamily="49" charset="0"/>
                <a:cs typeface="Courier New" pitchFamily="49" charset="0"/>
              </a:rPr>
              <a:t> </a:t>
            </a:r>
          </a:p>
          <a:p>
            <a:pPr>
              <a:buNone/>
            </a:pPr>
            <a:r>
              <a:rPr lang="en-US" sz="2800" dirty="0">
                <a:solidFill>
                  <a:srgbClr val="000000"/>
                </a:solidFill>
                <a:latin typeface="Courier New" pitchFamily="49" charset="0"/>
                <a:cs typeface="Courier New" pitchFamily="49" charset="0"/>
              </a:rPr>
              <a:t>{ </a:t>
            </a:r>
          </a:p>
          <a:p>
            <a:pPr>
              <a:buNone/>
            </a:pPr>
            <a:r>
              <a:rPr lang="en-US" sz="2800" dirty="0">
                <a:solidFill>
                  <a:srgbClr val="00008B"/>
                </a:solidFill>
                <a:latin typeface="Courier New" pitchFamily="49" charset="0"/>
                <a:cs typeface="Courier New" pitchFamily="49" charset="0"/>
              </a:rPr>
              <a:t>	return</a:t>
            </a:r>
            <a:r>
              <a:rPr lang="en-US" sz="2800" dirty="0">
                <a:solidFill>
                  <a:srgbClr val="000000"/>
                </a:solidFill>
                <a:latin typeface="Courier New" pitchFamily="49" charset="0"/>
                <a:cs typeface="Courier New" pitchFamily="49" charset="0"/>
              </a:rPr>
              <a:t> </a:t>
            </a:r>
            <a:r>
              <a:rPr lang="en-US" sz="2800" dirty="0">
                <a:solidFill>
                  <a:srgbClr val="00008B"/>
                </a:solidFill>
                <a:latin typeface="Courier New" pitchFamily="49" charset="0"/>
                <a:cs typeface="Courier New" pitchFamily="49" charset="0"/>
              </a:rPr>
              <a:t>false</a:t>
            </a:r>
            <a:r>
              <a:rPr lang="en-US" sz="2800" dirty="0">
                <a:solidFill>
                  <a:srgbClr val="000000"/>
                </a:solidFill>
                <a:latin typeface="Courier New" pitchFamily="49" charset="0"/>
                <a:cs typeface="Courier New" pitchFamily="49" charset="0"/>
              </a:rPr>
              <a:t>; </a:t>
            </a:r>
          </a:p>
          <a:p>
            <a:pPr>
              <a:buNone/>
            </a:pPr>
            <a:r>
              <a:rPr lang="en-US" sz="2800" dirty="0">
                <a:solidFill>
                  <a:srgbClr val="000000"/>
                </a:solidFill>
                <a:latin typeface="Courier New" pitchFamily="49" charset="0"/>
                <a:cs typeface="Courier New" pitchFamily="49" charset="0"/>
              </a:rPr>
              <a:t>}</a:t>
            </a:r>
            <a:endParaRPr lang="en-US" sz="2800" dirty="0">
              <a:latin typeface="Courier New" pitchFamily="49" charset="0"/>
              <a:cs typeface="Courier New" pitchFamily="49"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sv-SE" b="1"/>
              <a:t>What is a Session?</a:t>
            </a:r>
            <a:endParaRPr lang="sv-SE" b="1" noProof="1"/>
          </a:p>
        </p:txBody>
      </p:sp>
      <p:sp>
        <p:nvSpPr>
          <p:cNvPr id="11267" name="Rectangle 3"/>
          <p:cNvSpPr>
            <a:spLocks noGrp="1" noChangeArrowheads="1"/>
          </p:cNvSpPr>
          <p:nvPr>
            <p:ph type="body" idx="1"/>
          </p:nvPr>
        </p:nvSpPr>
        <p:spPr/>
        <p:txBody>
          <a:bodyPr/>
          <a:lstStyle/>
          <a:p>
            <a:r>
              <a:rPr lang="en-US" sz="2800" noProof="1">
                <a:latin typeface="verdana" pitchFamily="34" charset="0"/>
              </a:rPr>
              <a:t>The session support allows you to register arbitrary numbers of variables to be preserved across requests. </a:t>
            </a:r>
            <a:endParaRPr lang="sv-SE" sz="2800">
              <a:latin typeface="verdana" pitchFamily="34" charset="0"/>
            </a:endParaRPr>
          </a:p>
          <a:p>
            <a:endParaRPr lang="sv-SE" sz="2800">
              <a:latin typeface="verdana" pitchFamily="34" charset="0"/>
            </a:endParaRPr>
          </a:p>
          <a:p>
            <a:r>
              <a:rPr lang="sv-SE" sz="2800" noProof="1">
                <a:latin typeface="verdana" pitchFamily="34" charset="0"/>
              </a:rPr>
              <a:t>A visitor accessing your web site is assigned an unique id, the so-called session id. This is either stored in a cookie on the user side or is propagated in the URL.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85800" y="-243408"/>
            <a:ext cx="7772400" cy="1143000"/>
          </a:xfrm>
        </p:spPr>
        <p:txBody>
          <a:bodyPr/>
          <a:lstStyle/>
          <a:p>
            <a:r>
              <a:rPr lang="sv-SE" b="1" dirty="0"/>
              <a:t>How to Create a Session</a:t>
            </a:r>
            <a:endParaRPr lang="sv-SE" b="1" noProof="1"/>
          </a:p>
        </p:txBody>
      </p:sp>
      <p:sp>
        <p:nvSpPr>
          <p:cNvPr id="12291" name="Rectangle 3"/>
          <p:cNvSpPr>
            <a:spLocks noGrp="1" noChangeArrowheads="1"/>
          </p:cNvSpPr>
          <p:nvPr>
            <p:ph type="body" idx="1"/>
          </p:nvPr>
        </p:nvSpPr>
        <p:spPr>
          <a:xfrm>
            <a:off x="685800" y="620688"/>
            <a:ext cx="7772400" cy="5832648"/>
          </a:xfrm>
        </p:spPr>
        <p:txBody>
          <a:bodyPr/>
          <a:lstStyle/>
          <a:p>
            <a:pPr>
              <a:buNone/>
            </a:pPr>
            <a:r>
              <a:rPr lang="en-US" noProof="1">
                <a:latin typeface="verdana" pitchFamily="34" charset="0"/>
              </a:rPr>
              <a:t>The </a:t>
            </a:r>
            <a:r>
              <a:rPr lang="en-US" b="1" noProof="1">
                <a:latin typeface="Courier"/>
              </a:rPr>
              <a:t>session_start</a:t>
            </a:r>
            <a:r>
              <a:rPr lang="en-US" noProof="1">
                <a:latin typeface="verdana" pitchFamily="34" charset="0"/>
              </a:rPr>
              <a:t>() function is used to create cookies. </a:t>
            </a:r>
          </a:p>
          <a:p>
            <a:pPr>
              <a:buFontTx/>
              <a:buNone/>
            </a:pPr>
            <a:r>
              <a:rPr lang="sv-SE" sz="2400" noProof="1">
                <a:latin typeface="Courier"/>
              </a:rPr>
              <a:t>&lt;?php </a:t>
            </a:r>
            <a:endParaRPr lang="sv-SE" sz="2400" dirty="0">
              <a:latin typeface="Courier"/>
            </a:endParaRPr>
          </a:p>
          <a:p>
            <a:pPr>
              <a:buFontTx/>
              <a:buNone/>
            </a:pPr>
            <a:r>
              <a:rPr lang="sv-SE" sz="2400" noProof="1">
                <a:latin typeface="Courier"/>
              </a:rPr>
              <a:t>session_start(); </a:t>
            </a:r>
            <a:endParaRPr lang="sv-SE" sz="2400" dirty="0">
              <a:latin typeface="Courier"/>
            </a:endParaRPr>
          </a:p>
          <a:p>
            <a:pPr>
              <a:buFontTx/>
              <a:buNone/>
            </a:pPr>
            <a:r>
              <a:rPr lang="sv-SE" sz="2400" noProof="1">
                <a:latin typeface="Courier"/>
              </a:rPr>
              <a:t>?&gt;</a:t>
            </a:r>
          </a:p>
          <a:p>
            <a:pPr>
              <a:buNone/>
            </a:pPr>
            <a:r>
              <a:rPr lang="en-US" noProof="1">
                <a:latin typeface="verdana" pitchFamily="34" charset="0"/>
              </a:rPr>
              <a:t>By using PHP session we can set </a:t>
            </a:r>
          </a:p>
          <a:p>
            <a:pPr>
              <a:buNone/>
            </a:pPr>
            <a:r>
              <a:rPr lang="en-US" noProof="1">
                <a:latin typeface="verdana" pitchFamily="34" charset="0"/>
              </a:rPr>
              <a:t>some session variables:</a:t>
            </a:r>
          </a:p>
          <a:p>
            <a:pPr>
              <a:buFontTx/>
              <a:buNone/>
            </a:pPr>
            <a:r>
              <a:rPr lang="en-US" sz="2400" dirty="0"/>
              <a:t>&lt;?</a:t>
            </a:r>
            <a:r>
              <a:rPr lang="en-US" sz="2400" dirty="0" err="1"/>
              <a:t>php</a:t>
            </a:r>
            <a:br>
              <a:rPr lang="en-US" sz="2400" dirty="0"/>
            </a:br>
            <a:r>
              <a:rPr lang="en-US" sz="2400" dirty="0"/>
              <a:t>// Set session variables</a:t>
            </a:r>
            <a:br>
              <a:rPr lang="en-US" sz="2400" dirty="0"/>
            </a:br>
            <a:r>
              <a:rPr lang="en-US" sz="2400" dirty="0"/>
              <a:t>$_SESSION["</a:t>
            </a:r>
            <a:r>
              <a:rPr lang="en-US" sz="2400" dirty="0" err="1"/>
              <a:t>favcolor</a:t>
            </a:r>
            <a:r>
              <a:rPr lang="en-US" sz="2400" dirty="0"/>
              <a:t>"] = "green";</a:t>
            </a:r>
            <a:br>
              <a:rPr lang="en-US" sz="2400" dirty="0"/>
            </a:br>
            <a:r>
              <a:rPr lang="en-US" sz="2400" dirty="0"/>
              <a:t>$_SESSION["</a:t>
            </a:r>
            <a:r>
              <a:rPr lang="en-US" sz="2400" dirty="0" err="1"/>
              <a:t>favanimal</a:t>
            </a:r>
            <a:r>
              <a:rPr lang="en-US" sz="2400" dirty="0"/>
              <a:t>"] = "cat";</a:t>
            </a:r>
            <a:br>
              <a:rPr lang="en-US" sz="2400" dirty="0"/>
            </a:br>
            <a:r>
              <a:rPr lang="en-US" sz="2400" dirty="0"/>
              <a:t>echo "Session variables are set.";</a:t>
            </a:r>
            <a:br>
              <a:rPr lang="en-US" sz="2400" dirty="0"/>
            </a:br>
            <a:r>
              <a:rPr lang="en-US" sz="2400" dirty="0"/>
              <a:t>?&gt;</a:t>
            </a:r>
            <a:endParaRPr lang="sv-SE" sz="2400" dirty="0">
              <a:latin typeface="Courie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88640"/>
            <a:ext cx="7772400" cy="587152"/>
          </a:xfrm>
        </p:spPr>
        <p:txBody>
          <a:bodyPr/>
          <a:lstStyle/>
          <a:p>
            <a:br>
              <a:rPr lang="en-US" sz="4000" b="1" dirty="0"/>
            </a:br>
            <a:r>
              <a:rPr lang="en-US" sz="4000" b="1" dirty="0"/>
              <a:t>Get PHP Session Variable Values</a:t>
            </a:r>
            <a:br>
              <a:rPr lang="en-US" sz="4000" b="1" dirty="0"/>
            </a:br>
            <a:endParaRPr lang="en-US" b="1" dirty="0"/>
          </a:p>
        </p:txBody>
      </p:sp>
      <p:sp>
        <p:nvSpPr>
          <p:cNvPr id="3" name="Content Placeholder 2"/>
          <p:cNvSpPr>
            <a:spLocks noGrp="1"/>
          </p:cNvSpPr>
          <p:nvPr>
            <p:ph idx="1"/>
          </p:nvPr>
        </p:nvSpPr>
        <p:spPr>
          <a:xfrm>
            <a:off x="685800" y="692696"/>
            <a:ext cx="7772400" cy="5832648"/>
          </a:xfrm>
        </p:spPr>
        <p:txBody>
          <a:bodyPr/>
          <a:lstStyle/>
          <a:p>
            <a:pPr>
              <a:buNone/>
            </a:pPr>
            <a:r>
              <a:rPr lang="en-US" sz="2400" dirty="0"/>
              <a:t>&lt;?</a:t>
            </a:r>
            <a:r>
              <a:rPr lang="en-US" sz="2400" dirty="0" err="1"/>
              <a:t>php</a:t>
            </a:r>
            <a:br>
              <a:rPr lang="en-US" sz="2400" dirty="0"/>
            </a:br>
            <a:r>
              <a:rPr lang="en-US" sz="2400" dirty="0" err="1"/>
              <a:t>session_start</a:t>
            </a:r>
            <a:r>
              <a:rPr lang="en-US" sz="2400" dirty="0"/>
              <a:t>();</a:t>
            </a:r>
          </a:p>
          <a:p>
            <a:pPr>
              <a:buNone/>
            </a:pPr>
            <a:r>
              <a:rPr lang="en-US" sz="2400" dirty="0"/>
              <a:t>?&gt;</a:t>
            </a:r>
          </a:p>
          <a:p>
            <a:pPr>
              <a:buNone/>
            </a:pPr>
            <a:r>
              <a:rPr lang="en-US" sz="2400" dirty="0"/>
              <a:t>&lt;!DOCTYPE html&gt;</a:t>
            </a:r>
          </a:p>
          <a:p>
            <a:pPr>
              <a:buNone/>
            </a:pPr>
            <a:r>
              <a:rPr lang="en-US" sz="2400" dirty="0"/>
              <a:t>&lt;html&gt;</a:t>
            </a:r>
          </a:p>
          <a:p>
            <a:pPr>
              <a:buNone/>
            </a:pPr>
            <a:r>
              <a:rPr lang="en-US" sz="2400" dirty="0"/>
              <a:t>&lt;body&gt;</a:t>
            </a:r>
          </a:p>
          <a:p>
            <a:pPr>
              <a:buNone/>
            </a:pPr>
            <a:r>
              <a:rPr lang="en-US" sz="2400" dirty="0"/>
              <a:t>&lt;?</a:t>
            </a:r>
            <a:r>
              <a:rPr lang="en-US" sz="2400" dirty="0" err="1"/>
              <a:t>php</a:t>
            </a:r>
            <a:endParaRPr lang="en-US" sz="2400" dirty="0"/>
          </a:p>
          <a:p>
            <a:pPr>
              <a:buNone/>
            </a:pPr>
            <a:r>
              <a:rPr lang="en-US" sz="2400" dirty="0"/>
              <a:t>// Echo session variables that were set on previous page</a:t>
            </a:r>
          </a:p>
          <a:p>
            <a:pPr>
              <a:buNone/>
            </a:pPr>
            <a:r>
              <a:rPr lang="en-US" sz="2400" dirty="0"/>
              <a:t>echo "Favorite color is " . $_SESSION["</a:t>
            </a:r>
            <a:r>
              <a:rPr lang="en-US" sz="2400" dirty="0" err="1"/>
              <a:t>favcolor</a:t>
            </a:r>
            <a:r>
              <a:rPr lang="en-US" sz="2400" dirty="0"/>
              <a:t>"] . ".&lt;</a:t>
            </a:r>
            <a:r>
              <a:rPr lang="en-US" sz="2400" dirty="0" err="1"/>
              <a:t>br</a:t>
            </a:r>
            <a:r>
              <a:rPr lang="en-US" sz="2400" dirty="0"/>
              <a:t>&gt;";</a:t>
            </a:r>
          </a:p>
          <a:p>
            <a:pPr>
              <a:buNone/>
            </a:pPr>
            <a:r>
              <a:rPr lang="en-US" sz="2400" dirty="0"/>
              <a:t>echo "Favorite animal is " . $_SESSION["</a:t>
            </a:r>
            <a:r>
              <a:rPr lang="en-US" sz="2400" dirty="0" err="1"/>
              <a:t>favanimal</a:t>
            </a:r>
            <a:r>
              <a:rPr lang="en-US" sz="2400" dirty="0"/>
              <a:t>"] . ".";</a:t>
            </a:r>
          </a:p>
          <a:p>
            <a:pPr>
              <a:buNone/>
            </a:pPr>
            <a:r>
              <a:rPr lang="en-US" sz="2400" dirty="0"/>
              <a:t>?&gt;</a:t>
            </a:r>
          </a:p>
          <a:p>
            <a:pPr>
              <a:buNone/>
            </a:pPr>
            <a:r>
              <a:rPr lang="en-US" sz="2400" dirty="0"/>
              <a:t>&lt;/body&gt;</a:t>
            </a:r>
          </a:p>
          <a:p>
            <a:pPr>
              <a:buNone/>
            </a:pPr>
            <a:r>
              <a:rPr lang="en-US" sz="2400" dirty="0"/>
              <a:t>&lt;/html&gt;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496944" cy="587152"/>
          </a:xfrm>
        </p:spPr>
        <p:txBody>
          <a:bodyPr/>
          <a:lstStyle/>
          <a:p>
            <a:r>
              <a:rPr lang="en-US" sz="3200" b="1" dirty="0"/>
              <a:t>Another way to show all the session variable values</a:t>
            </a:r>
            <a:endParaRPr lang="en-US" sz="3600" b="1" dirty="0"/>
          </a:p>
        </p:txBody>
      </p:sp>
      <p:sp>
        <p:nvSpPr>
          <p:cNvPr id="3" name="Content Placeholder 2"/>
          <p:cNvSpPr>
            <a:spLocks noGrp="1"/>
          </p:cNvSpPr>
          <p:nvPr>
            <p:ph idx="1"/>
          </p:nvPr>
        </p:nvSpPr>
        <p:spPr>
          <a:xfrm>
            <a:off x="685800" y="692696"/>
            <a:ext cx="7772400" cy="5832648"/>
          </a:xfrm>
        </p:spPr>
        <p:txBody>
          <a:bodyPr/>
          <a:lstStyle/>
          <a:p>
            <a:pPr>
              <a:buNone/>
            </a:pPr>
            <a:r>
              <a:rPr lang="en-US" sz="2400" dirty="0"/>
              <a:t>&lt;?</a:t>
            </a:r>
            <a:r>
              <a:rPr lang="en-US" sz="2400" dirty="0" err="1"/>
              <a:t>php</a:t>
            </a:r>
            <a:br>
              <a:rPr lang="en-US" sz="2400" dirty="0"/>
            </a:br>
            <a:r>
              <a:rPr lang="en-US" sz="2400" dirty="0" err="1"/>
              <a:t>session_start</a:t>
            </a:r>
            <a:r>
              <a:rPr lang="en-US" sz="2400" dirty="0"/>
              <a:t>();</a:t>
            </a:r>
          </a:p>
          <a:p>
            <a:pPr>
              <a:buNone/>
            </a:pPr>
            <a:r>
              <a:rPr lang="en-US" sz="2400" dirty="0"/>
              <a:t>?&gt;</a:t>
            </a:r>
            <a:br>
              <a:rPr lang="en-US" sz="2400" dirty="0"/>
            </a:br>
            <a:r>
              <a:rPr lang="en-US" sz="2400" dirty="0"/>
              <a:t>&lt;!DOCTYPE html&gt;</a:t>
            </a:r>
            <a:br>
              <a:rPr lang="en-US" sz="2400" dirty="0"/>
            </a:br>
            <a:r>
              <a:rPr lang="en-US" sz="2400" dirty="0"/>
              <a:t>&lt;html&gt;</a:t>
            </a:r>
            <a:br>
              <a:rPr lang="en-US" sz="2400" dirty="0"/>
            </a:br>
            <a:r>
              <a:rPr lang="en-US" sz="2400" dirty="0"/>
              <a:t>&lt;body&gt;</a:t>
            </a:r>
          </a:p>
          <a:p>
            <a:pPr>
              <a:buNone/>
            </a:pPr>
            <a:r>
              <a:rPr lang="en-US" sz="2400" dirty="0"/>
              <a:t>&lt;?</a:t>
            </a:r>
            <a:r>
              <a:rPr lang="en-US" sz="2400" dirty="0" err="1"/>
              <a:t>php</a:t>
            </a:r>
            <a:br>
              <a:rPr lang="en-US" sz="2400" dirty="0"/>
            </a:br>
            <a:r>
              <a:rPr lang="en-US" sz="2400" dirty="0" err="1"/>
              <a:t>print_r</a:t>
            </a:r>
            <a:r>
              <a:rPr lang="en-US" sz="2400" dirty="0"/>
              <a:t>($_SESSION);</a:t>
            </a:r>
            <a:br>
              <a:rPr lang="en-US" sz="2400" dirty="0"/>
            </a:br>
            <a:endParaRPr lang="en-US" sz="2400" dirty="0"/>
          </a:p>
          <a:p>
            <a:pPr>
              <a:buNone/>
            </a:pPr>
            <a:r>
              <a:rPr lang="en-US" sz="2400" dirty="0"/>
              <a:t>?&gt;</a:t>
            </a:r>
            <a:br>
              <a:rPr lang="en-US" sz="2400" dirty="0"/>
            </a:br>
            <a:endParaRPr lang="en-US" sz="2400" dirty="0"/>
          </a:p>
          <a:p>
            <a:pPr>
              <a:buNone/>
            </a:pPr>
            <a:r>
              <a:rPr lang="en-US" sz="2400" dirty="0"/>
              <a:t>&lt;/body&gt;</a:t>
            </a:r>
          </a:p>
          <a:p>
            <a:pPr>
              <a:buNone/>
            </a:pPr>
            <a:r>
              <a:rPr lang="en-US" sz="2400" dirty="0"/>
              <a:t>&lt;/html&gt;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49560"/>
            <a:ext cx="7772400" cy="587152"/>
          </a:xfrm>
        </p:spPr>
        <p:txBody>
          <a:bodyPr/>
          <a:lstStyle/>
          <a:p>
            <a:r>
              <a:rPr lang="en-US" sz="3600" b="1" dirty="0">
                <a:solidFill>
                  <a:srgbClr val="000000"/>
                </a:solidFill>
                <a:latin typeface="Segoe UI"/>
              </a:rPr>
              <a:t>Modify a PHP Session Variable</a:t>
            </a:r>
            <a:br>
              <a:rPr lang="en-US" sz="3600" b="1" dirty="0">
                <a:solidFill>
                  <a:srgbClr val="000000"/>
                </a:solidFill>
                <a:latin typeface="Segoe UI"/>
              </a:rPr>
            </a:br>
            <a:endParaRPr lang="en-US" sz="3600" b="1" dirty="0"/>
          </a:p>
        </p:txBody>
      </p:sp>
      <p:sp>
        <p:nvSpPr>
          <p:cNvPr id="3" name="Content Placeholder 2"/>
          <p:cNvSpPr>
            <a:spLocks noGrp="1"/>
          </p:cNvSpPr>
          <p:nvPr>
            <p:ph idx="1"/>
          </p:nvPr>
        </p:nvSpPr>
        <p:spPr>
          <a:xfrm>
            <a:off x="683568" y="548680"/>
            <a:ext cx="7776864" cy="5904656"/>
          </a:xfrm>
        </p:spPr>
        <p:txBody>
          <a:bodyPr/>
          <a:lstStyle/>
          <a:p>
            <a:pPr>
              <a:buNone/>
            </a:pPr>
            <a:r>
              <a:rPr lang="en-US" sz="2400" dirty="0"/>
              <a:t>&lt;?</a:t>
            </a:r>
            <a:r>
              <a:rPr lang="en-US" sz="2400" dirty="0" err="1"/>
              <a:t>php</a:t>
            </a:r>
            <a:br>
              <a:rPr lang="en-US" sz="2400" dirty="0"/>
            </a:br>
            <a:r>
              <a:rPr lang="en-US" sz="2400" dirty="0" err="1"/>
              <a:t>session_start</a:t>
            </a:r>
            <a:r>
              <a:rPr lang="en-US" sz="2400" dirty="0"/>
              <a:t>();</a:t>
            </a:r>
          </a:p>
          <a:p>
            <a:pPr>
              <a:buNone/>
            </a:pPr>
            <a:r>
              <a:rPr lang="en-US" sz="2400" dirty="0"/>
              <a:t>?&gt;</a:t>
            </a:r>
          </a:p>
          <a:p>
            <a:pPr>
              <a:buNone/>
            </a:pPr>
            <a:r>
              <a:rPr lang="en-US" sz="2400" dirty="0"/>
              <a:t>&lt;!DOCTYPE html&gt;</a:t>
            </a:r>
          </a:p>
          <a:p>
            <a:pPr>
              <a:buNone/>
            </a:pPr>
            <a:r>
              <a:rPr lang="en-US" sz="2400" dirty="0"/>
              <a:t>&lt;html&gt;</a:t>
            </a:r>
          </a:p>
          <a:p>
            <a:pPr>
              <a:buNone/>
            </a:pPr>
            <a:r>
              <a:rPr lang="en-US" sz="2400" dirty="0"/>
              <a:t>&lt;body&gt;</a:t>
            </a:r>
            <a:br>
              <a:rPr lang="en-US" sz="2400" dirty="0"/>
            </a:br>
            <a:endParaRPr lang="en-US" sz="2400" dirty="0"/>
          </a:p>
          <a:p>
            <a:pPr>
              <a:buNone/>
            </a:pPr>
            <a:r>
              <a:rPr lang="en-US" sz="2400" dirty="0"/>
              <a:t>&lt;?</a:t>
            </a:r>
            <a:r>
              <a:rPr lang="en-US" sz="2400" dirty="0" err="1"/>
              <a:t>php</a:t>
            </a:r>
            <a:r>
              <a:rPr lang="en-US" sz="2400" dirty="0"/>
              <a:t>      // to change a session variable, just overwrite it </a:t>
            </a:r>
          </a:p>
          <a:p>
            <a:pPr>
              <a:buNone/>
            </a:pPr>
            <a:r>
              <a:rPr lang="en-US" sz="2400" dirty="0"/>
              <a:t>$_SESSION["</a:t>
            </a:r>
            <a:r>
              <a:rPr lang="en-US" sz="2400" dirty="0" err="1"/>
              <a:t>favcolor</a:t>
            </a:r>
            <a:r>
              <a:rPr lang="en-US" sz="2400" dirty="0"/>
              <a:t>"] = "yellow";</a:t>
            </a:r>
          </a:p>
          <a:p>
            <a:pPr>
              <a:buNone/>
            </a:pPr>
            <a:r>
              <a:rPr lang="en-US" sz="2400" dirty="0" err="1"/>
              <a:t>print_r</a:t>
            </a:r>
            <a:r>
              <a:rPr lang="en-US" sz="2400" dirty="0"/>
              <a:t>($_SESSION);</a:t>
            </a:r>
          </a:p>
          <a:p>
            <a:pPr>
              <a:buNone/>
            </a:pPr>
            <a:r>
              <a:rPr lang="en-US" sz="2400" dirty="0"/>
              <a:t>?&gt;</a:t>
            </a:r>
          </a:p>
          <a:p>
            <a:pPr>
              <a:buNone/>
            </a:pPr>
            <a:r>
              <a:rPr lang="en-US" sz="2400" dirty="0"/>
              <a:t>&lt;/body&gt;</a:t>
            </a:r>
          </a:p>
          <a:p>
            <a:pPr>
              <a:buNone/>
            </a:pPr>
            <a:r>
              <a:rPr lang="en-US" sz="2400" dirty="0"/>
              <a:t>&lt;/html&gt;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3568" y="0"/>
            <a:ext cx="7772400" cy="1143000"/>
          </a:xfrm>
        </p:spPr>
        <p:txBody>
          <a:bodyPr/>
          <a:lstStyle/>
          <a:p>
            <a:r>
              <a:rPr lang="sv-SE" b="1" dirty="0"/>
              <a:t>Destroy a PHP Session</a:t>
            </a:r>
          </a:p>
        </p:txBody>
      </p:sp>
      <p:sp>
        <p:nvSpPr>
          <p:cNvPr id="14339" name="Rectangle 3"/>
          <p:cNvSpPr>
            <a:spLocks noGrp="1" noChangeArrowheads="1"/>
          </p:cNvSpPr>
          <p:nvPr>
            <p:ph type="body" idx="1"/>
          </p:nvPr>
        </p:nvSpPr>
        <p:spPr>
          <a:xfrm>
            <a:off x="685800" y="1340768"/>
            <a:ext cx="7772400" cy="4755232"/>
          </a:xfrm>
        </p:spPr>
        <p:txBody>
          <a:bodyPr/>
          <a:lstStyle/>
          <a:p>
            <a:pPr>
              <a:buNone/>
            </a:pPr>
            <a:r>
              <a:rPr lang="en-US" noProof="1">
                <a:latin typeface="Courier"/>
              </a:rPr>
              <a:t>session_unregister(</a:t>
            </a:r>
            <a:r>
              <a:rPr lang="sv-SE" dirty="0">
                <a:latin typeface="Courier"/>
              </a:rPr>
              <a:t>´varname´</a:t>
            </a:r>
            <a:r>
              <a:rPr lang="sv-SE" noProof="1">
                <a:latin typeface="Courier"/>
              </a:rPr>
              <a:t>); </a:t>
            </a:r>
            <a:endParaRPr lang="sv-SE" dirty="0">
              <a:latin typeface="Courier"/>
            </a:endParaRPr>
          </a:p>
          <a:p>
            <a:pPr>
              <a:buNone/>
            </a:pPr>
            <a:endParaRPr lang="sv-SE" dirty="0">
              <a:latin typeface="Courier"/>
            </a:endParaRPr>
          </a:p>
          <a:p>
            <a:pPr>
              <a:buFontTx/>
              <a:buNone/>
            </a:pPr>
            <a:r>
              <a:rPr lang="en-US" dirty="0"/>
              <a:t>// remove all session variables</a:t>
            </a:r>
            <a:br>
              <a:rPr lang="en-US" dirty="0"/>
            </a:br>
            <a:r>
              <a:rPr lang="en-US" dirty="0" err="1"/>
              <a:t>session_unset</a:t>
            </a:r>
            <a:r>
              <a:rPr lang="en-US" dirty="0"/>
              <a:t>(); </a:t>
            </a:r>
            <a:br>
              <a:rPr lang="en-US"/>
            </a:br>
            <a:endParaRPr lang="en-US"/>
          </a:p>
          <a:p>
            <a:pPr>
              <a:buFontTx/>
              <a:buNone/>
            </a:pPr>
            <a:r>
              <a:rPr lang="en-US"/>
              <a:t>// </a:t>
            </a:r>
            <a:r>
              <a:rPr lang="en-US" dirty="0"/>
              <a:t>destroy the session </a:t>
            </a:r>
            <a:br>
              <a:rPr lang="en-US" dirty="0"/>
            </a:br>
            <a:r>
              <a:rPr lang="en-US" dirty="0" err="1"/>
              <a:t>session_destroy</a:t>
            </a:r>
            <a:r>
              <a:rPr lang="en-US" dirty="0"/>
              <a:t>(); </a:t>
            </a:r>
            <a:endParaRPr lang="sv-SE" noProof="1">
              <a:latin typeface="Courie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b="1" noProof="1">
                <a:solidFill>
                  <a:srgbClr val="000000"/>
                </a:solidFill>
                <a:latin typeface="verdana" pitchFamily="34" charset="0"/>
              </a:rPr>
              <a:t>Server Side Includes</a:t>
            </a:r>
          </a:p>
        </p:txBody>
      </p:sp>
      <p:sp>
        <p:nvSpPr>
          <p:cNvPr id="3075" name="Rectangle 3"/>
          <p:cNvSpPr>
            <a:spLocks noGrp="1" noChangeArrowheads="1"/>
          </p:cNvSpPr>
          <p:nvPr>
            <p:ph type="body" idx="1"/>
          </p:nvPr>
        </p:nvSpPr>
        <p:spPr/>
        <p:txBody>
          <a:bodyPr/>
          <a:lstStyle/>
          <a:p>
            <a:pPr>
              <a:buFontTx/>
              <a:buNone/>
            </a:pPr>
            <a:r>
              <a:rPr lang="en-US" sz="2800">
                <a:latin typeface="verdana" pitchFamily="34" charset="0"/>
              </a:rPr>
              <a:t>  </a:t>
            </a:r>
            <a:r>
              <a:rPr lang="en-US" sz="2800" noProof="1">
                <a:latin typeface="verdana" pitchFamily="34" charset="0"/>
              </a:rPr>
              <a:t>You can insert the content of one file into another file before the server executes it, with the </a:t>
            </a:r>
            <a:r>
              <a:rPr lang="en-US" sz="2800" b="1" noProof="1">
                <a:latin typeface="verdana" pitchFamily="34" charset="0"/>
              </a:rPr>
              <a:t>require</a:t>
            </a:r>
            <a:r>
              <a:rPr lang="en-US" sz="2800" noProof="1">
                <a:latin typeface="verdana" pitchFamily="34" charset="0"/>
              </a:rPr>
              <a:t>() function. The require() function is used to create functions, headers, footers, or elements that will be reused on multiple pages.</a:t>
            </a:r>
          </a:p>
          <a:p>
            <a:pPr>
              <a:buFontTx/>
              <a:buNone/>
            </a:pPr>
            <a:endParaRPr lang="en-US" sz="2800">
              <a:solidFill>
                <a:srgbClr val="000000"/>
              </a:solidFill>
              <a:latin typeface="Arial Unicode MS" pitchFamily="34" charset="-128"/>
              <a:cs typeface="Courier New" pitchFamily="49" charset="0"/>
            </a:endParaRPr>
          </a:p>
          <a:p>
            <a:pPr>
              <a:buFontTx/>
              <a:buNone/>
            </a:pPr>
            <a:r>
              <a:rPr lang="en-US" sz="2800" noProof="1">
                <a:solidFill>
                  <a:srgbClr val="000000"/>
                </a:solidFill>
                <a:latin typeface="Arial Unicode MS" pitchFamily="34" charset="-128"/>
                <a:cs typeface="Courier New" pitchFamily="49" charset="0"/>
              </a:rPr>
              <a:t>&lt;?php require("header.htm"); ?&gt;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sz="3600"/>
              <a:t>How to create variables storing values across php scripts’ calls?</a:t>
            </a:r>
            <a:endParaRPr lang="en-US" sz="3600" noProof="1"/>
          </a:p>
        </p:txBody>
      </p:sp>
      <p:sp>
        <p:nvSpPr>
          <p:cNvPr id="4099" name="Rectangle 3"/>
          <p:cNvSpPr>
            <a:spLocks noGrp="1" noChangeArrowheads="1"/>
          </p:cNvSpPr>
          <p:nvPr>
            <p:ph type="body" idx="1"/>
          </p:nvPr>
        </p:nvSpPr>
        <p:spPr>
          <a:xfrm>
            <a:off x="838200" y="4038600"/>
            <a:ext cx="7772400" cy="2133600"/>
          </a:xfrm>
        </p:spPr>
        <p:txBody>
          <a:bodyPr/>
          <a:lstStyle/>
          <a:p>
            <a:pPr>
              <a:lnSpc>
                <a:spcPct val="90000"/>
              </a:lnSpc>
            </a:pPr>
            <a:r>
              <a:rPr lang="en-US" sz="2800"/>
              <a:t>Client-server connection is not permanent</a:t>
            </a:r>
          </a:p>
          <a:p>
            <a:pPr lvl="1">
              <a:lnSpc>
                <a:spcPct val="90000"/>
              </a:lnSpc>
              <a:buFontTx/>
              <a:buNone/>
            </a:pPr>
            <a:r>
              <a:rPr lang="en-US" sz="2400"/>
              <a:t>	</a:t>
            </a:r>
            <a:r>
              <a:rPr lang="en-US" sz="2400">
                <a:cs typeface="Times New Roman" pitchFamily="18" charset="0"/>
              </a:rPr>
              <a:t>=&gt; </a:t>
            </a:r>
            <a:r>
              <a:rPr lang="en-US" sz="2400" i="1">
                <a:cs typeface="Times New Roman" pitchFamily="18" charset="0"/>
              </a:rPr>
              <a:t>Cannot be saved in program memory</a:t>
            </a:r>
            <a:endParaRPr lang="en-US" sz="2400" i="1"/>
          </a:p>
          <a:p>
            <a:pPr>
              <a:lnSpc>
                <a:spcPct val="90000"/>
              </a:lnSpc>
            </a:pPr>
            <a:r>
              <a:rPr lang="en-US" sz="2800"/>
              <a:t>There are many clients connecting simultaneously</a:t>
            </a:r>
          </a:p>
          <a:p>
            <a:pPr>
              <a:lnSpc>
                <a:spcPct val="90000"/>
              </a:lnSpc>
              <a:buFontTx/>
              <a:buNone/>
            </a:pPr>
            <a:r>
              <a:rPr lang="en-US" sz="2800">
                <a:cs typeface="Times New Roman" pitchFamily="18" charset="0"/>
              </a:rPr>
              <a:t>	    =&gt; </a:t>
            </a:r>
            <a:r>
              <a:rPr lang="en-US" sz="2800" i="1">
                <a:cs typeface="Times New Roman" pitchFamily="18" charset="0"/>
              </a:rPr>
              <a:t>Cannot be saved in file (you cannot identify clients as well sometimes)</a:t>
            </a:r>
            <a:endParaRPr lang="en-US" sz="2800"/>
          </a:p>
          <a:p>
            <a:pPr>
              <a:lnSpc>
                <a:spcPct val="90000"/>
              </a:lnSpc>
            </a:pPr>
            <a:endParaRPr lang="en-US" sz="2800" noProof="1"/>
          </a:p>
        </p:txBody>
      </p:sp>
      <p:sp>
        <p:nvSpPr>
          <p:cNvPr id="4100" name="AutoShape 4"/>
          <p:cNvSpPr>
            <a:spLocks noChangeArrowheads="1"/>
          </p:cNvSpPr>
          <p:nvPr/>
        </p:nvSpPr>
        <p:spPr bwMode="auto">
          <a:xfrm>
            <a:off x="1524000" y="1828800"/>
            <a:ext cx="457200" cy="457200"/>
          </a:xfrm>
          <a:prstGeom prst="smileyFace">
            <a:avLst>
              <a:gd name="adj" fmla="val 4653"/>
            </a:avLst>
          </a:prstGeom>
          <a:noFill/>
          <a:ln w="9525">
            <a:solidFill>
              <a:schemeClr val="tx1"/>
            </a:solidFill>
            <a:round/>
            <a:headEnd/>
            <a:tailEnd/>
          </a:ln>
          <a:effectLst/>
        </p:spPr>
        <p:txBody>
          <a:bodyPr wrap="none" anchor="ctr"/>
          <a:lstStyle/>
          <a:p>
            <a:endParaRPr lang="en-US"/>
          </a:p>
        </p:txBody>
      </p:sp>
      <p:grpSp>
        <p:nvGrpSpPr>
          <p:cNvPr id="4105" name="Group 9"/>
          <p:cNvGrpSpPr>
            <a:grpSpLocks/>
          </p:cNvGrpSpPr>
          <p:nvPr/>
        </p:nvGrpSpPr>
        <p:grpSpPr bwMode="auto">
          <a:xfrm>
            <a:off x="4800600" y="2057400"/>
            <a:ext cx="1981200" cy="1600200"/>
            <a:chOff x="2448" y="1296"/>
            <a:chExt cx="1248" cy="1008"/>
          </a:xfrm>
        </p:grpSpPr>
        <p:sp>
          <p:nvSpPr>
            <p:cNvPr id="4102" name="Rectangle 6"/>
            <p:cNvSpPr>
              <a:spLocks noChangeArrowheads="1"/>
            </p:cNvSpPr>
            <p:nvPr/>
          </p:nvSpPr>
          <p:spPr bwMode="auto">
            <a:xfrm>
              <a:off x="2448" y="1296"/>
              <a:ext cx="1248" cy="1008"/>
            </a:xfrm>
            <a:prstGeom prst="rect">
              <a:avLst/>
            </a:prstGeom>
            <a:noFill/>
            <a:ln w="9525">
              <a:solidFill>
                <a:schemeClr val="tx1"/>
              </a:solidFill>
              <a:miter lim="800000"/>
              <a:headEnd/>
              <a:tailEnd/>
            </a:ln>
            <a:effectLst/>
          </p:spPr>
          <p:txBody>
            <a:bodyPr wrap="none" anchor="ctr"/>
            <a:lstStyle/>
            <a:p>
              <a:endParaRPr lang="en-US"/>
            </a:p>
          </p:txBody>
        </p:sp>
        <p:sp>
          <p:nvSpPr>
            <p:cNvPr id="4103" name="AutoShape 7"/>
            <p:cNvSpPr>
              <a:spLocks noChangeArrowheads="1"/>
            </p:cNvSpPr>
            <p:nvPr/>
          </p:nvSpPr>
          <p:spPr bwMode="auto">
            <a:xfrm>
              <a:off x="2640" y="1344"/>
              <a:ext cx="432" cy="480"/>
            </a:xfrm>
            <a:prstGeom prst="flowChartMultidocument">
              <a:avLst/>
            </a:prstGeom>
            <a:solidFill>
              <a:schemeClr val="folHlink"/>
            </a:solidFill>
            <a:ln w="9525">
              <a:solidFill>
                <a:schemeClr val="tx1"/>
              </a:solidFill>
              <a:miter lim="800000"/>
              <a:headEnd/>
              <a:tailEnd/>
            </a:ln>
            <a:effectLst/>
          </p:spPr>
          <p:txBody>
            <a:bodyPr wrap="none" anchor="ctr"/>
            <a:lstStyle/>
            <a:p>
              <a:endParaRPr lang="en-US"/>
            </a:p>
          </p:txBody>
        </p:sp>
        <p:sp>
          <p:nvSpPr>
            <p:cNvPr id="4104" name="AutoShape 8"/>
            <p:cNvSpPr>
              <a:spLocks noChangeArrowheads="1"/>
            </p:cNvSpPr>
            <p:nvPr/>
          </p:nvSpPr>
          <p:spPr bwMode="auto">
            <a:xfrm>
              <a:off x="3168" y="1824"/>
              <a:ext cx="480" cy="432"/>
            </a:xfrm>
            <a:prstGeom prst="flowChartMagneticDisk">
              <a:avLst/>
            </a:prstGeom>
            <a:solidFill>
              <a:schemeClr val="folHlink"/>
            </a:solidFill>
            <a:ln w="9525">
              <a:solidFill>
                <a:schemeClr val="tx1"/>
              </a:solidFill>
              <a:round/>
              <a:headEnd/>
              <a:tailEnd/>
            </a:ln>
            <a:effectLst/>
          </p:spPr>
          <p:txBody>
            <a:bodyPr wrap="none" anchor="ctr"/>
            <a:lstStyle/>
            <a:p>
              <a:endParaRPr lang="en-US"/>
            </a:p>
          </p:txBody>
        </p:sp>
      </p:grpSp>
      <p:sp>
        <p:nvSpPr>
          <p:cNvPr id="4106" name="Line 10"/>
          <p:cNvSpPr>
            <a:spLocks noChangeShapeType="1"/>
          </p:cNvSpPr>
          <p:nvPr/>
        </p:nvSpPr>
        <p:spPr bwMode="auto">
          <a:xfrm>
            <a:off x="1981200" y="2133600"/>
            <a:ext cx="2743200" cy="457200"/>
          </a:xfrm>
          <a:prstGeom prst="line">
            <a:avLst/>
          </a:prstGeom>
          <a:noFill/>
          <a:ln w="12700">
            <a:solidFill>
              <a:schemeClr val="tx1"/>
            </a:solidFill>
            <a:round/>
            <a:headEnd type="triangle" w="lg" len="lg"/>
            <a:tailEnd type="triangle" w="lg" len="lg"/>
          </a:ln>
          <a:effectLst/>
        </p:spPr>
        <p:txBody>
          <a:bodyPr/>
          <a:lstStyle/>
          <a:p>
            <a:endParaRPr lang="en-US"/>
          </a:p>
        </p:txBody>
      </p:sp>
      <p:sp>
        <p:nvSpPr>
          <p:cNvPr id="4107" name="AutoShape 11"/>
          <p:cNvSpPr>
            <a:spLocks noChangeArrowheads="1"/>
          </p:cNvSpPr>
          <p:nvPr/>
        </p:nvSpPr>
        <p:spPr bwMode="auto">
          <a:xfrm>
            <a:off x="1524000" y="3276600"/>
            <a:ext cx="457200" cy="457200"/>
          </a:xfrm>
          <a:prstGeom prst="smileyFace">
            <a:avLst>
              <a:gd name="adj" fmla="val 4653"/>
            </a:avLst>
          </a:prstGeom>
          <a:noFill/>
          <a:ln w="9525">
            <a:solidFill>
              <a:schemeClr val="tx1"/>
            </a:solidFill>
            <a:round/>
            <a:headEnd/>
            <a:tailEnd/>
          </a:ln>
          <a:effectLst/>
        </p:spPr>
        <p:txBody>
          <a:bodyPr wrap="none" anchor="ctr"/>
          <a:lstStyle/>
          <a:p>
            <a:endParaRPr lang="en-US"/>
          </a:p>
        </p:txBody>
      </p:sp>
      <p:sp>
        <p:nvSpPr>
          <p:cNvPr id="4109" name="Line 13"/>
          <p:cNvSpPr>
            <a:spLocks noChangeShapeType="1"/>
          </p:cNvSpPr>
          <p:nvPr/>
        </p:nvSpPr>
        <p:spPr bwMode="auto">
          <a:xfrm flipV="1">
            <a:off x="2057400" y="3048000"/>
            <a:ext cx="2667000" cy="381000"/>
          </a:xfrm>
          <a:prstGeom prst="line">
            <a:avLst/>
          </a:prstGeom>
          <a:noFill/>
          <a:ln w="12700">
            <a:solidFill>
              <a:schemeClr val="tx1"/>
            </a:solidFill>
            <a:round/>
            <a:headEnd type="triangle" w="lg" len="lg"/>
            <a:tailEnd type="triangle" w="lg" len="lg"/>
          </a:ln>
          <a:effectLst/>
        </p:spPr>
        <p:txBody>
          <a:bodyPr/>
          <a:lstStyle/>
          <a:p>
            <a:endParaRPr lang="en-US"/>
          </a:p>
        </p:txBody>
      </p:sp>
      <p:sp>
        <p:nvSpPr>
          <p:cNvPr id="4110" name="Text Box 14"/>
          <p:cNvSpPr txBox="1">
            <a:spLocks noChangeArrowheads="1"/>
          </p:cNvSpPr>
          <p:nvPr/>
        </p:nvSpPr>
        <p:spPr bwMode="auto">
          <a:xfrm>
            <a:off x="1600200" y="2362200"/>
            <a:ext cx="381000" cy="823913"/>
          </a:xfrm>
          <a:prstGeom prst="rect">
            <a:avLst/>
          </a:prstGeom>
          <a:noFill/>
          <a:ln w="9525">
            <a:noFill/>
            <a:miter lim="800000"/>
            <a:headEnd/>
            <a:tailEnd/>
          </a:ln>
          <a:effectLst/>
        </p:spPr>
        <p:txBody>
          <a:bodyPr>
            <a:spAutoFit/>
          </a:bodyPr>
          <a:lstStyle/>
          <a:p>
            <a:pPr>
              <a:spcBef>
                <a:spcPct val="50000"/>
              </a:spcBef>
            </a:pPr>
            <a:r>
              <a:rPr lang="en-US" sz="1200" b="1"/>
              <a:t>.</a:t>
            </a:r>
          </a:p>
          <a:p>
            <a:pPr>
              <a:spcBef>
                <a:spcPct val="50000"/>
              </a:spcBef>
            </a:pPr>
            <a:r>
              <a:rPr lang="en-US" sz="1200" b="1"/>
              <a:t>.</a:t>
            </a:r>
          </a:p>
          <a:p>
            <a:pPr>
              <a:spcBef>
                <a:spcPct val="50000"/>
              </a:spcBef>
            </a:pPr>
            <a:r>
              <a:rPr lang="en-US" sz="1200" b="1"/>
              <a:t>.</a:t>
            </a:r>
            <a:endParaRPr lang="en-US" sz="1200" b="1" noProof="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85800" y="44624"/>
            <a:ext cx="7772400" cy="1143000"/>
          </a:xfrm>
        </p:spPr>
        <p:txBody>
          <a:bodyPr/>
          <a:lstStyle/>
          <a:p>
            <a:r>
              <a:rPr lang="sv-SE" dirty="0"/>
              <a:t>Different mechanisms of the same solution</a:t>
            </a:r>
            <a:endParaRPr lang="sv-SE" noProof="1"/>
          </a:p>
        </p:txBody>
      </p:sp>
      <p:sp>
        <p:nvSpPr>
          <p:cNvPr id="9219" name="Rectangle 3"/>
          <p:cNvSpPr>
            <a:spLocks noGrp="1" noChangeArrowheads="1"/>
          </p:cNvSpPr>
          <p:nvPr>
            <p:ph type="body" idx="1"/>
          </p:nvPr>
        </p:nvSpPr>
        <p:spPr>
          <a:xfrm>
            <a:off x="539552" y="1340768"/>
            <a:ext cx="7772400" cy="4323184"/>
          </a:xfrm>
        </p:spPr>
        <p:txBody>
          <a:bodyPr/>
          <a:lstStyle/>
          <a:p>
            <a:r>
              <a:rPr lang="sv-SE" sz="2800" b="1" dirty="0"/>
              <a:t>Cookies</a:t>
            </a:r>
          </a:p>
          <a:p>
            <a:pPr lvl="1"/>
            <a:r>
              <a:rPr lang="en-US" sz="2000" dirty="0"/>
              <a:t>A Cookie Resides on the User's Computer</a:t>
            </a:r>
          </a:p>
          <a:p>
            <a:pPr lvl="1"/>
            <a:r>
              <a:rPr lang="en-US" sz="2000" dirty="0"/>
              <a:t>A cookie is often used to identify a user.</a:t>
            </a:r>
          </a:p>
          <a:p>
            <a:pPr lvl="1"/>
            <a:r>
              <a:rPr lang="en-US" sz="2000" dirty="0"/>
              <a:t>A cookie is a small file that the server embeds on the user's computer. Each time the same computer requests a page with a browser, it will send the cookie too. </a:t>
            </a:r>
            <a:endParaRPr lang="sv-SE" sz="2000" noProof="1"/>
          </a:p>
          <a:p>
            <a:pPr lvl="1"/>
            <a:r>
              <a:rPr lang="sv-SE" sz="2000" noProof="1"/>
              <a:t>Cookies are a mechanism for storing data in the remote browser and thus tracking or identifying return users.</a:t>
            </a:r>
          </a:p>
          <a:p>
            <a:pPr lvl="1"/>
            <a:r>
              <a:rPr lang="en-US" sz="2000" dirty="0"/>
              <a:t>That cookie maintains information in the user's machine until the information is deleted by the user. </a:t>
            </a:r>
          </a:p>
          <a:p>
            <a:pPr lvl="1" algn="just"/>
            <a:r>
              <a:rPr lang="en-US" sz="2000" dirty="0"/>
              <a:t>A person may have a username and password to your website. That information can be saved as a cookie on the visitor's computer, so there is no need for him to log in to your website on each visit. Common uses for cookies include authentication, storage of site preferences and shopping cart items. </a:t>
            </a:r>
            <a:endParaRPr lang="sv-SE" sz="2000" dirty="0"/>
          </a:p>
          <a:p>
            <a:pPr lvl="1"/>
            <a:endParaRPr lang="sv-SE" sz="2000" noProof="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04664"/>
            <a:ext cx="7772400" cy="1347936"/>
          </a:xfrm>
        </p:spPr>
        <p:txBody>
          <a:bodyPr/>
          <a:lstStyle/>
          <a:p>
            <a:r>
              <a:rPr lang="en-US" sz="3600" dirty="0"/>
              <a:t>Delete Cookies from Chrome Browser</a:t>
            </a:r>
          </a:p>
        </p:txBody>
      </p:sp>
      <p:sp>
        <p:nvSpPr>
          <p:cNvPr id="3" name="Content Placeholder 2"/>
          <p:cNvSpPr>
            <a:spLocks noGrp="1"/>
          </p:cNvSpPr>
          <p:nvPr>
            <p:ph idx="1"/>
          </p:nvPr>
        </p:nvSpPr>
        <p:spPr/>
        <p:txBody>
          <a:bodyPr/>
          <a:lstStyle/>
          <a:p>
            <a:r>
              <a:rPr lang="en-US" sz="2000" dirty="0"/>
              <a:t>Go to the Chrome menu icon and click '</a:t>
            </a:r>
            <a:r>
              <a:rPr lang="en-US" sz="2000" b="1" dirty="0"/>
              <a:t>Settings</a:t>
            </a:r>
            <a:r>
              <a:rPr lang="en-US" sz="2000" dirty="0"/>
              <a:t>‘</a:t>
            </a:r>
          </a:p>
          <a:p>
            <a:r>
              <a:rPr lang="en-US" sz="2000" dirty="0"/>
              <a:t>Click "</a:t>
            </a:r>
            <a:r>
              <a:rPr lang="en-US" sz="2000" b="1" dirty="0"/>
              <a:t>Show advanced settings</a:t>
            </a:r>
            <a:r>
              <a:rPr lang="en-US" sz="2000" dirty="0"/>
              <a:t>" at the bottom</a:t>
            </a:r>
          </a:p>
          <a:p>
            <a:r>
              <a:rPr lang="en-US" sz="2000" dirty="0"/>
              <a:t> In the "Privacy" section, click "</a:t>
            </a:r>
            <a:r>
              <a:rPr lang="en-US" sz="2000" b="1" dirty="0"/>
              <a:t>Content settings</a:t>
            </a:r>
            <a:r>
              <a:rPr lang="en-US" sz="2000" dirty="0"/>
              <a:t>" button</a:t>
            </a:r>
          </a:p>
          <a:p>
            <a:r>
              <a:rPr lang="en-US" sz="2000" dirty="0"/>
              <a:t>In the "Cookies" section, Click "</a:t>
            </a:r>
            <a:r>
              <a:rPr lang="en-US" sz="2000" b="1" dirty="0"/>
              <a:t>All cookies and site data</a:t>
            </a:r>
            <a:r>
              <a:rPr lang="en-US" sz="2000" dirty="0"/>
              <a:t>“</a:t>
            </a:r>
          </a:p>
          <a:p>
            <a:r>
              <a:rPr lang="en-US" sz="2000" dirty="0"/>
              <a:t>To Delete all cookies, click "</a:t>
            </a:r>
            <a:r>
              <a:rPr lang="en-US" sz="2000" b="1" dirty="0"/>
              <a:t>Remove all</a:t>
            </a:r>
            <a:r>
              <a:rPr lang="en-US" sz="2000" dirty="0"/>
              <a:t>" button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85800" y="53752"/>
            <a:ext cx="7772400" cy="1143000"/>
          </a:xfrm>
        </p:spPr>
        <p:txBody>
          <a:bodyPr/>
          <a:lstStyle/>
          <a:p>
            <a:r>
              <a:rPr lang="sv-SE" dirty="0"/>
              <a:t>Different mechanisms of the same solution</a:t>
            </a:r>
            <a:endParaRPr lang="sv-SE" noProof="1"/>
          </a:p>
        </p:txBody>
      </p:sp>
      <p:sp>
        <p:nvSpPr>
          <p:cNvPr id="9219" name="Rectangle 3"/>
          <p:cNvSpPr>
            <a:spLocks noGrp="1" noChangeArrowheads="1"/>
          </p:cNvSpPr>
          <p:nvPr>
            <p:ph type="body" idx="1"/>
          </p:nvPr>
        </p:nvSpPr>
        <p:spPr>
          <a:xfrm>
            <a:off x="685800" y="1196752"/>
            <a:ext cx="7772400" cy="4762872"/>
          </a:xfrm>
        </p:spPr>
        <p:txBody>
          <a:bodyPr/>
          <a:lstStyle/>
          <a:p>
            <a:r>
              <a:rPr lang="sv-SE" b="1" dirty="0"/>
              <a:t>Sessions</a:t>
            </a:r>
            <a:endParaRPr lang="sv-SE" b="1" noProof="1"/>
          </a:p>
          <a:p>
            <a:pPr lvl="1"/>
            <a:r>
              <a:rPr lang="en-US" sz="2400" noProof="1"/>
              <a:t>Session Information Resides on the Web Server</a:t>
            </a:r>
          </a:p>
          <a:p>
            <a:pPr lvl="1"/>
            <a:r>
              <a:rPr lang="en-US" sz="2400" noProof="1"/>
              <a:t>Internet there is one problem: the web server does not know who you are or what you do, because the HTTP address doesn't maintain state.</a:t>
            </a:r>
          </a:p>
          <a:p>
            <a:pPr lvl="1"/>
            <a:r>
              <a:rPr lang="en-US" sz="2400" noProof="1"/>
              <a:t>Session variables solve this problem by storing user information to be used across multiple pages (e.g. username, favorite color, etc). </a:t>
            </a:r>
          </a:p>
          <a:p>
            <a:pPr lvl="1"/>
            <a:r>
              <a:rPr lang="en-US" sz="2400" noProof="1"/>
              <a:t>By default, session variables last until the user closes the browser.</a:t>
            </a:r>
          </a:p>
          <a:p>
            <a:pPr lvl="1"/>
            <a:r>
              <a:rPr lang="en-US" sz="2400" noProof="1"/>
              <a:t>Session variables hold information about one single user, and are available to all pages in one application.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71400"/>
            <a:ext cx="7772400" cy="1143000"/>
          </a:xfrm>
        </p:spPr>
        <p:txBody>
          <a:bodyPr/>
          <a:lstStyle/>
          <a:p>
            <a:r>
              <a:rPr lang="en-US" b="1" dirty="0"/>
              <a:t>Cookie and Session</a:t>
            </a:r>
          </a:p>
        </p:txBody>
      </p:sp>
      <p:graphicFrame>
        <p:nvGraphicFramePr>
          <p:cNvPr id="4" name="Table 3"/>
          <p:cNvGraphicFramePr>
            <a:graphicFrameLocks noGrp="1"/>
          </p:cNvGraphicFramePr>
          <p:nvPr/>
        </p:nvGraphicFramePr>
        <p:xfrm>
          <a:off x="971600" y="764704"/>
          <a:ext cx="7416824" cy="5869666"/>
        </p:xfrm>
        <a:graphic>
          <a:graphicData uri="http://schemas.openxmlformats.org/drawingml/2006/table">
            <a:tbl>
              <a:tblPr firstRow="1" bandRow="1">
                <a:tableStyleId>{5C22544A-7EE6-4342-B048-85BDC9FD1C3A}</a:tableStyleId>
              </a:tblPr>
              <a:tblGrid>
                <a:gridCol w="3168352">
                  <a:extLst>
                    <a:ext uri="{9D8B030D-6E8A-4147-A177-3AD203B41FA5}">
                      <a16:colId xmlns:a16="http://schemas.microsoft.com/office/drawing/2014/main" val="20000"/>
                    </a:ext>
                  </a:extLst>
                </a:gridCol>
                <a:gridCol w="4248472">
                  <a:extLst>
                    <a:ext uri="{9D8B030D-6E8A-4147-A177-3AD203B41FA5}">
                      <a16:colId xmlns:a16="http://schemas.microsoft.com/office/drawing/2014/main" val="20001"/>
                    </a:ext>
                  </a:extLst>
                </a:gridCol>
              </a:tblGrid>
              <a:tr h="709793">
                <a:tc>
                  <a:txBody>
                    <a:bodyPr/>
                    <a:lstStyle/>
                    <a:p>
                      <a:pPr algn="ctr"/>
                      <a:r>
                        <a:rPr lang="en-US" dirty="0"/>
                        <a:t>Cookie</a:t>
                      </a:r>
                    </a:p>
                  </a:txBody>
                  <a:tcPr/>
                </a:tc>
                <a:tc>
                  <a:txBody>
                    <a:bodyPr/>
                    <a:lstStyle/>
                    <a:p>
                      <a:pPr algn="ctr"/>
                      <a:r>
                        <a:rPr lang="en-US" dirty="0"/>
                        <a:t>Session</a:t>
                      </a:r>
                    </a:p>
                  </a:txBody>
                  <a:tcPr/>
                </a:tc>
                <a:extLst>
                  <a:ext uri="{0D108BD9-81ED-4DB2-BD59-A6C34878D82A}">
                    <a16:rowId xmlns:a16="http://schemas.microsoft.com/office/drawing/2014/main" val="10000"/>
                  </a:ext>
                </a:extLst>
              </a:tr>
              <a:tr h="709793">
                <a:tc>
                  <a:txBody>
                    <a:bodyPr/>
                    <a:lstStyle/>
                    <a:p>
                      <a:pPr algn="just"/>
                      <a:r>
                        <a:rPr lang="en-US" sz="1600" b="0" i="0" dirty="0">
                          <a:solidFill>
                            <a:srgbClr val="242729"/>
                          </a:solidFill>
                          <a:latin typeface="Arial"/>
                        </a:rPr>
                        <a:t>Cookie data is stored on the client</a:t>
                      </a:r>
                      <a:endParaRPr lang="en-US" sz="1600" dirty="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600" b="0" i="0" dirty="0">
                          <a:solidFill>
                            <a:srgbClr val="242729"/>
                          </a:solidFill>
                          <a:latin typeface="Arial"/>
                        </a:rPr>
                        <a:t>Session</a:t>
                      </a:r>
                      <a:r>
                        <a:rPr lang="en-US" sz="1600" b="0" i="0" baseline="0" dirty="0">
                          <a:solidFill>
                            <a:srgbClr val="242729"/>
                          </a:solidFill>
                          <a:latin typeface="Arial"/>
                        </a:rPr>
                        <a:t> </a:t>
                      </a:r>
                      <a:r>
                        <a:rPr lang="en-US" sz="1600" b="0" i="0" dirty="0">
                          <a:solidFill>
                            <a:srgbClr val="242729"/>
                          </a:solidFill>
                          <a:latin typeface="Arial"/>
                        </a:rPr>
                        <a:t>data is stored on the server</a:t>
                      </a:r>
                      <a:endParaRPr lang="en-US" sz="1600" dirty="0"/>
                    </a:p>
                  </a:txBody>
                  <a:tcPr/>
                </a:tc>
                <a:extLst>
                  <a:ext uri="{0D108BD9-81ED-4DB2-BD59-A6C34878D82A}">
                    <a16:rowId xmlns:a16="http://schemas.microsoft.com/office/drawing/2014/main" val="10001"/>
                  </a:ext>
                </a:extLst>
              </a:tr>
              <a:tr h="709793">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600" b="0" i="0" dirty="0">
                          <a:solidFill>
                            <a:srgbClr val="242729"/>
                          </a:solidFill>
                          <a:latin typeface="Arial"/>
                        </a:rPr>
                        <a:t>Cookies are a means to store information in the end-user's browser, so that the server can track the end-user.</a:t>
                      </a:r>
                      <a:endParaRPr lang="en-US" sz="1600" dirty="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600" b="0" i="0" dirty="0">
                          <a:solidFill>
                            <a:srgbClr val="242729"/>
                          </a:solidFill>
                          <a:latin typeface="Arial"/>
                        </a:rPr>
                        <a:t>Sessions are also implemented by using cookies, but the actual data is not in the browser; rather, it is stored in the user's session record on the server. T</a:t>
                      </a:r>
                      <a:r>
                        <a:rPr lang="en-US" sz="1600" dirty="0">
                          <a:latin typeface="Arial" pitchFamily="34" charset="0"/>
                          <a:cs typeface="Arial" pitchFamily="34" charset="0"/>
                        </a:rPr>
                        <a:t>he sensitive data that needs to be more secure — like the user’s ID, name, etc. — will always stay on the server.</a:t>
                      </a:r>
                    </a:p>
                  </a:txBody>
                  <a:tcPr/>
                </a:tc>
                <a:extLst>
                  <a:ext uri="{0D108BD9-81ED-4DB2-BD59-A6C34878D82A}">
                    <a16:rowId xmlns:a16="http://schemas.microsoft.com/office/drawing/2014/main" val="10002"/>
                  </a:ext>
                </a:extLst>
              </a:tr>
              <a:tr h="709793">
                <a:tc>
                  <a:txBody>
                    <a:bodyPr/>
                    <a:lstStyle/>
                    <a:p>
                      <a:pPr algn="l"/>
                      <a:r>
                        <a:rPr lang="en-US" sz="1800" b="0" i="0" kern="1200" dirty="0">
                          <a:solidFill>
                            <a:schemeClr val="dk1"/>
                          </a:solidFill>
                          <a:latin typeface="+mn-lt"/>
                          <a:ea typeface="+mn-ea"/>
                          <a:cs typeface="+mn-cs"/>
                        </a:rPr>
                        <a:t>Cookie data is available in your browser up to expiration date</a:t>
                      </a:r>
                      <a:endParaRPr lang="en-US" dirty="0"/>
                    </a:p>
                  </a:txBody>
                  <a:tcPr/>
                </a:tc>
                <a:tc>
                  <a:txBody>
                    <a:bodyPr/>
                    <a:lstStyle/>
                    <a:p>
                      <a:pPr algn="l"/>
                      <a:r>
                        <a:rPr lang="en-US" sz="1800" b="0" i="0" kern="1200" dirty="0">
                          <a:solidFill>
                            <a:schemeClr val="dk1"/>
                          </a:solidFill>
                          <a:latin typeface="+mn-lt"/>
                          <a:ea typeface="+mn-ea"/>
                          <a:cs typeface="+mn-cs"/>
                        </a:rPr>
                        <a:t>Session</a:t>
                      </a:r>
                      <a:r>
                        <a:rPr lang="en-US" sz="1800" b="0" i="0" kern="1200" baseline="0" dirty="0">
                          <a:solidFill>
                            <a:schemeClr val="dk1"/>
                          </a:solidFill>
                          <a:latin typeface="+mn-lt"/>
                          <a:ea typeface="+mn-ea"/>
                          <a:cs typeface="+mn-cs"/>
                        </a:rPr>
                        <a:t> </a:t>
                      </a:r>
                      <a:r>
                        <a:rPr lang="en-US" sz="1800" b="0" i="0" kern="1200" dirty="0">
                          <a:solidFill>
                            <a:schemeClr val="dk1"/>
                          </a:solidFill>
                          <a:latin typeface="+mn-lt"/>
                          <a:ea typeface="+mn-ea"/>
                          <a:cs typeface="+mn-cs"/>
                        </a:rPr>
                        <a:t>data available for the browser run, after closing the browser we will lose the session information.</a:t>
                      </a:r>
                      <a:endParaRPr lang="en-US" dirty="0"/>
                    </a:p>
                  </a:txBody>
                  <a:tcPr/>
                </a:tc>
                <a:extLst>
                  <a:ext uri="{0D108BD9-81ED-4DB2-BD59-A6C34878D82A}">
                    <a16:rowId xmlns:a16="http://schemas.microsoft.com/office/drawing/2014/main" val="10003"/>
                  </a:ext>
                </a:extLst>
              </a:tr>
              <a:tr h="709793">
                <a:tc>
                  <a:txBody>
                    <a:bodyPr/>
                    <a:lstStyle/>
                    <a:p>
                      <a:r>
                        <a:rPr lang="en-US" sz="1800" b="0" i="0" kern="1200" dirty="0">
                          <a:solidFill>
                            <a:schemeClr val="dk1"/>
                          </a:solidFill>
                          <a:latin typeface="+mn-lt"/>
                          <a:ea typeface="+mn-ea"/>
                          <a:cs typeface="+mn-cs"/>
                        </a:rPr>
                        <a:t>Cookies is without sign out of the your email account and close it. once again can not enter username and password but your email account is open.</a:t>
                      </a:r>
                    </a:p>
                    <a:p>
                      <a:pPr algn="l"/>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latin typeface="+mn-lt"/>
                          <a:ea typeface="+mn-ea"/>
                          <a:cs typeface="+mn-cs"/>
                        </a:rPr>
                        <a:t>Session is close the webpage once again open to starting </a:t>
                      </a:r>
                      <a:r>
                        <a:rPr lang="en-US" sz="1800" b="0" i="0" kern="1200">
                          <a:solidFill>
                            <a:schemeClr val="dk1"/>
                          </a:solidFill>
                          <a:latin typeface="+mn-lt"/>
                          <a:ea typeface="+mn-ea"/>
                          <a:cs typeface="+mn-cs"/>
                        </a:rPr>
                        <a:t>page appear</a:t>
                      </a:r>
                      <a:endParaRPr lang="en-US" sz="1800" b="0" i="0" kern="1200" dirty="0">
                        <a:solidFill>
                          <a:schemeClr val="dk1"/>
                        </a:solidFill>
                        <a:latin typeface="+mn-lt"/>
                        <a:ea typeface="+mn-ea"/>
                        <a:cs typeface="+mn-cs"/>
                      </a:endParaRPr>
                    </a:p>
                    <a:p>
                      <a:pPr algn="l"/>
                      <a:endParaRPr lang="en-US" dirty="0"/>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b="1" noProof="1">
                <a:solidFill>
                  <a:srgbClr val="000000"/>
                </a:solidFill>
                <a:latin typeface="verdana" pitchFamily="34" charset="0"/>
              </a:rPr>
              <a:t>What is a Cookie? </a:t>
            </a:r>
          </a:p>
        </p:txBody>
      </p:sp>
      <p:sp>
        <p:nvSpPr>
          <p:cNvPr id="5123" name="Rectangle 3"/>
          <p:cNvSpPr>
            <a:spLocks noGrp="1" noChangeArrowheads="1"/>
          </p:cNvSpPr>
          <p:nvPr>
            <p:ph type="body" idx="1"/>
          </p:nvPr>
        </p:nvSpPr>
        <p:spPr/>
        <p:txBody>
          <a:bodyPr/>
          <a:lstStyle/>
          <a:p>
            <a:pPr>
              <a:buFontTx/>
              <a:buNone/>
            </a:pPr>
            <a:r>
              <a:rPr lang="en-US" dirty="0">
                <a:latin typeface="verdana" pitchFamily="34" charset="0"/>
              </a:rPr>
              <a:t>	</a:t>
            </a:r>
            <a:r>
              <a:rPr lang="en-US" noProof="1">
                <a:latin typeface="verdana" pitchFamily="34" charset="0"/>
              </a:rPr>
              <a:t>A cookie is a small file that the server embeds on the user's computer. Each time the same computer requests for a page with a browser, it will send the cookie too. With PHP, you can both create and retrieve cookie values.</a:t>
            </a:r>
          </a:p>
          <a:p>
            <a:endParaRPr lang="en-US" noProof="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b="1" noProof="1">
                <a:solidFill>
                  <a:srgbClr val="000000"/>
                </a:solidFill>
                <a:latin typeface="verdana" pitchFamily="34" charset="0"/>
              </a:rPr>
              <a:t>How to Create a Cookie</a:t>
            </a:r>
          </a:p>
        </p:txBody>
      </p:sp>
      <p:sp>
        <p:nvSpPr>
          <p:cNvPr id="6147" name="Rectangle 3"/>
          <p:cNvSpPr>
            <a:spLocks noGrp="1" noChangeArrowheads="1"/>
          </p:cNvSpPr>
          <p:nvPr>
            <p:ph type="body" idx="1"/>
          </p:nvPr>
        </p:nvSpPr>
        <p:spPr>
          <a:xfrm>
            <a:off x="609600" y="1752600"/>
            <a:ext cx="8077200" cy="4724400"/>
          </a:xfrm>
        </p:spPr>
        <p:txBody>
          <a:bodyPr/>
          <a:lstStyle/>
          <a:p>
            <a:pPr>
              <a:lnSpc>
                <a:spcPct val="90000"/>
              </a:lnSpc>
              <a:buFontTx/>
              <a:buNone/>
            </a:pPr>
            <a:r>
              <a:rPr lang="en-US" sz="2800" noProof="1">
                <a:latin typeface="verdana" pitchFamily="34" charset="0"/>
              </a:rPr>
              <a:t>The </a:t>
            </a:r>
            <a:r>
              <a:rPr lang="en-US" sz="2800" b="1" noProof="1">
                <a:latin typeface="verdana" pitchFamily="34" charset="0"/>
              </a:rPr>
              <a:t>setcookie</a:t>
            </a:r>
            <a:r>
              <a:rPr lang="en-US" sz="2800" noProof="1">
                <a:latin typeface="verdana" pitchFamily="34" charset="0"/>
              </a:rPr>
              <a:t>() function is used to create cookies.</a:t>
            </a:r>
          </a:p>
          <a:p>
            <a:pPr>
              <a:lnSpc>
                <a:spcPct val="90000"/>
              </a:lnSpc>
              <a:buFontTx/>
              <a:buNone/>
            </a:pPr>
            <a:r>
              <a:rPr lang="en-US" sz="2800" b="1" i="1" noProof="1">
                <a:latin typeface="verdana" pitchFamily="34" charset="0"/>
              </a:rPr>
              <a:t>Note:</a:t>
            </a:r>
            <a:r>
              <a:rPr lang="en-US" sz="2800" i="1" noProof="1">
                <a:latin typeface="verdana" pitchFamily="34" charset="0"/>
              </a:rPr>
              <a:t> The setcookie() function must appear </a:t>
            </a:r>
            <a:r>
              <a:rPr lang="en-US" sz="2800" b="1" i="1" noProof="1">
                <a:latin typeface="verdana" pitchFamily="34" charset="0"/>
              </a:rPr>
              <a:t>BEFORE</a:t>
            </a:r>
            <a:r>
              <a:rPr lang="en-US" sz="2800" i="1" noProof="1">
                <a:latin typeface="verdana" pitchFamily="34" charset="0"/>
              </a:rPr>
              <a:t> the &lt;html&gt; tag.</a:t>
            </a:r>
            <a:endParaRPr lang="en-US" sz="2800" i="1" dirty="0">
              <a:latin typeface="verdana" pitchFamily="34" charset="0"/>
            </a:endParaRPr>
          </a:p>
          <a:p>
            <a:pPr>
              <a:lnSpc>
                <a:spcPct val="90000"/>
              </a:lnSpc>
              <a:buFontTx/>
              <a:buNone/>
            </a:pPr>
            <a:r>
              <a:rPr lang="en-US" sz="2800" noProof="1">
                <a:latin typeface="verdana" pitchFamily="34" charset="0"/>
              </a:rPr>
              <a:t> </a:t>
            </a:r>
            <a:endParaRPr lang="en-US" sz="2800" dirty="0">
              <a:latin typeface="verdana" pitchFamily="34" charset="0"/>
            </a:endParaRPr>
          </a:p>
          <a:p>
            <a:pPr algn="ctr">
              <a:lnSpc>
                <a:spcPct val="90000"/>
              </a:lnSpc>
              <a:buFontTx/>
              <a:buNone/>
            </a:pPr>
            <a:r>
              <a:rPr lang="en-US" sz="2800" noProof="1">
                <a:solidFill>
                  <a:schemeClr val="accent2"/>
                </a:solidFill>
                <a:latin typeface="Arial Unicode MS" pitchFamily="34" charset="-128"/>
                <a:cs typeface="Courier New" pitchFamily="49" charset="0"/>
              </a:rPr>
              <a:t>setcookie(name, </a:t>
            </a:r>
            <a:r>
              <a:rPr lang="sv-SE" sz="2800" dirty="0">
                <a:solidFill>
                  <a:schemeClr val="accent2"/>
                </a:solidFill>
                <a:latin typeface="Arial Unicode MS" pitchFamily="34" charset="-128"/>
                <a:cs typeface="Courier New" pitchFamily="49" charset="0"/>
              </a:rPr>
              <a:t> [</a:t>
            </a:r>
            <a:r>
              <a:rPr lang="sv-SE" sz="2800" noProof="1">
                <a:solidFill>
                  <a:schemeClr val="accent2"/>
                </a:solidFill>
                <a:latin typeface="Arial Unicode MS" pitchFamily="34" charset="-128"/>
                <a:cs typeface="Courier New" pitchFamily="49" charset="0"/>
              </a:rPr>
              <a:t>value</a:t>
            </a:r>
            <a:r>
              <a:rPr lang="sv-SE" sz="2800" dirty="0">
                <a:solidFill>
                  <a:schemeClr val="accent2"/>
                </a:solidFill>
                <a:latin typeface="Arial Unicode MS" pitchFamily="34" charset="-128"/>
                <a:cs typeface="Courier New" pitchFamily="49" charset="0"/>
              </a:rPr>
              <a:t>]</a:t>
            </a:r>
            <a:r>
              <a:rPr lang="sv-SE" sz="2800" noProof="1">
                <a:solidFill>
                  <a:schemeClr val="accent2"/>
                </a:solidFill>
                <a:latin typeface="Arial Unicode MS" pitchFamily="34" charset="-128"/>
                <a:cs typeface="Courier New" pitchFamily="49" charset="0"/>
              </a:rPr>
              <a:t>, </a:t>
            </a:r>
            <a:r>
              <a:rPr lang="sv-SE" sz="2800" dirty="0">
                <a:solidFill>
                  <a:schemeClr val="accent2"/>
                </a:solidFill>
                <a:latin typeface="Arial Unicode MS" pitchFamily="34" charset="-128"/>
                <a:cs typeface="Courier New" pitchFamily="49" charset="0"/>
              </a:rPr>
              <a:t>[</a:t>
            </a:r>
            <a:r>
              <a:rPr lang="sv-SE" sz="2800" noProof="1">
                <a:solidFill>
                  <a:schemeClr val="accent2"/>
                </a:solidFill>
                <a:latin typeface="Arial Unicode MS" pitchFamily="34" charset="-128"/>
                <a:cs typeface="Courier New" pitchFamily="49" charset="0"/>
              </a:rPr>
              <a:t>expire</a:t>
            </a:r>
            <a:r>
              <a:rPr lang="sv-SE" sz="2800" dirty="0">
                <a:solidFill>
                  <a:schemeClr val="accent2"/>
                </a:solidFill>
                <a:latin typeface="Arial Unicode MS" pitchFamily="34" charset="-128"/>
                <a:cs typeface="Courier New" pitchFamily="49" charset="0"/>
              </a:rPr>
              <a:t>]</a:t>
            </a:r>
            <a:r>
              <a:rPr lang="sv-SE" sz="2800" noProof="1">
                <a:solidFill>
                  <a:schemeClr val="accent2"/>
                </a:solidFill>
                <a:latin typeface="Arial Unicode MS" pitchFamily="34" charset="-128"/>
                <a:cs typeface="Courier New" pitchFamily="49" charset="0"/>
              </a:rPr>
              <a:t>, </a:t>
            </a:r>
            <a:r>
              <a:rPr lang="sv-SE" sz="2800" dirty="0">
                <a:solidFill>
                  <a:schemeClr val="accent2"/>
                </a:solidFill>
                <a:latin typeface="Arial Unicode MS" pitchFamily="34" charset="-128"/>
                <a:cs typeface="Courier New" pitchFamily="49" charset="0"/>
              </a:rPr>
              <a:t>[</a:t>
            </a:r>
            <a:r>
              <a:rPr lang="sv-SE" sz="2800" noProof="1">
                <a:solidFill>
                  <a:schemeClr val="accent2"/>
                </a:solidFill>
                <a:latin typeface="Arial Unicode MS" pitchFamily="34" charset="-128"/>
                <a:cs typeface="Courier New" pitchFamily="49" charset="0"/>
              </a:rPr>
              <a:t>path</a:t>
            </a:r>
            <a:r>
              <a:rPr lang="sv-SE" sz="2800" dirty="0">
                <a:solidFill>
                  <a:schemeClr val="accent2"/>
                </a:solidFill>
                <a:latin typeface="Arial Unicode MS" pitchFamily="34" charset="-128"/>
                <a:cs typeface="Courier New" pitchFamily="49" charset="0"/>
              </a:rPr>
              <a:t>]</a:t>
            </a:r>
            <a:r>
              <a:rPr lang="sv-SE" sz="2800" noProof="1">
                <a:solidFill>
                  <a:schemeClr val="accent2"/>
                </a:solidFill>
                <a:latin typeface="Arial Unicode MS" pitchFamily="34" charset="-128"/>
                <a:cs typeface="Courier New" pitchFamily="49" charset="0"/>
              </a:rPr>
              <a:t>, </a:t>
            </a:r>
            <a:r>
              <a:rPr lang="sv-SE" sz="2800" dirty="0">
                <a:solidFill>
                  <a:schemeClr val="accent2"/>
                </a:solidFill>
                <a:latin typeface="Arial Unicode MS" pitchFamily="34" charset="-128"/>
                <a:cs typeface="Courier New" pitchFamily="49" charset="0"/>
              </a:rPr>
              <a:t>[</a:t>
            </a:r>
            <a:r>
              <a:rPr lang="sv-SE" sz="2800" noProof="1">
                <a:solidFill>
                  <a:schemeClr val="accent2"/>
                </a:solidFill>
                <a:latin typeface="Arial Unicode MS" pitchFamily="34" charset="-128"/>
                <a:cs typeface="Courier New" pitchFamily="49" charset="0"/>
              </a:rPr>
              <a:t>domain</a:t>
            </a:r>
            <a:r>
              <a:rPr lang="sv-SE" sz="2800" dirty="0">
                <a:solidFill>
                  <a:schemeClr val="accent2"/>
                </a:solidFill>
                <a:latin typeface="Arial Unicode MS" pitchFamily="34" charset="-128"/>
                <a:cs typeface="Courier New" pitchFamily="49" charset="0"/>
              </a:rPr>
              <a:t>]</a:t>
            </a:r>
            <a:r>
              <a:rPr lang="sv-SE" sz="2800" noProof="1">
                <a:solidFill>
                  <a:schemeClr val="accent2"/>
                </a:solidFill>
                <a:latin typeface="Arial Unicode MS" pitchFamily="34" charset="-128"/>
                <a:cs typeface="Courier New" pitchFamily="49" charset="0"/>
              </a:rPr>
              <a:t>, </a:t>
            </a:r>
            <a:r>
              <a:rPr lang="sv-SE" sz="2800" dirty="0">
                <a:solidFill>
                  <a:schemeClr val="accent2"/>
                </a:solidFill>
                <a:latin typeface="Arial Unicode MS" pitchFamily="34" charset="-128"/>
                <a:cs typeface="Courier New" pitchFamily="49" charset="0"/>
              </a:rPr>
              <a:t>[</a:t>
            </a:r>
            <a:r>
              <a:rPr lang="en-US" sz="2800" dirty="0">
                <a:solidFill>
                  <a:schemeClr val="accent2"/>
                </a:solidFill>
                <a:latin typeface="Arial Unicode MS" pitchFamily="34" charset="-128"/>
                <a:cs typeface="Courier New" pitchFamily="49" charset="0"/>
              </a:rPr>
              <a:t>secure]</a:t>
            </a:r>
            <a:r>
              <a:rPr lang="en-US" sz="2800" noProof="1">
                <a:solidFill>
                  <a:schemeClr val="accent2"/>
                </a:solidFill>
                <a:latin typeface="Arial Unicode MS" pitchFamily="34" charset="-128"/>
                <a:cs typeface="Courier New" pitchFamily="49" charset="0"/>
              </a:rPr>
              <a:t>);</a:t>
            </a:r>
            <a:endParaRPr lang="en-US" sz="2800" dirty="0">
              <a:solidFill>
                <a:schemeClr val="accent2"/>
              </a:solidFill>
              <a:latin typeface="Arial Unicode MS" pitchFamily="34" charset="-128"/>
              <a:cs typeface="Courier New" pitchFamily="49" charset="0"/>
            </a:endParaRPr>
          </a:p>
          <a:p>
            <a:pPr>
              <a:lnSpc>
                <a:spcPct val="90000"/>
              </a:lnSpc>
              <a:buFontTx/>
              <a:buNone/>
            </a:pPr>
            <a:endParaRPr lang="en-US" sz="2800" dirty="0">
              <a:solidFill>
                <a:schemeClr val="accent2"/>
              </a:solidFill>
              <a:latin typeface="Arial Unicode MS" pitchFamily="34" charset="-128"/>
              <a:cs typeface="Courier New" pitchFamily="49" charset="0"/>
            </a:endParaRPr>
          </a:p>
          <a:p>
            <a:pPr>
              <a:lnSpc>
                <a:spcPct val="90000"/>
              </a:lnSpc>
              <a:buFontTx/>
              <a:buNone/>
            </a:pPr>
            <a:r>
              <a:rPr lang="en-US" sz="2000" dirty="0">
                <a:latin typeface="verdana" pitchFamily="34" charset="0"/>
                <a:cs typeface="Courier New" pitchFamily="49" charset="0"/>
              </a:rPr>
              <a:t>This</a:t>
            </a:r>
            <a:r>
              <a:rPr lang="en-US" sz="2000" noProof="1">
                <a:latin typeface="verdana" pitchFamily="34" charset="0"/>
                <a:cs typeface="Courier New" pitchFamily="49" charset="0"/>
              </a:rPr>
              <a:t> sets a cookie named "uname" - that expires after ten</a:t>
            </a:r>
            <a:r>
              <a:rPr lang="en-US" sz="2000" dirty="0">
                <a:latin typeface="verdana" pitchFamily="34" charset="0"/>
                <a:cs typeface="Courier New" pitchFamily="49" charset="0"/>
              </a:rPr>
              <a:t> </a:t>
            </a:r>
            <a:r>
              <a:rPr lang="en-US" sz="2000" noProof="1">
                <a:latin typeface="verdana" pitchFamily="34" charset="0"/>
                <a:cs typeface="Courier New" pitchFamily="49" charset="0"/>
              </a:rPr>
              <a:t>hours.</a:t>
            </a:r>
            <a:endParaRPr lang="en-US" sz="2000" dirty="0">
              <a:latin typeface="Arial Unicode MS" pitchFamily="34" charset="-128"/>
              <a:cs typeface="Courier New" pitchFamily="49" charset="0"/>
            </a:endParaRPr>
          </a:p>
          <a:p>
            <a:pPr>
              <a:lnSpc>
                <a:spcPct val="90000"/>
              </a:lnSpc>
              <a:buFontTx/>
              <a:buNone/>
            </a:pPr>
            <a:r>
              <a:rPr lang="en-US" sz="2400" noProof="1">
                <a:solidFill>
                  <a:srgbClr val="CC6600"/>
                </a:solidFill>
                <a:latin typeface="Arial Unicode MS" pitchFamily="34" charset="-128"/>
                <a:cs typeface="Courier New" pitchFamily="49" charset="0"/>
              </a:rPr>
              <a:t>&lt;?php setcookie("uname", $name, time()+36000); ?&gt;</a:t>
            </a:r>
            <a:endParaRPr lang="en-US" sz="2400" dirty="0">
              <a:solidFill>
                <a:srgbClr val="CC6600"/>
              </a:solidFill>
              <a:latin typeface="Arial Unicode MS" pitchFamily="34" charset="-128"/>
              <a:cs typeface="Courier New" pitchFamily="49" charset="0"/>
            </a:endParaRPr>
          </a:p>
          <a:p>
            <a:pPr>
              <a:lnSpc>
                <a:spcPct val="90000"/>
              </a:lnSpc>
              <a:buFontTx/>
              <a:buNone/>
            </a:pPr>
            <a:r>
              <a:rPr lang="en-US" sz="2400" noProof="1">
                <a:solidFill>
                  <a:srgbClr val="CC6600"/>
                </a:solidFill>
                <a:latin typeface="Arial Unicode MS" pitchFamily="34" charset="-128"/>
                <a:cs typeface="Courier New" pitchFamily="49" charset="0"/>
              </a:rPr>
              <a:t>&lt;html&gt; &lt;body&gt;</a:t>
            </a:r>
            <a:r>
              <a:rPr lang="en-US" sz="2400" dirty="0">
                <a:solidFill>
                  <a:srgbClr val="CC6600"/>
                </a:solidFill>
                <a:latin typeface="Arial Unicode MS" pitchFamily="34" charset="-128"/>
                <a:cs typeface="Courier New" pitchFamily="49" charset="0"/>
              </a:rPr>
              <a:t> …</a:t>
            </a:r>
            <a:endParaRPr lang="en-US" sz="2400" noProof="1">
              <a:solidFill>
                <a:srgbClr val="CC6600"/>
              </a:solidFill>
              <a:latin typeface="Arial Unicode MS" pitchFamily="34" charset="-128"/>
              <a:cs typeface="Courier New" pitchFamily="49" charset="0"/>
            </a:endParaRPr>
          </a:p>
        </p:txBody>
      </p:sp>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2609</TotalTime>
  <Words>802</Words>
  <Application>Microsoft Office PowerPoint</Application>
  <PresentationFormat>On-screen Show (4:3)</PresentationFormat>
  <Paragraphs>131</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Arial Unicode MS</vt:lpstr>
      <vt:lpstr>Courier</vt:lpstr>
      <vt:lpstr>Courier New</vt:lpstr>
      <vt:lpstr>Segoe UI</vt:lpstr>
      <vt:lpstr>Times New Roman</vt:lpstr>
      <vt:lpstr>verdana</vt:lpstr>
      <vt:lpstr>Default Design</vt:lpstr>
      <vt:lpstr>Cookies, Sessions</vt:lpstr>
      <vt:lpstr>Server Side Includes</vt:lpstr>
      <vt:lpstr>How to create variables storing values across php scripts’ calls?</vt:lpstr>
      <vt:lpstr>Different mechanisms of the same solution</vt:lpstr>
      <vt:lpstr>Delete Cookies from Chrome Browser</vt:lpstr>
      <vt:lpstr>Different mechanisms of the same solution</vt:lpstr>
      <vt:lpstr>Cookie and Session</vt:lpstr>
      <vt:lpstr>What is a Cookie? </vt:lpstr>
      <vt:lpstr>How to Create a Cookie</vt:lpstr>
      <vt:lpstr>How to Retrieve a Cookie Value</vt:lpstr>
      <vt:lpstr>How to Delete a Cookie</vt:lpstr>
      <vt:lpstr>PowerPoint Presentation</vt:lpstr>
      <vt:lpstr>What is a Session?</vt:lpstr>
      <vt:lpstr>How to Create a Session</vt:lpstr>
      <vt:lpstr> Get PHP Session Variable Values </vt:lpstr>
      <vt:lpstr>Another way to show all the session variable values</vt:lpstr>
      <vt:lpstr>Modify a PHP Session Variable </vt:lpstr>
      <vt:lpstr>Destroy a PHP Session</vt:lpstr>
    </vt:vector>
  </TitlesOfParts>
  <Company>sss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Niina</dc:creator>
  <cp:lastModifiedBy>Admin</cp:lastModifiedBy>
  <cp:revision>264</cp:revision>
  <dcterms:created xsi:type="dcterms:W3CDTF">2003-11-16T21:03:45Z</dcterms:created>
  <dcterms:modified xsi:type="dcterms:W3CDTF">2017-10-23T07:10:47Z</dcterms:modified>
</cp:coreProperties>
</file>