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26"/>
  </p:notesMasterIdLst>
  <p:sldIdLst>
    <p:sldId id="278" r:id="rId2"/>
    <p:sldId id="282" r:id="rId3"/>
    <p:sldId id="310" r:id="rId4"/>
    <p:sldId id="311" r:id="rId5"/>
    <p:sldId id="312" r:id="rId6"/>
    <p:sldId id="313" r:id="rId7"/>
    <p:sldId id="314" r:id="rId8"/>
    <p:sldId id="315" r:id="rId9"/>
    <p:sldId id="298" r:id="rId10"/>
    <p:sldId id="292" r:id="rId11"/>
    <p:sldId id="293" r:id="rId12"/>
    <p:sldId id="307" r:id="rId13"/>
    <p:sldId id="316" r:id="rId14"/>
    <p:sldId id="318" r:id="rId15"/>
    <p:sldId id="295" r:id="rId16"/>
    <p:sldId id="308" r:id="rId17"/>
    <p:sldId id="296" r:id="rId18"/>
    <p:sldId id="299" r:id="rId19"/>
    <p:sldId id="300" r:id="rId20"/>
    <p:sldId id="301" r:id="rId21"/>
    <p:sldId id="302" r:id="rId22"/>
    <p:sldId id="309" r:id="rId23"/>
    <p:sldId id="297" r:id="rId24"/>
    <p:sldId id="319" r:id="rId25"/>
  </p:sldIdLst>
  <p:sldSz cx="9144000" cy="6858000" type="screen4x3"/>
  <p:notesSz cx="7099300" cy="102346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A2F"/>
    <a:srgbClr val="FFCC66"/>
    <a:srgbClr val="FFCC00"/>
    <a:srgbClr val="009900"/>
    <a:srgbClr val="660033"/>
    <a:srgbClr val="CC0000"/>
    <a:srgbClr val="0000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87083" autoAdjust="0"/>
  </p:normalViewPr>
  <p:slideViewPr>
    <p:cSldViewPr>
      <p:cViewPr>
        <p:scale>
          <a:sx n="75" d="100"/>
          <a:sy n="75" d="100"/>
        </p:scale>
        <p:origin x="-1224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486" tIns="50744" rIns="101486" bIns="50744" numCol="1" anchor="t" anchorCtr="0" compatLnSpc="1">
            <a:prstTxWarp prst="textNoShape">
              <a:avLst/>
            </a:prstTxWarp>
          </a:bodyPr>
          <a:lstStyle>
            <a:lvl1pPr defTabSz="1016000">
              <a:defRPr sz="13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486" tIns="50744" rIns="101486" bIns="50744" numCol="1" anchor="t" anchorCtr="0" compatLnSpc="1">
            <a:prstTxWarp prst="textNoShape">
              <a:avLst/>
            </a:prstTxWarp>
          </a:bodyPr>
          <a:lstStyle>
            <a:lvl1pPr algn="r" defTabSz="1016000">
              <a:defRPr sz="13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3338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486" tIns="50744" rIns="101486" bIns="507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486" tIns="50744" rIns="101486" bIns="50744" numCol="1" anchor="b" anchorCtr="0" compatLnSpc="1">
            <a:prstTxWarp prst="textNoShape">
              <a:avLst/>
            </a:prstTxWarp>
          </a:bodyPr>
          <a:lstStyle>
            <a:lvl1pPr defTabSz="1016000">
              <a:defRPr sz="13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486" tIns="50744" rIns="101486" bIns="50744" numCol="1" anchor="b" anchorCtr="0" compatLnSpc="1">
            <a:prstTxWarp prst="textNoShape">
              <a:avLst/>
            </a:prstTxWarp>
          </a:bodyPr>
          <a:lstStyle>
            <a:lvl1pPr algn="r" defTabSz="1016000">
              <a:defRPr sz="1300" smtClean="0"/>
            </a:lvl1pPr>
          </a:lstStyle>
          <a:p>
            <a:pPr>
              <a:defRPr/>
            </a:pPr>
            <a:fld id="{382F02D7-609D-40A4-A054-BC07B59AB29F}" type="slidenum">
              <a:rPr lang="ar-SA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1685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6CA880-EEC2-41A7-94D0-320E4634AED6}" type="slidenum">
              <a:rPr lang="ar-SA"/>
              <a:pPr/>
              <a:t>1</a:t>
            </a:fld>
            <a:endParaRPr lang="en-GB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9B5D76-4EE2-4C43-BF08-F9FD9CDAF3E8}" type="slidenum">
              <a:rPr lang="ar-SA"/>
              <a:pPr/>
              <a:t>10</a:t>
            </a:fld>
            <a:endParaRPr lang="en-GB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6B0EE8-AF8A-4392-92BD-314B03434635}" type="slidenum">
              <a:rPr lang="ar-SA"/>
              <a:pPr/>
              <a:t>11</a:t>
            </a:fld>
            <a:endParaRPr lang="en-GB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DADAEC-5003-4CF9-B2CB-9ACD7EB97ED9}" type="slidenum">
              <a:rPr lang="ar-SA"/>
              <a:pPr/>
              <a:t>12</a:t>
            </a:fld>
            <a:endParaRPr lang="en-GB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F0941A-0EA5-462C-ACEA-F9DA6C5B89E7}" type="slidenum">
              <a:rPr lang="ar-SA"/>
              <a:pPr/>
              <a:t>13</a:t>
            </a:fld>
            <a:endParaRPr lang="en-GB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E91413-8A21-456B-AF8B-01C07AA6EC0D}" type="slidenum">
              <a:rPr lang="ar-SA"/>
              <a:pPr/>
              <a:t>14</a:t>
            </a:fld>
            <a:endParaRPr lang="en-GB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3D7DD6-0B67-4A34-91C5-CE1460A6E7BC}" type="slidenum">
              <a:rPr lang="ar-SA"/>
              <a:pPr/>
              <a:t>15</a:t>
            </a:fld>
            <a:endParaRPr lang="en-GB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D608DB-F039-47AE-8759-1A1D05D87F09}" type="slidenum">
              <a:rPr lang="ar-SA"/>
              <a:pPr/>
              <a:t>16</a:t>
            </a:fld>
            <a:endParaRPr lang="en-GB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35C68-C801-47A1-9583-A2420AD3A24B}" type="slidenum">
              <a:rPr lang="ar-SA"/>
              <a:pPr/>
              <a:t>17</a:t>
            </a:fld>
            <a:endParaRPr lang="en-GB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46FCED-913A-410D-9BD7-CE0442509127}" type="slidenum">
              <a:rPr lang="ar-SA"/>
              <a:pPr/>
              <a:t>18</a:t>
            </a:fld>
            <a:endParaRPr lang="en-GB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E6CDA2-6BCE-4830-AE07-C84AAC05E4F1}" type="slidenum">
              <a:rPr lang="ar-SA"/>
              <a:pPr/>
              <a:t>19</a:t>
            </a:fld>
            <a:endParaRPr lang="en-GB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72FD06-E8B4-4521-A2BD-D9B200B089E0}" type="slidenum">
              <a:rPr lang="ar-SA"/>
              <a:pPr/>
              <a:t>2</a:t>
            </a:fld>
            <a:endParaRPr lang="en-GB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8B80E0-7C34-4363-B83F-127745B46238}" type="slidenum">
              <a:rPr lang="ar-SA"/>
              <a:pPr/>
              <a:t>20</a:t>
            </a:fld>
            <a:endParaRPr lang="en-GB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7DD0C6-36B2-4A6C-A039-0E61DAA6EDDB}" type="slidenum">
              <a:rPr lang="ar-SA"/>
              <a:pPr/>
              <a:t>21</a:t>
            </a:fld>
            <a:endParaRPr lang="en-GB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8F3EF0-AD34-42B6-B44F-80819BF6F1EA}" type="slidenum">
              <a:rPr lang="ar-SA"/>
              <a:pPr/>
              <a:t>22</a:t>
            </a:fld>
            <a:endParaRPr lang="en-GB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2852AF-681C-4E28-AFB5-C1799F660C15}" type="slidenum">
              <a:rPr lang="ar-SA"/>
              <a:pPr/>
              <a:t>23</a:t>
            </a:fld>
            <a:endParaRPr lang="en-GB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8EDA5F-4850-4D25-ABC6-9AF597D9F657}" type="slidenum">
              <a:rPr lang="ar-SA"/>
              <a:pPr/>
              <a:t>24</a:t>
            </a:fld>
            <a:endParaRPr lang="en-GB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4EB4B8-6563-47E9-AEE3-998944794065}" type="slidenum">
              <a:rPr lang="ar-SA"/>
              <a:pPr/>
              <a:t>3</a:t>
            </a:fld>
            <a:endParaRPr lang="en-GB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834439-24ED-4EEF-92C6-3A3A658B7700}" type="slidenum">
              <a:rPr lang="ar-SA"/>
              <a:pPr/>
              <a:t>4</a:t>
            </a:fld>
            <a:endParaRPr lang="en-GB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FBC9FA-98BD-4568-B4A8-85FFC2A7DD7C}" type="slidenum">
              <a:rPr lang="ar-SA"/>
              <a:pPr/>
              <a:t>5</a:t>
            </a:fld>
            <a:endParaRPr lang="en-GB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F844C5-3036-4612-BEE5-ED5967DA4136}" type="slidenum">
              <a:rPr lang="ar-SA"/>
              <a:pPr/>
              <a:t>6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467C83-6A39-4FFA-A775-ECD6B2381596}" type="slidenum">
              <a:rPr lang="ar-SA"/>
              <a:pPr/>
              <a:t>7</a:t>
            </a:fld>
            <a:endParaRPr lang="en-GB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379EDB-78EF-4A05-9F33-991B4CA79331}" type="slidenum">
              <a:rPr lang="ar-SA"/>
              <a:pPr/>
              <a:t>8</a:t>
            </a:fld>
            <a:endParaRPr lang="en-GB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A830A6-DB66-41A9-B188-DFB244FFA18E}" type="slidenum">
              <a:rPr lang="ar-SA"/>
              <a:pPr/>
              <a:t>9</a:t>
            </a:fld>
            <a:endParaRPr lang="en-GB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3A134-F1C3-464B-BF47-54DC2DE08F52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pic>
        <p:nvPicPr>
          <p:cNvPr id="7" name="Picture 35" descr="php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01000" y="5715000"/>
            <a:ext cx="685800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manual/en/ref.filesystem.php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manual/en/ref.dir.php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pPr eaLnBrk="1" hangingPunct="1"/>
            <a:r>
              <a:rPr lang="en-GB" smtClean="0"/>
              <a:t>File Handling with PHP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Data Reading Example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sz="2400" b="1" smtClean="0">
                <a:latin typeface="Courier New" pitchFamily="49" charset="0"/>
              </a:rPr>
              <a:t>		</a:t>
            </a:r>
          </a:p>
          <a:p>
            <a:pPr eaLnBrk="1" hangingPunct="1">
              <a:buFontTx/>
              <a:buNone/>
            </a:pPr>
            <a:r>
              <a:rPr lang="en-GB" sz="2400" b="1" smtClean="0">
                <a:latin typeface="Courier New" pitchFamily="49" charset="0"/>
              </a:rPr>
              <a:t>		$handle = </a:t>
            </a:r>
            <a:r>
              <a:rPr lang="en-GB" sz="2400" b="1" smtClean="0">
                <a:solidFill>
                  <a:srgbClr val="0000FF"/>
                </a:solidFill>
                <a:latin typeface="Courier New" pitchFamily="49" charset="0"/>
              </a:rPr>
              <a:t>fopen</a:t>
            </a:r>
            <a:r>
              <a:rPr lang="en-GB" sz="2400" b="1" smtClean="0">
                <a:latin typeface="Courier New" pitchFamily="49" charset="0"/>
              </a:rPr>
              <a:t>(</a:t>
            </a:r>
            <a:r>
              <a:rPr lang="en-GB" sz="2400" b="1" smtClean="0">
                <a:solidFill>
                  <a:srgbClr val="CC0000"/>
                </a:solidFill>
                <a:latin typeface="Courier New" pitchFamily="49" charset="0"/>
              </a:rPr>
              <a:t>'people.txt'</a:t>
            </a:r>
            <a:r>
              <a:rPr lang="en-GB" sz="2400" b="1" smtClean="0">
                <a:latin typeface="Courier New" pitchFamily="49" charset="0"/>
              </a:rPr>
              <a:t>, </a:t>
            </a:r>
            <a:r>
              <a:rPr lang="en-GB" sz="2400" b="1" smtClean="0">
                <a:solidFill>
                  <a:srgbClr val="CC0000"/>
                </a:solidFill>
                <a:latin typeface="Courier New" pitchFamily="49" charset="0"/>
              </a:rPr>
              <a:t>'r'</a:t>
            </a:r>
            <a:r>
              <a:rPr lang="en-GB" sz="2400" b="1" smtClean="0">
                <a:latin typeface="Courier New" pitchFamily="49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GB" sz="2400" b="1" smtClean="0">
                <a:latin typeface="Courier New" pitchFamily="49" charset="0"/>
              </a:rPr>
              <a:t>		</a:t>
            </a:r>
          </a:p>
          <a:p>
            <a:pPr eaLnBrk="1" hangingPunct="1">
              <a:buFontTx/>
              <a:buNone/>
            </a:pPr>
            <a:r>
              <a:rPr lang="en-GB" sz="2400" b="1" smtClean="0">
                <a:latin typeface="Courier New" pitchFamily="49" charset="0"/>
              </a:rPr>
              <a:t>		while (!</a:t>
            </a:r>
            <a:r>
              <a:rPr lang="en-GB" sz="2400" b="1" smtClean="0">
                <a:solidFill>
                  <a:srgbClr val="0000FF"/>
                </a:solidFill>
                <a:latin typeface="Courier New" pitchFamily="49" charset="0"/>
              </a:rPr>
              <a:t>feof</a:t>
            </a:r>
            <a:r>
              <a:rPr lang="en-GB" sz="2400" b="1" smtClean="0">
                <a:latin typeface="Courier New" pitchFamily="49" charset="0"/>
              </a:rPr>
              <a:t>($handle)) {</a:t>
            </a:r>
          </a:p>
          <a:p>
            <a:pPr eaLnBrk="1" hangingPunct="1">
              <a:buFontTx/>
              <a:buNone/>
            </a:pPr>
            <a:r>
              <a:rPr lang="en-GB" sz="2400" b="1" smtClean="0">
                <a:latin typeface="Courier New" pitchFamily="49" charset="0"/>
              </a:rPr>
              <a:t>			echo </a:t>
            </a:r>
            <a:r>
              <a:rPr lang="en-GB" sz="2400" b="1" smtClean="0">
                <a:solidFill>
                  <a:srgbClr val="0000FF"/>
                </a:solidFill>
                <a:latin typeface="Courier New" pitchFamily="49" charset="0"/>
              </a:rPr>
              <a:t>fgets</a:t>
            </a:r>
            <a:r>
              <a:rPr lang="en-GB" sz="2400" b="1" smtClean="0">
                <a:latin typeface="Courier New" pitchFamily="49" charset="0"/>
              </a:rPr>
              <a:t>($handle, </a:t>
            </a:r>
            <a:r>
              <a:rPr lang="en-GB" sz="2400" b="1" smtClean="0">
                <a:solidFill>
                  <a:srgbClr val="CC0000"/>
                </a:solidFill>
                <a:latin typeface="Courier New" pitchFamily="49" charset="0"/>
              </a:rPr>
              <a:t>1024</a:t>
            </a:r>
            <a:r>
              <a:rPr lang="en-GB" sz="2400" b="1" smtClean="0">
                <a:latin typeface="Courier New" pitchFamily="49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GB" sz="2400" b="1" smtClean="0">
                <a:latin typeface="Courier New" pitchFamily="49" charset="0"/>
              </a:rPr>
              <a:t>			echo </a:t>
            </a:r>
            <a:r>
              <a:rPr lang="en-GB" sz="2400" b="1" smtClean="0">
                <a:solidFill>
                  <a:srgbClr val="CC0000"/>
                </a:solidFill>
                <a:latin typeface="Courier New" pitchFamily="49" charset="0"/>
              </a:rPr>
              <a:t>'&lt;br /&gt;'</a:t>
            </a:r>
            <a:r>
              <a:rPr lang="en-GB" sz="2400" b="1" smtClean="0">
                <a:latin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b="1" smtClean="0">
                <a:latin typeface="Courier New" pitchFamily="49" charset="0"/>
              </a:rPr>
              <a:t>			}</a:t>
            </a:r>
          </a:p>
          <a:p>
            <a:pPr eaLnBrk="1" hangingPunct="1">
              <a:buFontTx/>
              <a:buNone/>
            </a:pPr>
            <a:r>
              <a:rPr lang="en-GB" sz="2400" b="1" smtClean="0">
                <a:latin typeface="Courier New" pitchFamily="49" charset="0"/>
              </a:rPr>
              <a:t>		</a:t>
            </a:r>
          </a:p>
          <a:p>
            <a:pPr eaLnBrk="1" hangingPunct="1">
              <a:buFontTx/>
              <a:buNone/>
            </a:pPr>
            <a:r>
              <a:rPr lang="en-GB" sz="2400" b="1" smtClean="0">
                <a:latin typeface="Courier New" pitchFamily="49" charset="0"/>
              </a:rPr>
              <a:t>		</a:t>
            </a:r>
            <a:r>
              <a:rPr lang="en-GB" sz="2400" b="1" smtClean="0">
                <a:solidFill>
                  <a:srgbClr val="0000FF"/>
                </a:solidFill>
                <a:latin typeface="Courier New" pitchFamily="49" charset="0"/>
              </a:rPr>
              <a:t>fclose</a:t>
            </a:r>
            <a:r>
              <a:rPr lang="en-GB" sz="2400" b="1" smtClean="0">
                <a:latin typeface="Courier New" pitchFamily="49" charset="0"/>
              </a:rPr>
              <a:t>($handle);</a:t>
            </a:r>
          </a:p>
          <a:p>
            <a:pPr eaLnBrk="1" hangingPunct="1">
              <a:buFontTx/>
              <a:buNone/>
            </a:pPr>
            <a:endParaRPr lang="en-GB" sz="2400" b="1" smtClean="0">
              <a:latin typeface="Courier New" pitchFamily="49" charset="0"/>
            </a:endParaRP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-228600" y="-152400"/>
            <a:ext cx="9601200" cy="7239000"/>
          </a:xfrm>
          <a:prstGeom prst="rect">
            <a:avLst/>
          </a:prstGeom>
          <a:solidFill>
            <a:schemeClr val="bg2">
              <a:alpha val="74901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3886200" y="4495800"/>
            <a:ext cx="4910138" cy="3619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/>
              <a:t>Open the file and assign the resource to $handle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1371600" y="1981200"/>
            <a:ext cx="6599238" cy="482600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b="1">
                <a:latin typeface="Courier New" pitchFamily="49" charset="0"/>
              </a:rPr>
              <a:t>$handle = </a:t>
            </a:r>
            <a:r>
              <a:rPr lang="en-GB" sz="2400" b="1">
                <a:solidFill>
                  <a:srgbClr val="0000FF"/>
                </a:solidFill>
                <a:latin typeface="Courier New" pitchFamily="49" charset="0"/>
              </a:rPr>
              <a:t>fopen</a:t>
            </a:r>
            <a:r>
              <a:rPr lang="en-GB" sz="2400" b="1">
                <a:latin typeface="Courier New" pitchFamily="49" charset="0"/>
              </a:rPr>
              <a:t>(</a:t>
            </a:r>
            <a:r>
              <a:rPr lang="en-GB" sz="2400" b="1">
                <a:solidFill>
                  <a:srgbClr val="CC0000"/>
                </a:solidFill>
                <a:latin typeface="Courier New" pitchFamily="49" charset="0"/>
              </a:rPr>
              <a:t>'people.txt'</a:t>
            </a:r>
            <a:r>
              <a:rPr lang="en-GB" sz="2400" b="1">
                <a:latin typeface="Courier New" pitchFamily="49" charset="0"/>
              </a:rPr>
              <a:t>, </a:t>
            </a:r>
            <a:r>
              <a:rPr lang="en-GB" sz="2400" b="1">
                <a:solidFill>
                  <a:srgbClr val="CC0000"/>
                </a:solidFill>
                <a:latin typeface="Courier New" pitchFamily="49" charset="0"/>
              </a:rPr>
              <a:t>'r'</a:t>
            </a:r>
            <a:r>
              <a:rPr lang="en-GB" sz="2400" b="1">
                <a:latin typeface="Courier New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Data Reading Example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sz="2400" b="1" smtClean="0">
                <a:latin typeface="Courier New" pitchFamily="49" charset="0"/>
              </a:rPr>
              <a:t>		</a:t>
            </a:r>
          </a:p>
          <a:p>
            <a:pPr eaLnBrk="1" hangingPunct="1">
              <a:buFontTx/>
              <a:buNone/>
            </a:pPr>
            <a:r>
              <a:rPr lang="en-GB" sz="2400" b="1" smtClean="0">
                <a:latin typeface="Courier New" pitchFamily="49" charset="0"/>
              </a:rPr>
              <a:t>		$handle = </a:t>
            </a:r>
            <a:r>
              <a:rPr lang="en-GB" sz="2400" b="1" smtClean="0">
                <a:solidFill>
                  <a:srgbClr val="0000FF"/>
                </a:solidFill>
                <a:latin typeface="Courier New" pitchFamily="49" charset="0"/>
              </a:rPr>
              <a:t>fopen</a:t>
            </a:r>
            <a:r>
              <a:rPr lang="en-GB" sz="2400" b="1" smtClean="0">
                <a:latin typeface="Courier New" pitchFamily="49" charset="0"/>
              </a:rPr>
              <a:t>(</a:t>
            </a:r>
            <a:r>
              <a:rPr lang="en-GB" sz="2400" b="1" smtClean="0">
                <a:solidFill>
                  <a:srgbClr val="CC0000"/>
                </a:solidFill>
                <a:latin typeface="Courier New" pitchFamily="49" charset="0"/>
              </a:rPr>
              <a:t>'people.txt'</a:t>
            </a:r>
            <a:r>
              <a:rPr lang="en-GB" sz="2400" b="1" smtClean="0">
                <a:latin typeface="Courier New" pitchFamily="49" charset="0"/>
              </a:rPr>
              <a:t>, </a:t>
            </a:r>
            <a:r>
              <a:rPr lang="en-GB" sz="2400" b="1" smtClean="0">
                <a:solidFill>
                  <a:srgbClr val="CC0000"/>
                </a:solidFill>
                <a:latin typeface="Courier New" pitchFamily="49" charset="0"/>
              </a:rPr>
              <a:t>'r'</a:t>
            </a:r>
            <a:r>
              <a:rPr lang="en-GB" sz="2400" b="1" smtClean="0">
                <a:latin typeface="Courier New" pitchFamily="49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GB" sz="2400" b="1" smtClean="0">
                <a:latin typeface="Courier New" pitchFamily="49" charset="0"/>
              </a:rPr>
              <a:t>		</a:t>
            </a:r>
          </a:p>
          <a:p>
            <a:pPr eaLnBrk="1" hangingPunct="1">
              <a:buFontTx/>
              <a:buNone/>
            </a:pPr>
            <a:r>
              <a:rPr lang="en-GB" sz="2400" b="1" smtClean="0">
                <a:latin typeface="Courier New" pitchFamily="49" charset="0"/>
              </a:rPr>
              <a:t>		while (!</a:t>
            </a:r>
            <a:r>
              <a:rPr lang="en-GB" sz="2400" b="1" smtClean="0">
                <a:solidFill>
                  <a:srgbClr val="0000FF"/>
                </a:solidFill>
                <a:latin typeface="Courier New" pitchFamily="49" charset="0"/>
              </a:rPr>
              <a:t>feof</a:t>
            </a:r>
            <a:r>
              <a:rPr lang="en-GB" sz="2400" b="1" smtClean="0">
                <a:latin typeface="Courier New" pitchFamily="49" charset="0"/>
              </a:rPr>
              <a:t>($handle)) {</a:t>
            </a:r>
          </a:p>
          <a:p>
            <a:pPr eaLnBrk="1" hangingPunct="1">
              <a:buFontTx/>
              <a:buNone/>
            </a:pPr>
            <a:r>
              <a:rPr lang="en-GB" sz="2400" b="1" smtClean="0">
                <a:latin typeface="Courier New" pitchFamily="49" charset="0"/>
              </a:rPr>
              <a:t>			echo </a:t>
            </a:r>
            <a:r>
              <a:rPr lang="en-GB" sz="2400" b="1" smtClean="0">
                <a:solidFill>
                  <a:srgbClr val="0000FF"/>
                </a:solidFill>
                <a:latin typeface="Courier New" pitchFamily="49" charset="0"/>
              </a:rPr>
              <a:t>fgets</a:t>
            </a:r>
            <a:r>
              <a:rPr lang="en-GB" sz="2400" b="1" smtClean="0">
                <a:latin typeface="Courier New" pitchFamily="49" charset="0"/>
              </a:rPr>
              <a:t>($handle, </a:t>
            </a:r>
            <a:r>
              <a:rPr lang="en-GB" sz="2400" b="1" smtClean="0">
                <a:solidFill>
                  <a:srgbClr val="CC0000"/>
                </a:solidFill>
                <a:latin typeface="Courier New" pitchFamily="49" charset="0"/>
              </a:rPr>
              <a:t>1024</a:t>
            </a:r>
            <a:r>
              <a:rPr lang="en-GB" sz="2400" b="1" smtClean="0">
                <a:latin typeface="Courier New" pitchFamily="49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GB" sz="2400" b="1" smtClean="0">
                <a:latin typeface="Courier New" pitchFamily="49" charset="0"/>
              </a:rPr>
              <a:t>			echo </a:t>
            </a:r>
            <a:r>
              <a:rPr lang="en-GB" sz="2400" b="1" smtClean="0">
                <a:solidFill>
                  <a:srgbClr val="CC0000"/>
                </a:solidFill>
                <a:latin typeface="Courier New" pitchFamily="49" charset="0"/>
              </a:rPr>
              <a:t>'&lt;br /&gt;'</a:t>
            </a:r>
            <a:r>
              <a:rPr lang="en-GB" sz="2400" b="1" smtClean="0">
                <a:latin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b="1" smtClean="0">
                <a:latin typeface="Courier New" pitchFamily="49" charset="0"/>
              </a:rPr>
              <a:t>			}</a:t>
            </a:r>
          </a:p>
          <a:p>
            <a:pPr eaLnBrk="1" hangingPunct="1">
              <a:buFontTx/>
              <a:buNone/>
            </a:pPr>
            <a:r>
              <a:rPr lang="en-GB" sz="2400" b="1" smtClean="0">
                <a:latin typeface="Courier New" pitchFamily="49" charset="0"/>
              </a:rPr>
              <a:t>		</a:t>
            </a:r>
          </a:p>
          <a:p>
            <a:pPr eaLnBrk="1" hangingPunct="1">
              <a:buFontTx/>
              <a:buNone/>
            </a:pPr>
            <a:r>
              <a:rPr lang="en-GB" sz="2400" b="1" smtClean="0">
                <a:latin typeface="Courier New" pitchFamily="49" charset="0"/>
              </a:rPr>
              <a:t>		</a:t>
            </a:r>
            <a:r>
              <a:rPr lang="en-GB" sz="2400" b="1" smtClean="0">
                <a:solidFill>
                  <a:srgbClr val="0000FF"/>
                </a:solidFill>
                <a:latin typeface="Courier New" pitchFamily="49" charset="0"/>
              </a:rPr>
              <a:t>fclose</a:t>
            </a:r>
            <a:r>
              <a:rPr lang="en-GB" sz="2400" b="1" smtClean="0">
                <a:latin typeface="Courier New" pitchFamily="49" charset="0"/>
              </a:rPr>
              <a:t>($handle);</a:t>
            </a:r>
          </a:p>
          <a:p>
            <a:pPr eaLnBrk="1" hangingPunct="1">
              <a:buFontTx/>
              <a:buNone/>
            </a:pPr>
            <a:endParaRPr lang="en-GB" sz="2400" b="1" smtClean="0">
              <a:latin typeface="Courier New" pitchFamily="49" charset="0"/>
            </a:endParaRPr>
          </a:p>
        </p:txBody>
      </p:sp>
      <p:sp>
        <p:nvSpPr>
          <p:cNvPr id="12292" name="Rectangle 6"/>
          <p:cNvSpPr>
            <a:spLocks noChangeArrowheads="1"/>
          </p:cNvSpPr>
          <p:nvPr/>
        </p:nvSpPr>
        <p:spPr bwMode="auto">
          <a:xfrm>
            <a:off x="-228600" y="-152400"/>
            <a:ext cx="9601200" cy="7239000"/>
          </a:xfrm>
          <a:prstGeom prst="rect">
            <a:avLst/>
          </a:prstGeom>
          <a:solidFill>
            <a:schemeClr val="bg2">
              <a:alpha val="74901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4495800" y="4724400"/>
            <a:ext cx="4043363" cy="8509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b="1"/>
              <a:t>While NOT at the end of the file, pointed to by $handle,</a:t>
            </a:r>
          </a:p>
          <a:p>
            <a:pPr algn="ctr"/>
            <a:r>
              <a:rPr lang="en-GB" b="1"/>
              <a:t>get and echo the data line by line</a:t>
            </a:r>
          </a:p>
        </p:txBody>
      </p:sp>
      <p:sp>
        <p:nvSpPr>
          <p:cNvPr id="12294" name="Text Box 5"/>
          <p:cNvSpPr txBox="1">
            <a:spLocks noChangeArrowheads="1"/>
          </p:cNvSpPr>
          <p:nvPr/>
        </p:nvSpPr>
        <p:spPr bwMode="auto">
          <a:xfrm>
            <a:off x="1295400" y="2971800"/>
            <a:ext cx="5870575" cy="1577975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b="1" dirty="0">
                <a:latin typeface="Courier New" pitchFamily="49" charset="0"/>
              </a:rPr>
              <a:t>while (!</a:t>
            </a:r>
            <a:r>
              <a:rPr lang="en-GB" sz="2400" b="1" dirty="0" err="1">
                <a:solidFill>
                  <a:srgbClr val="0000FF"/>
                </a:solidFill>
                <a:latin typeface="Courier New" pitchFamily="49" charset="0"/>
              </a:rPr>
              <a:t>feof</a:t>
            </a:r>
            <a:r>
              <a:rPr lang="en-GB" sz="2400" b="1" dirty="0">
                <a:latin typeface="Courier New" pitchFamily="49" charset="0"/>
              </a:rPr>
              <a:t>($handle)) {</a:t>
            </a:r>
          </a:p>
          <a:p>
            <a:r>
              <a:rPr lang="en-GB" sz="2400" b="1" dirty="0">
                <a:latin typeface="Courier New" pitchFamily="49" charset="0"/>
              </a:rPr>
              <a:t>	echo </a:t>
            </a:r>
            <a:r>
              <a:rPr lang="en-GB" sz="2400" b="1" dirty="0" err="1">
                <a:solidFill>
                  <a:srgbClr val="0000FF"/>
                </a:solidFill>
                <a:latin typeface="Courier New" pitchFamily="49" charset="0"/>
              </a:rPr>
              <a:t>fgets</a:t>
            </a:r>
            <a:r>
              <a:rPr lang="en-GB" sz="2400" b="1" dirty="0">
                <a:latin typeface="Courier New" pitchFamily="49" charset="0"/>
              </a:rPr>
              <a:t>($handle, </a:t>
            </a:r>
            <a:r>
              <a:rPr lang="en-GB" sz="2400" b="1" dirty="0">
                <a:solidFill>
                  <a:srgbClr val="CC0000"/>
                </a:solidFill>
                <a:latin typeface="Courier New" pitchFamily="49" charset="0"/>
              </a:rPr>
              <a:t>1024</a:t>
            </a:r>
            <a:r>
              <a:rPr lang="en-GB" sz="2400" b="1" dirty="0">
                <a:latin typeface="Courier New" pitchFamily="49" charset="0"/>
              </a:rPr>
              <a:t>);</a:t>
            </a:r>
          </a:p>
          <a:p>
            <a:r>
              <a:rPr lang="en-GB" sz="2400" b="1" dirty="0">
                <a:latin typeface="Courier New" pitchFamily="49" charset="0"/>
              </a:rPr>
              <a:t>	echo </a:t>
            </a:r>
            <a:r>
              <a:rPr lang="en-GB" sz="2400" b="1" dirty="0">
                <a:solidFill>
                  <a:srgbClr val="CC0000"/>
                </a:solidFill>
                <a:latin typeface="Courier New" pitchFamily="49" charset="0"/>
              </a:rPr>
              <a:t>'&lt;</a:t>
            </a:r>
            <a:r>
              <a:rPr lang="en-GB" sz="2400" b="1" dirty="0" err="1">
                <a:solidFill>
                  <a:srgbClr val="CC0000"/>
                </a:solidFill>
                <a:latin typeface="Courier New" pitchFamily="49" charset="0"/>
              </a:rPr>
              <a:t>br</a:t>
            </a:r>
            <a:r>
              <a:rPr lang="en-GB" sz="2400" b="1" dirty="0">
                <a:solidFill>
                  <a:srgbClr val="CC0000"/>
                </a:solidFill>
                <a:latin typeface="Courier New" pitchFamily="49" charset="0"/>
              </a:rPr>
              <a:t> /&gt;'</a:t>
            </a:r>
            <a:r>
              <a:rPr lang="en-GB" sz="2400" b="1" dirty="0">
                <a:latin typeface="Courier New" pitchFamily="49" charset="0"/>
              </a:rPr>
              <a:t>;</a:t>
            </a:r>
          </a:p>
          <a:p>
            <a:r>
              <a:rPr lang="en-GB" sz="2400" b="1" dirty="0">
                <a:latin typeface="Courier New" pitchFamily="49" charset="0"/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Data Reading Example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sz="2400" b="1" smtClean="0">
                <a:latin typeface="Courier New" pitchFamily="49" charset="0"/>
              </a:rPr>
              <a:t>		</a:t>
            </a:r>
          </a:p>
          <a:p>
            <a:pPr eaLnBrk="1" hangingPunct="1">
              <a:buFontTx/>
              <a:buNone/>
            </a:pPr>
            <a:r>
              <a:rPr lang="en-GB" sz="2400" b="1" smtClean="0">
                <a:latin typeface="Courier New" pitchFamily="49" charset="0"/>
              </a:rPr>
              <a:t>		$handle = </a:t>
            </a:r>
            <a:r>
              <a:rPr lang="en-GB" sz="2400" b="1" smtClean="0">
                <a:solidFill>
                  <a:srgbClr val="0000FF"/>
                </a:solidFill>
                <a:latin typeface="Courier New" pitchFamily="49" charset="0"/>
              </a:rPr>
              <a:t>fopen</a:t>
            </a:r>
            <a:r>
              <a:rPr lang="en-GB" sz="2400" b="1" smtClean="0">
                <a:latin typeface="Courier New" pitchFamily="49" charset="0"/>
              </a:rPr>
              <a:t>(</a:t>
            </a:r>
            <a:r>
              <a:rPr lang="en-GB" sz="2400" b="1" smtClean="0">
                <a:solidFill>
                  <a:srgbClr val="CC0000"/>
                </a:solidFill>
                <a:latin typeface="Courier New" pitchFamily="49" charset="0"/>
              </a:rPr>
              <a:t>'people.txt'</a:t>
            </a:r>
            <a:r>
              <a:rPr lang="en-GB" sz="2400" b="1" smtClean="0">
                <a:latin typeface="Courier New" pitchFamily="49" charset="0"/>
              </a:rPr>
              <a:t>, </a:t>
            </a:r>
            <a:r>
              <a:rPr lang="en-GB" sz="2400" b="1" smtClean="0">
                <a:solidFill>
                  <a:srgbClr val="CC0000"/>
                </a:solidFill>
                <a:latin typeface="Courier New" pitchFamily="49" charset="0"/>
              </a:rPr>
              <a:t>'r'</a:t>
            </a:r>
            <a:r>
              <a:rPr lang="en-GB" sz="2400" b="1" smtClean="0">
                <a:latin typeface="Courier New" pitchFamily="49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GB" sz="2400" b="1" smtClean="0">
                <a:latin typeface="Courier New" pitchFamily="49" charset="0"/>
              </a:rPr>
              <a:t>		</a:t>
            </a:r>
          </a:p>
          <a:p>
            <a:pPr eaLnBrk="1" hangingPunct="1">
              <a:buFontTx/>
              <a:buNone/>
            </a:pPr>
            <a:r>
              <a:rPr lang="en-GB" sz="2400" b="1" smtClean="0">
                <a:latin typeface="Courier New" pitchFamily="49" charset="0"/>
              </a:rPr>
              <a:t>		while (!</a:t>
            </a:r>
            <a:r>
              <a:rPr lang="en-GB" sz="2400" b="1" smtClean="0">
                <a:solidFill>
                  <a:srgbClr val="0000FF"/>
                </a:solidFill>
                <a:latin typeface="Courier New" pitchFamily="49" charset="0"/>
              </a:rPr>
              <a:t>feof</a:t>
            </a:r>
            <a:r>
              <a:rPr lang="en-GB" sz="2400" b="1" smtClean="0">
                <a:latin typeface="Courier New" pitchFamily="49" charset="0"/>
              </a:rPr>
              <a:t>($handle)) {</a:t>
            </a:r>
          </a:p>
          <a:p>
            <a:pPr eaLnBrk="1" hangingPunct="1">
              <a:buFontTx/>
              <a:buNone/>
            </a:pPr>
            <a:r>
              <a:rPr lang="en-GB" sz="2400" b="1" smtClean="0">
                <a:latin typeface="Courier New" pitchFamily="49" charset="0"/>
              </a:rPr>
              <a:t>			echo </a:t>
            </a:r>
            <a:r>
              <a:rPr lang="en-GB" sz="2400" b="1" smtClean="0">
                <a:solidFill>
                  <a:srgbClr val="0000FF"/>
                </a:solidFill>
                <a:latin typeface="Courier New" pitchFamily="49" charset="0"/>
              </a:rPr>
              <a:t>fgets</a:t>
            </a:r>
            <a:r>
              <a:rPr lang="en-GB" sz="2400" b="1" smtClean="0">
                <a:latin typeface="Courier New" pitchFamily="49" charset="0"/>
              </a:rPr>
              <a:t>($handle, </a:t>
            </a:r>
            <a:r>
              <a:rPr lang="en-GB" sz="2400" b="1" smtClean="0">
                <a:solidFill>
                  <a:srgbClr val="CC0000"/>
                </a:solidFill>
                <a:latin typeface="Courier New" pitchFamily="49" charset="0"/>
              </a:rPr>
              <a:t>1024</a:t>
            </a:r>
            <a:r>
              <a:rPr lang="en-GB" sz="2400" b="1" smtClean="0">
                <a:latin typeface="Courier New" pitchFamily="49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GB" sz="2400" b="1" smtClean="0">
                <a:latin typeface="Courier New" pitchFamily="49" charset="0"/>
              </a:rPr>
              <a:t>			echo </a:t>
            </a:r>
            <a:r>
              <a:rPr lang="en-GB" sz="2400" b="1" smtClean="0">
                <a:solidFill>
                  <a:srgbClr val="CC0000"/>
                </a:solidFill>
                <a:latin typeface="Courier New" pitchFamily="49" charset="0"/>
              </a:rPr>
              <a:t>'&lt;br /&gt;'</a:t>
            </a:r>
            <a:r>
              <a:rPr lang="en-GB" sz="2400" b="1" smtClean="0">
                <a:latin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b="1" smtClean="0">
                <a:latin typeface="Courier New" pitchFamily="49" charset="0"/>
              </a:rPr>
              <a:t>			}</a:t>
            </a:r>
          </a:p>
          <a:p>
            <a:pPr eaLnBrk="1" hangingPunct="1">
              <a:buFontTx/>
              <a:buNone/>
            </a:pPr>
            <a:r>
              <a:rPr lang="en-GB" sz="2400" b="1" smtClean="0">
                <a:latin typeface="Courier New" pitchFamily="49" charset="0"/>
              </a:rPr>
              <a:t>		</a:t>
            </a:r>
          </a:p>
          <a:p>
            <a:pPr eaLnBrk="1" hangingPunct="1">
              <a:buFontTx/>
              <a:buNone/>
            </a:pPr>
            <a:r>
              <a:rPr lang="en-GB" sz="2400" b="1" smtClean="0">
                <a:latin typeface="Courier New" pitchFamily="49" charset="0"/>
              </a:rPr>
              <a:t>		</a:t>
            </a:r>
            <a:r>
              <a:rPr lang="en-GB" sz="2400" b="1" smtClean="0">
                <a:solidFill>
                  <a:srgbClr val="0000FF"/>
                </a:solidFill>
                <a:latin typeface="Courier New" pitchFamily="49" charset="0"/>
              </a:rPr>
              <a:t>fclose</a:t>
            </a:r>
            <a:r>
              <a:rPr lang="en-GB" sz="2400" b="1" smtClean="0">
                <a:latin typeface="Courier New" pitchFamily="49" charset="0"/>
              </a:rPr>
              <a:t>($handle);</a:t>
            </a:r>
          </a:p>
          <a:p>
            <a:pPr eaLnBrk="1" hangingPunct="1">
              <a:buFontTx/>
              <a:buNone/>
            </a:pPr>
            <a:endParaRPr lang="en-GB" sz="2400" b="1" smtClean="0">
              <a:latin typeface="Courier New" pitchFamily="49" charset="0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-228600" y="-152400"/>
            <a:ext cx="9601200" cy="7239000"/>
          </a:xfrm>
          <a:prstGeom prst="rect">
            <a:avLst/>
          </a:prstGeom>
          <a:solidFill>
            <a:schemeClr val="bg2">
              <a:alpha val="74901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5943600" y="4648200"/>
            <a:ext cx="1476375" cy="3619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/>
              <a:t>Close the file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1371600" y="5029200"/>
            <a:ext cx="3130550" cy="482600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b="1">
                <a:solidFill>
                  <a:srgbClr val="0000FF"/>
                </a:solidFill>
                <a:latin typeface="Courier New" pitchFamily="49" charset="0"/>
              </a:rPr>
              <a:t>fclose</a:t>
            </a:r>
            <a:r>
              <a:rPr lang="en-GB" sz="2400" b="1">
                <a:latin typeface="Courier New" pitchFamily="49" charset="0"/>
              </a:rPr>
              <a:t>($handle);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File Open shortcuts..</a:t>
            </a:r>
            <a:endParaRPr lang="en-US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800" smtClean="0"/>
              <a:t>There are two ‘shortcut’ functions that don’t require a file to be opened:</a:t>
            </a:r>
          </a:p>
          <a:p>
            <a:pPr eaLnBrk="1" hangingPunct="1"/>
            <a:r>
              <a:rPr lang="en-GB" sz="2800" b="1" smtClean="0">
                <a:latin typeface="Courier New" pitchFamily="49" charset="0"/>
              </a:rPr>
              <a:t>$lines =</a:t>
            </a:r>
            <a:r>
              <a:rPr lang="en-GB" sz="2800" b="1" smtClean="0">
                <a:solidFill>
                  <a:srgbClr val="0000FF"/>
                </a:solidFill>
                <a:latin typeface="Courier New" pitchFamily="49" charset="0"/>
              </a:rPr>
              <a:t> file</a:t>
            </a:r>
            <a:r>
              <a:rPr lang="en-GB" sz="2800" b="1" smtClean="0">
                <a:latin typeface="Courier New" pitchFamily="49" charset="0"/>
              </a:rPr>
              <a:t>($filename)</a:t>
            </a:r>
            <a:r>
              <a:rPr lang="en-GB" smtClean="0"/>
              <a:t> </a:t>
            </a:r>
          </a:p>
          <a:p>
            <a:pPr lvl="1" eaLnBrk="1" hangingPunct="1"/>
            <a:r>
              <a:rPr lang="en-GB" smtClean="0"/>
              <a:t>Reads entire file into an array with each line a separate entry in the array.</a:t>
            </a:r>
          </a:p>
          <a:p>
            <a:pPr eaLnBrk="1" hangingPunct="1"/>
            <a:r>
              <a:rPr lang="en-GB" sz="2800" b="1" smtClean="0">
                <a:latin typeface="Courier New" pitchFamily="49" charset="0"/>
              </a:rPr>
              <a:t>$str =</a:t>
            </a:r>
            <a:r>
              <a:rPr lang="en-GB" sz="2800" b="1" smtClean="0">
                <a:solidFill>
                  <a:srgbClr val="0000FF"/>
                </a:solidFill>
                <a:latin typeface="Courier New" pitchFamily="49" charset="0"/>
              </a:rPr>
              <a:t> file_get_contents</a:t>
            </a:r>
            <a:r>
              <a:rPr lang="en-GB" sz="2800" b="1" smtClean="0">
                <a:latin typeface="Courier New" pitchFamily="49" charset="0"/>
              </a:rPr>
              <a:t>($filename)</a:t>
            </a:r>
            <a:r>
              <a:rPr lang="en-GB" smtClean="0"/>
              <a:t> </a:t>
            </a:r>
          </a:p>
          <a:p>
            <a:pPr lvl="1" eaLnBrk="1" hangingPunct="1"/>
            <a:r>
              <a:rPr lang="en-GB" smtClean="0"/>
              <a:t>Reads entire file into a single string.</a:t>
            </a:r>
          </a:p>
          <a:p>
            <a:pPr lvl="1" eaLnBrk="1" hangingPunct="1"/>
            <a:endParaRPr lang="en-GB" smtClean="0"/>
          </a:p>
          <a:p>
            <a:pPr eaLnBrk="1" hangingPunct="1"/>
            <a:endParaRPr lang="en-GB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Writing Data</a:t>
            </a:r>
            <a:endParaRPr 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To write data to a file use:</a:t>
            </a:r>
          </a:p>
          <a:p>
            <a:pPr eaLnBrk="1" hangingPunct="1"/>
            <a:r>
              <a:rPr lang="en-GB" b="1" smtClean="0">
                <a:solidFill>
                  <a:srgbClr val="0000FF"/>
                </a:solidFill>
                <a:latin typeface="Courier New" pitchFamily="49" charset="0"/>
              </a:rPr>
              <a:t>fwrite</a:t>
            </a:r>
            <a:r>
              <a:rPr lang="en-GB" b="1" smtClean="0">
                <a:latin typeface="Courier New" pitchFamily="49" charset="0"/>
              </a:rPr>
              <a:t>($handle,$data)</a:t>
            </a:r>
            <a:r>
              <a:rPr lang="en-GB" smtClean="0"/>
              <a:t> </a:t>
            </a:r>
          </a:p>
          <a:p>
            <a:pPr lvl="1" eaLnBrk="1" hangingPunct="1"/>
            <a:r>
              <a:rPr lang="en-GB" smtClean="0"/>
              <a:t>Write $data to the file.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Data Writing Example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sz="2400" b="1" smtClean="0">
                <a:latin typeface="Courier New" pitchFamily="49" charset="0"/>
              </a:rPr>
              <a:t>		</a:t>
            </a:r>
          </a:p>
          <a:p>
            <a:pPr eaLnBrk="1" hangingPunct="1">
              <a:buFontTx/>
              <a:buNone/>
            </a:pPr>
            <a:r>
              <a:rPr lang="en-GB" sz="2400" b="1" smtClean="0">
                <a:latin typeface="Courier New" pitchFamily="49" charset="0"/>
              </a:rPr>
              <a:t>		</a:t>
            </a:r>
          </a:p>
          <a:p>
            <a:pPr eaLnBrk="1" hangingPunct="1">
              <a:buFontTx/>
              <a:buNone/>
            </a:pPr>
            <a:r>
              <a:rPr lang="en-GB" sz="2400" b="1" smtClean="0">
                <a:latin typeface="Courier New" pitchFamily="49" charset="0"/>
              </a:rPr>
              <a:t>		$handle = </a:t>
            </a:r>
            <a:r>
              <a:rPr lang="en-GB" sz="2400" b="1" smtClean="0">
                <a:solidFill>
                  <a:srgbClr val="0000FF"/>
                </a:solidFill>
                <a:latin typeface="Courier New" pitchFamily="49" charset="0"/>
              </a:rPr>
              <a:t>fopen</a:t>
            </a:r>
            <a:r>
              <a:rPr lang="en-GB" sz="2400" b="1" smtClean="0">
                <a:latin typeface="Courier New" pitchFamily="49" charset="0"/>
              </a:rPr>
              <a:t>(</a:t>
            </a:r>
            <a:r>
              <a:rPr lang="en-GB" sz="2400" b="1" smtClean="0">
                <a:solidFill>
                  <a:srgbClr val="CC0000"/>
                </a:solidFill>
                <a:latin typeface="Courier New" pitchFamily="49" charset="0"/>
              </a:rPr>
              <a:t>'people.txt'</a:t>
            </a:r>
            <a:r>
              <a:rPr lang="en-GB" sz="2400" b="1" smtClean="0">
                <a:latin typeface="Courier New" pitchFamily="49" charset="0"/>
              </a:rPr>
              <a:t>, </a:t>
            </a:r>
            <a:r>
              <a:rPr lang="en-GB" sz="2400" b="1" smtClean="0">
                <a:solidFill>
                  <a:srgbClr val="CC0000"/>
                </a:solidFill>
                <a:latin typeface="Courier New" pitchFamily="49" charset="0"/>
              </a:rPr>
              <a:t>'a'</a:t>
            </a:r>
            <a:r>
              <a:rPr lang="en-GB" sz="2400" b="1" smtClean="0">
                <a:latin typeface="Courier New" pitchFamily="49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GB" sz="2400" b="1" smtClean="0">
                <a:latin typeface="Courier New" pitchFamily="49" charset="0"/>
              </a:rPr>
              <a:t>		</a:t>
            </a:r>
          </a:p>
          <a:p>
            <a:pPr eaLnBrk="1" hangingPunct="1">
              <a:buFontTx/>
              <a:buNone/>
            </a:pPr>
            <a:r>
              <a:rPr lang="en-GB" sz="2400" b="1" smtClean="0">
                <a:latin typeface="Courier New" pitchFamily="49" charset="0"/>
              </a:rPr>
              <a:t>		</a:t>
            </a:r>
            <a:r>
              <a:rPr lang="en-GB" sz="2400" b="1" smtClean="0">
                <a:solidFill>
                  <a:srgbClr val="0000FF"/>
                </a:solidFill>
                <a:latin typeface="Courier New" pitchFamily="49" charset="0"/>
              </a:rPr>
              <a:t>fwrite</a:t>
            </a:r>
            <a:r>
              <a:rPr lang="en-GB" sz="2400" b="1" smtClean="0">
                <a:latin typeface="Courier New" pitchFamily="49" charset="0"/>
              </a:rPr>
              <a:t>($handle, </a:t>
            </a:r>
            <a:r>
              <a:rPr lang="en-GB" sz="2400" b="1" smtClean="0">
                <a:solidFill>
                  <a:srgbClr val="CC0000"/>
                </a:solidFill>
                <a:latin typeface="Courier New" pitchFamily="49" charset="0"/>
              </a:rPr>
              <a:t>“\nFred:Male”</a:t>
            </a:r>
            <a:r>
              <a:rPr lang="en-GB" sz="2400" b="1" smtClean="0">
                <a:latin typeface="Courier New" pitchFamily="49" charset="0"/>
              </a:rPr>
              <a:t>);</a:t>
            </a:r>
          </a:p>
          <a:p>
            <a:pPr eaLnBrk="1" hangingPunct="1">
              <a:buFontTx/>
              <a:buNone/>
            </a:pPr>
            <a:endParaRPr lang="en-GB" sz="24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GB" sz="2400" b="1" smtClean="0">
                <a:latin typeface="Courier New" pitchFamily="49" charset="0"/>
              </a:rPr>
              <a:t>		</a:t>
            </a:r>
            <a:r>
              <a:rPr lang="en-GB" sz="2400" b="1" smtClean="0">
                <a:solidFill>
                  <a:srgbClr val="0000FF"/>
                </a:solidFill>
                <a:latin typeface="Courier New" pitchFamily="49" charset="0"/>
              </a:rPr>
              <a:t>fclose</a:t>
            </a:r>
            <a:r>
              <a:rPr lang="en-GB" sz="2400" b="1" smtClean="0">
                <a:latin typeface="Courier New" pitchFamily="49" charset="0"/>
              </a:rPr>
              <a:t>($handle);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Data Writing Example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sz="2400" b="1" smtClean="0">
                <a:latin typeface="Courier New" pitchFamily="49" charset="0"/>
              </a:rPr>
              <a:t>		</a:t>
            </a:r>
          </a:p>
          <a:p>
            <a:pPr eaLnBrk="1" hangingPunct="1">
              <a:buFontTx/>
              <a:buNone/>
            </a:pPr>
            <a:r>
              <a:rPr lang="en-GB" sz="2400" b="1" smtClean="0">
                <a:latin typeface="Courier New" pitchFamily="49" charset="0"/>
              </a:rPr>
              <a:t>		</a:t>
            </a:r>
          </a:p>
          <a:p>
            <a:pPr eaLnBrk="1" hangingPunct="1">
              <a:buFontTx/>
              <a:buNone/>
            </a:pPr>
            <a:r>
              <a:rPr lang="en-GB" sz="2400" b="1" smtClean="0">
                <a:latin typeface="Courier New" pitchFamily="49" charset="0"/>
              </a:rPr>
              <a:t>		$handle = </a:t>
            </a:r>
            <a:r>
              <a:rPr lang="en-GB" sz="2400" b="1" smtClean="0">
                <a:solidFill>
                  <a:srgbClr val="0000FF"/>
                </a:solidFill>
                <a:latin typeface="Courier New" pitchFamily="49" charset="0"/>
              </a:rPr>
              <a:t>fopen</a:t>
            </a:r>
            <a:r>
              <a:rPr lang="en-GB" sz="2400" b="1" smtClean="0">
                <a:latin typeface="Courier New" pitchFamily="49" charset="0"/>
              </a:rPr>
              <a:t>(</a:t>
            </a:r>
            <a:r>
              <a:rPr lang="en-GB" sz="2400" b="1" smtClean="0">
                <a:solidFill>
                  <a:srgbClr val="CC0000"/>
                </a:solidFill>
                <a:latin typeface="Courier New" pitchFamily="49" charset="0"/>
              </a:rPr>
              <a:t>'people.txt'</a:t>
            </a:r>
            <a:r>
              <a:rPr lang="en-GB" sz="2400" b="1" smtClean="0">
                <a:latin typeface="Courier New" pitchFamily="49" charset="0"/>
              </a:rPr>
              <a:t>, </a:t>
            </a:r>
            <a:r>
              <a:rPr lang="en-GB" sz="2400" b="1" smtClean="0">
                <a:solidFill>
                  <a:srgbClr val="CC0000"/>
                </a:solidFill>
                <a:latin typeface="Courier New" pitchFamily="49" charset="0"/>
              </a:rPr>
              <a:t>'a'</a:t>
            </a:r>
            <a:r>
              <a:rPr lang="en-GB" sz="2400" b="1" smtClean="0">
                <a:latin typeface="Courier New" pitchFamily="49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GB" sz="2400" b="1" smtClean="0">
                <a:latin typeface="Courier New" pitchFamily="49" charset="0"/>
              </a:rPr>
              <a:t>		</a:t>
            </a:r>
          </a:p>
          <a:p>
            <a:pPr eaLnBrk="1" hangingPunct="1">
              <a:buFontTx/>
              <a:buNone/>
            </a:pPr>
            <a:r>
              <a:rPr lang="en-GB" sz="2400" b="1" smtClean="0">
                <a:latin typeface="Courier New" pitchFamily="49" charset="0"/>
              </a:rPr>
              <a:t>		</a:t>
            </a:r>
            <a:r>
              <a:rPr lang="en-GB" sz="2400" b="1" smtClean="0">
                <a:solidFill>
                  <a:srgbClr val="0000FF"/>
                </a:solidFill>
                <a:latin typeface="Courier New" pitchFamily="49" charset="0"/>
              </a:rPr>
              <a:t>fwrite</a:t>
            </a:r>
            <a:r>
              <a:rPr lang="en-GB" sz="2400" b="1" smtClean="0">
                <a:latin typeface="Courier New" pitchFamily="49" charset="0"/>
              </a:rPr>
              <a:t>($handle, </a:t>
            </a:r>
            <a:r>
              <a:rPr lang="en-GB" sz="2400" b="1" smtClean="0">
                <a:solidFill>
                  <a:srgbClr val="CC0000"/>
                </a:solidFill>
                <a:latin typeface="Courier New" pitchFamily="49" charset="0"/>
              </a:rPr>
              <a:t>'\nFred:Male'</a:t>
            </a:r>
            <a:r>
              <a:rPr lang="en-GB" sz="2400" b="1" smtClean="0">
                <a:latin typeface="Courier New" pitchFamily="49" charset="0"/>
              </a:rPr>
              <a:t>);</a:t>
            </a:r>
          </a:p>
          <a:p>
            <a:pPr eaLnBrk="1" hangingPunct="1">
              <a:buFontTx/>
              <a:buNone/>
            </a:pPr>
            <a:endParaRPr lang="en-GB" sz="24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GB" sz="2400" b="1" smtClean="0">
                <a:latin typeface="Courier New" pitchFamily="49" charset="0"/>
              </a:rPr>
              <a:t>		</a:t>
            </a:r>
            <a:r>
              <a:rPr lang="en-GB" sz="2400" b="1" smtClean="0">
                <a:solidFill>
                  <a:srgbClr val="0000FF"/>
                </a:solidFill>
                <a:latin typeface="Courier New" pitchFamily="49" charset="0"/>
              </a:rPr>
              <a:t>fclose</a:t>
            </a:r>
            <a:r>
              <a:rPr lang="en-GB" sz="2400" b="1" smtClean="0">
                <a:latin typeface="Courier New" pitchFamily="49" charset="0"/>
              </a:rPr>
              <a:t>($handle);</a:t>
            </a:r>
          </a:p>
        </p:txBody>
      </p:sp>
      <p:sp>
        <p:nvSpPr>
          <p:cNvPr id="17412" name="Rectangle 8"/>
          <p:cNvSpPr>
            <a:spLocks noChangeArrowheads="1"/>
          </p:cNvSpPr>
          <p:nvPr/>
        </p:nvSpPr>
        <p:spPr bwMode="auto">
          <a:xfrm>
            <a:off x="-228600" y="-152400"/>
            <a:ext cx="9601200" cy="7239000"/>
          </a:xfrm>
          <a:prstGeom prst="rect">
            <a:avLst/>
          </a:prstGeom>
          <a:solidFill>
            <a:schemeClr val="bg2">
              <a:alpha val="74901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1295400" y="2438400"/>
            <a:ext cx="6599238" cy="482600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b="1">
                <a:latin typeface="Courier New" pitchFamily="49" charset="0"/>
              </a:rPr>
              <a:t>$handle = </a:t>
            </a:r>
            <a:r>
              <a:rPr lang="en-GB" sz="2400" b="1">
                <a:solidFill>
                  <a:srgbClr val="0000FF"/>
                </a:solidFill>
                <a:latin typeface="Courier New" pitchFamily="49" charset="0"/>
              </a:rPr>
              <a:t>fopen</a:t>
            </a:r>
            <a:r>
              <a:rPr lang="en-GB" sz="2400" b="1">
                <a:latin typeface="Courier New" pitchFamily="49" charset="0"/>
              </a:rPr>
              <a:t>(</a:t>
            </a:r>
            <a:r>
              <a:rPr lang="en-GB" sz="2400" b="1">
                <a:solidFill>
                  <a:srgbClr val="CC0000"/>
                </a:solidFill>
                <a:latin typeface="Courier New" pitchFamily="49" charset="0"/>
              </a:rPr>
              <a:t>'people.txt'</a:t>
            </a:r>
            <a:r>
              <a:rPr lang="en-GB" sz="2400" b="1">
                <a:latin typeface="Courier New" pitchFamily="49" charset="0"/>
              </a:rPr>
              <a:t>, </a:t>
            </a:r>
            <a:r>
              <a:rPr lang="en-GB" sz="2400" b="1">
                <a:solidFill>
                  <a:srgbClr val="CC0000"/>
                </a:solidFill>
                <a:latin typeface="Courier New" pitchFamily="49" charset="0"/>
              </a:rPr>
              <a:t>'a'</a:t>
            </a:r>
            <a:r>
              <a:rPr lang="en-GB" sz="2400" b="1">
                <a:latin typeface="Courier New" pitchFamily="49" charset="0"/>
              </a:rPr>
              <a:t>);</a:t>
            </a:r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457200" y="1905000"/>
            <a:ext cx="3640138" cy="3619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/>
              <a:t>Open file to append data (mode 'a') </a:t>
            </a:r>
          </a:p>
        </p:txBody>
      </p:sp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1295400" y="3352800"/>
            <a:ext cx="5868988" cy="482600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b="1">
                <a:solidFill>
                  <a:srgbClr val="0000FF"/>
                </a:solidFill>
                <a:latin typeface="Courier New" pitchFamily="49" charset="0"/>
              </a:rPr>
              <a:t>fwrite</a:t>
            </a:r>
            <a:r>
              <a:rPr lang="en-GB" sz="2400" b="1">
                <a:latin typeface="Courier New" pitchFamily="49" charset="0"/>
              </a:rPr>
              <a:t>($handle, </a:t>
            </a:r>
            <a:r>
              <a:rPr lang="en-GB" sz="2400" b="1">
                <a:solidFill>
                  <a:srgbClr val="CC0000"/>
                </a:solidFill>
                <a:latin typeface="Courier New" pitchFamily="49" charset="0"/>
              </a:rPr>
              <a:t>“\nFred:Male”</a:t>
            </a:r>
            <a:r>
              <a:rPr lang="en-GB" sz="2400" b="1">
                <a:latin typeface="Courier New" pitchFamily="49" charset="0"/>
              </a:rPr>
              <a:t>);</a:t>
            </a:r>
          </a:p>
        </p:txBody>
      </p:sp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5715000" y="4038600"/>
            <a:ext cx="2978150" cy="6064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b="1"/>
              <a:t>Write new data (with line break after previous data)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Other File Operations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mtClean="0"/>
              <a:t>Delete file</a:t>
            </a:r>
          </a:p>
          <a:p>
            <a:pPr lvl="1" eaLnBrk="1" hangingPunct="1">
              <a:lnSpc>
                <a:spcPct val="90000"/>
              </a:lnSpc>
            </a:pPr>
            <a:r>
              <a:rPr lang="en-GB" b="1" smtClean="0">
                <a:solidFill>
                  <a:srgbClr val="0000FF"/>
                </a:solidFill>
                <a:latin typeface="Courier New" pitchFamily="49" charset="0"/>
              </a:rPr>
              <a:t>unlink</a:t>
            </a:r>
            <a:r>
              <a:rPr lang="en-GB" b="1" smtClean="0">
                <a:latin typeface="Courier New" pitchFamily="49" charset="0"/>
              </a:rPr>
              <a:t>(</a:t>
            </a:r>
            <a:r>
              <a:rPr lang="en-GB" b="1" i="1" smtClean="0">
                <a:solidFill>
                  <a:srgbClr val="CC0000"/>
                </a:solidFill>
                <a:latin typeface="Courier New" pitchFamily="49" charset="0"/>
              </a:rPr>
              <a:t>'filename'</a:t>
            </a:r>
            <a:r>
              <a:rPr lang="en-GB" b="1" smtClean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Rename (file or directory)</a:t>
            </a:r>
          </a:p>
          <a:p>
            <a:pPr lvl="1" eaLnBrk="1" hangingPunct="1">
              <a:lnSpc>
                <a:spcPct val="90000"/>
              </a:lnSpc>
            </a:pPr>
            <a:r>
              <a:rPr lang="en-GB" b="1" smtClean="0">
                <a:solidFill>
                  <a:srgbClr val="0000FF"/>
                </a:solidFill>
                <a:latin typeface="Courier New" pitchFamily="49" charset="0"/>
              </a:rPr>
              <a:t>rename</a:t>
            </a:r>
            <a:r>
              <a:rPr lang="en-GB" b="1" smtClean="0">
                <a:latin typeface="Courier New" pitchFamily="49" charset="0"/>
              </a:rPr>
              <a:t>(</a:t>
            </a:r>
            <a:r>
              <a:rPr lang="en-GB" b="1" i="1" smtClean="0">
                <a:solidFill>
                  <a:srgbClr val="CC0000"/>
                </a:solidFill>
                <a:latin typeface="Courier New" pitchFamily="49" charset="0"/>
              </a:rPr>
              <a:t>'old name'</a:t>
            </a:r>
            <a:r>
              <a:rPr lang="en-GB" b="1" smtClean="0">
                <a:latin typeface="Courier New" pitchFamily="49" charset="0"/>
              </a:rPr>
              <a:t>, </a:t>
            </a:r>
            <a:r>
              <a:rPr lang="en-GB" b="1" i="1" smtClean="0">
                <a:solidFill>
                  <a:srgbClr val="CC0000"/>
                </a:solidFill>
                <a:latin typeface="Courier New" pitchFamily="49" charset="0"/>
              </a:rPr>
              <a:t>'new name'</a:t>
            </a:r>
            <a:r>
              <a:rPr lang="en-GB" b="1" smtClean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Copy file</a:t>
            </a:r>
          </a:p>
          <a:p>
            <a:pPr lvl="1" eaLnBrk="1" hangingPunct="1">
              <a:lnSpc>
                <a:spcPct val="90000"/>
              </a:lnSpc>
            </a:pPr>
            <a:r>
              <a:rPr lang="en-GB" b="1" smtClean="0">
                <a:solidFill>
                  <a:srgbClr val="0000FF"/>
                </a:solidFill>
                <a:latin typeface="Courier New" pitchFamily="49" charset="0"/>
              </a:rPr>
              <a:t>copy</a:t>
            </a:r>
            <a:r>
              <a:rPr lang="en-GB" b="1" smtClean="0">
                <a:latin typeface="Courier New" pitchFamily="49" charset="0"/>
              </a:rPr>
              <a:t>(</a:t>
            </a:r>
            <a:r>
              <a:rPr lang="en-GB" b="1" i="1" smtClean="0">
                <a:solidFill>
                  <a:srgbClr val="CC0000"/>
                </a:solidFill>
                <a:latin typeface="Courier New" pitchFamily="49" charset="0"/>
              </a:rPr>
              <a:t>'source'</a:t>
            </a:r>
            <a:r>
              <a:rPr lang="en-GB" b="1" i="1" smtClean="0">
                <a:latin typeface="Courier New" pitchFamily="49" charset="0"/>
              </a:rPr>
              <a:t>, </a:t>
            </a:r>
            <a:r>
              <a:rPr lang="en-GB" b="1" i="1" smtClean="0">
                <a:solidFill>
                  <a:srgbClr val="CC0000"/>
                </a:solidFill>
                <a:latin typeface="Courier New" pitchFamily="49" charset="0"/>
              </a:rPr>
              <a:t>'destination'</a:t>
            </a:r>
            <a:r>
              <a:rPr lang="en-GB" b="1" smtClean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And many, many more!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>
                <a:hlinkClick r:id="rId3"/>
              </a:rPr>
              <a:t>www.php.net/manual/en/ref.filesystem.php</a:t>
            </a:r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Dealing With Directories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800" smtClean="0"/>
              <a:t>Open a directory</a:t>
            </a:r>
          </a:p>
          <a:p>
            <a:pPr lvl="1" eaLnBrk="1" hangingPunct="1"/>
            <a:r>
              <a:rPr lang="en-GB" sz="2400" b="1" smtClean="0">
                <a:latin typeface="Courier New" pitchFamily="49" charset="0"/>
              </a:rPr>
              <a:t>$handle = </a:t>
            </a:r>
            <a:r>
              <a:rPr lang="en-GB" sz="2400" b="1" smtClean="0">
                <a:solidFill>
                  <a:srgbClr val="0000FF"/>
                </a:solidFill>
                <a:latin typeface="Courier New" pitchFamily="49" charset="0"/>
              </a:rPr>
              <a:t>opendir</a:t>
            </a:r>
            <a:r>
              <a:rPr lang="en-GB" sz="2400" b="1" smtClean="0">
                <a:latin typeface="Courier New" pitchFamily="49" charset="0"/>
              </a:rPr>
              <a:t>('dirname');</a:t>
            </a:r>
          </a:p>
          <a:p>
            <a:pPr lvl="2" eaLnBrk="1" hangingPunct="1"/>
            <a:r>
              <a:rPr lang="en-GB" sz="2000" b="1" smtClean="0">
                <a:latin typeface="Courier New" pitchFamily="49" charset="0"/>
              </a:rPr>
              <a:t>$handle</a:t>
            </a:r>
            <a:r>
              <a:rPr lang="en-GB" sz="2000" smtClean="0"/>
              <a:t> 'points' to the directory</a:t>
            </a:r>
          </a:p>
          <a:p>
            <a:pPr eaLnBrk="1" hangingPunct="1"/>
            <a:r>
              <a:rPr lang="en-GB" sz="2800" smtClean="0"/>
              <a:t>Read contents of directory</a:t>
            </a:r>
          </a:p>
          <a:p>
            <a:pPr lvl="1" eaLnBrk="1" hangingPunct="1"/>
            <a:r>
              <a:rPr lang="en-GB" sz="2400" b="1" smtClean="0">
                <a:solidFill>
                  <a:srgbClr val="0000FF"/>
                </a:solidFill>
                <a:latin typeface="Courier New" pitchFamily="49" charset="0"/>
              </a:rPr>
              <a:t>readdir</a:t>
            </a:r>
            <a:r>
              <a:rPr lang="en-GB" sz="2400" b="1" smtClean="0">
                <a:latin typeface="Courier New" pitchFamily="49" charset="0"/>
              </a:rPr>
              <a:t>($handle)</a:t>
            </a:r>
          </a:p>
          <a:p>
            <a:pPr lvl="2" eaLnBrk="1" hangingPunct="1"/>
            <a:r>
              <a:rPr lang="en-GB" sz="2000" smtClean="0"/>
              <a:t>Returns name of next file in directory</a:t>
            </a:r>
          </a:p>
          <a:p>
            <a:pPr lvl="2" eaLnBrk="1" hangingPunct="1"/>
            <a:r>
              <a:rPr lang="en-GB" sz="2000" smtClean="0"/>
              <a:t>Files are sorted as on filesystem</a:t>
            </a:r>
          </a:p>
          <a:p>
            <a:pPr eaLnBrk="1" hangingPunct="1"/>
            <a:r>
              <a:rPr lang="en-GB" sz="2800" smtClean="0"/>
              <a:t>Close a directory</a:t>
            </a:r>
          </a:p>
          <a:p>
            <a:pPr lvl="1" eaLnBrk="1" hangingPunct="1"/>
            <a:r>
              <a:rPr lang="en-GB" sz="2400" b="1" smtClean="0">
                <a:solidFill>
                  <a:srgbClr val="0000FF"/>
                </a:solidFill>
                <a:latin typeface="Courier New" pitchFamily="49" charset="0"/>
              </a:rPr>
              <a:t>closedir</a:t>
            </a:r>
            <a:r>
              <a:rPr lang="en-GB" sz="2400" b="1" smtClean="0">
                <a:latin typeface="Courier New" pitchFamily="49" charset="0"/>
              </a:rPr>
              <a:t>($handle)</a:t>
            </a:r>
          </a:p>
          <a:p>
            <a:pPr lvl="2" eaLnBrk="1" hangingPunct="1"/>
            <a:r>
              <a:rPr lang="en-GB" sz="2000" smtClean="0"/>
              <a:t>Closes directory 'stream'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Directory Example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sz="2400" b="1" smtClean="0">
                <a:latin typeface="Courier New" pitchFamily="49" charset="0"/>
              </a:rPr>
              <a:t>		</a:t>
            </a:r>
          </a:p>
          <a:p>
            <a:pPr eaLnBrk="1" hangingPunct="1">
              <a:buFontTx/>
              <a:buNone/>
            </a:pPr>
            <a:r>
              <a:rPr lang="en-GB" sz="2400" b="1" smtClean="0">
                <a:latin typeface="Courier New" pitchFamily="49" charset="0"/>
              </a:rPr>
              <a:t>	$handle = </a:t>
            </a:r>
            <a:r>
              <a:rPr lang="en-GB" sz="2400" b="1" smtClean="0">
                <a:solidFill>
                  <a:srgbClr val="0000FF"/>
                </a:solidFill>
                <a:latin typeface="Courier New" pitchFamily="49" charset="0"/>
              </a:rPr>
              <a:t>opendir</a:t>
            </a:r>
            <a:r>
              <a:rPr lang="en-GB" sz="2400" b="1" smtClean="0">
                <a:latin typeface="Courier New" pitchFamily="49" charset="0"/>
              </a:rPr>
              <a:t>(</a:t>
            </a:r>
            <a:r>
              <a:rPr lang="en-GB" sz="2400" b="1" smtClean="0">
                <a:solidFill>
                  <a:srgbClr val="CC0000"/>
                </a:solidFill>
                <a:latin typeface="Courier New" pitchFamily="49" charset="0"/>
              </a:rPr>
              <a:t>'./'</a:t>
            </a:r>
            <a:r>
              <a:rPr lang="en-GB" sz="2400" b="1" smtClean="0">
                <a:latin typeface="Courier New" pitchFamily="49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GB" sz="2400" b="1" smtClean="0">
                <a:latin typeface="Courier New" pitchFamily="49" charset="0"/>
              </a:rPr>
              <a:t>		</a:t>
            </a:r>
          </a:p>
          <a:p>
            <a:pPr eaLnBrk="1" hangingPunct="1">
              <a:buFontTx/>
              <a:buNone/>
            </a:pPr>
            <a:r>
              <a:rPr lang="en-GB" sz="2400" b="1" smtClean="0">
                <a:latin typeface="Courier New" pitchFamily="49" charset="0"/>
              </a:rPr>
              <a:t>	</a:t>
            </a:r>
            <a:r>
              <a:rPr lang="en-GB" sz="2400" b="1" smtClean="0">
                <a:solidFill>
                  <a:srgbClr val="009900"/>
                </a:solidFill>
                <a:latin typeface="Courier New" pitchFamily="49" charset="0"/>
              </a:rPr>
              <a:t>while</a:t>
            </a:r>
            <a:r>
              <a:rPr lang="en-GB" sz="2400" b="1" smtClean="0">
                <a:latin typeface="Courier New" pitchFamily="49" charset="0"/>
              </a:rPr>
              <a:t>(</a:t>
            </a:r>
            <a:r>
              <a:rPr lang="en-GB" sz="2400" b="1" smtClean="0">
                <a:solidFill>
                  <a:srgbClr val="009900"/>
                </a:solidFill>
                <a:latin typeface="Courier New" pitchFamily="49" charset="0"/>
              </a:rPr>
              <a:t>false</a:t>
            </a:r>
            <a:r>
              <a:rPr lang="en-GB" sz="2400" b="1" smtClean="0">
                <a:latin typeface="Courier New" pitchFamily="49" charset="0"/>
              </a:rPr>
              <a:t> !== ($file=</a:t>
            </a:r>
            <a:r>
              <a:rPr lang="en-GB" sz="2400" b="1" smtClean="0">
                <a:solidFill>
                  <a:srgbClr val="0000FF"/>
                </a:solidFill>
                <a:latin typeface="Courier New" pitchFamily="49" charset="0"/>
              </a:rPr>
              <a:t>readdir</a:t>
            </a:r>
            <a:r>
              <a:rPr lang="en-GB" sz="2400" b="1" smtClean="0">
                <a:latin typeface="Courier New" pitchFamily="49" charset="0"/>
              </a:rPr>
              <a:t>($handle)))</a:t>
            </a:r>
          </a:p>
          <a:p>
            <a:pPr eaLnBrk="1" hangingPunct="1">
              <a:buFontTx/>
              <a:buNone/>
            </a:pPr>
            <a:r>
              <a:rPr lang="en-GB" sz="2400" b="1" smtClean="0">
                <a:latin typeface="Courier New" pitchFamily="49" charset="0"/>
              </a:rPr>
              <a:t>		{</a:t>
            </a:r>
          </a:p>
          <a:p>
            <a:pPr eaLnBrk="1" hangingPunct="1">
              <a:buFontTx/>
              <a:buNone/>
            </a:pPr>
            <a:r>
              <a:rPr lang="en-GB" sz="2400" b="1" smtClean="0">
                <a:latin typeface="Courier New" pitchFamily="49" charset="0"/>
              </a:rPr>
              <a:t>		</a:t>
            </a:r>
            <a:r>
              <a:rPr lang="en-GB" sz="2400" b="1" smtClean="0">
                <a:solidFill>
                  <a:srgbClr val="0000FF"/>
                </a:solidFill>
                <a:latin typeface="Courier New" pitchFamily="49" charset="0"/>
              </a:rPr>
              <a:t>echo</a:t>
            </a:r>
            <a:r>
              <a:rPr lang="en-GB" sz="2400" b="1" smtClean="0">
                <a:latin typeface="Courier New" pitchFamily="49" charset="0"/>
              </a:rPr>
              <a:t> </a:t>
            </a:r>
            <a:r>
              <a:rPr lang="en-GB" sz="2400" b="1" smtClean="0">
                <a:solidFill>
                  <a:srgbClr val="CC0000"/>
                </a:solidFill>
                <a:latin typeface="Courier New" pitchFamily="49" charset="0"/>
              </a:rPr>
              <a:t>"$file&lt;br /&gt;"</a:t>
            </a:r>
            <a:r>
              <a:rPr lang="en-GB" sz="2400" b="1" smtClean="0">
                <a:latin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b="1" smtClean="0">
                <a:latin typeface="Courier New" pitchFamily="49" charset="0"/>
              </a:rPr>
              <a:t>		}</a:t>
            </a:r>
          </a:p>
          <a:p>
            <a:pPr eaLnBrk="1" hangingPunct="1">
              <a:buFontTx/>
              <a:buNone/>
            </a:pPr>
            <a:endParaRPr lang="en-GB" sz="24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GB" sz="2400" b="1" smtClean="0">
                <a:latin typeface="Courier New" pitchFamily="49" charset="0"/>
              </a:rPr>
              <a:t>	</a:t>
            </a:r>
            <a:r>
              <a:rPr lang="en-GB" sz="2400" b="1" smtClean="0">
                <a:solidFill>
                  <a:srgbClr val="0000FF"/>
                </a:solidFill>
                <a:latin typeface="Courier New" pitchFamily="49" charset="0"/>
              </a:rPr>
              <a:t>closedir</a:t>
            </a:r>
            <a:r>
              <a:rPr lang="en-GB" sz="2400" b="1" smtClean="0">
                <a:latin typeface="Courier New" pitchFamily="49" charset="0"/>
              </a:rPr>
              <a:t>($handle);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Files and PHP</a:t>
            </a:r>
            <a:endParaRPr lang="en-US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File Handling</a:t>
            </a:r>
          </a:p>
          <a:p>
            <a:pPr lvl="1" eaLnBrk="1" hangingPunct="1"/>
            <a:r>
              <a:rPr lang="en-US" smtClean="0"/>
              <a:t>Data Storage</a:t>
            </a:r>
          </a:p>
          <a:p>
            <a:pPr lvl="2" eaLnBrk="1" hangingPunct="1"/>
            <a:r>
              <a:rPr lang="en-US" smtClean="0"/>
              <a:t>Though slower than a database</a:t>
            </a:r>
          </a:p>
          <a:p>
            <a:pPr lvl="1" eaLnBrk="1" hangingPunct="1"/>
            <a:r>
              <a:rPr lang="en-US" smtClean="0"/>
              <a:t>Manipulating uploaded files</a:t>
            </a:r>
          </a:p>
          <a:p>
            <a:pPr lvl="2" eaLnBrk="1" hangingPunct="1"/>
            <a:r>
              <a:rPr lang="en-US" smtClean="0"/>
              <a:t>From forms</a:t>
            </a:r>
          </a:p>
          <a:p>
            <a:pPr lvl="1" eaLnBrk="1" hangingPunct="1"/>
            <a:r>
              <a:rPr lang="en-US" smtClean="0"/>
              <a:t>Creating Files for download</a:t>
            </a:r>
          </a:p>
        </p:txBody>
      </p:sp>
      <p:pic>
        <p:nvPicPr>
          <p:cNvPr id="3076" name="Picture 5" descr="MCj0311402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2286000"/>
            <a:ext cx="1811338" cy="131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Directory Example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sz="2400" b="1" smtClean="0">
                <a:latin typeface="Courier New" pitchFamily="49" charset="0"/>
              </a:rPr>
              <a:t>		</a:t>
            </a:r>
          </a:p>
          <a:p>
            <a:pPr eaLnBrk="1" hangingPunct="1">
              <a:buFontTx/>
              <a:buNone/>
            </a:pPr>
            <a:r>
              <a:rPr lang="en-GB" sz="2400" b="1" smtClean="0">
                <a:latin typeface="Courier New" pitchFamily="49" charset="0"/>
              </a:rPr>
              <a:t>	$handle = </a:t>
            </a:r>
            <a:r>
              <a:rPr lang="en-GB" sz="2400" b="1" smtClean="0">
                <a:solidFill>
                  <a:srgbClr val="0000FF"/>
                </a:solidFill>
                <a:latin typeface="Courier New" pitchFamily="49" charset="0"/>
              </a:rPr>
              <a:t>opendir</a:t>
            </a:r>
            <a:r>
              <a:rPr lang="en-GB" sz="2400" b="1" smtClean="0">
                <a:latin typeface="Courier New" pitchFamily="49" charset="0"/>
              </a:rPr>
              <a:t>(</a:t>
            </a:r>
            <a:r>
              <a:rPr lang="en-GB" sz="2400" b="1" smtClean="0">
                <a:solidFill>
                  <a:srgbClr val="CC0000"/>
                </a:solidFill>
                <a:latin typeface="Courier New" pitchFamily="49" charset="0"/>
              </a:rPr>
              <a:t>'./'</a:t>
            </a:r>
            <a:r>
              <a:rPr lang="en-GB" sz="2400" b="1" smtClean="0">
                <a:latin typeface="Courier New" pitchFamily="49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GB" sz="2400" b="1" smtClean="0">
                <a:latin typeface="Courier New" pitchFamily="49" charset="0"/>
              </a:rPr>
              <a:t>		</a:t>
            </a:r>
          </a:p>
          <a:p>
            <a:pPr eaLnBrk="1" hangingPunct="1">
              <a:buFontTx/>
              <a:buNone/>
            </a:pPr>
            <a:r>
              <a:rPr lang="en-GB" sz="2400" b="1" smtClean="0">
                <a:latin typeface="Courier New" pitchFamily="49" charset="0"/>
              </a:rPr>
              <a:t>	</a:t>
            </a:r>
            <a:r>
              <a:rPr lang="en-GB" sz="2400" b="1" smtClean="0">
                <a:solidFill>
                  <a:srgbClr val="009900"/>
                </a:solidFill>
                <a:latin typeface="Courier New" pitchFamily="49" charset="0"/>
              </a:rPr>
              <a:t>while</a:t>
            </a:r>
            <a:r>
              <a:rPr lang="en-GB" sz="2400" b="1" smtClean="0">
                <a:latin typeface="Courier New" pitchFamily="49" charset="0"/>
              </a:rPr>
              <a:t>(</a:t>
            </a:r>
            <a:r>
              <a:rPr lang="en-GB" sz="2400" b="1" smtClean="0">
                <a:solidFill>
                  <a:srgbClr val="009900"/>
                </a:solidFill>
                <a:latin typeface="Courier New" pitchFamily="49" charset="0"/>
              </a:rPr>
              <a:t>false</a:t>
            </a:r>
            <a:r>
              <a:rPr lang="en-GB" sz="2400" b="1" smtClean="0">
                <a:latin typeface="Courier New" pitchFamily="49" charset="0"/>
              </a:rPr>
              <a:t> !== ($file=</a:t>
            </a:r>
            <a:r>
              <a:rPr lang="en-GB" sz="2400" b="1" smtClean="0">
                <a:solidFill>
                  <a:srgbClr val="0000FF"/>
                </a:solidFill>
                <a:latin typeface="Courier New" pitchFamily="49" charset="0"/>
              </a:rPr>
              <a:t>readdir</a:t>
            </a:r>
            <a:r>
              <a:rPr lang="en-GB" sz="2400" b="1" smtClean="0">
                <a:latin typeface="Courier New" pitchFamily="49" charset="0"/>
              </a:rPr>
              <a:t>($handle)))</a:t>
            </a:r>
          </a:p>
          <a:p>
            <a:pPr eaLnBrk="1" hangingPunct="1">
              <a:buFontTx/>
              <a:buNone/>
            </a:pPr>
            <a:r>
              <a:rPr lang="en-GB" sz="2400" b="1" smtClean="0">
                <a:latin typeface="Courier New" pitchFamily="49" charset="0"/>
              </a:rPr>
              <a:t>		{</a:t>
            </a:r>
          </a:p>
          <a:p>
            <a:pPr eaLnBrk="1" hangingPunct="1">
              <a:buFontTx/>
              <a:buNone/>
            </a:pPr>
            <a:r>
              <a:rPr lang="en-GB" sz="2400" b="1" smtClean="0">
                <a:latin typeface="Courier New" pitchFamily="49" charset="0"/>
              </a:rPr>
              <a:t>		</a:t>
            </a:r>
            <a:r>
              <a:rPr lang="en-GB" sz="2400" b="1" smtClean="0">
                <a:solidFill>
                  <a:srgbClr val="0000FF"/>
                </a:solidFill>
                <a:latin typeface="Courier New" pitchFamily="49" charset="0"/>
              </a:rPr>
              <a:t>echo</a:t>
            </a:r>
            <a:r>
              <a:rPr lang="en-GB" sz="2400" b="1" smtClean="0">
                <a:latin typeface="Courier New" pitchFamily="49" charset="0"/>
              </a:rPr>
              <a:t> </a:t>
            </a:r>
            <a:r>
              <a:rPr lang="en-GB" sz="2400" b="1" smtClean="0">
                <a:solidFill>
                  <a:srgbClr val="CC0000"/>
                </a:solidFill>
                <a:latin typeface="Courier New" pitchFamily="49" charset="0"/>
              </a:rPr>
              <a:t>"$file&lt;br /&gt;"</a:t>
            </a:r>
            <a:r>
              <a:rPr lang="en-GB" sz="2400" b="1" smtClean="0">
                <a:latin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b="1" smtClean="0">
                <a:latin typeface="Courier New" pitchFamily="49" charset="0"/>
              </a:rPr>
              <a:t>		}</a:t>
            </a:r>
          </a:p>
          <a:p>
            <a:pPr eaLnBrk="1" hangingPunct="1">
              <a:buFontTx/>
              <a:buNone/>
            </a:pPr>
            <a:endParaRPr lang="en-GB" sz="24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GB" sz="2400" b="1" smtClean="0">
                <a:latin typeface="Courier New" pitchFamily="49" charset="0"/>
              </a:rPr>
              <a:t>	</a:t>
            </a:r>
            <a:r>
              <a:rPr lang="en-GB" sz="2400" b="1" smtClean="0">
                <a:solidFill>
                  <a:srgbClr val="0000FF"/>
                </a:solidFill>
                <a:latin typeface="Courier New" pitchFamily="49" charset="0"/>
              </a:rPr>
              <a:t>closedir</a:t>
            </a:r>
            <a:r>
              <a:rPr lang="en-GB" sz="2400" b="1" smtClean="0">
                <a:latin typeface="Courier New" pitchFamily="49" charset="0"/>
              </a:rPr>
              <a:t>($handle);</a:t>
            </a:r>
          </a:p>
        </p:txBody>
      </p:sp>
      <p:sp>
        <p:nvSpPr>
          <p:cNvPr id="21508" name="Rectangle 6"/>
          <p:cNvSpPr>
            <a:spLocks noChangeArrowheads="1"/>
          </p:cNvSpPr>
          <p:nvPr/>
        </p:nvSpPr>
        <p:spPr bwMode="auto">
          <a:xfrm>
            <a:off x="-228600" y="-152400"/>
            <a:ext cx="9601200" cy="7239000"/>
          </a:xfrm>
          <a:prstGeom prst="rect">
            <a:avLst/>
          </a:prstGeom>
          <a:solidFill>
            <a:schemeClr val="bg2">
              <a:alpha val="74901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5715000" y="2362200"/>
            <a:ext cx="2413000" cy="3619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GB" b="1"/>
              <a:t>Open current directory</a:t>
            </a:r>
          </a:p>
        </p:txBody>
      </p:sp>
      <p:sp>
        <p:nvSpPr>
          <p:cNvPr id="21510" name="Text Box 5"/>
          <p:cNvSpPr txBox="1">
            <a:spLocks noChangeArrowheads="1"/>
          </p:cNvSpPr>
          <p:nvPr/>
        </p:nvSpPr>
        <p:spPr bwMode="auto">
          <a:xfrm>
            <a:off x="838200" y="2057400"/>
            <a:ext cx="4591050" cy="482600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b="1">
                <a:latin typeface="Courier New" pitchFamily="49" charset="0"/>
              </a:rPr>
              <a:t>$handle = </a:t>
            </a:r>
            <a:r>
              <a:rPr lang="en-GB" sz="2400" b="1">
                <a:solidFill>
                  <a:srgbClr val="0000FF"/>
                </a:solidFill>
                <a:latin typeface="Courier New" pitchFamily="49" charset="0"/>
              </a:rPr>
              <a:t>opendir</a:t>
            </a:r>
            <a:r>
              <a:rPr lang="en-GB" sz="2400" b="1">
                <a:latin typeface="Courier New" pitchFamily="49" charset="0"/>
              </a:rPr>
              <a:t>(</a:t>
            </a:r>
            <a:r>
              <a:rPr lang="en-GB" sz="2400" b="1">
                <a:solidFill>
                  <a:srgbClr val="CC0000"/>
                </a:solidFill>
                <a:latin typeface="Courier New" pitchFamily="49" charset="0"/>
              </a:rPr>
              <a:t>'./'</a:t>
            </a:r>
            <a:r>
              <a:rPr lang="en-GB" sz="2400" b="1">
                <a:latin typeface="Courier New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Directory Example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sz="2400" b="1" smtClean="0">
                <a:latin typeface="Courier New" pitchFamily="49" charset="0"/>
              </a:rPr>
              <a:t>		</a:t>
            </a:r>
          </a:p>
          <a:p>
            <a:pPr eaLnBrk="1" hangingPunct="1">
              <a:buFontTx/>
              <a:buNone/>
            </a:pPr>
            <a:r>
              <a:rPr lang="en-GB" sz="2400" b="1" smtClean="0">
                <a:latin typeface="Courier New" pitchFamily="49" charset="0"/>
              </a:rPr>
              <a:t>	$handle = </a:t>
            </a:r>
            <a:r>
              <a:rPr lang="en-GB" sz="2400" b="1" smtClean="0">
                <a:solidFill>
                  <a:srgbClr val="0000FF"/>
                </a:solidFill>
                <a:latin typeface="Courier New" pitchFamily="49" charset="0"/>
              </a:rPr>
              <a:t>opendir</a:t>
            </a:r>
            <a:r>
              <a:rPr lang="en-GB" sz="2400" b="1" smtClean="0">
                <a:latin typeface="Courier New" pitchFamily="49" charset="0"/>
              </a:rPr>
              <a:t>(</a:t>
            </a:r>
            <a:r>
              <a:rPr lang="en-GB" sz="2400" b="1" smtClean="0">
                <a:solidFill>
                  <a:srgbClr val="CC0000"/>
                </a:solidFill>
                <a:latin typeface="Courier New" pitchFamily="49" charset="0"/>
              </a:rPr>
              <a:t>'./'</a:t>
            </a:r>
            <a:r>
              <a:rPr lang="en-GB" sz="2400" b="1" smtClean="0">
                <a:latin typeface="Courier New" pitchFamily="49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GB" sz="2400" b="1" smtClean="0">
                <a:latin typeface="Courier New" pitchFamily="49" charset="0"/>
              </a:rPr>
              <a:t>		</a:t>
            </a:r>
          </a:p>
          <a:p>
            <a:pPr eaLnBrk="1" hangingPunct="1">
              <a:buFontTx/>
              <a:buNone/>
            </a:pPr>
            <a:r>
              <a:rPr lang="en-GB" sz="2400" b="1" smtClean="0">
                <a:latin typeface="Courier New" pitchFamily="49" charset="0"/>
              </a:rPr>
              <a:t>	</a:t>
            </a:r>
            <a:r>
              <a:rPr lang="en-GB" sz="2400" b="1" smtClean="0">
                <a:solidFill>
                  <a:srgbClr val="009900"/>
                </a:solidFill>
                <a:latin typeface="Courier New" pitchFamily="49" charset="0"/>
              </a:rPr>
              <a:t>while</a:t>
            </a:r>
            <a:r>
              <a:rPr lang="en-GB" sz="2400" b="1" smtClean="0">
                <a:latin typeface="Courier New" pitchFamily="49" charset="0"/>
              </a:rPr>
              <a:t>(</a:t>
            </a:r>
            <a:r>
              <a:rPr lang="en-GB" sz="2400" b="1" smtClean="0">
                <a:solidFill>
                  <a:srgbClr val="009900"/>
                </a:solidFill>
                <a:latin typeface="Courier New" pitchFamily="49" charset="0"/>
              </a:rPr>
              <a:t>false</a:t>
            </a:r>
            <a:r>
              <a:rPr lang="en-GB" sz="2400" b="1" smtClean="0">
                <a:latin typeface="Courier New" pitchFamily="49" charset="0"/>
              </a:rPr>
              <a:t> !== ($file=</a:t>
            </a:r>
            <a:r>
              <a:rPr lang="en-GB" sz="2400" b="1" smtClean="0">
                <a:solidFill>
                  <a:srgbClr val="0000FF"/>
                </a:solidFill>
                <a:latin typeface="Courier New" pitchFamily="49" charset="0"/>
              </a:rPr>
              <a:t>readdir</a:t>
            </a:r>
            <a:r>
              <a:rPr lang="en-GB" sz="2400" b="1" smtClean="0">
                <a:latin typeface="Courier New" pitchFamily="49" charset="0"/>
              </a:rPr>
              <a:t>($handle)))</a:t>
            </a:r>
          </a:p>
          <a:p>
            <a:pPr eaLnBrk="1" hangingPunct="1">
              <a:buFontTx/>
              <a:buNone/>
            </a:pPr>
            <a:r>
              <a:rPr lang="en-GB" sz="2400" b="1" smtClean="0">
                <a:latin typeface="Courier New" pitchFamily="49" charset="0"/>
              </a:rPr>
              <a:t>		{</a:t>
            </a:r>
          </a:p>
          <a:p>
            <a:pPr eaLnBrk="1" hangingPunct="1">
              <a:buFontTx/>
              <a:buNone/>
            </a:pPr>
            <a:r>
              <a:rPr lang="en-GB" sz="2400" b="1" smtClean="0">
                <a:latin typeface="Courier New" pitchFamily="49" charset="0"/>
              </a:rPr>
              <a:t>		</a:t>
            </a:r>
            <a:r>
              <a:rPr lang="en-GB" sz="2400" b="1" smtClean="0">
                <a:solidFill>
                  <a:srgbClr val="0000FF"/>
                </a:solidFill>
                <a:latin typeface="Courier New" pitchFamily="49" charset="0"/>
              </a:rPr>
              <a:t>echo</a:t>
            </a:r>
            <a:r>
              <a:rPr lang="en-GB" sz="2400" b="1" smtClean="0">
                <a:latin typeface="Courier New" pitchFamily="49" charset="0"/>
              </a:rPr>
              <a:t> </a:t>
            </a:r>
            <a:r>
              <a:rPr lang="en-GB" sz="2400" b="1" smtClean="0">
                <a:solidFill>
                  <a:srgbClr val="CC0000"/>
                </a:solidFill>
                <a:latin typeface="Courier New" pitchFamily="49" charset="0"/>
              </a:rPr>
              <a:t>"$file&lt;br /&gt;"</a:t>
            </a:r>
            <a:r>
              <a:rPr lang="en-GB" sz="2400" b="1" smtClean="0">
                <a:latin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b="1" smtClean="0">
                <a:latin typeface="Courier New" pitchFamily="49" charset="0"/>
              </a:rPr>
              <a:t>		}</a:t>
            </a:r>
          </a:p>
          <a:p>
            <a:pPr eaLnBrk="1" hangingPunct="1">
              <a:buFontTx/>
              <a:buNone/>
            </a:pPr>
            <a:endParaRPr lang="en-GB" sz="24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GB" sz="2400" b="1" smtClean="0">
                <a:latin typeface="Courier New" pitchFamily="49" charset="0"/>
              </a:rPr>
              <a:t>	</a:t>
            </a:r>
            <a:r>
              <a:rPr lang="en-GB" sz="2400" b="1" smtClean="0">
                <a:solidFill>
                  <a:srgbClr val="0000FF"/>
                </a:solidFill>
                <a:latin typeface="Courier New" pitchFamily="49" charset="0"/>
              </a:rPr>
              <a:t>closedir</a:t>
            </a:r>
            <a:r>
              <a:rPr lang="en-GB" sz="2400" b="1" smtClean="0">
                <a:latin typeface="Courier New" pitchFamily="49" charset="0"/>
              </a:rPr>
              <a:t>($handle);</a:t>
            </a:r>
          </a:p>
        </p:txBody>
      </p:sp>
      <p:sp>
        <p:nvSpPr>
          <p:cNvPr id="22532" name="Rectangle 6"/>
          <p:cNvSpPr>
            <a:spLocks noChangeArrowheads="1"/>
          </p:cNvSpPr>
          <p:nvPr/>
        </p:nvSpPr>
        <p:spPr bwMode="auto">
          <a:xfrm>
            <a:off x="-228600" y="-152400"/>
            <a:ext cx="9601200" cy="7239000"/>
          </a:xfrm>
          <a:prstGeom prst="rect">
            <a:avLst/>
          </a:prstGeom>
          <a:solidFill>
            <a:schemeClr val="bg2">
              <a:alpha val="74901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4419600" y="4800600"/>
            <a:ext cx="4068763" cy="8509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b="1"/>
              <a:t>Whilst readdir() returns a name, loop through directory contents, echoing results</a:t>
            </a:r>
          </a:p>
        </p:txBody>
      </p:sp>
      <p:sp>
        <p:nvSpPr>
          <p:cNvPr id="22534" name="Text Box 5"/>
          <p:cNvSpPr txBox="1">
            <a:spLocks noChangeArrowheads="1"/>
          </p:cNvSpPr>
          <p:nvPr/>
        </p:nvSpPr>
        <p:spPr bwMode="auto">
          <a:xfrm>
            <a:off x="838200" y="2819400"/>
            <a:ext cx="7694613" cy="1797050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GB" sz="2400" b="1">
                <a:solidFill>
                  <a:srgbClr val="009900"/>
                </a:solidFill>
                <a:latin typeface="Courier New" pitchFamily="49" charset="0"/>
              </a:rPr>
              <a:t>while</a:t>
            </a:r>
            <a:r>
              <a:rPr lang="en-GB" sz="2400" b="1">
                <a:latin typeface="Courier New" pitchFamily="49" charset="0"/>
              </a:rPr>
              <a:t>(</a:t>
            </a:r>
            <a:r>
              <a:rPr lang="en-GB" sz="2400" b="1">
                <a:solidFill>
                  <a:srgbClr val="009900"/>
                </a:solidFill>
                <a:latin typeface="Courier New" pitchFamily="49" charset="0"/>
              </a:rPr>
              <a:t>false</a:t>
            </a:r>
            <a:r>
              <a:rPr lang="en-GB" sz="2400" b="1">
                <a:latin typeface="Courier New" pitchFamily="49" charset="0"/>
              </a:rPr>
              <a:t> !== ($file=</a:t>
            </a:r>
            <a:r>
              <a:rPr lang="en-GB" sz="2400" b="1">
                <a:solidFill>
                  <a:srgbClr val="0000FF"/>
                </a:solidFill>
                <a:latin typeface="Courier New" pitchFamily="49" charset="0"/>
              </a:rPr>
              <a:t>readdir</a:t>
            </a:r>
            <a:r>
              <a:rPr lang="en-GB" sz="2400" b="1">
                <a:latin typeface="Courier New" pitchFamily="49" charset="0"/>
              </a:rPr>
              <a:t>($handle)))</a:t>
            </a:r>
          </a:p>
          <a:p>
            <a:pPr>
              <a:spcBef>
                <a:spcPct val="20000"/>
              </a:spcBef>
            </a:pPr>
            <a:r>
              <a:rPr lang="en-GB" sz="2400" b="1">
                <a:latin typeface="Courier New" pitchFamily="49" charset="0"/>
              </a:rPr>
              <a:t>	{</a:t>
            </a:r>
          </a:p>
          <a:p>
            <a:pPr>
              <a:spcBef>
                <a:spcPct val="20000"/>
              </a:spcBef>
            </a:pPr>
            <a:r>
              <a:rPr lang="en-GB" sz="2400" b="1">
                <a:latin typeface="Courier New" pitchFamily="49" charset="0"/>
              </a:rPr>
              <a:t>	</a:t>
            </a:r>
            <a:r>
              <a:rPr lang="en-GB" sz="2400" b="1">
                <a:solidFill>
                  <a:srgbClr val="0000FF"/>
                </a:solidFill>
                <a:latin typeface="Courier New" pitchFamily="49" charset="0"/>
              </a:rPr>
              <a:t>echo</a:t>
            </a:r>
            <a:r>
              <a:rPr lang="en-GB" sz="2400" b="1">
                <a:latin typeface="Courier New" pitchFamily="49" charset="0"/>
              </a:rPr>
              <a:t> </a:t>
            </a:r>
            <a:r>
              <a:rPr lang="en-GB" sz="2400" b="1">
                <a:solidFill>
                  <a:srgbClr val="CC0000"/>
                </a:solidFill>
                <a:latin typeface="Courier New" pitchFamily="49" charset="0"/>
              </a:rPr>
              <a:t>"$file&lt;br /&gt;"</a:t>
            </a:r>
            <a:r>
              <a:rPr lang="en-GB" sz="2400" b="1">
                <a:latin typeface="Courier New" pitchFamily="49" charset="0"/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en-GB" sz="2400" b="1">
                <a:latin typeface="Courier New" pitchFamily="49" charset="0"/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Directory Example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sz="2400" b="1" smtClean="0">
                <a:latin typeface="Courier New" pitchFamily="49" charset="0"/>
              </a:rPr>
              <a:t>		</a:t>
            </a:r>
          </a:p>
          <a:p>
            <a:pPr eaLnBrk="1" hangingPunct="1">
              <a:buFontTx/>
              <a:buNone/>
            </a:pPr>
            <a:r>
              <a:rPr lang="en-GB" sz="2400" b="1" smtClean="0">
                <a:latin typeface="Courier New" pitchFamily="49" charset="0"/>
              </a:rPr>
              <a:t>	$handle = </a:t>
            </a:r>
            <a:r>
              <a:rPr lang="en-GB" sz="2400" b="1" smtClean="0">
                <a:solidFill>
                  <a:srgbClr val="0000FF"/>
                </a:solidFill>
                <a:latin typeface="Courier New" pitchFamily="49" charset="0"/>
              </a:rPr>
              <a:t>opendir</a:t>
            </a:r>
            <a:r>
              <a:rPr lang="en-GB" sz="2400" b="1" smtClean="0">
                <a:latin typeface="Courier New" pitchFamily="49" charset="0"/>
              </a:rPr>
              <a:t>(</a:t>
            </a:r>
            <a:r>
              <a:rPr lang="en-GB" sz="2400" b="1" smtClean="0">
                <a:solidFill>
                  <a:srgbClr val="CC0000"/>
                </a:solidFill>
                <a:latin typeface="Courier New" pitchFamily="49" charset="0"/>
              </a:rPr>
              <a:t>'./'</a:t>
            </a:r>
            <a:r>
              <a:rPr lang="en-GB" sz="2400" b="1" smtClean="0">
                <a:latin typeface="Courier New" pitchFamily="49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GB" sz="2400" b="1" smtClean="0">
                <a:latin typeface="Courier New" pitchFamily="49" charset="0"/>
              </a:rPr>
              <a:t>		</a:t>
            </a:r>
          </a:p>
          <a:p>
            <a:pPr eaLnBrk="1" hangingPunct="1">
              <a:buFontTx/>
              <a:buNone/>
            </a:pPr>
            <a:r>
              <a:rPr lang="en-GB" sz="2400" b="1" smtClean="0">
                <a:latin typeface="Courier New" pitchFamily="49" charset="0"/>
              </a:rPr>
              <a:t>	</a:t>
            </a:r>
            <a:r>
              <a:rPr lang="en-GB" sz="2400" b="1" smtClean="0">
                <a:solidFill>
                  <a:srgbClr val="009900"/>
                </a:solidFill>
                <a:latin typeface="Courier New" pitchFamily="49" charset="0"/>
              </a:rPr>
              <a:t>while</a:t>
            </a:r>
            <a:r>
              <a:rPr lang="en-GB" sz="2400" b="1" smtClean="0">
                <a:latin typeface="Courier New" pitchFamily="49" charset="0"/>
              </a:rPr>
              <a:t>(</a:t>
            </a:r>
            <a:r>
              <a:rPr lang="en-GB" sz="2400" b="1" smtClean="0">
                <a:solidFill>
                  <a:srgbClr val="009900"/>
                </a:solidFill>
                <a:latin typeface="Courier New" pitchFamily="49" charset="0"/>
              </a:rPr>
              <a:t>false</a:t>
            </a:r>
            <a:r>
              <a:rPr lang="en-GB" sz="2400" b="1" smtClean="0">
                <a:latin typeface="Courier New" pitchFamily="49" charset="0"/>
              </a:rPr>
              <a:t> !== ($file=</a:t>
            </a:r>
            <a:r>
              <a:rPr lang="en-GB" sz="2400" b="1" smtClean="0">
                <a:solidFill>
                  <a:srgbClr val="0000FF"/>
                </a:solidFill>
                <a:latin typeface="Courier New" pitchFamily="49" charset="0"/>
              </a:rPr>
              <a:t>readdir</a:t>
            </a:r>
            <a:r>
              <a:rPr lang="en-GB" sz="2400" b="1" smtClean="0">
                <a:latin typeface="Courier New" pitchFamily="49" charset="0"/>
              </a:rPr>
              <a:t>($handle)))</a:t>
            </a:r>
          </a:p>
          <a:p>
            <a:pPr eaLnBrk="1" hangingPunct="1">
              <a:buFontTx/>
              <a:buNone/>
            </a:pPr>
            <a:r>
              <a:rPr lang="en-GB" sz="2400" b="1" smtClean="0">
                <a:latin typeface="Courier New" pitchFamily="49" charset="0"/>
              </a:rPr>
              <a:t>		{</a:t>
            </a:r>
          </a:p>
          <a:p>
            <a:pPr eaLnBrk="1" hangingPunct="1">
              <a:buFontTx/>
              <a:buNone/>
            </a:pPr>
            <a:r>
              <a:rPr lang="en-GB" sz="2400" b="1" smtClean="0">
                <a:latin typeface="Courier New" pitchFamily="49" charset="0"/>
              </a:rPr>
              <a:t>		</a:t>
            </a:r>
            <a:r>
              <a:rPr lang="en-GB" sz="2400" b="1" smtClean="0">
                <a:solidFill>
                  <a:srgbClr val="0000FF"/>
                </a:solidFill>
                <a:latin typeface="Courier New" pitchFamily="49" charset="0"/>
              </a:rPr>
              <a:t>echo</a:t>
            </a:r>
            <a:r>
              <a:rPr lang="en-GB" sz="2400" b="1" smtClean="0">
                <a:latin typeface="Courier New" pitchFamily="49" charset="0"/>
              </a:rPr>
              <a:t> </a:t>
            </a:r>
            <a:r>
              <a:rPr lang="en-GB" sz="2400" b="1" smtClean="0">
                <a:solidFill>
                  <a:srgbClr val="CC0000"/>
                </a:solidFill>
                <a:latin typeface="Courier New" pitchFamily="49" charset="0"/>
              </a:rPr>
              <a:t>"$file&lt;br /&gt;"</a:t>
            </a:r>
            <a:r>
              <a:rPr lang="en-GB" sz="2400" b="1" smtClean="0">
                <a:latin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b="1" smtClean="0">
                <a:latin typeface="Courier New" pitchFamily="49" charset="0"/>
              </a:rPr>
              <a:t>		}</a:t>
            </a:r>
          </a:p>
          <a:p>
            <a:pPr eaLnBrk="1" hangingPunct="1">
              <a:buFontTx/>
              <a:buNone/>
            </a:pPr>
            <a:endParaRPr lang="en-GB" sz="24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GB" sz="2400" b="1" smtClean="0">
                <a:latin typeface="Courier New" pitchFamily="49" charset="0"/>
              </a:rPr>
              <a:t>	</a:t>
            </a:r>
            <a:r>
              <a:rPr lang="en-GB" sz="2400" b="1" smtClean="0">
                <a:solidFill>
                  <a:srgbClr val="0000FF"/>
                </a:solidFill>
                <a:latin typeface="Courier New" pitchFamily="49" charset="0"/>
              </a:rPr>
              <a:t>closedir</a:t>
            </a:r>
            <a:r>
              <a:rPr lang="en-GB" sz="2400" b="1" smtClean="0">
                <a:latin typeface="Courier New" pitchFamily="49" charset="0"/>
              </a:rPr>
              <a:t>($handle);</a:t>
            </a:r>
          </a:p>
        </p:txBody>
      </p:sp>
      <p:sp>
        <p:nvSpPr>
          <p:cNvPr id="23556" name="Rectangle 6"/>
          <p:cNvSpPr>
            <a:spLocks noChangeArrowheads="1"/>
          </p:cNvSpPr>
          <p:nvPr/>
        </p:nvSpPr>
        <p:spPr bwMode="auto">
          <a:xfrm>
            <a:off x="-228600" y="-152400"/>
            <a:ext cx="9601200" cy="7239000"/>
          </a:xfrm>
          <a:prstGeom prst="rect">
            <a:avLst/>
          </a:prstGeom>
          <a:solidFill>
            <a:schemeClr val="bg2">
              <a:alpha val="74901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4495800" y="5486400"/>
            <a:ext cx="2774950" cy="3619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GB" b="1"/>
              <a:t>Close the directory stream</a:t>
            </a: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762000" y="5029200"/>
            <a:ext cx="3495675" cy="482600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b="1">
                <a:solidFill>
                  <a:srgbClr val="0000FF"/>
                </a:solidFill>
                <a:latin typeface="Courier New" pitchFamily="49" charset="0"/>
              </a:rPr>
              <a:t>closedir</a:t>
            </a:r>
            <a:r>
              <a:rPr lang="en-GB" sz="2400" b="1">
                <a:latin typeface="Courier New" pitchFamily="49" charset="0"/>
              </a:rPr>
              <a:t>($handle);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Other Directory Operations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2800" smtClean="0"/>
              <a:t>Get current directory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400" b="1" smtClean="0">
                <a:solidFill>
                  <a:srgbClr val="0000FF"/>
                </a:solidFill>
                <a:latin typeface="Courier New" pitchFamily="49" charset="0"/>
              </a:rPr>
              <a:t>getcwd</a:t>
            </a:r>
            <a:r>
              <a:rPr lang="en-GB" sz="2400" b="1" smtClean="0">
                <a:latin typeface="Courier New" pitchFamily="49" charset="0"/>
              </a:rPr>
              <a:t>()</a:t>
            </a:r>
            <a:endParaRPr lang="en-GB" sz="2400" smtClean="0"/>
          </a:p>
          <a:p>
            <a:pPr eaLnBrk="1" hangingPunct="1">
              <a:lnSpc>
                <a:spcPct val="80000"/>
              </a:lnSpc>
            </a:pPr>
            <a:r>
              <a:rPr lang="en-GB" sz="2800" smtClean="0"/>
              <a:t>Change Directory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400" b="1" smtClean="0">
                <a:solidFill>
                  <a:srgbClr val="0000FF"/>
                </a:solidFill>
                <a:latin typeface="Courier New" pitchFamily="49" charset="0"/>
              </a:rPr>
              <a:t>chdir</a:t>
            </a:r>
            <a:r>
              <a:rPr lang="en-GB" sz="2400" b="1" smtClean="0">
                <a:latin typeface="Courier New" pitchFamily="49" charset="0"/>
              </a:rPr>
              <a:t>(</a:t>
            </a:r>
            <a:r>
              <a:rPr lang="en-GB" sz="2400" b="1" i="1" smtClean="0">
                <a:solidFill>
                  <a:srgbClr val="CC0000"/>
                </a:solidFill>
                <a:latin typeface="Courier New" pitchFamily="49" charset="0"/>
              </a:rPr>
              <a:t>'dirname'</a:t>
            </a:r>
            <a:r>
              <a:rPr lang="en-GB" sz="2400" b="1" smtClean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</a:pPr>
            <a:r>
              <a:rPr lang="en-GB" sz="2800" smtClean="0"/>
              <a:t>Create directory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400" b="1" smtClean="0">
                <a:solidFill>
                  <a:srgbClr val="0000FF"/>
                </a:solidFill>
                <a:latin typeface="Courier New" pitchFamily="49" charset="0"/>
              </a:rPr>
              <a:t>mkdir</a:t>
            </a:r>
            <a:r>
              <a:rPr lang="en-GB" sz="2400" b="1" smtClean="0">
                <a:latin typeface="Courier New" pitchFamily="49" charset="0"/>
              </a:rPr>
              <a:t>(</a:t>
            </a:r>
            <a:r>
              <a:rPr lang="en-GB" sz="2400" b="1" i="1" smtClean="0">
                <a:solidFill>
                  <a:srgbClr val="CC0000"/>
                </a:solidFill>
                <a:latin typeface="Courier New" pitchFamily="49" charset="0"/>
              </a:rPr>
              <a:t>'dirname'</a:t>
            </a:r>
            <a:r>
              <a:rPr lang="en-GB" sz="2400" b="1" smtClean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</a:pPr>
            <a:r>
              <a:rPr lang="en-GB" sz="2800" smtClean="0"/>
              <a:t>Delete directory (MUST be empty)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400" b="1" smtClean="0">
                <a:solidFill>
                  <a:srgbClr val="0000FF"/>
                </a:solidFill>
                <a:latin typeface="Courier New" pitchFamily="49" charset="0"/>
              </a:rPr>
              <a:t>rmdir</a:t>
            </a:r>
            <a:r>
              <a:rPr lang="en-GB" sz="2400" b="1" smtClean="0">
                <a:latin typeface="Courier New" pitchFamily="49" charset="0"/>
              </a:rPr>
              <a:t>(</a:t>
            </a:r>
            <a:r>
              <a:rPr lang="en-GB" sz="2400" b="1" i="1" smtClean="0">
                <a:solidFill>
                  <a:srgbClr val="CC0000"/>
                </a:solidFill>
                <a:latin typeface="Courier New" pitchFamily="49" charset="0"/>
              </a:rPr>
              <a:t>'dirname'</a:t>
            </a:r>
            <a:r>
              <a:rPr lang="en-GB" sz="2400" b="1" smtClean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</a:pPr>
            <a:r>
              <a:rPr lang="en-GB" sz="2800" smtClean="0"/>
              <a:t>And more!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400" smtClean="0">
                <a:hlinkClick r:id="rId3"/>
              </a:rPr>
              <a:t>www.php.net/manual/en/ref.dir.php</a:t>
            </a:r>
            <a:endParaRPr lang="en-GB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Review</a:t>
            </a:r>
            <a:endParaRPr lang="en-US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Can open and close files.</a:t>
            </a:r>
          </a:p>
          <a:p>
            <a:pPr eaLnBrk="1" hangingPunct="1"/>
            <a:r>
              <a:rPr lang="en-GB" smtClean="0"/>
              <a:t>Can read a file line by line or all at one go.</a:t>
            </a:r>
          </a:p>
          <a:p>
            <a:pPr eaLnBrk="1" hangingPunct="1"/>
            <a:r>
              <a:rPr lang="en-GB" smtClean="0"/>
              <a:t>Can write to files.</a:t>
            </a:r>
          </a:p>
          <a:p>
            <a:pPr eaLnBrk="1" hangingPunct="1"/>
            <a:r>
              <a:rPr lang="en-GB" smtClean="0"/>
              <a:t>Can open and cycle through the files in a directory.</a:t>
            </a:r>
            <a:endParaRPr lang="en-US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Open/Close a File</a:t>
            </a:r>
            <a:endParaRPr lang="en-US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 file is opened with </a:t>
            </a:r>
            <a:r>
              <a:rPr lang="en-GB" smtClean="0">
                <a:solidFill>
                  <a:srgbClr val="0000FF"/>
                </a:solidFill>
              </a:rPr>
              <a:t>fopen</a:t>
            </a:r>
            <a:r>
              <a:rPr lang="en-GB" smtClean="0"/>
              <a:t>() as a “stream”, and PHP returns a ‘handle’ to the file that can be used to reference the open file in other functions.</a:t>
            </a:r>
          </a:p>
          <a:p>
            <a:pPr eaLnBrk="1" hangingPunct="1"/>
            <a:r>
              <a:rPr lang="en-GB" smtClean="0"/>
              <a:t>Each file is opened in a particular </a:t>
            </a:r>
            <a:r>
              <a:rPr lang="en-GB" b="1" smtClean="0"/>
              <a:t>mode</a:t>
            </a:r>
            <a:r>
              <a:rPr lang="en-GB" smtClean="0"/>
              <a:t>.</a:t>
            </a:r>
          </a:p>
          <a:p>
            <a:pPr eaLnBrk="1" hangingPunct="1"/>
            <a:r>
              <a:rPr lang="en-GB" smtClean="0"/>
              <a:t>A file is closed with </a:t>
            </a:r>
            <a:r>
              <a:rPr lang="en-GB" smtClean="0">
                <a:solidFill>
                  <a:srgbClr val="0000FF"/>
                </a:solidFill>
              </a:rPr>
              <a:t>fclose</a:t>
            </a:r>
            <a:r>
              <a:rPr lang="en-GB" smtClean="0"/>
              <a:t>() or when your script ends.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File Open Modes</a:t>
            </a:r>
            <a:endParaRPr lang="en-US" smtClean="0"/>
          </a:p>
        </p:txBody>
      </p:sp>
      <p:graphicFrame>
        <p:nvGraphicFramePr>
          <p:cNvPr id="291880" name="Group 40"/>
          <p:cNvGraphicFramePr>
            <a:graphicFrameLocks noGrp="1"/>
          </p:cNvGraphicFramePr>
          <p:nvPr>
            <p:ph type="tbl" idx="1"/>
          </p:nvPr>
        </p:nvGraphicFramePr>
        <p:xfrm>
          <a:off x="469900" y="1371600"/>
          <a:ext cx="8229600" cy="4724400"/>
        </p:xfrm>
        <a:graphic>
          <a:graphicData uri="http://schemas.openxmlformats.org/drawingml/2006/table">
            <a:tbl>
              <a:tblPr/>
              <a:tblGrid>
                <a:gridCol w="1206500"/>
                <a:gridCol w="7023100"/>
              </a:tblGrid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Courier New" pitchFamily="49" charset="0"/>
                        </a:rPr>
                        <a:t>‘r’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Open for reading only. Start at beginning of file.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Courier New" pitchFamily="49" charset="0"/>
                        </a:rPr>
                        <a:t>‘r+’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Open for reading and writing. Start at beginning of file.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Courier New" pitchFamily="49" charset="0"/>
                        </a:rPr>
                        <a:t>‘w’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Open for writing only. Remove all previous content, if file doesn’t exist, create it.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Courier New" pitchFamily="49" charset="0"/>
                        </a:rPr>
                        <a:t>‘a’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Open writing, but start at END of current content.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Courier New" pitchFamily="49" charset="0"/>
                        </a:rPr>
                        <a:t>‘a+’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Open for reading and writing, start at END and create file if necessary.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File Open/Close Example</a:t>
            </a:r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sz="2400" b="1" smtClean="0">
                <a:solidFill>
                  <a:srgbClr val="FF0000"/>
                </a:solidFill>
                <a:latin typeface="Courier New" pitchFamily="49" charset="0"/>
              </a:rPr>
              <a:t>&lt;?php</a:t>
            </a:r>
          </a:p>
          <a:p>
            <a:pPr eaLnBrk="1" hangingPunct="1">
              <a:buFontTx/>
              <a:buNone/>
            </a:pPr>
            <a:r>
              <a:rPr lang="en-GB" sz="2400" b="1" smtClean="0">
                <a:solidFill>
                  <a:srgbClr val="FFBA2F"/>
                </a:solidFill>
                <a:latin typeface="Courier New" pitchFamily="49" charset="0"/>
              </a:rPr>
              <a:t>// open file to read</a:t>
            </a:r>
          </a:p>
          <a:p>
            <a:pPr eaLnBrk="1" hangingPunct="1">
              <a:buFontTx/>
              <a:buNone/>
            </a:pPr>
            <a:r>
              <a:rPr lang="en-GB" sz="2400" b="1" smtClean="0">
                <a:latin typeface="Courier New" pitchFamily="49" charset="0"/>
              </a:rPr>
              <a:t>$toread = </a:t>
            </a:r>
            <a:r>
              <a:rPr lang="en-GB" sz="2400" b="1" smtClean="0">
                <a:solidFill>
                  <a:srgbClr val="0000FF"/>
                </a:solidFill>
                <a:latin typeface="Courier New" pitchFamily="49" charset="0"/>
              </a:rPr>
              <a:t>fopen</a:t>
            </a:r>
            <a:r>
              <a:rPr lang="en-GB" sz="2400" b="1" smtClean="0">
                <a:latin typeface="Courier New" pitchFamily="49" charset="0"/>
              </a:rPr>
              <a:t>(</a:t>
            </a:r>
            <a:r>
              <a:rPr lang="en-GB" sz="2400" b="1" smtClean="0">
                <a:solidFill>
                  <a:srgbClr val="CC0000"/>
                </a:solidFill>
                <a:latin typeface="Courier New" pitchFamily="49" charset="0"/>
              </a:rPr>
              <a:t>‘some/file.ext’</a:t>
            </a:r>
            <a:r>
              <a:rPr lang="en-GB" sz="2400" b="1" smtClean="0">
                <a:latin typeface="Courier New" pitchFamily="49" charset="0"/>
              </a:rPr>
              <a:t>,</a:t>
            </a:r>
            <a:r>
              <a:rPr lang="en-GB" sz="2400" b="1" smtClean="0">
                <a:solidFill>
                  <a:srgbClr val="CC0000"/>
                </a:solidFill>
                <a:latin typeface="Courier New" pitchFamily="49" charset="0"/>
              </a:rPr>
              <a:t>’r’</a:t>
            </a:r>
            <a:r>
              <a:rPr lang="en-GB" sz="2400" b="1" smtClean="0">
                <a:latin typeface="Courier New" pitchFamily="49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GB" sz="2400" b="1" smtClean="0">
                <a:solidFill>
                  <a:srgbClr val="FFBA2F"/>
                </a:solidFill>
                <a:latin typeface="Courier New" pitchFamily="49" charset="0"/>
              </a:rPr>
              <a:t>// open (possibly new) file to write</a:t>
            </a:r>
          </a:p>
          <a:p>
            <a:pPr eaLnBrk="1" hangingPunct="1">
              <a:buFontTx/>
              <a:buNone/>
            </a:pPr>
            <a:r>
              <a:rPr lang="en-GB" sz="2400" b="1" smtClean="0">
                <a:latin typeface="Courier New" pitchFamily="49" charset="0"/>
              </a:rPr>
              <a:t>$towrite = </a:t>
            </a:r>
            <a:r>
              <a:rPr lang="en-GB" sz="2400" b="1" smtClean="0">
                <a:solidFill>
                  <a:srgbClr val="0000FF"/>
                </a:solidFill>
                <a:latin typeface="Courier New" pitchFamily="49" charset="0"/>
              </a:rPr>
              <a:t>fopen</a:t>
            </a:r>
            <a:r>
              <a:rPr lang="en-GB" sz="2400" b="1" smtClean="0">
                <a:latin typeface="Courier New" pitchFamily="49" charset="0"/>
              </a:rPr>
              <a:t>(</a:t>
            </a:r>
            <a:r>
              <a:rPr lang="en-GB" sz="2400" b="1" smtClean="0">
                <a:solidFill>
                  <a:srgbClr val="CC0000"/>
                </a:solidFill>
                <a:latin typeface="Courier New" pitchFamily="49" charset="0"/>
              </a:rPr>
              <a:t>‘some/file.ext’</a:t>
            </a:r>
            <a:r>
              <a:rPr lang="en-GB" sz="2400" b="1" smtClean="0">
                <a:latin typeface="Courier New" pitchFamily="49" charset="0"/>
              </a:rPr>
              <a:t>,</a:t>
            </a:r>
            <a:r>
              <a:rPr lang="en-GB" sz="2400" b="1" smtClean="0">
                <a:solidFill>
                  <a:srgbClr val="CC0000"/>
                </a:solidFill>
                <a:latin typeface="Courier New" pitchFamily="49" charset="0"/>
              </a:rPr>
              <a:t>’w’</a:t>
            </a:r>
            <a:r>
              <a:rPr lang="en-GB" sz="2400" b="1" smtClean="0">
                <a:latin typeface="Courier New" pitchFamily="49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GB" sz="2400" b="1" smtClean="0">
                <a:solidFill>
                  <a:srgbClr val="FFBA2F"/>
                </a:solidFill>
                <a:latin typeface="Courier New" pitchFamily="49" charset="0"/>
              </a:rPr>
              <a:t>// close both files</a:t>
            </a:r>
          </a:p>
          <a:p>
            <a:pPr eaLnBrk="1" hangingPunct="1">
              <a:buFontTx/>
              <a:buNone/>
            </a:pPr>
            <a:r>
              <a:rPr lang="en-GB" sz="2400" b="1" smtClean="0">
                <a:solidFill>
                  <a:srgbClr val="0000FF"/>
                </a:solidFill>
                <a:latin typeface="Courier New" pitchFamily="49" charset="0"/>
              </a:rPr>
              <a:t>fclose</a:t>
            </a:r>
            <a:r>
              <a:rPr lang="en-GB" sz="2400" b="1" smtClean="0">
                <a:latin typeface="Courier New" pitchFamily="49" charset="0"/>
              </a:rPr>
              <a:t>($toread);</a:t>
            </a:r>
          </a:p>
          <a:p>
            <a:pPr eaLnBrk="1" hangingPunct="1">
              <a:buFontTx/>
              <a:buNone/>
            </a:pPr>
            <a:r>
              <a:rPr lang="en-GB" sz="2400" b="1" smtClean="0">
                <a:solidFill>
                  <a:srgbClr val="0000FF"/>
                </a:solidFill>
                <a:latin typeface="Courier New" pitchFamily="49" charset="0"/>
              </a:rPr>
              <a:t>fclose</a:t>
            </a:r>
            <a:r>
              <a:rPr lang="en-GB" sz="2400" b="1" smtClean="0">
                <a:latin typeface="Courier New" pitchFamily="49" charset="0"/>
              </a:rPr>
              <a:t>($towrite);</a:t>
            </a:r>
            <a:endParaRPr lang="en-GB" sz="2400" b="1" smtClean="0">
              <a:solidFill>
                <a:srgbClr val="FFCC00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GB" sz="2400" b="1" smtClean="0">
                <a:solidFill>
                  <a:srgbClr val="FF0000"/>
                </a:solidFill>
                <a:latin typeface="Courier New" pitchFamily="49" charset="0"/>
              </a:rPr>
              <a:t>?&gt;</a:t>
            </a:r>
            <a:endParaRPr lang="en-US" sz="2400" b="1" smtClean="0">
              <a:solidFill>
                <a:srgbClr val="FF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Now what..?</a:t>
            </a:r>
            <a:endParaRPr lang="en-US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If you open a file to read, you can use more in-built PHP functions to read data..</a:t>
            </a:r>
          </a:p>
          <a:p>
            <a:pPr eaLnBrk="1" hangingPunct="1"/>
            <a:r>
              <a:rPr lang="en-GB" smtClean="0"/>
              <a:t>If you open the file to write, you can use more in-built PHP functions to write..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Reading Data</a:t>
            </a:r>
            <a:endParaRPr lang="en-US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There are two main functions to read data:</a:t>
            </a:r>
          </a:p>
          <a:p>
            <a:pPr eaLnBrk="1" hangingPunct="1"/>
            <a:r>
              <a:rPr lang="en-GB" b="1" smtClean="0">
                <a:solidFill>
                  <a:srgbClr val="0000FF"/>
                </a:solidFill>
                <a:latin typeface="Courier New" pitchFamily="49" charset="0"/>
              </a:rPr>
              <a:t>fgets</a:t>
            </a:r>
            <a:r>
              <a:rPr lang="en-GB" b="1" smtClean="0">
                <a:latin typeface="Courier New" pitchFamily="49" charset="0"/>
              </a:rPr>
              <a:t>($handle,$bytes)</a:t>
            </a:r>
            <a:r>
              <a:rPr lang="en-GB" smtClean="0"/>
              <a:t> </a:t>
            </a:r>
          </a:p>
          <a:p>
            <a:pPr lvl="1" eaLnBrk="1" hangingPunct="1"/>
            <a:r>
              <a:rPr lang="en-GB" smtClean="0"/>
              <a:t>Reads up to $bytes of data, stops at newline or end of file (EOF)</a:t>
            </a:r>
          </a:p>
          <a:p>
            <a:pPr eaLnBrk="1" hangingPunct="1"/>
            <a:r>
              <a:rPr lang="en-GB" b="1" smtClean="0">
                <a:solidFill>
                  <a:srgbClr val="0000FF"/>
                </a:solidFill>
                <a:latin typeface="Courier New" pitchFamily="49" charset="0"/>
              </a:rPr>
              <a:t>fread</a:t>
            </a:r>
            <a:r>
              <a:rPr lang="en-GB" b="1" smtClean="0">
                <a:latin typeface="Courier New" pitchFamily="49" charset="0"/>
              </a:rPr>
              <a:t>($handle,$bytes)</a:t>
            </a:r>
            <a:r>
              <a:rPr lang="en-GB" smtClean="0"/>
              <a:t> </a:t>
            </a:r>
          </a:p>
          <a:p>
            <a:pPr lvl="1" eaLnBrk="1" hangingPunct="1"/>
            <a:r>
              <a:rPr lang="en-GB" smtClean="0"/>
              <a:t>Reads up to $bytes of data, stops at EOF.</a:t>
            </a:r>
          </a:p>
          <a:p>
            <a:pPr eaLnBrk="1" hangingPunct="1"/>
            <a:endParaRPr lang="en-GB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Reading Data</a:t>
            </a:r>
            <a:endParaRPr 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We need to be aware of the End Of File (EOF) point..</a:t>
            </a:r>
          </a:p>
          <a:p>
            <a:pPr eaLnBrk="1" hangingPunct="1"/>
            <a:r>
              <a:rPr lang="en-GB" b="1" smtClean="0">
                <a:solidFill>
                  <a:srgbClr val="0000FF"/>
                </a:solidFill>
                <a:latin typeface="Courier New" pitchFamily="49" charset="0"/>
              </a:rPr>
              <a:t>feof</a:t>
            </a:r>
            <a:r>
              <a:rPr lang="en-GB" b="1" smtClean="0">
                <a:latin typeface="Courier New" pitchFamily="49" charset="0"/>
              </a:rPr>
              <a:t>($handle)</a:t>
            </a:r>
            <a:r>
              <a:rPr lang="en-GB" smtClean="0"/>
              <a:t> </a:t>
            </a:r>
          </a:p>
          <a:p>
            <a:pPr lvl="1" eaLnBrk="1" hangingPunct="1"/>
            <a:r>
              <a:rPr lang="en-GB" smtClean="0"/>
              <a:t>Whether the file has reached the EOF point. Returns true if have reached EOF.</a:t>
            </a:r>
          </a:p>
          <a:p>
            <a:pPr eaLnBrk="1" hangingPunct="1"/>
            <a:endParaRPr lang="en-GB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Data Reading Example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sz="2400" b="1" dirty="0" smtClean="0">
                <a:latin typeface="Courier New" pitchFamily="49" charset="0"/>
              </a:rPr>
              <a:t>		</a:t>
            </a:r>
          </a:p>
          <a:p>
            <a:pPr eaLnBrk="1" hangingPunct="1">
              <a:buFontTx/>
              <a:buNone/>
            </a:pPr>
            <a:r>
              <a:rPr lang="en-GB" sz="2400" b="1" dirty="0" smtClean="0">
                <a:latin typeface="Courier New" pitchFamily="49" charset="0"/>
              </a:rPr>
              <a:t>		$handle = </a:t>
            </a:r>
            <a:r>
              <a:rPr lang="en-GB" sz="2400" b="1" dirty="0" err="1" smtClean="0">
                <a:solidFill>
                  <a:srgbClr val="0000FF"/>
                </a:solidFill>
                <a:latin typeface="Courier New" pitchFamily="49" charset="0"/>
              </a:rPr>
              <a:t>fopen</a:t>
            </a:r>
            <a:r>
              <a:rPr lang="en-GB" sz="2400" b="1" dirty="0" smtClean="0">
                <a:latin typeface="Courier New" pitchFamily="49" charset="0"/>
              </a:rPr>
              <a:t>(</a:t>
            </a:r>
            <a:r>
              <a:rPr lang="en-GB" sz="2400" b="1" dirty="0" smtClean="0">
                <a:solidFill>
                  <a:srgbClr val="CC0000"/>
                </a:solidFill>
                <a:latin typeface="Courier New" pitchFamily="49" charset="0"/>
              </a:rPr>
              <a:t>'people.txt'</a:t>
            </a:r>
            <a:r>
              <a:rPr lang="en-GB" sz="2400" b="1" dirty="0" smtClean="0">
                <a:latin typeface="Courier New" pitchFamily="49" charset="0"/>
              </a:rPr>
              <a:t>, </a:t>
            </a:r>
            <a:r>
              <a:rPr lang="en-GB" sz="2400" b="1" dirty="0" smtClean="0">
                <a:solidFill>
                  <a:srgbClr val="CC0000"/>
                </a:solidFill>
                <a:latin typeface="Courier New" pitchFamily="49" charset="0"/>
              </a:rPr>
              <a:t>'r'</a:t>
            </a:r>
            <a:r>
              <a:rPr lang="en-GB" sz="2400" b="1" dirty="0" smtClean="0">
                <a:latin typeface="Courier New" pitchFamily="49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GB" sz="2400" b="1" dirty="0" smtClean="0">
                <a:latin typeface="Courier New" pitchFamily="49" charset="0"/>
              </a:rPr>
              <a:t>		</a:t>
            </a:r>
          </a:p>
          <a:p>
            <a:pPr eaLnBrk="1" hangingPunct="1">
              <a:buFontTx/>
              <a:buNone/>
            </a:pPr>
            <a:r>
              <a:rPr lang="en-GB" sz="2400" b="1" dirty="0" smtClean="0">
                <a:latin typeface="Courier New" pitchFamily="49" charset="0"/>
              </a:rPr>
              <a:t>		while (!</a:t>
            </a:r>
            <a:r>
              <a:rPr lang="en-GB" sz="2400" b="1" dirty="0" err="1" smtClean="0">
                <a:solidFill>
                  <a:srgbClr val="0000FF"/>
                </a:solidFill>
                <a:latin typeface="Courier New" pitchFamily="49" charset="0"/>
              </a:rPr>
              <a:t>feof</a:t>
            </a:r>
            <a:r>
              <a:rPr lang="en-GB" sz="2400" b="1" dirty="0" smtClean="0">
                <a:latin typeface="Courier New" pitchFamily="49" charset="0"/>
              </a:rPr>
              <a:t>($handle)) {</a:t>
            </a:r>
          </a:p>
          <a:p>
            <a:pPr eaLnBrk="1" hangingPunct="1">
              <a:buFontTx/>
              <a:buNone/>
            </a:pPr>
            <a:r>
              <a:rPr lang="en-GB" sz="2400" b="1" dirty="0" smtClean="0">
                <a:latin typeface="Courier New" pitchFamily="49" charset="0"/>
              </a:rPr>
              <a:t>			echo </a:t>
            </a:r>
            <a:r>
              <a:rPr lang="en-GB" sz="2400" b="1" dirty="0" err="1" smtClean="0">
                <a:solidFill>
                  <a:srgbClr val="0000FF"/>
                </a:solidFill>
                <a:latin typeface="Courier New" pitchFamily="49" charset="0"/>
              </a:rPr>
              <a:t>fgets</a:t>
            </a:r>
            <a:r>
              <a:rPr lang="en-GB" sz="2400" b="1" dirty="0" smtClean="0">
                <a:latin typeface="Courier New" pitchFamily="49" charset="0"/>
              </a:rPr>
              <a:t>($handle, </a:t>
            </a:r>
            <a:r>
              <a:rPr lang="en-GB" sz="2400" b="1" dirty="0" smtClean="0">
                <a:solidFill>
                  <a:srgbClr val="CC0000"/>
                </a:solidFill>
                <a:latin typeface="Courier New" pitchFamily="49" charset="0"/>
              </a:rPr>
              <a:t>1024</a:t>
            </a:r>
            <a:r>
              <a:rPr lang="en-GB" sz="2400" b="1" dirty="0" smtClean="0">
                <a:latin typeface="Courier New" pitchFamily="49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GB" sz="2400" b="1" dirty="0" smtClean="0">
                <a:latin typeface="Courier New" pitchFamily="49" charset="0"/>
              </a:rPr>
              <a:t>			echo </a:t>
            </a:r>
            <a:r>
              <a:rPr lang="en-GB" sz="2400" b="1" dirty="0" smtClean="0">
                <a:solidFill>
                  <a:srgbClr val="CC0000"/>
                </a:solidFill>
                <a:latin typeface="Courier New" pitchFamily="49" charset="0"/>
              </a:rPr>
              <a:t>'&lt;</a:t>
            </a:r>
            <a:r>
              <a:rPr lang="en-GB" sz="2400" b="1" dirty="0" err="1" smtClean="0">
                <a:solidFill>
                  <a:srgbClr val="CC0000"/>
                </a:solidFill>
                <a:latin typeface="Courier New" pitchFamily="49" charset="0"/>
              </a:rPr>
              <a:t>br</a:t>
            </a:r>
            <a:r>
              <a:rPr lang="en-GB" sz="2400" b="1" dirty="0" smtClean="0">
                <a:solidFill>
                  <a:srgbClr val="CC0000"/>
                </a:solidFill>
                <a:latin typeface="Courier New" pitchFamily="49" charset="0"/>
              </a:rPr>
              <a:t> /&gt;'</a:t>
            </a:r>
            <a:r>
              <a:rPr lang="en-GB" sz="24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b="1" dirty="0" smtClean="0">
                <a:latin typeface="Courier New" pitchFamily="49" charset="0"/>
              </a:rPr>
              <a:t>			}</a:t>
            </a:r>
          </a:p>
          <a:p>
            <a:pPr eaLnBrk="1" hangingPunct="1">
              <a:buFontTx/>
              <a:buNone/>
            </a:pPr>
            <a:r>
              <a:rPr lang="en-GB" sz="2400" b="1" dirty="0" smtClean="0">
                <a:latin typeface="Courier New" pitchFamily="49" charset="0"/>
              </a:rPr>
              <a:t>		</a:t>
            </a:r>
            <a:r>
              <a:rPr lang="en-GB" sz="2400" b="1" dirty="0" err="1" smtClean="0">
                <a:solidFill>
                  <a:srgbClr val="0000FF"/>
                </a:solidFill>
                <a:latin typeface="Courier New" pitchFamily="49" charset="0"/>
              </a:rPr>
              <a:t>fclose</a:t>
            </a:r>
            <a:r>
              <a:rPr lang="en-GB" sz="2400" b="1" dirty="0" smtClean="0">
                <a:latin typeface="Courier New" pitchFamily="49" charset="0"/>
              </a:rPr>
              <a:t>($handle</a:t>
            </a:r>
            <a:r>
              <a:rPr lang="en-GB" sz="2400" b="1" dirty="0" smtClean="0">
                <a:latin typeface="Courier New" pitchFamily="49" charset="0"/>
              </a:rPr>
              <a:t>);</a:t>
            </a:r>
          </a:p>
          <a:p>
            <a:pPr eaLnBrk="1" hangingPunct="1">
              <a:buFontTx/>
              <a:buNone/>
            </a:pPr>
            <a:endParaRPr lang="en-GB" sz="2400" b="1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GB" sz="2400" b="1" dirty="0" smtClean="0">
              <a:latin typeface="Courier New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737776"/>
              </p:ext>
            </p:extLst>
          </p:nvPr>
        </p:nvGraphicFramePr>
        <p:xfrm>
          <a:off x="533400" y="5638800"/>
          <a:ext cx="8229600" cy="64008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/>
                        <a:t>fgets ( file, length) </a:t>
                      </a:r>
                      <a:r>
                        <a:rPr lang="en-US" dirty="0" smtClean="0"/>
                        <a:t>where length is optional</a:t>
                      </a:r>
                      <a:r>
                        <a:rPr lang="en-US" dirty="0"/>
                        <a:t>. Specifies the number of bytes to read. Default is </a:t>
                      </a:r>
                      <a:r>
                        <a:rPr lang="en-US" b="1" dirty="0"/>
                        <a:t>1024 </a:t>
                      </a:r>
                      <a:r>
                        <a:rPr lang="en-US" dirty="0"/>
                        <a:t>bytes.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4304</TotalTime>
  <Words>795</Words>
  <Application>Microsoft Office PowerPoint</Application>
  <PresentationFormat>On-screen Show (4:3)</PresentationFormat>
  <Paragraphs>236</Paragraphs>
  <Slides>24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File Handling with PHP </vt:lpstr>
      <vt:lpstr>Files and PHP</vt:lpstr>
      <vt:lpstr>Open/Close a File</vt:lpstr>
      <vt:lpstr>File Open Modes</vt:lpstr>
      <vt:lpstr>File Open/Close Example</vt:lpstr>
      <vt:lpstr>Now what..?</vt:lpstr>
      <vt:lpstr>Reading Data</vt:lpstr>
      <vt:lpstr>Reading Data</vt:lpstr>
      <vt:lpstr>Data Reading Example</vt:lpstr>
      <vt:lpstr>Data Reading Example</vt:lpstr>
      <vt:lpstr>Data Reading Example</vt:lpstr>
      <vt:lpstr>Data Reading Example</vt:lpstr>
      <vt:lpstr>File Open shortcuts..</vt:lpstr>
      <vt:lpstr>Writing Data</vt:lpstr>
      <vt:lpstr>Data Writing Example</vt:lpstr>
      <vt:lpstr>Data Writing Example</vt:lpstr>
      <vt:lpstr>Other File Operations</vt:lpstr>
      <vt:lpstr>Dealing With Directories</vt:lpstr>
      <vt:lpstr>Directory Example</vt:lpstr>
      <vt:lpstr>Directory Example</vt:lpstr>
      <vt:lpstr>Directory Example</vt:lpstr>
      <vt:lpstr>Directory Example</vt:lpstr>
      <vt:lpstr>Other Directory Operations</vt:lpstr>
      <vt:lpstr>Review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Saef</dc:creator>
  <cp:lastModifiedBy>User</cp:lastModifiedBy>
  <cp:revision>137</cp:revision>
  <cp:lastPrinted>1601-01-01T00:00:00Z</cp:lastPrinted>
  <dcterms:created xsi:type="dcterms:W3CDTF">1601-01-01T00:00:00Z</dcterms:created>
  <dcterms:modified xsi:type="dcterms:W3CDTF">2017-06-11T06:35:13Z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