
<file path=[Content_Types].xml><?xml version="1.0" encoding="utf-8"?>
<Types xmlns="http://schemas.openxmlformats.org/package/2006/content-types">
  <Default Extension="fntdata" ContentType="application/x-fontdata"/>
  <Default Extension="gif" ContentType="image/gi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87"/>
  </p:notesMasterIdLst>
  <p:sldIdLst>
    <p:sldId id="256" r:id="rId3"/>
    <p:sldId id="257" r:id="rId4"/>
    <p:sldId id="258" r:id="rId5"/>
    <p:sldId id="261" r:id="rId6"/>
    <p:sldId id="262"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Lst>
  <p:sldSz cx="9144000" cy="6858000" type="screen4x3"/>
  <p:notesSz cx="6858000" cy="9144000"/>
  <p:embeddedFontLst>
    <p:embeddedFont>
      <p:font typeface="Arabic Typesetting" panose="03020402040406030203" pitchFamily="66" charset="-78"/>
      <p:regular r:id="rId88"/>
    </p:embeddedFont>
    <p:embeddedFont>
      <p:font typeface="Comic Sans MS" panose="030F0702030302020204" pitchFamily="66" charset="0"/>
      <p:regular r:id="rId89"/>
      <p:bold r:id="rId90"/>
      <p:italic r:id="rId91"/>
      <p:boldItalic r:id="rId92"/>
    </p:embeddedFont>
    <p:embeddedFont>
      <p:font typeface="Georgia" panose="02040502050405020303" pitchFamily="18" charset="0"/>
      <p:regular r:id="rId93"/>
      <p:bold r:id="rId94"/>
      <p:italic r:id="rId95"/>
      <p:boldItalic r:id="rId96"/>
    </p:embeddedFont>
    <p:embeddedFont>
      <p:font typeface="Playfair Display" panose="020B0604020202020204" charset="0"/>
      <p:regular r:id="rId97"/>
      <p:bold r:id="rId98"/>
      <p:italic r:id="rId99"/>
      <p:boldItalic r:id="rId100"/>
    </p:embeddedFont>
    <p:embeddedFont>
      <p:font typeface="Teko" panose="020B0604020202020204" charset="0"/>
      <p:regular r:id="rId101"/>
      <p:bold r:id="rId10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4" autoAdjust="0"/>
    <p:restoredTop sz="94660"/>
  </p:normalViewPr>
  <p:slideViewPr>
    <p:cSldViewPr snapToGrid="0">
      <p:cViewPr varScale="1">
        <p:scale>
          <a:sx n="101" d="100"/>
          <a:sy n="101" d="100"/>
        </p:scale>
        <p:origin x="34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2.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font" Target="fonts/font15.fntdata"/><Relationship Id="rId5" Type="http://schemas.openxmlformats.org/officeDocument/2006/relationships/slide" Target="slides/slide3.xml"/><Relationship Id="rId90" Type="http://schemas.openxmlformats.org/officeDocument/2006/relationships/font" Target="fonts/font3.fntdata"/><Relationship Id="rId95" Type="http://schemas.openxmlformats.org/officeDocument/2006/relationships/font" Target="fonts/font8.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font" Target="fonts/font1.fntdata"/><Relationship Id="rId91" Type="http://schemas.openxmlformats.org/officeDocument/2006/relationships/font" Target="fonts/font4.fntdata"/><Relationship Id="rId96"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font" Target="fonts/font7.fntdata"/><Relationship Id="rId99" Type="http://schemas.openxmlformats.org/officeDocument/2006/relationships/font" Target="fonts/font12.fntdata"/><Relationship Id="rId10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0.fntdata"/><Relationship Id="rId10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5.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font" Target="fonts/font13.fntdata"/><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6.fntdata"/><Relationship Id="rId98" Type="http://schemas.openxmlformats.org/officeDocument/2006/relationships/font" Target="fonts/font11.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922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0220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9699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4519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19245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2"/>
        </a:solidFill>
        <a:effectLst/>
      </p:bgPr>
    </p:bg>
    <p:spTree>
      <p:nvGrpSpPr>
        <p:cNvPr id="1" name="Shape 20"/>
        <p:cNvGrpSpPr/>
        <p:nvPr/>
      </p:nvGrpSpPr>
      <p:grpSpPr>
        <a:xfrm>
          <a:off x="0" y="0"/>
          <a:ext cx="0" cy="0"/>
          <a:chOff x="0" y="0"/>
          <a:chExt cx="0" cy="0"/>
        </a:xfrm>
      </p:grpSpPr>
      <p:sp>
        <p:nvSpPr>
          <p:cNvPr id="21" name="Google Shape;21;p2"/>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22" name="Google Shape;22;p2"/>
          <p:cNvSpPr/>
          <p:nvPr/>
        </p:nvSpPr>
        <p:spPr>
          <a:xfrm>
            <a:off x="8991600" y="3048"/>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23" name="Google Shape;23;p2"/>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24" name="Google Shape;24;p2"/>
          <p:cNvSpPr/>
          <p:nvPr/>
        </p:nvSpPr>
        <p:spPr>
          <a:xfrm>
            <a:off x="0" y="0"/>
            <a:ext cx="9144000" cy="2514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25" name="Google Shape;25;p2"/>
          <p:cNvSpPr/>
          <p:nvPr/>
        </p:nvSpPr>
        <p:spPr>
          <a:xfrm>
            <a:off x="146304" y="6391656"/>
            <a:ext cx="8833104" cy="3095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26" name="Google Shape;26;p2"/>
          <p:cNvSpPr txBox="1">
            <a:spLocks noGrp="1"/>
          </p:cNvSpPr>
          <p:nvPr>
            <p:ph type="subTitle" idx="1"/>
          </p:nvPr>
        </p:nvSpPr>
        <p:spPr>
          <a:xfrm>
            <a:off x="1371600" y="2819400"/>
            <a:ext cx="6400800" cy="1752600"/>
          </a:xfrm>
          <a:prstGeom prst="rect">
            <a:avLst/>
          </a:prstGeom>
          <a:noFill/>
          <a:ln>
            <a:noFill/>
          </a:ln>
        </p:spPr>
        <p:txBody>
          <a:bodyPr spcFirstLastPara="1" wrap="square" lIns="91425" tIns="45700" rIns="91425" bIns="45700" anchor="t" anchorCtr="0">
            <a:noAutofit/>
          </a:bodyPr>
          <a:lstStyle>
            <a:lvl1pPr lvl="0" algn="ctr">
              <a:spcBef>
                <a:spcPts val="320"/>
              </a:spcBef>
              <a:spcAft>
                <a:spcPts val="0"/>
              </a:spcAft>
              <a:buSzPts val="1360"/>
              <a:buNone/>
              <a:defRPr sz="1600" b="1" cap="none">
                <a:solidFill>
                  <a:schemeClr val="dk2"/>
                </a:solidFill>
              </a:defRPr>
            </a:lvl1pPr>
            <a:lvl2pPr lvl="1" algn="ctr">
              <a:spcBef>
                <a:spcPts val="360"/>
              </a:spcBef>
              <a:spcAft>
                <a:spcPts val="0"/>
              </a:spcAft>
              <a:buSzPts val="1260"/>
              <a:buNone/>
              <a:defRPr/>
            </a:lvl2pPr>
            <a:lvl3pPr lvl="2" algn="ctr">
              <a:spcBef>
                <a:spcPts val="360"/>
              </a:spcBef>
              <a:spcAft>
                <a:spcPts val="0"/>
              </a:spcAft>
              <a:buSzPts val="1350"/>
              <a:buNone/>
              <a:defRPr/>
            </a:lvl3pPr>
            <a:lvl4pPr lvl="3" algn="ctr">
              <a:spcBef>
                <a:spcPts val="360"/>
              </a:spcBef>
              <a:spcAft>
                <a:spcPts val="0"/>
              </a:spcAft>
              <a:buSzPts val="1260"/>
              <a:buNone/>
              <a:defRPr/>
            </a:lvl4pPr>
            <a:lvl5pPr lvl="4" algn="ctr">
              <a:spcBef>
                <a:spcPts val="360"/>
              </a:spcBef>
              <a:spcAft>
                <a:spcPts val="0"/>
              </a:spcAft>
              <a:buSzPts val="1800"/>
              <a:buNone/>
              <a:defRPr/>
            </a:lvl5pPr>
            <a:lvl6pPr lvl="5" algn="ctr">
              <a:spcBef>
                <a:spcPts val="360"/>
              </a:spcBef>
              <a:spcAft>
                <a:spcPts val="0"/>
              </a:spcAft>
              <a:buSzPts val="1440"/>
              <a:buNone/>
              <a:defRPr/>
            </a:lvl6pPr>
            <a:lvl7pPr lvl="6" algn="ctr">
              <a:spcBef>
                <a:spcPts val="360"/>
              </a:spcBef>
              <a:spcAft>
                <a:spcPts val="0"/>
              </a:spcAft>
              <a:buSzPts val="1620"/>
              <a:buNone/>
              <a:defRPr/>
            </a:lvl7pPr>
            <a:lvl8pPr lvl="7" algn="ctr">
              <a:spcBef>
                <a:spcPts val="360"/>
              </a:spcBef>
              <a:spcAft>
                <a:spcPts val="0"/>
              </a:spcAft>
              <a:buSzPts val="1800"/>
              <a:buNone/>
              <a:defRPr/>
            </a:lvl8pPr>
            <a:lvl9pPr lvl="8" algn="ctr">
              <a:spcBef>
                <a:spcPts val="360"/>
              </a:spcBef>
              <a:spcAft>
                <a:spcPts val="0"/>
              </a:spcAft>
              <a:buSzPts val="1620"/>
              <a:buNone/>
              <a:defRPr/>
            </a:lvl9pPr>
          </a:lstStyle>
          <a:p>
            <a:endParaRPr/>
          </a:p>
        </p:txBody>
      </p:sp>
      <p:sp>
        <p:nvSpPr>
          <p:cNvPr id="27" name="Google Shape;27;p2"/>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EDD0BEE-BA36-4131-81FD-E4753F954908}" type="datetime1">
              <a:rPr lang="en-US" smtClean="0"/>
              <a:t>8/20/2019</a:t>
            </a:fld>
            <a:endParaRPr/>
          </a:p>
        </p:txBody>
      </p:sp>
      <p:sp>
        <p:nvSpPr>
          <p:cNvPr id="28" name="Google Shape;28;p2"/>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9" name="Google Shape;29;p2"/>
          <p:cNvCxnSpPr/>
          <p:nvPr/>
        </p:nvCxnSpPr>
        <p:spPr>
          <a:xfrm>
            <a:off x="155448" y="2420112"/>
            <a:ext cx="8833104" cy="0"/>
          </a:xfrm>
          <a:prstGeom prst="straightConnector1">
            <a:avLst/>
          </a:prstGeom>
          <a:noFill/>
          <a:ln w="11425" cap="flat" cmpd="sng">
            <a:solidFill>
              <a:srgbClr val="7A9798"/>
            </a:solidFill>
            <a:prstDash val="dash"/>
            <a:round/>
            <a:headEnd type="none" w="sm" len="sm"/>
            <a:tailEnd type="none" w="sm" len="sm"/>
          </a:ln>
        </p:spPr>
      </p:cxnSp>
      <p:sp>
        <p:nvSpPr>
          <p:cNvPr id="30" name="Google Shape;30;p2"/>
          <p:cNvSpPr/>
          <p:nvPr/>
        </p:nvSpPr>
        <p:spPr>
          <a:xfrm>
            <a:off x="152400" y="152400"/>
            <a:ext cx="8833104" cy="6547104"/>
          </a:xfrm>
          <a:prstGeom prst="rect">
            <a:avLst/>
          </a:prstGeom>
          <a:noFill/>
          <a:ln w="9525" cap="flat" cmpd="sng">
            <a:solidFill>
              <a:srgbClr val="7A97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31" name="Google Shape;31;p2"/>
          <p:cNvSpPr/>
          <p:nvPr/>
        </p:nvSpPr>
        <p:spPr>
          <a:xfrm>
            <a:off x="4267200" y="2115312"/>
            <a:ext cx="609600" cy="609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32" name="Google Shape;32;p2"/>
          <p:cNvSpPr/>
          <p:nvPr/>
        </p:nvSpPr>
        <p:spPr>
          <a:xfrm>
            <a:off x="4361688" y="2209800"/>
            <a:ext cx="420624" cy="420624"/>
          </a:xfrm>
          <a:prstGeom prst="ellipse">
            <a:avLst/>
          </a:prstGeom>
          <a:solidFill>
            <a:srgbClr val="FFFFFF"/>
          </a:solidFill>
          <a:ln w="50800" cap="rnd" cmpd="dbl">
            <a:solidFill>
              <a:srgbClr val="7A97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33" name="Google Shape;33;p2"/>
          <p:cNvSpPr txBox="1">
            <a:spLocks noGrp="1"/>
          </p:cNvSpPr>
          <p:nvPr>
            <p:ph type="sldNum" idx="12"/>
          </p:nvPr>
        </p:nvSpPr>
        <p:spPr>
          <a:xfrm>
            <a:off x="4343400" y="2199450"/>
            <a:ext cx="457200" cy="4413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sz="1600">
                <a:solidFill>
                  <a:srgbClr val="7A9798"/>
                </a:solidFill>
                <a:latin typeface="Georgia"/>
                <a:ea typeface="Georgia"/>
                <a:cs typeface="Georgia"/>
                <a:sym typeface="Georgia"/>
              </a:defRPr>
            </a:lvl1pPr>
            <a:lvl2pPr marL="0" lvl="1" indent="0" algn="ctr">
              <a:spcBef>
                <a:spcPts val="0"/>
              </a:spcBef>
              <a:buNone/>
              <a:defRPr sz="1600">
                <a:solidFill>
                  <a:srgbClr val="7A9798"/>
                </a:solidFill>
                <a:latin typeface="Georgia"/>
                <a:ea typeface="Georgia"/>
                <a:cs typeface="Georgia"/>
                <a:sym typeface="Georgia"/>
              </a:defRPr>
            </a:lvl2pPr>
            <a:lvl3pPr marL="0" lvl="2" indent="0" algn="ctr">
              <a:spcBef>
                <a:spcPts val="0"/>
              </a:spcBef>
              <a:buNone/>
              <a:defRPr sz="1600">
                <a:solidFill>
                  <a:srgbClr val="7A9798"/>
                </a:solidFill>
                <a:latin typeface="Georgia"/>
                <a:ea typeface="Georgia"/>
                <a:cs typeface="Georgia"/>
                <a:sym typeface="Georgia"/>
              </a:defRPr>
            </a:lvl3pPr>
            <a:lvl4pPr marL="0" lvl="3" indent="0" algn="ctr">
              <a:spcBef>
                <a:spcPts val="0"/>
              </a:spcBef>
              <a:buNone/>
              <a:defRPr sz="1600">
                <a:solidFill>
                  <a:srgbClr val="7A9798"/>
                </a:solidFill>
                <a:latin typeface="Georgia"/>
                <a:ea typeface="Georgia"/>
                <a:cs typeface="Georgia"/>
                <a:sym typeface="Georgia"/>
              </a:defRPr>
            </a:lvl4pPr>
            <a:lvl5pPr marL="0" lvl="4" indent="0" algn="ctr">
              <a:spcBef>
                <a:spcPts val="0"/>
              </a:spcBef>
              <a:buNone/>
              <a:defRPr sz="1600">
                <a:solidFill>
                  <a:srgbClr val="7A9798"/>
                </a:solidFill>
                <a:latin typeface="Georgia"/>
                <a:ea typeface="Georgia"/>
                <a:cs typeface="Georgia"/>
                <a:sym typeface="Georgia"/>
              </a:defRPr>
            </a:lvl5pPr>
            <a:lvl6pPr marL="0" lvl="5" indent="0" algn="ctr">
              <a:spcBef>
                <a:spcPts val="0"/>
              </a:spcBef>
              <a:buNone/>
              <a:defRPr sz="1600">
                <a:solidFill>
                  <a:srgbClr val="7A9798"/>
                </a:solidFill>
                <a:latin typeface="Georgia"/>
                <a:ea typeface="Georgia"/>
                <a:cs typeface="Georgia"/>
                <a:sym typeface="Georgia"/>
              </a:defRPr>
            </a:lvl6pPr>
            <a:lvl7pPr marL="0" lvl="6" indent="0" algn="ctr">
              <a:spcBef>
                <a:spcPts val="0"/>
              </a:spcBef>
              <a:buNone/>
              <a:defRPr sz="1600">
                <a:solidFill>
                  <a:srgbClr val="7A9798"/>
                </a:solidFill>
                <a:latin typeface="Georgia"/>
                <a:ea typeface="Georgia"/>
                <a:cs typeface="Georgia"/>
                <a:sym typeface="Georgia"/>
              </a:defRPr>
            </a:lvl7pPr>
            <a:lvl8pPr marL="0" lvl="7" indent="0" algn="ctr">
              <a:spcBef>
                <a:spcPts val="0"/>
              </a:spcBef>
              <a:buNone/>
              <a:defRPr sz="1600">
                <a:solidFill>
                  <a:srgbClr val="7A9798"/>
                </a:solidFill>
                <a:latin typeface="Georgia"/>
                <a:ea typeface="Georgia"/>
                <a:cs typeface="Georgia"/>
                <a:sym typeface="Georgia"/>
              </a:defRPr>
            </a:lvl8pPr>
            <a:lvl9pPr marL="0" lvl="8" indent="0" algn="ctr">
              <a:spcBef>
                <a:spcPts val="0"/>
              </a:spcBef>
              <a:buNone/>
              <a:defRPr sz="1600">
                <a:solidFill>
                  <a:srgbClr val="7A9798"/>
                </a:solidFill>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
        <p:nvSpPr>
          <p:cNvPr id="34" name="Google Shape;34;p2"/>
          <p:cNvSpPr txBox="1">
            <a:spLocks noGrp="1"/>
          </p:cNvSpPr>
          <p:nvPr>
            <p:ph type="ctrTitle"/>
          </p:nvPr>
        </p:nvSpPr>
        <p:spPr>
          <a:xfrm>
            <a:off x="685800" y="381000"/>
            <a:ext cx="7772400" cy="1752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accent1"/>
              </a:buClr>
              <a:buSzPts val="4200"/>
              <a:buFont typeface="Georgia"/>
              <a:buNone/>
              <a:defRPr sz="4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lt2"/>
        </a:solidFill>
        <a:effectLst/>
      </p:bgPr>
    </p:bg>
    <p:spTree>
      <p:nvGrpSpPr>
        <p:cNvPr id="1" name="Shape 35"/>
        <p:cNvGrpSpPr/>
        <p:nvPr/>
      </p:nvGrpSpPr>
      <p:grpSpPr>
        <a:xfrm>
          <a:off x="0" y="0"/>
          <a:ext cx="0" cy="0"/>
          <a:chOff x="0" y="0"/>
          <a:chExt cx="0" cy="0"/>
        </a:xfrm>
      </p:grpSpPr>
      <p:sp>
        <p:nvSpPr>
          <p:cNvPr id="36" name="Google Shape;36;p3"/>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7A9798"/>
              </a:buClr>
              <a:buSzPts val="3300"/>
              <a:buFont typeface="Georgia"/>
              <a:buNone/>
              <a:defRPr>
                <a:solidFill>
                  <a:srgbClr val="7A979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3"/>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073089A-E596-4E41-B79E-A0546BB4D06C}" type="datetime1">
              <a:rPr lang="en-US" smtClean="0"/>
              <a:t>8/20/2019</a:t>
            </a:fld>
            <a:endParaRPr/>
          </a:p>
        </p:txBody>
      </p:sp>
      <p:sp>
        <p:nvSpPr>
          <p:cNvPr id="38" name="Google Shape;38;p3"/>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
          <p:cNvSpPr txBox="1">
            <a:spLocks noGrp="1"/>
          </p:cNvSpPr>
          <p:nvPr>
            <p:ph type="sldNum" idx="12"/>
          </p:nvPr>
        </p:nvSpPr>
        <p:spPr>
          <a:xfrm>
            <a:off x="4361688" y="1026372"/>
            <a:ext cx="457200" cy="4413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0" name="Google Shape;40;p3"/>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
              <a:defRPr/>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41"/>
        <p:cNvGrpSpPr/>
        <p:nvPr/>
      </p:nvGrpSpPr>
      <p:grpSpPr>
        <a:xfrm>
          <a:off x="0" y="0"/>
          <a:ext cx="0" cy="0"/>
          <a:chOff x="0" y="0"/>
          <a:chExt cx="0" cy="0"/>
        </a:xfrm>
      </p:grpSpPr>
      <p:sp>
        <p:nvSpPr>
          <p:cNvPr id="42" name="Google Shape;42;p4"/>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43" name="Google Shape;43;p4"/>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44" name="Google Shape;44;p4"/>
          <p:cNvSpPr/>
          <p:nvPr/>
        </p:nvSpPr>
        <p:spPr>
          <a:xfrm>
            <a:off x="0" y="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45" name="Google Shape;45;p4"/>
          <p:cNvSpPr/>
          <p:nvPr/>
        </p:nvSpPr>
        <p:spPr>
          <a:xfrm>
            <a:off x="8991600" y="1905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46" name="Google Shape;46;p4"/>
          <p:cNvSpPr/>
          <p:nvPr/>
        </p:nvSpPr>
        <p:spPr>
          <a:xfrm>
            <a:off x="152400" y="2286000"/>
            <a:ext cx="8833104" cy="3048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47" name="Google Shape;47;p4"/>
          <p:cNvSpPr/>
          <p:nvPr/>
        </p:nvSpPr>
        <p:spPr>
          <a:xfrm>
            <a:off x="155448" y="142352"/>
            <a:ext cx="8833104" cy="213969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48" name="Google Shape;48;p4"/>
          <p:cNvSpPr txBox="1">
            <a:spLocks noGrp="1"/>
          </p:cNvSpPr>
          <p:nvPr>
            <p:ph type="body" idx="1"/>
          </p:nvPr>
        </p:nvSpPr>
        <p:spPr>
          <a:xfrm>
            <a:off x="1368426" y="2743200"/>
            <a:ext cx="6480174" cy="1673225"/>
          </a:xfrm>
          <a:prstGeom prst="rect">
            <a:avLst/>
          </a:prstGeom>
          <a:noFill/>
          <a:ln>
            <a:noFill/>
          </a:ln>
        </p:spPr>
        <p:txBody>
          <a:bodyPr spcFirstLastPara="1" wrap="square" lIns="91425" tIns="45700" rIns="91425" bIns="45700" anchor="t" anchorCtr="0">
            <a:noAutofit/>
          </a:bodyPr>
          <a:lstStyle>
            <a:lvl1pPr marL="457200" lvl="0" indent="-228600" algn="ctr">
              <a:spcBef>
                <a:spcPts val="320"/>
              </a:spcBef>
              <a:spcAft>
                <a:spcPts val="0"/>
              </a:spcAft>
              <a:buSzPts val="1360"/>
              <a:buNone/>
              <a:defRPr sz="1600" b="1" cap="none">
                <a:solidFill>
                  <a:schemeClr val="dk2"/>
                </a:solidFill>
              </a:defRPr>
            </a:lvl1pPr>
            <a:lvl2pPr marL="914400" lvl="1" indent="-228600" algn="l">
              <a:spcBef>
                <a:spcPts val="360"/>
              </a:spcBef>
              <a:spcAft>
                <a:spcPts val="0"/>
              </a:spcAft>
              <a:buSzPts val="1260"/>
              <a:buNone/>
              <a:defRPr sz="1800">
                <a:solidFill>
                  <a:srgbClr val="888888"/>
                </a:solidFill>
              </a:defRPr>
            </a:lvl2pPr>
            <a:lvl3pPr marL="1371600" lvl="2" indent="-228600" algn="l">
              <a:spcBef>
                <a:spcPts val="320"/>
              </a:spcBef>
              <a:spcAft>
                <a:spcPts val="0"/>
              </a:spcAft>
              <a:buSzPts val="1200"/>
              <a:buNone/>
              <a:defRPr sz="1600">
                <a:solidFill>
                  <a:srgbClr val="888888"/>
                </a:solidFill>
              </a:defRPr>
            </a:lvl3pPr>
            <a:lvl4pPr marL="1828800" lvl="3" indent="-228600" algn="l">
              <a:spcBef>
                <a:spcPts val="280"/>
              </a:spcBef>
              <a:spcAft>
                <a:spcPts val="0"/>
              </a:spcAft>
              <a:buSzPts val="980"/>
              <a:buNone/>
              <a:defRPr sz="1400">
                <a:solidFill>
                  <a:srgbClr val="888888"/>
                </a:solidFill>
              </a:defRPr>
            </a:lvl4pPr>
            <a:lvl5pPr marL="2286000" lvl="4" indent="-228600" algn="l">
              <a:spcBef>
                <a:spcPts val="280"/>
              </a:spcBef>
              <a:spcAft>
                <a:spcPts val="0"/>
              </a:spcAft>
              <a:buSzPts val="1400"/>
              <a:buFont typeface="Georgia"/>
              <a:buNone/>
              <a:defRPr sz="1400">
                <a:solidFill>
                  <a:srgbClr val="888888"/>
                </a:solidFill>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49" name="Google Shape;49;p4"/>
          <p:cNvSpPr/>
          <p:nvPr/>
        </p:nvSpPr>
        <p:spPr>
          <a:xfrm>
            <a:off x="146304" y="6391656"/>
            <a:ext cx="8833104" cy="3095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50" name="Google Shape;50;p4"/>
          <p:cNvSpPr/>
          <p:nvPr/>
        </p:nvSpPr>
        <p:spPr>
          <a:xfrm>
            <a:off x="152400" y="152400"/>
            <a:ext cx="8833104" cy="6547104"/>
          </a:xfrm>
          <a:prstGeom prst="rect">
            <a:avLst/>
          </a:prstGeom>
          <a:noFill/>
          <a:ln w="9525" cap="flat" cmpd="sng">
            <a:solidFill>
              <a:srgbClr val="7A97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51" name="Google Shape;51;p4"/>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83B922EC-B81B-402C-A4A6-FE11EB2AAAE4}" type="datetime1">
              <a:rPr lang="en-US" smtClean="0"/>
              <a:t>8/20/2019</a:t>
            </a:fld>
            <a:endParaRPr/>
          </a:p>
        </p:txBody>
      </p:sp>
      <p:cxnSp>
        <p:nvCxnSpPr>
          <p:cNvPr id="53" name="Google Shape;53;p4"/>
          <p:cNvCxnSpPr/>
          <p:nvPr/>
        </p:nvCxnSpPr>
        <p:spPr>
          <a:xfrm>
            <a:off x="152400" y="2438400"/>
            <a:ext cx="8833104" cy="0"/>
          </a:xfrm>
          <a:prstGeom prst="straightConnector1">
            <a:avLst/>
          </a:prstGeom>
          <a:noFill/>
          <a:ln w="11425" cap="flat" cmpd="sng">
            <a:solidFill>
              <a:srgbClr val="7A9798"/>
            </a:solidFill>
            <a:prstDash val="dash"/>
            <a:round/>
            <a:headEnd type="none" w="sm" len="sm"/>
            <a:tailEnd type="none" w="sm" len="sm"/>
          </a:ln>
        </p:spPr>
      </p:cxnSp>
      <p:sp>
        <p:nvSpPr>
          <p:cNvPr id="54" name="Google Shape;54;p4"/>
          <p:cNvSpPr/>
          <p:nvPr/>
        </p:nvSpPr>
        <p:spPr>
          <a:xfrm>
            <a:off x="4267200" y="2115312"/>
            <a:ext cx="609600" cy="609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55" name="Google Shape;55;p4"/>
          <p:cNvSpPr/>
          <p:nvPr/>
        </p:nvSpPr>
        <p:spPr>
          <a:xfrm>
            <a:off x="4361688" y="2209800"/>
            <a:ext cx="420624" cy="420624"/>
          </a:xfrm>
          <a:prstGeom prst="ellipse">
            <a:avLst/>
          </a:prstGeom>
          <a:solidFill>
            <a:srgbClr val="FFFFFF"/>
          </a:solidFill>
          <a:ln w="50800" cap="rnd" cmpd="dbl">
            <a:solidFill>
              <a:srgbClr val="7A97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56" name="Google Shape;56;p4"/>
          <p:cNvSpPr txBox="1">
            <a:spLocks noGrp="1"/>
          </p:cNvSpPr>
          <p:nvPr>
            <p:ph type="sldNum" idx="12"/>
          </p:nvPr>
        </p:nvSpPr>
        <p:spPr>
          <a:xfrm>
            <a:off x="4343400" y="2199450"/>
            <a:ext cx="457200" cy="4413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sz="1600">
                <a:solidFill>
                  <a:srgbClr val="7A9798"/>
                </a:solidFill>
                <a:latin typeface="Georgia"/>
                <a:ea typeface="Georgia"/>
                <a:cs typeface="Georgia"/>
                <a:sym typeface="Georgia"/>
              </a:defRPr>
            </a:lvl1pPr>
            <a:lvl2pPr marL="0" lvl="1" indent="0" algn="ctr">
              <a:spcBef>
                <a:spcPts val="0"/>
              </a:spcBef>
              <a:buNone/>
              <a:defRPr sz="1600">
                <a:solidFill>
                  <a:srgbClr val="7A9798"/>
                </a:solidFill>
                <a:latin typeface="Georgia"/>
                <a:ea typeface="Georgia"/>
                <a:cs typeface="Georgia"/>
                <a:sym typeface="Georgia"/>
              </a:defRPr>
            </a:lvl2pPr>
            <a:lvl3pPr marL="0" lvl="2" indent="0" algn="ctr">
              <a:spcBef>
                <a:spcPts val="0"/>
              </a:spcBef>
              <a:buNone/>
              <a:defRPr sz="1600">
                <a:solidFill>
                  <a:srgbClr val="7A9798"/>
                </a:solidFill>
                <a:latin typeface="Georgia"/>
                <a:ea typeface="Georgia"/>
                <a:cs typeface="Georgia"/>
                <a:sym typeface="Georgia"/>
              </a:defRPr>
            </a:lvl3pPr>
            <a:lvl4pPr marL="0" lvl="3" indent="0" algn="ctr">
              <a:spcBef>
                <a:spcPts val="0"/>
              </a:spcBef>
              <a:buNone/>
              <a:defRPr sz="1600">
                <a:solidFill>
                  <a:srgbClr val="7A9798"/>
                </a:solidFill>
                <a:latin typeface="Georgia"/>
                <a:ea typeface="Georgia"/>
                <a:cs typeface="Georgia"/>
                <a:sym typeface="Georgia"/>
              </a:defRPr>
            </a:lvl4pPr>
            <a:lvl5pPr marL="0" lvl="4" indent="0" algn="ctr">
              <a:spcBef>
                <a:spcPts val="0"/>
              </a:spcBef>
              <a:buNone/>
              <a:defRPr sz="1600">
                <a:solidFill>
                  <a:srgbClr val="7A9798"/>
                </a:solidFill>
                <a:latin typeface="Georgia"/>
                <a:ea typeface="Georgia"/>
                <a:cs typeface="Georgia"/>
                <a:sym typeface="Georgia"/>
              </a:defRPr>
            </a:lvl5pPr>
            <a:lvl6pPr marL="0" lvl="5" indent="0" algn="ctr">
              <a:spcBef>
                <a:spcPts val="0"/>
              </a:spcBef>
              <a:buNone/>
              <a:defRPr sz="1600">
                <a:solidFill>
                  <a:srgbClr val="7A9798"/>
                </a:solidFill>
                <a:latin typeface="Georgia"/>
                <a:ea typeface="Georgia"/>
                <a:cs typeface="Georgia"/>
                <a:sym typeface="Georgia"/>
              </a:defRPr>
            </a:lvl6pPr>
            <a:lvl7pPr marL="0" lvl="6" indent="0" algn="ctr">
              <a:spcBef>
                <a:spcPts val="0"/>
              </a:spcBef>
              <a:buNone/>
              <a:defRPr sz="1600">
                <a:solidFill>
                  <a:srgbClr val="7A9798"/>
                </a:solidFill>
                <a:latin typeface="Georgia"/>
                <a:ea typeface="Georgia"/>
                <a:cs typeface="Georgia"/>
                <a:sym typeface="Georgia"/>
              </a:defRPr>
            </a:lvl7pPr>
            <a:lvl8pPr marL="0" lvl="7" indent="0" algn="ctr">
              <a:spcBef>
                <a:spcPts val="0"/>
              </a:spcBef>
              <a:buNone/>
              <a:defRPr sz="1600">
                <a:solidFill>
                  <a:srgbClr val="7A9798"/>
                </a:solidFill>
                <a:latin typeface="Georgia"/>
                <a:ea typeface="Georgia"/>
                <a:cs typeface="Georgia"/>
                <a:sym typeface="Georgia"/>
              </a:defRPr>
            </a:lvl8pPr>
            <a:lvl9pPr marL="0" lvl="8" indent="0" algn="ctr">
              <a:spcBef>
                <a:spcPts val="0"/>
              </a:spcBef>
              <a:buNone/>
              <a:defRPr sz="1600">
                <a:solidFill>
                  <a:srgbClr val="7A9798"/>
                </a:solidFill>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
        <p:nvSpPr>
          <p:cNvPr id="57" name="Google Shape;57;p4"/>
          <p:cNvSpPr txBox="1">
            <a:spLocks noGrp="1"/>
          </p:cNvSpPr>
          <p:nvPr>
            <p:ph type="title"/>
          </p:nvPr>
        </p:nvSpPr>
        <p:spPr>
          <a:xfrm>
            <a:off x="722313" y="533400"/>
            <a:ext cx="7772400" cy="15240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FFFFFF"/>
              </a:buClr>
              <a:buSzPts val="4200"/>
              <a:buFont typeface="Georgia"/>
              <a:buNone/>
              <a:defRPr sz="4200" b="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bg>
      <p:bgPr>
        <a:solidFill>
          <a:schemeClr val="lt2"/>
        </a:solidFill>
        <a:effectLst/>
      </p:bgPr>
    </p:bg>
    <p:spTree>
      <p:nvGrpSpPr>
        <p:cNvPr id="1" name="Shape 137"/>
        <p:cNvGrpSpPr/>
        <p:nvPr/>
      </p:nvGrpSpPr>
      <p:grpSpPr>
        <a:xfrm>
          <a:off x="0" y="0"/>
          <a:ext cx="0" cy="0"/>
          <a:chOff x="0" y="0"/>
          <a:chExt cx="0" cy="0"/>
        </a:xfrm>
      </p:grpSpPr>
      <p:sp>
        <p:nvSpPr>
          <p:cNvPr id="138" name="Google Shape;138;p11"/>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11"/>
          <p:cNvSpPr txBox="1">
            <a:spLocks noGrp="1"/>
          </p:cNvSpPr>
          <p:nvPr>
            <p:ph type="body" idx="1"/>
          </p:nvPr>
        </p:nvSpPr>
        <p:spPr>
          <a:xfrm rot="5400000">
            <a:off x="2269236" y="-443484"/>
            <a:ext cx="4599432" cy="85344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
              <a:defRPr/>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140" name="Google Shape;140;p11"/>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1D4E0C7-706F-42A6-AC26-3748FCDC1FFF}" type="datetime1">
              <a:rPr lang="en-US" smtClean="0"/>
              <a:t>8/20/2019</a:t>
            </a:fld>
            <a:endParaRPr/>
          </a:p>
        </p:txBody>
      </p:sp>
      <p:sp>
        <p:nvSpPr>
          <p:cNvPr id="141" name="Google Shape;141;p11"/>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1"/>
          <p:cNvSpPr txBox="1">
            <a:spLocks noGrp="1"/>
          </p:cNvSpPr>
          <p:nvPr>
            <p:ph type="sldNum" idx="12"/>
          </p:nvPr>
        </p:nvSpPr>
        <p:spPr>
          <a:xfrm>
            <a:off x="4343400" y="1040174"/>
            <a:ext cx="457200" cy="4413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bg>
      <p:bgPr>
        <a:solidFill>
          <a:schemeClr val="lt2"/>
        </a:solidFill>
        <a:effectLst/>
      </p:bgPr>
    </p:bg>
    <p:spTree>
      <p:nvGrpSpPr>
        <p:cNvPr id="1" name="Shape 143"/>
        <p:cNvGrpSpPr/>
        <p:nvPr/>
      </p:nvGrpSpPr>
      <p:grpSpPr>
        <a:xfrm>
          <a:off x="0" y="0"/>
          <a:ext cx="0" cy="0"/>
          <a:chOff x="0" y="0"/>
          <a:chExt cx="0" cy="0"/>
        </a:xfrm>
      </p:grpSpPr>
      <p:sp>
        <p:nvSpPr>
          <p:cNvPr id="144" name="Google Shape;144;p12"/>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45" name="Google Shape;145;p12"/>
          <p:cNvSpPr/>
          <p:nvPr/>
        </p:nvSpPr>
        <p:spPr>
          <a:xfrm>
            <a:off x="7010400" y="0"/>
            <a:ext cx="21336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46" name="Google Shape;146;p12"/>
          <p:cNvSpPr/>
          <p:nvPr/>
        </p:nvSpPr>
        <p:spPr>
          <a:xfrm>
            <a:off x="0" y="0"/>
            <a:ext cx="9144000" cy="155448"/>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47" name="Google Shape;147;p12"/>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48" name="Google Shape;148;p12"/>
          <p:cNvSpPr/>
          <p:nvPr/>
        </p:nvSpPr>
        <p:spPr>
          <a:xfrm>
            <a:off x="146304" y="6391656"/>
            <a:ext cx="8833104" cy="3095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49" name="Google Shape;149;p12"/>
          <p:cNvSpPr/>
          <p:nvPr/>
        </p:nvSpPr>
        <p:spPr>
          <a:xfrm>
            <a:off x="152400" y="155448"/>
            <a:ext cx="8833104" cy="6547104"/>
          </a:xfrm>
          <a:prstGeom prst="rect">
            <a:avLst/>
          </a:prstGeom>
          <a:noFill/>
          <a:ln w="9525" cap="flat" cmpd="sng">
            <a:solidFill>
              <a:srgbClr val="7A97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cxnSp>
        <p:nvCxnSpPr>
          <p:cNvPr id="150" name="Google Shape;150;p12"/>
          <p:cNvCxnSpPr/>
          <p:nvPr/>
        </p:nvCxnSpPr>
        <p:spPr>
          <a:xfrm rot="5400000">
            <a:off x="4021836" y="3278124"/>
            <a:ext cx="6245352" cy="0"/>
          </a:xfrm>
          <a:prstGeom prst="straightConnector1">
            <a:avLst/>
          </a:prstGeom>
          <a:noFill/>
          <a:ln w="9525" cap="flat" cmpd="sng">
            <a:solidFill>
              <a:srgbClr val="7A9798"/>
            </a:solidFill>
            <a:prstDash val="dash"/>
            <a:round/>
            <a:headEnd type="none" w="sm" len="sm"/>
            <a:tailEnd type="none" w="sm" len="sm"/>
          </a:ln>
        </p:spPr>
      </p:cxnSp>
      <p:sp>
        <p:nvSpPr>
          <p:cNvPr id="151" name="Google Shape;151;p12"/>
          <p:cNvSpPr/>
          <p:nvPr/>
        </p:nvSpPr>
        <p:spPr>
          <a:xfrm>
            <a:off x="6839712" y="2925763"/>
            <a:ext cx="609600" cy="609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152" name="Google Shape;152;p12"/>
          <p:cNvSpPr/>
          <p:nvPr/>
        </p:nvSpPr>
        <p:spPr>
          <a:xfrm>
            <a:off x="6934200" y="3020251"/>
            <a:ext cx="420624" cy="420624"/>
          </a:xfrm>
          <a:prstGeom prst="ellipse">
            <a:avLst/>
          </a:prstGeom>
          <a:solidFill>
            <a:srgbClr val="FFFFFF"/>
          </a:solidFill>
          <a:ln w="50800" cap="rnd" cmpd="dbl">
            <a:solidFill>
              <a:srgbClr val="7A97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153" name="Google Shape;153;p12"/>
          <p:cNvSpPr txBox="1">
            <a:spLocks noGrp="1"/>
          </p:cNvSpPr>
          <p:nvPr>
            <p:ph type="sldNum" idx="12"/>
          </p:nvPr>
        </p:nvSpPr>
        <p:spPr>
          <a:xfrm>
            <a:off x="6915912" y="3009901"/>
            <a:ext cx="457200" cy="441325"/>
          </a:xfrm>
          <a:prstGeom prst="rect">
            <a:avLst/>
          </a:prstGeom>
          <a:noFill/>
          <a:ln>
            <a:noFill/>
          </a:ln>
        </p:spPr>
        <p:txBody>
          <a:bodyPr spcFirstLastPara="1" wrap="square" lIns="45700" tIns="45700" rIns="45700"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54" name="Google Shape;154;p12"/>
          <p:cNvSpPr txBox="1">
            <a:spLocks noGrp="1"/>
          </p:cNvSpPr>
          <p:nvPr>
            <p:ph type="body" idx="1"/>
          </p:nvPr>
        </p:nvSpPr>
        <p:spPr>
          <a:xfrm rot="5400000">
            <a:off x="670717" y="-61117"/>
            <a:ext cx="5821366" cy="65532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
              <a:defRPr/>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39"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a:endParaRPr/>
          </a:p>
        </p:txBody>
      </p:sp>
      <p:sp>
        <p:nvSpPr>
          <p:cNvPr id="155" name="Google Shape;155;p12"/>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95E1805-328B-43E8-8F9F-7400287B248E}" type="datetime1">
              <a:rPr lang="en-US" smtClean="0"/>
              <a:t>8/20/2019</a:t>
            </a:fld>
            <a:endParaRPr/>
          </a:p>
        </p:txBody>
      </p:sp>
      <p:sp>
        <p:nvSpPr>
          <p:cNvPr id="156" name="Google Shape;156;p12"/>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12"/>
          <p:cNvSpPr txBox="1">
            <a:spLocks noGrp="1"/>
          </p:cNvSpPr>
          <p:nvPr>
            <p:ph type="title"/>
          </p:nvPr>
        </p:nvSpPr>
        <p:spPr>
          <a:xfrm rot="5400000">
            <a:off x="5189537" y="2506664"/>
            <a:ext cx="5851525" cy="14478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0826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3518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7" name="Google Shape;7;p1"/>
          <p:cNvSpPr/>
          <p:nvPr/>
        </p:nvSpPr>
        <p:spPr>
          <a:xfrm>
            <a:off x="0" y="0"/>
            <a:ext cx="9144000" cy="1393371"/>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8" name="Google Shape;8;p1"/>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9" name="Google Shape;9;p1"/>
          <p:cNvSpPr/>
          <p:nvPr/>
        </p:nvSpPr>
        <p:spPr>
          <a:xfrm>
            <a:off x="899160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0" name="Google Shape;10;p1"/>
          <p:cNvSpPr/>
          <p:nvPr/>
        </p:nvSpPr>
        <p:spPr>
          <a:xfrm>
            <a:off x="149352" y="6388385"/>
            <a:ext cx="8833104" cy="3095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11" name="Google Shape;11;p1"/>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400">
                <a:solidFill>
                  <a:srgbClr val="FFFFFF"/>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fld id="{895541D2-F1AE-45FF-B86C-3AB9C3AB366D}" type="datetime1">
              <a:rPr lang="en-US" smtClean="0"/>
              <a:t>8/20/2019</a:t>
            </a:fld>
            <a:endParaRPr/>
          </a:p>
        </p:txBody>
      </p:sp>
      <p:sp>
        <p:nvSpPr>
          <p:cNvPr id="12" name="Google Shape;12;p1"/>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rgbClr val="FFFFFF"/>
                </a:solidFill>
                <a:latin typeface="Georgia"/>
                <a:ea typeface="Georgia"/>
                <a:cs typeface="Georgia"/>
                <a:sym typeface="Georgia"/>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a:p>
        </p:txBody>
      </p:sp>
      <p:sp>
        <p:nvSpPr>
          <p:cNvPr id="13" name="Google Shape;13;p1"/>
          <p:cNvSpPr/>
          <p:nvPr/>
        </p:nvSpPr>
        <p:spPr>
          <a:xfrm>
            <a:off x="152400" y="155448"/>
            <a:ext cx="8833104" cy="6547104"/>
          </a:xfrm>
          <a:prstGeom prst="rect">
            <a:avLst/>
          </a:prstGeom>
          <a:noFill/>
          <a:ln w="9525" cap="flat" cmpd="sng">
            <a:solidFill>
              <a:srgbClr val="7A97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cxnSp>
        <p:nvCxnSpPr>
          <p:cNvPr id="14" name="Google Shape;14;p1"/>
          <p:cNvCxnSpPr/>
          <p:nvPr/>
        </p:nvCxnSpPr>
        <p:spPr>
          <a:xfrm>
            <a:off x="152400" y="1276743"/>
            <a:ext cx="8833104" cy="0"/>
          </a:xfrm>
          <a:prstGeom prst="straightConnector1">
            <a:avLst/>
          </a:prstGeom>
          <a:noFill/>
          <a:ln w="9525" cap="flat" cmpd="sng">
            <a:solidFill>
              <a:srgbClr val="7A9798"/>
            </a:solidFill>
            <a:prstDash val="dash"/>
            <a:round/>
            <a:headEnd type="none" w="sm" len="sm"/>
            <a:tailEnd type="none" w="sm" len="sm"/>
          </a:ln>
        </p:spPr>
      </p:cxnSp>
      <p:sp>
        <p:nvSpPr>
          <p:cNvPr id="15" name="Google Shape;15;p1"/>
          <p:cNvSpPr/>
          <p:nvPr/>
        </p:nvSpPr>
        <p:spPr>
          <a:xfrm>
            <a:off x="4267200" y="956036"/>
            <a:ext cx="609600" cy="609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16" name="Google Shape;16;p1"/>
          <p:cNvSpPr/>
          <p:nvPr/>
        </p:nvSpPr>
        <p:spPr>
          <a:xfrm>
            <a:off x="4361688" y="1050524"/>
            <a:ext cx="420624" cy="420624"/>
          </a:xfrm>
          <a:prstGeom prst="ellipse">
            <a:avLst/>
          </a:prstGeom>
          <a:solidFill>
            <a:srgbClr val="FFFFFF"/>
          </a:solidFill>
          <a:ln w="50800" cap="rnd" cmpd="dbl">
            <a:solidFill>
              <a:srgbClr val="7A97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17" name="Google Shape;17;p1"/>
          <p:cNvSpPr txBox="1">
            <a:spLocks noGrp="1"/>
          </p:cNvSpPr>
          <p:nvPr>
            <p:ph type="sldNum" idx="12"/>
          </p:nvPr>
        </p:nvSpPr>
        <p:spPr>
          <a:xfrm>
            <a:off x="4343400" y="1040174"/>
            <a:ext cx="457200" cy="441325"/>
          </a:xfrm>
          <a:prstGeom prst="rect">
            <a:avLst/>
          </a:prstGeom>
          <a:noFill/>
          <a:ln>
            <a:noFill/>
          </a:ln>
        </p:spPr>
        <p:txBody>
          <a:bodyPr spcFirstLastPara="1" wrap="square" lIns="45700" tIns="45700" rIns="45700" bIns="45700" anchor="ctr" anchorCtr="0">
            <a:noAutofit/>
          </a:bodyPr>
          <a:lstStyle>
            <a:lvl1pPr marL="0" marR="0" lvl="0" indent="0" algn="ctr" rtl="0">
              <a:spcBef>
                <a:spcPts val="0"/>
              </a:spcBef>
              <a:buNone/>
              <a:defRPr sz="1600" b="0" u="none">
                <a:solidFill>
                  <a:srgbClr val="7A9798"/>
                </a:solidFill>
                <a:latin typeface="Georgia"/>
                <a:ea typeface="Georgia"/>
                <a:cs typeface="Georgia"/>
                <a:sym typeface="Georgia"/>
              </a:defRPr>
            </a:lvl1pPr>
            <a:lvl2pPr marL="0" marR="0" lvl="1" indent="0" algn="ctr" rtl="0">
              <a:spcBef>
                <a:spcPts val="0"/>
              </a:spcBef>
              <a:buNone/>
              <a:defRPr sz="1600" b="0" u="none">
                <a:solidFill>
                  <a:srgbClr val="7A9798"/>
                </a:solidFill>
                <a:latin typeface="Georgia"/>
                <a:ea typeface="Georgia"/>
                <a:cs typeface="Georgia"/>
                <a:sym typeface="Georgia"/>
              </a:defRPr>
            </a:lvl2pPr>
            <a:lvl3pPr marL="0" marR="0" lvl="2" indent="0" algn="ctr" rtl="0">
              <a:spcBef>
                <a:spcPts val="0"/>
              </a:spcBef>
              <a:buNone/>
              <a:defRPr sz="1600" b="0" u="none">
                <a:solidFill>
                  <a:srgbClr val="7A9798"/>
                </a:solidFill>
                <a:latin typeface="Georgia"/>
                <a:ea typeface="Georgia"/>
                <a:cs typeface="Georgia"/>
                <a:sym typeface="Georgia"/>
              </a:defRPr>
            </a:lvl3pPr>
            <a:lvl4pPr marL="0" marR="0" lvl="3" indent="0" algn="ctr" rtl="0">
              <a:spcBef>
                <a:spcPts val="0"/>
              </a:spcBef>
              <a:buNone/>
              <a:defRPr sz="1600" b="0" u="none">
                <a:solidFill>
                  <a:srgbClr val="7A9798"/>
                </a:solidFill>
                <a:latin typeface="Georgia"/>
                <a:ea typeface="Georgia"/>
                <a:cs typeface="Georgia"/>
                <a:sym typeface="Georgia"/>
              </a:defRPr>
            </a:lvl4pPr>
            <a:lvl5pPr marL="0" marR="0" lvl="4" indent="0" algn="ctr" rtl="0">
              <a:spcBef>
                <a:spcPts val="0"/>
              </a:spcBef>
              <a:buNone/>
              <a:defRPr sz="1600" b="0" u="none">
                <a:solidFill>
                  <a:srgbClr val="7A9798"/>
                </a:solidFill>
                <a:latin typeface="Georgia"/>
                <a:ea typeface="Georgia"/>
                <a:cs typeface="Georgia"/>
                <a:sym typeface="Georgia"/>
              </a:defRPr>
            </a:lvl5pPr>
            <a:lvl6pPr marL="0" marR="0" lvl="5" indent="0" algn="ctr" rtl="0">
              <a:spcBef>
                <a:spcPts val="0"/>
              </a:spcBef>
              <a:buNone/>
              <a:defRPr sz="1600" b="0" u="none">
                <a:solidFill>
                  <a:srgbClr val="7A9798"/>
                </a:solidFill>
                <a:latin typeface="Georgia"/>
                <a:ea typeface="Georgia"/>
                <a:cs typeface="Georgia"/>
                <a:sym typeface="Georgia"/>
              </a:defRPr>
            </a:lvl6pPr>
            <a:lvl7pPr marL="0" marR="0" lvl="6" indent="0" algn="ctr" rtl="0">
              <a:spcBef>
                <a:spcPts val="0"/>
              </a:spcBef>
              <a:buNone/>
              <a:defRPr sz="1600" b="0" u="none">
                <a:solidFill>
                  <a:srgbClr val="7A9798"/>
                </a:solidFill>
                <a:latin typeface="Georgia"/>
                <a:ea typeface="Georgia"/>
                <a:cs typeface="Georgia"/>
                <a:sym typeface="Georgia"/>
              </a:defRPr>
            </a:lvl7pPr>
            <a:lvl8pPr marL="0" marR="0" lvl="7" indent="0" algn="ctr" rtl="0">
              <a:spcBef>
                <a:spcPts val="0"/>
              </a:spcBef>
              <a:buNone/>
              <a:defRPr sz="1600" b="0" u="none">
                <a:solidFill>
                  <a:srgbClr val="7A9798"/>
                </a:solidFill>
                <a:latin typeface="Georgia"/>
                <a:ea typeface="Georgia"/>
                <a:cs typeface="Georgia"/>
                <a:sym typeface="Georgia"/>
              </a:defRPr>
            </a:lvl8pPr>
            <a:lvl9pPr marL="0" marR="0" lvl="8" indent="0" algn="ctr" rtl="0">
              <a:spcBef>
                <a:spcPts val="0"/>
              </a:spcBef>
              <a:buNone/>
              <a:defRPr sz="1600" b="0" u="none">
                <a:solidFill>
                  <a:srgbClr val="7A9798"/>
                </a:solidFill>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a:t>
            </a:fld>
            <a:endParaRPr/>
          </a:p>
        </p:txBody>
      </p:sp>
      <p:sp>
        <p:nvSpPr>
          <p:cNvPr id="18" name="Google Shape;18;p1"/>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Clr>
                <a:srgbClr val="7A9798"/>
              </a:buClr>
              <a:buSzPts val="3300"/>
              <a:buFont typeface="Georgia"/>
              <a:buNone/>
              <a:defRPr sz="3300" b="0" i="0" u="none" strike="noStrike" cap="none">
                <a:solidFill>
                  <a:srgbClr val="7A9798"/>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
          <p:cNvSpPr txBox="1">
            <a:spLocks noGrp="1"/>
          </p:cNvSpPr>
          <p:nvPr>
            <p:ph type="body" idx="1"/>
          </p:nvPr>
        </p:nvSpPr>
        <p:spPr>
          <a:xfrm>
            <a:off x="301752" y="1524000"/>
            <a:ext cx="8534400" cy="4599432"/>
          </a:xfrm>
          <a:prstGeom prst="rect">
            <a:avLst/>
          </a:prstGeom>
          <a:noFill/>
          <a:ln>
            <a:noFill/>
          </a:ln>
        </p:spPr>
        <p:txBody>
          <a:bodyPr spcFirstLastPara="1" wrap="square" lIns="91425" tIns="45700" rIns="91425" bIns="45700" anchor="t" anchorCtr="0">
            <a:noAutofit/>
          </a:bodyPr>
          <a:lstStyle>
            <a:lvl1pPr marL="457200" marR="0" lvl="0" indent="-374332" algn="l" rtl="0">
              <a:spcBef>
                <a:spcPts val="540"/>
              </a:spcBef>
              <a:spcAft>
                <a:spcPts val="0"/>
              </a:spcAft>
              <a:buClr>
                <a:schemeClr val="accent1"/>
              </a:buClr>
              <a:buSzPts val="2295"/>
              <a:buFont typeface="Noto Sans Symbols"/>
              <a:buChar char="●"/>
              <a:defRPr sz="2700" b="0" i="0" u="none" strike="noStrike" cap="none">
                <a:solidFill>
                  <a:schemeClr val="dk1"/>
                </a:solidFill>
                <a:latin typeface="Georgia"/>
                <a:ea typeface="Georgia"/>
                <a:cs typeface="Georgia"/>
                <a:sym typeface="Georgia"/>
              </a:defRPr>
            </a:lvl1pPr>
            <a:lvl2pPr marL="914400" marR="0" lvl="1" indent="-326390" algn="l" rtl="0">
              <a:spcBef>
                <a:spcPts val="440"/>
              </a:spcBef>
              <a:spcAft>
                <a:spcPts val="0"/>
              </a:spcAft>
              <a:buClr>
                <a:schemeClr val="accent2"/>
              </a:buClr>
              <a:buSzPts val="1540"/>
              <a:buFont typeface="Noto Sans Symbols"/>
              <a:buChar char="○"/>
              <a:defRPr sz="2200" b="0" i="0" u="none" strike="noStrike" cap="none">
                <a:solidFill>
                  <a:schemeClr val="dk2"/>
                </a:solidFill>
                <a:latin typeface="Georgia"/>
                <a:ea typeface="Georgia"/>
                <a:cs typeface="Georgia"/>
                <a:sym typeface="Georgia"/>
              </a:defRPr>
            </a:lvl2pPr>
            <a:lvl3pPr marL="1371600" marR="0" lvl="2" indent="-323850" algn="l" rtl="0">
              <a:spcBef>
                <a:spcPts val="400"/>
              </a:spcBef>
              <a:spcAft>
                <a:spcPts val="0"/>
              </a:spcAft>
              <a:buClr>
                <a:schemeClr val="accent3"/>
              </a:buClr>
              <a:buSzPts val="1500"/>
              <a:buFont typeface="Noto Sans Symbols"/>
              <a:buChar char="•"/>
              <a:defRPr sz="2000" b="0" i="0" u="none" strike="noStrike" cap="none">
                <a:solidFill>
                  <a:schemeClr val="dk1"/>
                </a:solidFill>
                <a:latin typeface="Georgia"/>
                <a:ea typeface="Georgia"/>
                <a:cs typeface="Georgia"/>
                <a:sym typeface="Georgia"/>
              </a:defRPr>
            </a:lvl3pPr>
            <a:lvl4pPr marL="1828800" marR="0" lvl="3" indent="-317500" algn="l" rtl="0">
              <a:spcBef>
                <a:spcPts val="400"/>
              </a:spcBef>
              <a:spcAft>
                <a:spcPts val="0"/>
              </a:spcAft>
              <a:buClr>
                <a:schemeClr val="accent4"/>
              </a:buClr>
              <a:buSzPts val="1400"/>
              <a:buFont typeface="Noto Sans Symbols"/>
              <a:buChar char="•"/>
              <a:defRPr sz="2000" b="0" i="0" u="none" strike="noStrike" cap="none">
                <a:solidFill>
                  <a:schemeClr val="dk2"/>
                </a:solidFill>
                <a:latin typeface="Georgia"/>
                <a:ea typeface="Georgia"/>
                <a:cs typeface="Georgia"/>
                <a:sym typeface="Georgia"/>
              </a:defRPr>
            </a:lvl4pPr>
            <a:lvl5pPr marL="2286000" marR="0" lvl="4" indent="-342900" algn="l" rtl="0">
              <a:spcBef>
                <a:spcPts val="360"/>
              </a:spcBef>
              <a:spcAft>
                <a:spcPts val="0"/>
              </a:spcAft>
              <a:buClr>
                <a:schemeClr val="accent5"/>
              </a:buClr>
              <a:buSzPts val="1800"/>
              <a:buFont typeface="Georgia"/>
              <a:buChar char="•"/>
              <a:defRPr sz="1800" b="0" i="0" u="none" strike="noStrike" cap="none">
                <a:solidFill>
                  <a:schemeClr val="dk1"/>
                </a:solidFill>
                <a:latin typeface="Georgia"/>
                <a:ea typeface="Georgia"/>
                <a:cs typeface="Georgia"/>
                <a:sym typeface="Georgia"/>
              </a:defRPr>
            </a:lvl5pPr>
            <a:lvl6pPr marL="2743200" marR="0" lvl="5" indent="-320039" algn="l" rtl="0">
              <a:spcBef>
                <a:spcPts val="360"/>
              </a:spcBef>
              <a:spcAft>
                <a:spcPts val="0"/>
              </a:spcAft>
              <a:buClr>
                <a:schemeClr val="accent6"/>
              </a:buClr>
              <a:buSzPts val="1440"/>
              <a:buFont typeface="Noto Sans Symbols"/>
              <a:buChar char="●"/>
              <a:defRPr sz="1800" b="0" i="0" u="none" strike="noStrike" cap="none">
                <a:solidFill>
                  <a:schemeClr val="dk1"/>
                </a:solidFill>
                <a:latin typeface="Georgia"/>
                <a:ea typeface="Georgia"/>
                <a:cs typeface="Georgia"/>
                <a:sym typeface="Georgia"/>
              </a:defRPr>
            </a:lvl6pPr>
            <a:lvl7pPr marL="3200400" marR="0" lvl="6" indent="-320039" algn="l" rtl="0">
              <a:spcBef>
                <a:spcPts val="320"/>
              </a:spcBef>
              <a:spcAft>
                <a:spcPts val="0"/>
              </a:spcAft>
              <a:buClr>
                <a:srgbClr val="B75640"/>
              </a:buClr>
              <a:buSzPts val="1440"/>
              <a:buFont typeface="Georgia"/>
              <a:buChar char="•"/>
              <a:defRPr sz="1600" b="0" i="0" u="none" strike="noStrike" cap="none">
                <a:solidFill>
                  <a:schemeClr val="dk1"/>
                </a:solidFill>
                <a:latin typeface="Georgia"/>
                <a:ea typeface="Georgia"/>
                <a:cs typeface="Georgia"/>
                <a:sym typeface="Georgia"/>
              </a:defRPr>
            </a:lvl7pPr>
            <a:lvl8pPr marL="3657600" marR="0" lvl="7" indent="-330200" algn="l" rtl="0">
              <a:spcBef>
                <a:spcPts val="320"/>
              </a:spcBef>
              <a:spcAft>
                <a:spcPts val="0"/>
              </a:spcAft>
              <a:buClr>
                <a:srgbClr val="7A6B62"/>
              </a:buClr>
              <a:buSzPts val="1600"/>
              <a:buFont typeface="Georgia"/>
              <a:buChar char="•"/>
              <a:defRPr sz="1600" b="0" i="0" u="none" strike="noStrike" cap="none">
                <a:solidFill>
                  <a:schemeClr val="dk1"/>
                </a:solidFill>
                <a:latin typeface="Georgia"/>
                <a:ea typeface="Georgia"/>
                <a:cs typeface="Georgia"/>
                <a:sym typeface="Georgia"/>
              </a:defRPr>
            </a:lvl8pPr>
            <a:lvl9pPr marL="4114800" marR="0" lvl="8" indent="-308609" algn="l" rtl="0">
              <a:spcBef>
                <a:spcPts val="280"/>
              </a:spcBef>
              <a:spcAft>
                <a:spcPts val="0"/>
              </a:spcAft>
              <a:buClr>
                <a:srgbClr val="B29D00"/>
              </a:buClr>
              <a:buSzPts val="1260"/>
              <a:buFont typeface="Georgia"/>
              <a:buChar char="•"/>
              <a:defRPr sz="1400" b="0" i="0" u="none" strike="noStrike" cap="none">
                <a:solidFill>
                  <a:schemeClr val="dk1"/>
                </a:solidFill>
                <a:latin typeface="Georgia"/>
                <a:ea typeface="Georgia"/>
                <a:cs typeface="Georgia"/>
                <a:sym typeface="Georgi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7" r:id="rId4"/>
    <p:sldLayoutId id="2147483658" r:id="rId5"/>
  </p:sldLayoutIdLst>
  <p:transition>
    <p:fade thruBlk="1"/>
  </p:transition>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9224298"/>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3"/>
          <p:cNvSpPr txBox="1">
            <a:spLocks noGrp="1"/>
          </p:cNvSpPr>
          <p:nvPr>
            <p:ph type="subTitle" idx="1"/>
          </p:nvPr>
        </p:nvSpPr>
        <p:spPr>
          <a:xfrm>
            <a:off x="2739059" y="4319631"/>
            <a:ext cx="5033340" cy="1621588"/>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2380"/>
              <a:buNone/>
            </a:pPr>
            <a:br>
              <a:rPr lang="en-US" sz="2800"/>
            </a:br>
            <a:endParaRPr sz="2800" i="1">
              <a:solidFill>
                <a:srgbClr val="0C0C0C"/>
              </a:solidFill>
              <a:latin typeface="Comic Sans MS"/>
              <a:ea typeface="Comic Sans MS"/>
              <a:cs typeface="Comic Sans MS"/>
              <a:sym typeface="Comic Sans MS"/>
            </a:endParaRPr>
          </a:p>
        </p:txBody>
      </p:sp>
      <p:sp>
        <p:nvSpPr>
          <p:cNvPr id="163" name="Google Shape;163;p13"/>
          <p:cNvSpPr txBox="1">
            <a:spLocks noGrp="1"/>
          </p:cNvSpPr>
          <p:nvPr>
            <p:ph type="ctrTitle"/>
          </p:nvPr>
        </p:nvSpPr>
        <p:spPr>
          <a:xfrm>
            <a:off x="152400" y="152400"/>
            <a:ext cx="8839200" cy="2200276"/>
          </a:xfrm>
          <a:prstGeom prst="rect">
            <a:avLst/>
          </a:prstGeom>
          <a:noFill/>
          <a:ln>
            <a:noFill/>
          </a:ln>
        </p:spPr>
        <p:txBody>
          <a:bodyPr spcFirstLastPara="1" wrap="square" lIns="91425" tIns="45700" rIns="91425" bIns="45700" anchor="b" anchorCtr="0">
            <a:noAutofit/>
          </a:bodyPr>
          <a:lstStyle/>
          <a:p>
            <a:pPr lvl="0">
              <a:buSzPts val="3959"/>
            </a:pPr>
            <a:r>
              <a:rPr lang="en-US" sz="4000" dirty="0">
                <a:latin typeface="Arabic Typesetting" panose="03020402040406030203" pitchFamily="66" charset="-78"/>
                <a:cs typeface="Arabic Typesetting" panose="03020402040406030203" pitchFamily="66" charset="-78"/>
              </a:rPr>
              <a:t>Learnings of 2</a:t>
            </a:r>
            <a:r>
              <a:rPr lang="en-US" sz="4000" baseline="30000" dirty="0">
                <a:latin typeface="Arabic Typesetting" panose="03020402040406030203" pitchFamily="66" charset="-78"/>
                <a:cs typeface="Arabic Typesetting" panose="03020402040406030203" pitchFamily="66" charset="-78"/>
              </a:rPr>
              <a:t>st</a:t>
            </a:r>
            <a:r>
              <a:rPr lang="en-US" sz="4000" dirty="0">
                <a:latin typeface="Arabic Typesetting" panose="03020402040406030203" pitchFamily="66" charset="-78"/>
                <a:cs typeface="Arabic Typesetting" panose="03020402040406030203" pitchFamily="66" charset="-78"/>
              </a:rPr>
              <a:t> two week</a:t>
            </a:r>
            <a:br>
              <a:rPr lang="en-US" sz="4000" dirty="0">
                <a:latin typeface="Arabic Typesetting" panose="03020402040406030203" pitchFamily="66" charset="-78"/>
                <a:cs typeface="Arabic Typesetting" panose="03020402040406030203" pitchFamily="66" charset="-78"/>
              </a:rPr>
            </a:br>
            <a:r>
              <a:rPr lang="en-US" sz="4000" dirty="0">
                <a:latin typeface="Arabic Typesetting" panose="03020402040406030203" pitchFamily="66" charset="-78"/>
                <a:cs typeface="Arabic Typesetting" panose="03020402040406030203" pitchFamily="66" charset="-78"/>
              </a:rPr>
              <a:t>                        </a:t>
            </a:r>
            <a:r>
              <a:rPr lang="en-US" sz="3600" dirty="0">
                <a:latin typeface="Arabic Typesetting" panose="03020402040406030203" pitchFamily="66" charset="-78"/>
                <a:cs typeface="Arabic Typesetting" panose="03020402040406030203" pitchFamily="66" charset="-78"/>
              </a:rPr>
              <a:t>Md. Iabur Rahman</a:t>
            </a:r>
            <a:br>
              <a:rPr lang="en-US" sz="3959" dirty="0">
                <a:latin typeface="Teko"/>
                <a:ea typeface="Teko"/>
                <a:cs typeface="Teko"/>
                <a:sym typeface="Teko"/>
              </a:rPr>
            </a:br>
            <a:endParaRPr sz="3780" dirty="0">
              <a:solidFill>
                <a:srgbClr val="002060"/>
              </a:solidFill>
              <a:latin typeface="Teko"/>
              <a:ea typeface="Teko"/>
              <a:cs typeface="Teko"/>
              <a:sym typeface="Teko"/>
            </a:endParaRPr>
          </a:p>
        </p:txBody>
      </p:sp>
      <p:sp>
        <p:nvSpPr>
          <p:cNvPr id="164" name="Google Shape;164;p13"/>
          <p:cNvSpPr txBox="1"/>
          <p:nvPr/>
        </p:nvSpPr>
        <p:spPr>
          <a:xfrm>
            <a:off x="5562600" y="5334000"/>
            <a:ext cx="57740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Georgia"/>
                <a:ea typeface="Georgia"/>
                <a:cs typeface="Georgia"/>
                <a:sym typeface="Georgia"/>
              </a:rPr>
              <a:t>       </a:t>
            </a:r>
            <a:endParaRPr/>
          </a:p>
        </p:txBody>
      </p:sp>
      <p:pic>
        <p:nvPicPr>
          <p:cNvPr id="3" name="Picture 2">
            <a:extLst>
              <a:ext uri="{FF2B5EF4-FFF2-40B4-BE49-F238E27FC236}">
                <a16:creationId xmlns:a16="http://schemas.microsoft.com/office/drawing/2014/main" id="{07D67706-D8A5-4431-AA6E-215A8F771878}"/>
              </a:ext>
            </a:extLst>
          </p:cNvPr>
          <p:cNvPicPr>
            <a:picLocks noChangeAspect="1"/>
          </p:cNvPicPr>
          <p:nvPr/>
        </p:nvPicPr>
        <p:blipFill>
          <a:blip r:embed="rId3"/>
          <a:stretch>
            <a:fillRect/>
          </a:stretch>
        </p:blipFill>
        <p:spPr>
          <a:xfrm>
            <a:off x="152400" y="2743201"/>
            <a:ext cx="8839200" cy="3962399"/>
          </a:xfrm>
          <a:prstGeom prst="rect">
            <a:avLst/>
          </a:prstGeom>
        </p:spPr>
      </p:pic>
      <p:sp>
        <p:nvSpPr>
          <p:cNvPr id="2" name="Date Placeholder 1">
            <a:extLst>
              <a:ext uri="{FF2B5EF4-FFF2-40B4-BE49-F238E27FC236}">
                <a16:creationId xmlns:a16="http://schemas.microsoft.com/office/drawing/2014/main" id="{8C9F3E2C-BC99-42EE-8CD9-2B9220415AC8}"/>
              </a:ext>
            </a:extLst>
          </p:cNvPr>
          <p:cNvSpPr>
            <a:spLocks noGrp="1"/>
          </p:cNvSpPr>
          <p:nvPr>
            <p:ph type="dt" idx="10"/>
          </p:nvPr>
        </p:nvSpPr>
        <p:spPr/>
        <p:txBody>
          <a:bodyPr/>
          <a:lstStyle/>
          <a:p>
            <a:fld id="{BC7195A7-9A78-4C57-92F8-DD485E816D83}" type="datetime1">
              <a:rPr lang="en-US" smtClean="0"/>
              <a:t>8/20/2019</a:t>
            </a:fld>
            <a:endParaRPr lang="en-US"/>
          </a:p>
        </p:txBody>
      </p:sp>
      <p:sp>
        <p:nvSpPr>
          <p:cNvPr id="4" name="Slide Number Placeholder 3">
            <a:extLst>
              <a:ext uri="{FF2B5EF4-FFF2-40B4-BE49-F238E27FC236}">
                <a16:creationId xmlns:a16="http://schemas.microsoft.com/office/drawing/2014/main" id="{96AA9739-A518-4CCC-A4AD-26A39F31F24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a:t>
            </a:fld>
            <a:endParaRPr lang="en-US"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01F05-43EC-4887-8ACE-B39373167D0C}"/>
              </a:ext>
            </a:extLst>
          </p:cNvPr>
          <p:cNvSpPr>
            <a:spLocks noGrp="1"/>
          </p:cNvSpPr>
          <p:nvPr>
            <p:ph type="title"/>
          </p:nvPr>
        </p:nvSpPr>
        <p:spPr/>
        <p:txBody>
          <a:bodyPr/>
          <a:lstStyle/>
          <a:p>
            <a:r>
              <a:rPr lang="en-US" b="1" dirty="0"/>
              <a:t>Records</a:t>
            </a:r>
            <a:endParaRPr lang="en-US" dirty="0"/>
          </a:p>
        </p:txBody>
      </p:sp>
      <p:sp>
        <p:nvSpPr>
          <p:cNvPr id="3" name="Date Placeholder 2">
            <a:extLst>
              <a:ext uri="{FF2B5EF4-FFF2-40B4-BE49-F238E27FC236}">
                <a16:creationId xmlns:a16="http://schemas.microsoft.com/office/drawing/2014/main" id="{64FF8461-4B99-41B7-AF0E-43E5E1248E66}"/>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EA9942AA-664A-4240-9350-A8DB823724B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10</a:t>
            </a:fld>
            <a:endParaRPr lang="en-US"/>
          </a:p>
        </p:txBody>
      </p:sp>
      <p:sp>
        <p:nvSpPr>
          <p:cNvPr id="5" name="Text Placeholder 4">
            <a:extLst>
              <a:ext uri="{FF2B5EF4-FFF2-40B4-BE49-F238E27FC236}">
                <a16:creationId xmlns:a16="http://schemas.microsoft.com/office/drawing/2014/main" id="{24DFB110-7102-4B0A-874F-166F5E468726}"/>
              </a:ext>
            </a:extLst>
          </p:cNvPr>
          <p:cNvSpPr>
            <a:spLocks noGrp="1"/>
          </p:cNvSpPr>
          <p:nvPr>
            <p:ph type="body" idx="1"/>
          </p:nvPr>
        </p:nvSpPr>
        <p:spPr>
          <a:xfrm>
            <a:off x="473288" y="1947729"/>
            <a:ext cx="8251653" cy="4249659"/>
          </a:xfrm>
        </p:spPr>
        <p:txBody>
          <a:bodyPr/>
          <a:lstStyle/>
          <a:p>
            <a:r>
              <a:rPr lang="en-US" dirty="0"/>
              <a:t>Data is stored in records. A record is composed of fields and contains all the data about one particular person, company, or item in a database. A record for Log ID 1201242 is highlighted in Figure.</a:t>
            </a:r>
          </a:p>
        </p:txBody>
      </p:sp>
      <p:pic>
        <p:nvPicPr>
          <p:cNvPr id="3074" name="Picture 2" descr="https://www.cengage.com/school/corpview/RegularFeatures/DatabaseTutorial/figures/figure_3.gif">
            <a:extLst>
              <a:ext uri="{FF2B5EF4-FFF2-40B4-BE49-F238E27FC236}">
                <a16:creationId xmlns:a16="http://schemas.microsoft.com/office/drawing/2014/main" id="{DBE21ECC-2ACC-4AF5-9C2C-5AABD0C5DA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263080"/>
            <a:ext cx="7562335" cy="2141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736962"/>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ABD68-BC08-4088-963B-A4B2812DE34E}"/>
              </a:ext>
            </a:extLst>
          </p:cNvPr>
          <p:cNvSpPr>
            <a:spLocks noGrp="1"/>
          </p:cNvSpPr>
          <p:nvPr>
            <p:ph type="title"/>
          </p:nvPr>
        </p:nvSpPr>
        <p:spPr/>
        <p:txBody>
          <a:bodyPr/>
          <a:lstStyle/>
          <a:p>
            <a:r>
              <a:rPr lang="en-US" b="1" dirty="0"/>
              <a:t>Fields</a:t>
            </a:r>
            <a:endParaRPr lang="en-US" dirty="0"/>
          </a:p>
        </p:txBody>
      </p:sp>
      <p:sp>
        <p:nvSpPr>
          <p:cNvPr id="3" name="Date Placeholder 2">
            <a:extLst>
              <a:ext uri="{FF2B5EF4-FFF2-40B4-BE49-F238E27FC236}">
                <a16:creationId xmlns:a16="http://schemas.microsoft.com/office/drawing/2014/main" id="{DFDE75B9-DB1D-4DE4-948C-C5A15C1D2542}"/>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093404DF-A115-426C-BF5F-F1320530658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11</a:t>
            </a:fld>
            <a:endParaRPr lang="en-US"/>
          </a:p>
        </p:txBody>
      </p:sp>
      <p:sp>
        <p:nvSpPr>
          <p:cNvPr id="5" name="Text Placeholder 4">
            <a:extLst>
              <a:ext uri="{FF2B5EF4-FFF2-40B4-BE49-F238E27FC236}">
                <a16:creationId xmlns:a16="http://schemas.microsoft.com/office/drawing/2014/main" id="{6155B1D9-E089-4CEE-B7EE-828BE1CBF47E}"/>
              </a:ext>
            </a:extLst>
          </p:cNvPr>
          <p:cNvSpPr>
            <a:spLocks noGrp="1"/>
          </p:cNvSpPr>
          <p:nvPr>
            <p:ph type="body" idx="1"/>
          </p:nvPr>
        </p:nvSpPr>
        <p:spPr/>
        <p:txBody>
          <a:bodyPr/>
          <a:lstStyle/>
          <a:p>
            <a:r>
              <a:rPr lang="en-US" dirty="0"/>
              <a:t>A field is part of a record and contains a single piece of data for the subject of the record. In the database table illustrated in Figure 4, each record contains four fields.</a:t>
            </a:r>
          </a:p>
        </p:txBody>
      </p:sp>
      <p:pic>
        <p:nvPicPr>
          <p:cNvPr id="6" name="Picture 5">
            <a:extLst>
              <a:ext uri="{FF2B5EF4-FFF2-40B4-BE49-F238E27FC236}">
                <a16:creationId xmlns:a16="http://schemas.microsoft.com/office/drawing/2014/main" id="{F78CA6C7-DCD3-4250-A81B-1D3801D3686F}"/>
              </a:ext>
            </a:extLst>
          </p:cNvPr>
          <p:cNvPicPr>
            <a:picLocks noChangeAspect="1"/>
          </p:cNvPicPr>
          <p:nvPr/>
        </p:nvPicPr>
        <p:blipFill>
          <a:blip r:embed="rId2"/>
          <a:stretch>
            <a:fillRect/>
          </a:stretch>
        </p:blipFill>
        <p:spPr>
          <a:xfrm>
            <a:off x="747996" y="3613064"/>
            <a:ext cx="8057676" cy="2791919"/>
          </a:xfrm>
          <a:prstGeom prst="rect">
            <a:avLst/>
          </a:prstGeom>
        </p:spPr>
      </p:pic>
    </p:spTree>
    <p:extLst>
      <p:ext uri="{BB962C8B-B14F-4D97-AF65-F5344CB8AC3E}">
        <p14:creationId xmlns:p14="http://schemas.microsoft.com/office/powerpoint/2010/main" val="780659537"/>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99978-30E9-46E9-AC0D-83C4CC098712}"/>
              </a:ext>
            </a:extLst>
          </p:cNvPr>
          <p:cNvSpPr>
            <a:spLocks noGrp="1"/>
          </p:cNvSpPr>
          <p:nvPr>
            <p:ph type="title"/>
          </p:nvPr>
        </p:nvSpPr>
        <p:spPr>
          <a:xfrm>
            <a:off x="135924" y="185351"/>
            <a:ext cx="8835081" cy="1139805"/>
          </a:xfrm>
        </p:spPr>
        <p:txBody>
          <a:bodyPr/>
          <a:lstStyle/>
          <a:p>
            <a:r>
              <a:rPr lang="en-US" dirty="0"/>
              <a:t>SQL </a:t>
            </a:r>
            <a:r>
              <a:rPr lang="en-US" dirty="0">
                <a:solidFill>
                  <a:srgbClr val="00B050"/>
                </a:solidFill>
              </a:rPr>
              <a:t>CREATE</a:t>
            </a:r>
            <a:r>
              <a:rPr lang="en-US" dirty="0"/>
              <a:t> DATABASE Statement</a:t>
            </a:r>
            <a:br>
              <a:rPr lang="en-US" dirty="0"/>
            </a:br>
            <a:endParaRPr lang="en-US" dirty="0"/>
          </a:p>
        </p:txBody>
      </p:sp>
      <p:sp>
        <p:nvSpPr>
          <p:cNvPr id="3" name="Date Placeholder 2">
            <a:extLst>
              <a:ext uri="{FF2B5EF4-FFF2-40B4-BE49-F238E27FC236}">
                <a16:creationId xmlns:a16="http://schemas.microsoft.com/office/drawing/2014/main" id="{74B6BD5D-8C35-4715-B419-794E70CBE190}"/>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87579C03-52F1-4463-B379-7258CBBE41E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sp>
        <p:nvSpPr>
          <p:cNvPr id="5" name="Text Placeholder 4">
            <a:extLst>
              <a:ext uri="{FF2B5EF4-FFF2-40B4-BE49-F238E27FC236}">
                <a16:creationId xmlns:a16="http://schemas.microsoft.com/office/drawing/2014/main" id="{5C65E8FF-5025-4441-8C83-D43E5BBED487}"/>
              </a:ext>
            </a:extLst>
          </p:cNvPr>
          <p:cNvSpPr>
            <a:spLocks noGrp="1"/>
          </p:cNvSpPr>
          <p:nvPr>
            <p:ph type="body" idx="1"/>
          </p:nvPr>
        </p:nvSpPr>
        <p:spPr>
          <a:xfrm>
            <a:off x="301752" y="1631092"/>
            <a:ext cx="8503920" cy="4467956"/>
          </a:xfrm>
        </p:spPr>
        <p:txBody>
          <a:bodyPr/>
          <a:lstStyle/>
          <a:p>
            <a:pPr marL="131445" indent="0">
              <a:buNone/>
            </a:pPr>
            <a:endParaRPr lang="en-US" dirty="0"/>
          </a:p>
          <a:p>
            <a:r>
              <a:rPr lang="en-US" dirty="0"/>
              <a:t>Syntax: CREATE DATABASE </a:t>
            </a:r>
            <a:r>
              <a:rPr lang="en-US" i="1" dirty="0" err="1"/>
              <a:t>databasename</a:t>
            </a:r>
            <a:r>
              <a:rPr lang="en-US" dirty="0"/>
              <a:t>;</a:t>
            </a:r>
          </a:p>
          <a:p>
            <a:endParaRPr lang="en-US" dirty="0"/>
          </a:p>
          <a:p>
            <a:r>
              <a:rPr lang="en-US" dirty="0"/>
              <a:t>Example: CREATE DATABASE </a:t>
            </a:r>
            <a:r>
              <a:rPr lang="en-US" dirty="0" err="1"/>
              <a:t>testDB</a:t>
            </a:r>
            <a:r>
              <a:rPr lang="en-US" dirty="0"/>
              <a:t>;</a:t>
            </a:r>
          </a:p>
          <a:p>
            <a:endParaRPr lang="en-US" dirty="0"/>
          </a:p>
        </p:txBody>
      </p:sp>
    </p:spTree>
    <p:extLst>
      <p:ext uri="{BB962C8B-B14F-4D97-AF65-F5344CB8AC3E}">
        <p14:creationId xmlns:p14="http://schemas.microsoft.com/office/powerpoint/2010/main" val="1160350982"/>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59B1-A223-4F1A-80FE-D8942936BFB1}"/>
              </a:ext>
            </a:extLst>
          </p:cNvPr>
          <p:cNvSpPr>
            <a:spLocks noGrp="1"/>
          </p:cNvSpPr>
          <p:nvPr>
            <p:ph type="title"/>
          </p:nvPr>
        </p:nvSpPr>
        <p:spPr/>
        <p:txBody>
          <a:bodyPr/>
          <a:lstStyle/>
          <a:p>
            <a:r>
              <a:rPr lang="en-US" dirty="0"/>
              <a:t>SQL </a:t>
            </a:r>
            <a:r>
              <a:rPr lang="en-US" dirty="0">
                <a:solidFill>
                  <a:srgbClr val="00B050"/>
                </a:solidFill>
              </a:rPr>
              <a:t>DROP</a:t>
            </a:r>
            <a:r>
              <a:rPr lang="en-US" dirty="0"/>
              <a:t> DATABASE Statement</a:t>
            </a:r>
          </a:p>
        </p:txBody>
      </p:sp>
      <p:sp>
        <p:nvSpPr>
          <p:cNvPr id="3" name="Date Placeholder 2">
            <a:extLst>
              <a:ext uri="{FF2B5EF4-FFF2-40B4-BE49-F238E27FC236}">
                <a16:creationId xmlns:a16="http://schemas.microsoft.com/office/drawing/2014/main" id="{446D228F-AE71-4159-8896-37A9B05FC367}"/>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A8931ACD-1767-4D2F-8537-38E192B5447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a:p>
        </p:txBody>
      </p:sp>
      <p:sp>
        <p:nvSpPr>
          <p:cNvPr id="5" name="Text Placeholder 4">
            <a:extLst>
              <a:ext uri="{FF2B5EF4-FFF2-40B4-BE49-F238E27FC236}">
                <a16:creationId xmlns:a16="http://schemas.microsoft.com/office/drawing/2014/main" id="{7FD76E3A-FCD9-4AC2-AF57-0657834B57C0}"/>
              </a:ext>
            </a:extLst>
          </p:cNvPr>
          <p:cNvSpPr>
            <a:spLocks noGrp="1"/>
          </p:cNvSpPr>
          <p:nvPr>
            <p:ph type="body" idx="1"/>
          </p:nvPr>
        </p:nvSpPr>
        <p:spPr/>
        <p:txBody>
          <a:bodyPr/>
          <a:lstStyle/>
          <a:p>
            <a:endParaRPr lang="en-US" dirty="0"/>
          </a:p>
          <a:p>
            <a:endParaRPr lang="en-US" dirty="0"/>
          </a:p>
          <a:p>
            <a:endParaRPr lang="en-US" dirty="0"/>
          </a:p>
          <a:p>
            <a:r>
              <a:rPr lang="en-US" dirty="0"/>
              <a:t>Syntax:  DROP DATABASE </a:t>
            </a:r>
            <a:r>
              <a:rPr lang="en-US" i="1" dirty="0" err="1"/>
              <a:t>databasename</a:t>
            </a:r>
            <a:r>
              <a:rPr lang="en-US" dirty="0"/>
              <a:t>;</a:t>
            </a:r>
          </a:p>
          <a:p>
            <a:r>
              <a:rPr lang="en-US" dirty="0"/>
              <a:t> </a:t>
            </a:r>
          </a:p>
          <a:p>
            <a:r>
              <a:rPr lang="en-US" dirty="0"/>
              <a:t>Example: DROP DATABASE </a:t>
            </a:r>
            <a:r>
              <a:rPr lang="en-US" dirty="0" err="1"/>
              <a:t>testDB</a:t>
            </a:r>
            <a:r>
              <a:rPr lang="en-US" dirty="0"/>
              <a:t>;</a:t>
            </a:r>
          </a:p>
          <a:p>
            <a:endParaRPr lang="en-US" dirty="0"/>
          </a:p>
        </p:txBody>
      </p:sp>
    </p:spTree>
    <p:extLst>
      <p:ext uri="{BB962C8B-B14F-4D97-AF65-F5344CB8AC3E}">
        <p14:creationId xmlns:p14="http://schemas.microsoft.com/office/powerpoint/2010/main" val="2678885295"/>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BC6D9-70F6-4389-A666-3C4D615B6EE9}"/>
              </a:ext>
            </a:extLst>
          </p:cNvPr>
          <p:cNvSpPr>
            <a:spLocks noGrp="1"/>
          </p:cNvSpPr>
          <p:nvPr>
            <p:ph type="title"/>
          </p:nvPr>
        </p:nvSpPr>
        <p:spPr/>
        <p:txBody>
          <a:bodyPr/>
          <a:lstStyle/>
          <a:p>
            <a:r>
              <a:rPr lang="en-US" dirty="0">
                <a:solidFill>
                  <a:srgbClr val="00B050"/>
                </a:solidFill>
              </a:rPr>
              <a:t>USE</a:t>
            </a:r>
            <a:r>
              <a:rPr lang="en-US" dirty="0"/>
              <a:t> Statement</a:t>
            </a:r>
          </a:p>
        </p:txBody>
      </p:sp>
      <p:sp>
        <p:nvSpPr>
          <p:cNvPr id="3" name="Date Placeholder 2">
            <a:extLst>
              <a:ext uri="{FF2B5EF4-FFF2-40B4-BE49-F238E27FC236}">
                <a16:creationId xmlns:a16="http://schemas.microsoft.com/office/drawing/2014/main" id="{622B79AA-7CF7-4872-82D0-8D941322474F}"/>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076CD8FD-4579-400E-A155-CA0D0E0E17E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14</a:t>
            </a:fld>
            <a:endParaRPr lang="en-US"/>
          </a:p>
        </p:txBody>
      </p:sp>
      <p:sp>
        <p:nvSpPr>
          <p:cNvPr id="5" name="Text Placeholder 4">
            <a:extLst>
              <a:ext uri="{FF2B5EF4-FFF2-40B4-BE49-F238E27FC236}">
                <a16:creationId xmlns:a16="http://schemas.microsoft.com/office/drawing/2014/main" id="{357AB201-47AA-4649-8589-32885A517E7D}"/>
              </a:ext>
            </a:extLst>
          </p:cNvPr>
          <p:cNvSpPr>
            <a:spLocks noGrp="1"/>
          </p:cNvSpPr>
          <p:nvPr>
            <p:ph type="body" idx="1"/>
          </p:nvPr>
        </p:nvSpPr>
        <p:spPr/>
        <p:txBody>
          <a:bodyPr/>
          <a:lstStyle/>
          <a:p>
            <a:r>
              <a:rPr lang="en-US" dirty="0"/>
              <a:t>When using multiple databases in SQL Schema, then before starting operation, would need to select a database where all the operations would be performed.</a:t>
            </a:r>
          </a:p>
          <a:p>
            <a:endParaRPr lang="en-US" dirty="0"/>
          </a:p>
          <a:p>
            <a:r>
              <a:rPr lang="en-US" dirty="0"/>
              <a:t>Syntax: USE </a:t>
            </a:r>
            <a:r>
              <a:rPr lang="en-US" dirty="0" err="1"/>
              <a:t>DatabaseName</a:t>
            </a:r>
            <a:r>
              <a:rPr lang="en-US" dirty="0"/>
              <a:t>;</a:t>
            </a:r>
          </a:p>
          <a:p>
            <a:endParaRPr lang="en-US" dirty="0"/>
          </a:p>
          <a:p>
            <a:endParaRPr lang="en-US" dirty="0"/>
          </a:p>
        </p:txBody>
      </p:sp>
    </p:spTree>
    <p:extLst>
      <p:ext uri="{BB962C8B-B14F-4D97-AF65-F5344CB8AC3E}">
        <p14:creationId xmlns:p14="http://schemas.microsoft.com/office/powerpoint/2010/main" val="995767679"/>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3EE23-C860-4E2E-A104-CD4B27B281D6}"/>
              </a:ext>
            </a:extLst>
          </p:cNvPr>
          <p:cNvSpPr>
            <a:spLocks noGrp="1"/>
          </p:cNvSpPr>
          <p:nvPr>
            <p:ph type="title"/>
          </p:nvPr>
        </p:nvSpPr>
        <p:spPr/>
        <p:txBody>
          <a:bodyPr/>
          <a:lstStyle/>
          <a:p>
            <a:r>
              <a:rPr lang="en-US" dirty="0"/>
              <a:t>SQL </a:t>
            </a:r>
            <a:r>
              <a:rPr lang="en-US" dirty="0">
                <a:solidFill>
                  <a:srgbClr val="00B050"/>
                </a:solidFill>
              </a:rPr>
              <a:t>SELECT</a:t>
            </a:r>
            <a:r>
              <a:rPr lang="en-US" dirty="0"/>
              <a:t> </a:t>
            </a:r>
            <a:r>
              <a:rPr lang="en-US" dirty="0">
                <a:solidFill>
                  <a:srgbClr val="00B050"/>
                </a:solidFill>
              </a:rPr>
              <a:t>DISTINCT</a:t>
            </a:r>
            <a:r>
              <a:rPr lang="en-US" dirty="0"/>
              <a:t> Statement</a:t>
            </a:r>
          </a:p>
        </p:txBody>
      </p:sp>
      <p:sp>
        <p:nvSpPr>
          <p:cNvPr id="3" name="Date Placeholder 2">
            <a:extLst>
              <a:ext uri="{FF2B5EF4-FFF2-40B4-BE49-F238E27FC236}">
                <a16:creationId xmlns:a16="http://schemas.microsoft.com/office/drawing/2014/main" id="{BD3E2E49-66A6-4786-8AF1-9140C4BCE369}"/>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20CB1BC4-6301-4DD4-AC98-C10C2F58469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15</a:t>
            </a:fld>
            <a:endParaRPr lang="en-US"/>
          </a:p>
        </p:txBody>
      </p:sp>
      <p:sp>
        <p:nvSpPr>
          <p:cNvPr id="5" name="Text Placeholder 4">
            <a:extLst>
              <a:ext uri="{FF2B5EF4-FFF2-40B4-BE49-F238E27FC236}">
                <a16:creationId xmlns:a16="http://schemas.microsoft.com/office/drawing/2014/main" id="{476B4466-25AA-4F69-8F7A-80FA1777BD3B}"/>
              </a:ext>
            </a:extLst>
          </p:cNvPr>
          <p:cNvSpPr>
            <a:spLocks noGrp="1"/>
          </p:cNvSpPr>
          <p:nvPr>
            <p:ph type="body" idx="1"/>
          </p:nvPr>
        </p:nvSpPr>
        <p:spPr/>
        <p:txBody>
          <a:bodyPr/>
          <a:lstStyle/>
          <a:p>
            <a:r>
              <a:rPr lang="en-US" dirty="0"/>
              <a:t>Syntax:  SELECT DISTINCT </a:t>
            </a:r>
            <a:r>
              <a:rPr lang="en-US" i="1" dirty="0"/>
              <a:t>column1</a:t>
            </a:r>
            <a:r>
              <a:rPr lang="en-US" dirty="0"/>
              <a:t>,</a:t>
            </a:r>
            <a:r>
              <a:rPr lang="en-US" i="1" dirty="0"/>
              <a:t> column2, ...</a:t>
            </a:r>
            <a:br>
              <a:rPr lang="en-US" dirty="0"/>
            </a:br>
            <a:r>
              <a:rPr lang="en-US" dirty="0"/>
              <a:t>FROM </a:t>
            </a:r>
            <a:r>
              <a:rPr lang="en-US" i="1" dirty="0" err="1"/>
              <a:t>table_name</a:t>
            </a:r>
            <a:r>
              <a:rPr lang="en-US" dirty="0"/>
              <a:t>;</a:t>
            </a:r>
          </a:p>
          <a:p>
            <a:endParaRPr lang="en-US" dirty="0"/>
          </a:p>
          <a:p>
            <a:r>
              <a:rPr lang="en-US" dirty="0"/>
              <a:t>Example: SELECT  DISTINCT Country FROM  Customers;</a:t>
            </a:r>
          </a:p>
        </p:txBody>
      </p:sp>
    </p:spTree>
    <p:extLst>
      <p:ext uri="{BB962C8B-B14F-4D97-AF65-F5344CB8AC3E}">
        <p14:creationId xmlns:p14="http://schemas.microsoft.com/office/powerpoint/2010/main" val="612851218"/>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A0072-E8E9-4561-A470-1315D006438C}"/>
              </a:ext>
            </a:extLst>
          </p:cNvPr>
          <p:cNvSpPr>
            <a:spLocks noGrp="1"/>
          </p:cNvSpPr>
          <p:nvPr>
            <p:ph type="title"/>
          </p:nvPr>
        </p:nvSpPr>
        <p:spPr/>
        <p:txBody>
          <a:bodyPr/>
          <a:lstStyle/>
          <a:p>
            <a:r>
              <a:rPr lang="en-US" dirty="0"/>
              <a:t>SQL Aliases</a:t>
            </a:r>
          </a:p>
        </p:txBody>
      </p:sp>
      <p:sp>
        <p:nvSpPr>
          <p:cNvPr id="3" name="Date Placeholder 2">
            <a:extLst>
              <a:ext uri="{FF2B5EF4-FFF2-40B4-BE49-F238E27FC236}">
                <a16:creationId xmlns:a16="http://schemas.microsoft.com/office/drawing/2014/main" id="{78A08F6C-168B-441C-866A-45FDCB630284}"/>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C2708E12-888E-4A78-B2EF-D5D3B2E23FD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16</a:t>
            </a:fld>
            <a:endParaRPr lang="en-US"/>
          </a:p>
        </p:txBody>
      </p:sp>
      <p:sp>
        <p:nvSpPr>
          <p:cNvPr id="5" name="Text Placeholder 4">
            <a:extLst>
              <a:ext uri="{FF2B5EF4-FFF2-40B4-BE49-F238E27FC236}">
                <a16:creationId xmlns:a16="http://schemas.microsoft.com/office/drawing/2014/main" id="{4C1FD190-C3E6-4FB6-914F-1B91EF501235}"/>
              </a:ext>
            </a:extLst>
          </p:cNvPr>
          <p:cNvSpPr>
            <a:spLocks noGrp="1"/>
          </p:cNvSpPr>
          <p:nvPr>
            <p:ph type="body" idx="1"/>
          </p:nvPr>
        </p:nvSpPr>
        <p:spPr>
          <a:xfrm>
            <a:off x="301753" y="1527048"/>
            <a:ext cx="8534400" cy="4572000"/>
          </a:xfrm>
        </p:spPr>
        <p:txBody>
          <a:bodyPr/>
          <a:lstStyle/>
          <a:p>
            <a:r>
              <a:rPr lang="en-US" dirty="0"/>
              <a:t>SQL aliases are used to give a table, or a column in a table, a temporary name.</a:t>
            </a:r>
          </a:p>
          <a:p>
            <a:endParaRPr lang="en-US" dirty="0"/>
          </a:p>
          <a:p>
            <a:r>
              <a:rPr lang="en-US" dirty="0"/>
              <a:t>Alias Column Syntax: SELECT </a:t>
            </a:r>
            <a:r>
              <a:rPr lang="en-US" i="1" dirty="0" err="1"/>
              <a:t>column_name</a:t>
            </a:r>
            <a:r>
              <a:rPr lang="en-US" dirty="0"/>
              <a:t> AS </a:t>
            </a:r>
            <a:r>
              <a:rPr lang="en-US" i="1" dirty="0" err="1"/>
              <a:t>alias_name</a:t>
            </a:r>
            <a:br>
              <a:rPr lang="en-US" dirty="0"/>
            </a:br>
            <a:r>
              <a:rPr lang="en-US" dirty="0"/>
              <a:t>FROM </a:t>
            </a:r>
            <a:r>
              <a:rPr lang="en-US" i="1" dirty="0" err="1"/>
              <a:t>table_name</a:t>
            </a:r>
            <a:r>
              <a:rPr lang="en-US" i="1" dirty="0"/>
              <a:t>;</a:t>
            </a:r>
          </a:p>
          <a:p>
            <a:endParaRPr lang="en-US" i="1" dirty="0"/>
          </a:p>
          <a:p>
            <a:r>
              <a:rPr lang="en-US" dirty="0"/>
              <a:t>Alias Table Syntax: SELECT </a:t>
            </a:r>
            <a:r>
              <a:rPr lang="en-US" i="1" dirty="0" err="1"/>
              <a:t>column_name</a:t>
            </a:r>
            <a:r>
              <a:rPr lang="en-US" i="1" dirty="0"/>
              <a:t>(s)</a:t>
            </a:r>
            <a:br>
              <a:rPr lang="en-US" dirty="0"/>
            </a:br>
            <a:r>
              <a:rPr lang="en-US" dirty="0"/>
              <a:t>FROM </a:t>
            </a:r>
            <a:r>
              <a:rPr lang="en-US" i="1" dirty="0" err="1"/>
              <a:t>table_name</a:t>
            </a:r>
            <a:r>
              <a:rPr lang="en-US" i="1" dirty="0"/>
              <a:t> </a:t>
            </a:r>
            <a:r>
              <a:rPr lang="en-US" dirty="0"/>
              <a:t>AS </a:t>
            </a:r>
            <a:r>
              <a:rPr lang="en-US" i="1" dirty="0" err="1"/>
              <a:t>alias_name</a:t>
            </a:r>
            <a:r>
              <a:rPr lang="en-US" i="1" dirty="0"/>
              <a:t>;</a:t>
            </a:r>
            <a:endParaRPr lang="en-US" dirty="0"/>
          </a:p>
          <a:p>
            <a:endParaRPr lang="en-US" dirty="0"/>
          </a:p>
          <a:p>
            <a:endParaRPr lang="en-US" dirty="0"/>
          </a:p>
        </p:txBody>
      </p:sp>
    </p:spTree>
    <p:extLst>
      <p:ext uri="{BB962C8B-B14F-4D97-AF65-F5344CB8AC3E}">
        <p14:creationId xmlns:p14="http://schemas.microsoft.com/office/powerpoint/2010/main" val="1361330947"/>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3F67-79C0-423C-8F45-8686198B6725}"/>
              </a:ext>
            </a:extLst>
          </p:cNvPr>
          <p:cNvSpPr>
            <a:spLocks noGrp="1"/>
          </p:cNvSpPr>
          <p:nvPr>
            <p:ph type="title"/>
          </p:nvPr>
        </p:nvSpPr>
        <p:spPr/>
        <p:txBody>
          <a:bodyPr/>
          <a:lstStyle/>
          <a:p>
            <a:r>
              <a:rPr lang="en-US" dirty="0"/>
              <a:t>Alias for Columns Examples</a:t>
            </a:r>
          </a:p>
        </p:txBody>
      </p:sp>
      <p:sp>
        <p:nvSpPr>
          <p:cNvPr id="3" name="Date Placeholder 2">
            <a:extLst>
              <a:ext uri="{FF2B5EF4-FFF2-40B4-BE49-F238E27FC236}">
                <a16:creationId xmlns:a16="http://schemas.microsoft.com/office/drawing/2014/main" id="{2909A4E9-8202-48DE-BC52-63FCFB2402B0}"/>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E04CAD41-20B5-4C5B-8B09-0C913FA0AB5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17</a:t>
            </a:fld>
            <a:endParaRPr lang="en-US"/>
          </a:p>
        </p:txBody>
      </p:sp>
      <p:sp>
        <p:nvSpPr>
          <p:cNvPr id="5" name="Text Placeholder 4">
            <a:extLst>
              <a:ext uri="{FF2B5EF4-FFF2-40B4-BE49-F238E27FC236}">
                <a16:creationId xmlns:a16="http://schemas.microsoft.com/office/drawing/2014/main" id="{1F1D1C1A-EC83-47AE-95A7-E665DF0DF8E3}"/>
              </a:ext>
            </a:extLst>
          </p:cNvPr>
          <p:cNvSpPr>
            <a:spLocks noGrp="1"/>
          </p:cNvSpPr>
          <p:nvPr>
            <p:ph type="body" idx="1"/>
          </p:nvPr>
        </p:nvSpPr>
        <p:spPr/>
        <p:txBody>
          <a:bodyPr/>
          <a:lstStyle/>
          <a:p>
            <a:r>
              <a:rPr lang="en-US" dirty="0"/>
              <a:t>SELECT </a:t>
            </a:r>
            <a:r>
              <a:rPr lang="en-US" dirty="0" err="1"/>
              <a:t>CustomerName</a:t>
            </a:r>
            <a:r>
              <a:rPr lang="en-US" dirty="0"/>
              <a:t> AS Customer, </a:t>
            </a:r>
            <a:r>
              <a:rPr lang="en-US" dirty="0" err="1"/>
              <a:t>ContactName</a:t>
            </a:r>
            <a:r>
              <a:rPr lang="en-US" dirty="0"/>
              <a:t> AS [Contact Person] FROM Customers;</a:t>
            </a:r>
          </a:p>
          <a:p>
            <a:endParaRPr lang="en-US" dirty="0"/>
          </a:p>
          <a:p>
            <a:endParaRPr lang="en-US" dirty="0"/>
          </a:p>
        </p:txBody>
      </p:sp>
      <p:pic>
        <p:nvPicPr>
          <p:cNvPr id="6" name="Picture 5">
            <a:extLst>
              <a:ext uri="{FF2B5EF4-FFF2-40B4-BE49-F238E27FC236}">
                <a16:creationId xmlns:a16="http://schemas.microsoft.com/office/drawing/2014/main" id="{25EE2C1A-ABC0-404D-8984-7D1879970C5E}"/>
              </a:ext>
            </a:extLst>
          </p:cNvPr>
          <p:cNvPicPr>
            <a:picLocks noChangeAspect="1"/>
          </p:cNvPicPr>
          <p:nvPr/>
        </p:nvPicPr>
        <p:blipFill>
          <a:blip r:embed="rId2"/>
          <a:stretch>
            <a:fillRect/>
          </a:stretch>
        </p:blipFill>
        <p:spPr>
          <a:xfrm>
            <a:off x="301752" y="3124200"/>
            <a:ext cx="8503920" cy="3280783"/>
          </a:xfrm>
          <a:prstGeom prst="rect">
            <a:avLst/>
          </a:prstGeom>
        </p:spPr>
      </p:pic>
    </p:spTree>
    <p:extLst>
      <p:ext uri="{BB962C8B-B14F-4D97-AF65-F5344CB8AC3E}">
        <p14:creationId xmlns:p14="http://schemas.microsoft.com/office/powerpoint/2010/main" val="412706463"/>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30147-40A8-4179-9F3C-11544E6AD65A}"/>
              </a:ext>
            </a:extLst>
          </p:cNvPr>
          <p:cNvSpPr>
            <a:spLocks noGrp="1"/>
          </p:cNvSpPr>
          <p:nvPr>
            <p:ph type="title"/>
          </p:nvPr>
        </p:nvSpPr>
        <p:spPr/>
        <p:txBody>
          <a:bodyPr/>
          <a:lstStyle/>
          <a:p>
            <a:r>
              <a:rPr lang="en-US" dirty="0"/>
              <a:t>Alias for Tables Example</a:t>
            </a:r>
          </a:p>
        </p:txBody>
      </p:sp>
      <p:sp>
        <p:nvSpPr>
          <p:cNvPr id="3" name="Date Placeholder 2">
            <a:extLst>
              <a:ext uri="{FF2B5EF4-FFF2-40B4-BE49-F238E27FC236}">
                <a16:creationId xmlns:a16="http://schemas.microsoft.com/office/drawing/2014/main" id="{C0F7482E-0EB5-412C-A808-718346F7E4E8}"/>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48AF61D9-C92E-4A34-979A-C17251C42F6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18</a:t>
            </a:fld>
            <a:endParaRPr lang="en-US"/>
          </a:p>
        </p:txBody>
      </p:sp>
      <p:sp>
        <p:nvSpPr>
          <p:cNvPr id="5" name="Text Placeholder 4">
            <a:extLst>
              <a:ext uri="{FF2B5EF4-FFF2-40B4-BE49-F238E27FC236}">
                <a16:creationId xmlns:a16="http://schemas.microsoft.com/office/drawing/2014/main" id="{8AB587E1-B1F1-491B-8309-4A0737D7AC97}"/>
              </a:ext>
            </a:extLst>
          </p:cNvPr>
          <p:cNvSpPr>
            <a:spLocks noGrp="1"/>
          </p:cNvSpPr>
          <p:nvPr>
            <p:ph type="body" idx="1"/>
          </p:nvPr>
        </p:nvSpPr>
        <p:spPr/>
        <p:txBody>
          <a:bodyPr/>
          <a:lstStyle/>
          <a:p>
            <a:r>
              <a:rPr lang="en-US" dirty="0"/>
              <a:t>SELECT </a:t>
            </a:r>
            <a:r>
              <a:rPr lang="en-US" dirty="0" err="1"/>
              <a:t>o.OrderID</a:t>
            </a:r>
            <a:r>
              <a:rPr lang="en-US" dirty="0"/>
              <a:t>, </a:t>
            </a:r>
            <a:r>
              <a:rPr lang="en-US" dirty="0" err="1"/>
              <a:t>o.OrderDate</a:t>
            </a:r>
            <a:r>
              <a:rPr lang="en-US" dirty="0"/>
              <a:t>, </a:t>
            </a:r>
            <a:r>
              <a:rPr lang="en-US" dirty="0" err="1"/>
              <a:t>c.CustomerName</a:t>
            </a:r>
            <a:endParaRPr lang="en-US" dirty="0"/>
          </a:p>
          <a:p>
            <a:pPr marL="131445" indent="0">
              <a:buNone/>
            </a:pPr>
            <a:r>
              <a:rPr lang="en-US" dirty="0"/>
              <a:t>FROM Customers AS c, Orders AS o WHERE </a:t>
            </a:r>
            <a:r>
              <a:rPr lang="en-US" dirty="0" err="1"/>
              <a:t>c.CustomerName</a:t>
            </a:r>
            <a:r>
              <a:rPr lang="en-US" dirty="0"/>
              <a:t>="Around the Horn" AND </a:t>
            </a:r>
            <a:r>
              <a:rPr lang="en-US" dirty="0" err="1"/>
              <a:t>c.CustomerID</a:t>
            </a:r>
            <a:r>
              <a:rPr lang="en-US" dirty="0"/>
              <a:t>=</a:t>
            </a:r>
            <a:r>
              <a:rPr lang="en-US" dirty="0" err="1"/>
              <a:t>o.CustomerID</a:t>
            </a:r>
            <a:r>
              <a:rPr lang="en-US" dirty="0"/>
              <a:t>;</a:t>
            </a:r>
          </a:p>
          <a:p>
            <a:pPr marL="131445" indent="0">
              <a:buNone/>
            </a:pPr>
            <a:endParaRPr lang="en-US" dirty="0"/>
          </a:p>
          <a:p>
            <a:pPr marL="131445" indent="0">
              <a:buNone/>
            </a:pPr>
            <a:endParaRPr lang="en-US" dirty="0"/>
          </a:p>
        </p:txBody>
      </p:sp>
      <p:pic>
        <p:nvPicPr>
          <p:cNvPr id="6" name="Picture 5">
            <a:extLst>
              <a:ext uri="{FF2B5EF4-FFF2-40B4-BE49-F238E27FC236}">
                <a16:creationId xmlns:a16="http://schemas.microsoft.com/office/drawing/2014/main" id="{D5842988-1E4D-4154-8D7E-7BE0AA59EA63}"/>
              </a:ext>
            </a:extLst>
          </p:cNvPr>
          <p:cNvPicPr>
            <a:picLocks noChangeAspect="1"/>
          </p:cNvPicPr>
          <p:nvPr/>
        </p:nvPicPr>
        <p:blipFill>
          <a:blip r:embed="rId2"/>
          <a:stretch>
            <a:fillRect/>
          </a:stretch>
        </p:blipFill>
        <p:spPr>
          <a:xfrm>
            <a:off x="301752" y="3875817"/>
            <a:ext cx="8534400" cy="1392365"/>
          </a:xfrm>
          <a:prstGeom prst="rect">
            <a:avLst/>
          </a:prstGeom>
        </p:spPr>
      </p:pic>
    </p:spTree>
    <p:extLst>
      <p:ext uri="{BB962C8B-B14F-4D97-AF65-F5344CB8AC3E}">
        <p14:creationId xmlns:p14="http://schemas.microsoft.com/office/powerpoint/2010/main" val="131031415"/>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BA4A-46BB-402B-91C7-57AD75F4F8D4}"/>
              </a:ext>
            </a:extLst>
          </p:cNvPr>
          <p:cNvSpPr>
            <a:spLocks noGrp="1"/>
          </p:cNvSpPr>
          <p:nvPr>
            <p:ph type="title"/>
          </p:nvPr>
        </p:nvSpPr>
        <p:spPr/>
        <p:txBody>
          <a:bodyPr/>
          <a:lstStyle/>
          <a:p>
            <a:r>
              <a:rPr lang="en-US" dirty="0">
                <a:solidFill>
                  <a:srgbClr val="00B050"/>
                </a:solidFill>
              </a:rPr>
              <a:t>Between</a:t>
            </a:r>
            <a:r>
              <a:rPr lang="en-US" dirty="0"/>
              <a:t> a certain range</a:t>
            </a:r>
          </a:p>
        </p:txBody>
      </p:sp>
      <p:sp>
        <p:nvSpPr>
          <p:cNvPr id="3" name="Date Placeholder 2">
            <a:extLst>
              <a:ext uri="{FF2B5EF4-FFF2-40B4-BE49-F238E27FC236}">
                <a16:creationId xmlns:a16="http://schemas.microsoft.com/office/drawing/2014/main" id="{2FD0555A-63EC-49CF-BF6F-B4B1D5BD4F58}"/>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734631B6-C388-46B3-85A6-8295BE43703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19</a:t>
            </a:fld>
            <a:endParaRPr lang="en-US"/>
          </a:p>
        </p:txBody>
      </p:sp>
      <p:sp>
        <p:nvSpPr>
          <p:cNvPr id="5" name="Text Placeholder 4">
            <a:extLst>
              <a:ext uri="{FF2B5EF4-FFF2-40B4-BE49-F238E27FC236}">
                <a16:creationId xmlns:a16="http://schemas.microsoft.com/office/drawing/2014/main" id="{D00CCC49-1AEF-4A97-8EBC-87452A80D764}"/>
              </a:ext>
            </a:extLst>
          </p:cNvPr>
          <p:cNvSpPr>
            <a:spLocks noGrp="1"/>
          </p:cNvSpPr>
          <p:nvPr>
            <p:ph type="body" idx="1"/>
          </p:nvPr>
        </p:nvSpPr>
        <p:spPr/>
        <p:txBody>
          <a:bodyPr/>
          <a:lstStyle/>
          <a:p>
            <a:r>
              <a:rPr lang="en-US" dirty="0"/>
              <a:t>Example: SELECT * FROM Products WHERE Price BETWEEN 50 AND 60;</a:t>
            </a:r>
          </a:p>
          <a:p>
            <a:endParaRPr lang="en-US" dirty="0"/>
          </a:p>
          <a:p>
            <a:endParaRPr lang="en-US" dirty="0"/>
          </a:p>
        </p:txBody>
      </p:sp>
      <p:pic>
        <p:nvPicPr>
          <p:cNvPr id="6" name="Picture 5">
            <a:extLst>
              <a:ext uri="{FF2B5EF4-FFF2-40B4-BE49-F238E27FC236}">
                <a16:creationId xmlns:a16="http://schemas.microsoft.com/office/drawing/2014/main" id="{B4C65471-C0D3-4778-8B6A-58CA04B258DA}"/>
              </a:ext>
            </a:extLst>
          </p:cNvPr>
          <p:cNvPicPr>
            <a:picLocks noChangeAspect="1"/>
          </p:cNvPicPr>
          <p:nvPr/>
        </p:nvPicPr>
        <p:blipFill>
          <a:blip r:embed="rId2"/>
          <a:stretch>
            <a:fillRect/>
          </a:stretch>
        </p:blipFill>
        <p:spPr>
          <a:xfrm>
            <a:off x="552450" y="3144999"/>
            <a:ext cx="8386572" cy="1731801"/>
          </a:xfrm>
          <a:prstGeom prst="rect">
            <a:avLst/>
          </a:prstGeom>
        </p:spPr>
      </p:pic>
    </p:spTree>
    <p:extLst>
      <p:ext uri="{BB962C8B-B14F-4D97-AF65-F5344CB8AC3E}">
        <p14:creationId xmlns:p14="http://schemas.microsoft.com/office/powerpoint/2010/main" val="3500884666"/>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Autofit/>
          </a:bodyPr>
          <a:lstStyle/>
          <a:p>
            <a:pPr lvl="0"/>
            <a:r>
              <a:rPr lang="en" sz="3600" dirty="0"/>
              <a:t>Hello!</a:t>
            </a:r>
            <a:endParaRPr dirty="0"/>
          </a:p>
        </p:txBody>
      </p:sp>
      <p:sp>
        <p:nvSpPr>
          <p:cNvPr id="171" name="Google Shape;171;p14"/>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Autofit/>
          </a:bodyPr>
          <a:lstStyle/>
          <a:p>
            <a:pPr marL="0" lvl="0" indent="0">
              <a:spcBef>
                <a:spcPts val="600"/>
              </a:spcBef>
              <a:buNone/>
            </a:pPr>
            <a:endParaRPr lang="en-US" sz="4000" i="1" dirty="0">
              <a:solidFill>
                <a:srgbClr val="111111"/>
              </a:solidFill>
              <a:latin typeface="Playfair Display"/>
              <a:ea typeface="Playfair Display"/>
              <a:cs typeface="Playfair Display"/>
              <a:sym typeface="Playfair Display"/>
            </a:endParaRPr>
          </a:p>
          <a:p>
            <a:pPr marL="0" lvl="0" indent="0">
              <a:spcBef>
                <a:spcPts val="600"/>
              </a:spcBef>
              <a:buNone/>
            </a:pPr>
            <a:r>
              <a:rPr lang="en-US" sz="4000" i="1" dirty="0">
                <a:solidFill>
                  <a:srgbClr val="111111"/>
                </a:solidFill>
                <a:latin typeface="Playfair Display"/>
                <a:ea typeface="Playfair Display"/>
                <a:cs typeface="Playfair Display"/>
                <a:sym typeface="Playfair Display"/>
              </a:rPr>
              <a:t>I am </a:t>
            </a:r>
            <a:r>
              <a:rPr lang="en-US" sz="4000" i="1" dirty="0">
                <a:latin typeface="Playfair Display"/>
                <a:ea typeface="Playfair Display"/>
                <a:cs typeface="Playfair Display"/>
                <a:sym typeface="Playfair Display"/>
              </a:rPr>
              <a:t>Md. Iabur Rahman</a:t>
            </a:r>
          </a:p>
          <a:p>
            <a:pPr marL="0" lvl="0" indent="0">
              <a:spcBef>
                <a:spcPts val="600"/>
              </a:spcBef>
              <a:buNone/>
            </a:pPr>
            <a:endParaRPr lang="en-US" sz="4000" i="1" dirty="0">
              <a:solidFill>
                <a:srgbClr val="111111"/>
              </a:solidFill>
              <a:latin typeface="Playfair Display"/>
              <a:ea typeface="Playfair Display"/>
              <a:cs typeface="Playfair Display"/>
              <a:sym typeface="Playfair Display"/>
            </a:endParaRPr>
          </a:p>
          <a:p>
            <a:pPr marL="0" lvl="0" indent="0">
              <a:spcBef>
                <a:spcPts val="600"/>
              </a:spcBef>
              <a:buClr>
                <a:schemeClr val="dk1"/>
              </a:buClr>
              <a:buSzPts val="1100"/>
              <a:buNone/>
            </a:pPr>
            <a:r>
              <a:rPr lang="en-US" dirty="0">
                <a:solidFill>
                  <a:srgbClr val="111111"/>
                </a:solidFill>
              </a:rPr>
              <a:t>Now I am going to present a few topics of internship program from day eleven to day twenty at </a:t>
            </a:r>
            <a:r>
              <a:rPr lang="en-US" dirty="0" err="1">
                <a:solidFill>
                  <a:srgbClr val="111111"/>
                </a:solidFill>
              </a:rPr>
              <a:t>iXora</a:t>
            </a:r>
            <a:r>
              <a:rPr lang="en-US" dirty="0">
                <a:solidFill>
                  <a:srgbClr val="111111"/>
                </a:solidFill>
              </a:rPr>
              <a:t> Solution LTD.</a:t>
            </a:r>
            <a:endParaRPr lang="en-US" sz="5400" b="1" dirty="0">
              <a:solidFill>
                <a:srgbClr val="111111"/>
              </a:solidFill>
            </a:endParaRPr>
          </a:p>
        </p:txBody>
      </p:sp>
      <p:sp>
        <p:nvSpPr>
          <p:cNvPr id="2" name="Date Placeholder 1">
            <a:extLst>
              <a:ext uri="{FF2B5EF4-FFF2-40B4-BE49-F238E27FC236}">
                <a16:creationId xmlns:a16="http://schemas.microsoft.com/office/drawing/2014/main" id="{AA62CCDE-8956-4A66-A562-4E67799A39B1}"/>
              </a:ext>
            </a:extLst>
          </p:cNvPr>
          <p:cNvSpPr>
            <a:spLocks noGrp="1"/>
          </p:cNvSpPr>
          <p:nvPr>
            <p:ph type="dt" idx="10"/>
          </p:nvPr>
        </p:nvSpPr>
        <p:spPr/>
        <p:txBody>
          <a:bodyPr/>
          <a:lstStyle/>
          <a:p>
            <a:fld id="{9585296F-1392-4E90-A260-31C21C7FE439}" type="datetime1">
              <a:rPr lang="en-US" smtClean="0"/>
              <a:t>8/20/2019</a:t>
            </a:fld>
            <a:endParaRPr lang="en-US"/>
          </a:p>
        </p:txBody>
      </p:sp>
      <p:sp>
        <p:nvSpPr>
          <p:cNvPr id="3" name="Slide Number Placeholder 2">
            <a:extLst>
              <a:ext uri="{FF2B5EF4-FFF2-40B4-BE49-F238E27FC236}">
                <a16:creationId xmlns:a16="http://schemas.microsoft.com/office/drawing/2014/main" id="{CC5B6EA0-F74A-48F4-8005-B4367D0838E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a:t>
            </a:fld>
            <a:endParaRPr lang="en-US"/>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38FC-06DC-4DC1-B695-67C077C67E94}"/>
              </a:ext>
            </a:extLst>
          </p:cNvPr>
          <p:cNvSpPr>
            <a:spLocks noGrp="1"/>
          </p:cNvSpPr>
          <p:nvPr>
            <p:ph type="title"/>
          </p:nvPr>
        </p:nvSpPr>
        <p:spPr/>
        <p:txBody>
          <a:bodyPr/>
          <a:lstStyle/>
          <a:p>
            <a:r>
              <a:rPr lang="en-US" dirty="0"/>
              <a:t>SQL </a:t>
            </a:r>
            <a:r>
              <a:rPr lang="en-US" dirty="0">
                <a:solidFill>
                  <a:srgbClr val="00B050"/>
                </a:solidFill>
              </a:rPr>
              <a:t>LIKE</a:t>
            </a:r>
            <a:r>
              <a:rPr lang="en-US" dirty="0"/>
              <a:t> Operator</a:t>
            </a:r>
          </a:p>
        </p:txBody>
      </p:sp>
      <p:sp>
        <p:nvSpPr>
          <p:cNvPr id="3" name="Date Placeholder 2">
            <a:extLst>
              <a:ext uri="{FF2B5EF4-FFF2-40B4-BE49-F238E27FC236}">
                <a16:creationId xmlns:a16="http://schemas.microsoft.com/office/drawing/2014/main" id="{2A141BF0-EBDE-485C-8D82-C0BB6DCD0E06}"/>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BF47B0CF-7BB0-489C-8E31-2A08C4C038B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20</a:t>
            </a:fld>
            <a:endParaRPr lang="en-US"/>
          </a:p>
        </p:txBody>
      </p:sp>
      <p:sp>
        <p:nvSpPr>
          <p:cNvPr id="5" name="Text Placeholder 4">
            <a:extLst>
              <a:ext uri="{FF2B5EF4-FFF2-40B4-BE49-F238E27FC236}">
                <a16:creationId xmlns:a16="http://schemas.microsoft.com/office/drawing/2014/main" id="{535B81FF-B4B5-4445-B330-519891880737}"/>
              </a:ext>
            </a:extLst>
          </p:cNvPr>
          <p:cNvSpPr>
            <a:spLocks noGrp="1"/>
          </p:cNvSpPr>
          <p:nvPr>
            <p:ph type="body" idx="1"/>
          </p:nvPr>
        </p:nvSpPr>
        <p:spPr/>
        <p:txBody>
          <a:bodyPr/>
          <a:lstStyle/>
          <a:p>
            <a:pPr marL="131445" indent="0">
              <a:buNone/>
            </a:pPr>
            <a:r>
              <a:rPr lang="en-US" dirty="0"/>
              <a:t>The LIKE operator is used in a WHERE clause to search for a specified pattern in a column.</a:t>
            </a:r>
          </a:p>
          <a:p>
            <a:endParaRPr lang="en-US" dirty="0"/>
          </a:p>
          <a:p>
            <a:pPr>
              <a:buFont typeface="Wingdings" panose="05000000000000000000" pitchFamily="2" charset="2"/>
              <a:buChar char="Ø"/>
            </a:pPr>
            <a:r>
              <a:rPr lang="en-US" dirty="0"/>
              <a:t>% - The percent sign represents zero, one, or multiple characters</a:t>
            </a:r>
          </a:p>
          <a:p>
            <a:pPr>
              <a:buFont typeface="Wingdings" panose="05000000000000000000" pitchFamily="2" charset="2"/>
              <a:buChar char="Ø"/>
            </a:pPr>
            <a:r>
              <a:rPr lang="en-US" dirty="0"/>
              <a:t>_ - The underscore represents a single character</a:t>
            </a:r>
          </a:p>
          <a:p>
            <a:pPr>
              <a:buFont typeface="Wingdings" panose="05000000000000000000" pitchFamily="2" charset="2"/>
              <a:buChar char="Ø"/>
            </a:pPr>
            <a:endParaRPr lang="en-US" dirty="0"/>
          </a:p>
          <a:p>
            <a:pPr>
              <a:buFont typeface="Wingdings" panose="05000000000000000000" pitchFamily="2" charset="2"/>
              <a:buChar char="§"/>
            </a:pPr>
            <a:r>
              <a:rPr lang="en-US" dirty="0"/>
              <a:t>LIKE Syntax: SELECT </a:t>
            </a:r>
            <a:r>
              <a:rPr lang="en-US" i="1" dirty="0"/>
              <a:t>column1, column2, ... </a:t>
            </a:r>
            <a:r>
              <a:rPr lang="en-US" dirty="0"/>
              <a:t>FROM </a:t>
            </a:r>
            <a:r>
              <a:rPr lang="en-US" i="1" dirty="0" err="1"/>
              <a:t>table_name</a:t>
            </a:r>
            <a:r>
              <a:rPr lang="en-US" i="1" dirty="0"/>
              <a:t> </a:t>
            </a:r>
            <a:r>
              <a:rPr lang="en-US" dirty="0"/>
              <a:t>WHERE </a:t>
            </a:r>
            <a:r>
              <a:rPr lang="en-US" i="1" dirty="0" err="1"/>
              <a:t>columnN</a:t>
            </a:r>
            <a:r>
              <a:rPr lang="en-US" dirty="0"/>
              <a:t> LIKE </a:t>
            </a:r>
            <a:r>
              <a:rPr lang="en-US" i="1" dirty="0"/>
              <a:t>pattern</a:t>
            </a:r>
            <a:r>
              <a:rPr lang="en-US" dirty="0"/>
              <a:t>;</a:t>
            </a:r>
          </a:p>
          <a:p>
            <a:pPr>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2651710363"/>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5951D-0FC6-4C62-A069-5411DAB12788}"/>
              </a:ext>
            </a:extLst>
          </p:cNvPr>
          <p:cNvSpPr>
            <a:spLocks noGrp="1"/>
          </p:cNvSpPr>
          <p:nvPr>
            <p:ph type="title"/>
          </p:nvPr>
        </p:nvSpPr>
        <p:spPr/>
        <p:txBody>
          <a:bodyPr/>
          <a:lstStyle/>
          <a:p>
            <a:r>
              <a:rPr lang="en-US" dirty="0"/>
              <a:t>Different </a:t>
            </a:r>
            <a:r>
              <a:rPr lang="en-US" dirty="0">
                <a:solidFill>
                  <a:srgbClr val="00B050"/>
                </a:solidFill>
              </a:rPr>
              <a:t>LIKE</a:t>
            </a:r>
            <a:r>
              <a:rPr lang="en-US" dirty="0"/>
              <a:t> operators</a:t>
            </a:r>
          </a:p>
        </p:txBody>
      </p:sp>
      <p:sp>
        <p:nvSpPr>
          <p:cNvPr id="3" name="Date Placeholder 2">
            <a:extLst>
              <a:ext uri="{FF2B5EF4-FFF2-40B4-BE49-F238E27FC236}">
                <a16:creationId xmlns:a16="http://schemas.microsoft.com/office/drawing/2014/main" id="{A4405A9C-2CC5-4C34-B878-969012220971}"/>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1C9E3608-8E2F-4858-99A6-78523E6777E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21</a:t>
            </a:fld>
            <a:endParaRPr lang="en-US"/>
          </a:p>
        </p:txBody>
      </p:sp>
      <p:pic>
        <p:nvPicPr>
          <p:cNvPr id="6" name="Picture 5">
            <a:extLst>
              <a:ext uri="{FF2B5EF4-FFF2-40B4-BE49-F238E27FC236}">
                <a16:creationId xmlns:a16="http://schemas.microsoft.com/office/drawing/2014/main" id="{5589D03A-2EE8-480D-96B2-F8D6B33F7A6A}"/>
              </a:ext>
            </a:extLst>
          </p:cNvPr>
          <p:cNvPicPr>
            <a:picLocks noChangeAspect="1"/>
          </p:cNvPicPr>
          <p:nvPr/>
        </p:nvPicPr>
        <p:blipFill>
          <a:blip r:embed="rId2"/>
          <a:stretch>
            <a:fillRect/>
          </a:stretch>
        </p:blipFill>
        <p:spPr>
          <a:xfrm>
            <a:off x="542925" y="1862137"/>
            <a:ext cx="8058150" cy="3133725"/>
          </a:xfrm>
          <a:prstGeom prst="rect">
            <a:avLst/>
          </a:prstGeom>
        </p:spPr>
      </p:pic>
      <p:sp>
        <p:nvSpPr>
          <p:cNvPr id="5" name="Text Placeholder 4">
            <a:extLst>
              <a:ext uri="{FF2B5EF4-FFF2-40B4-BE49-F238E27FC236}">
                <a16:creationId xmlns:a16="http://schemas.microsoft.com/office/drawing/2014/main" id="{C5B12E8B-7DFD-4356-B776-E8E1C2490C78}"/>
              </a:ext>
            </a:extLst>
          </p:cNvPr>
          <p:cNvSpPr>
            <a:spLocks noGrp="1"/>
          </p:cNvSpPr>
          <p:nvPr>
            <p:ph type="body" idx="1"/>
          </p:nvPr>
        </p:nvSpPr>
        <p:spPr>
          <a:xfrm>
            <a:off x="301752" y="1527048"/>
            <a:ext cx="8503920" cy="4226052"/>
          </a:xfrm>
        </p:spPr>
        <p:txBody>
          <a:bodyPr/>
          <a:lstStyle/>
          <a:p>
            <a:endParaRPr lang="en-US" dirty="0"/>
          </a:p>
        </p:txBody>
      </p:sp>
    </p:spTree>
    <p:extLst>
      <p:ext uri="{BB962C8B-B14F-4D97-AF65-F5344CB8AC3E}">
        <p14:creationId xmlns:p14="http://schemas.microsoft.com/office/powerpoint/2010/main" val="2315006639"/>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EA660-9DFD-467F-8289-AE8F1A8EDD12}"/>
              </a:ext>
            </a:extLst>
          </p:cNvPr>
          <p:cNvSpPr>
            <a:spLocks noGrp="1"/>
          </p:cNvSpPr>
          <p:nvPr>
            <p:ph type="title"/>
          </p:nvPr>
        </p:nvSpPr>
        <p:spPr/>
        <p:txBody>
          <a:bodyPr/>
          <a:lstStyle/>
          <a:p>
            <a:r>
              <a:rPr lang="en-US" dirty="0"/>
              <a:t>SQL </a:t>
            </a:r>
            <a:r>
              <a:rPr lang="en-US" dirty="0">
                <a:solidFill>
                  <a:srgbClr val="00B050"/>
                </a:solidFill>
              </a:rPr>
              <a:t>IN</a:t>
            </a:r>
            <a:r>
              <a:rPr lang="en-US" dirty="0"/>
              <a:t> Operator</a:t>
            </a:r>
          </a:p>
        </p:txBody>
      </p:sp>
      <p:sp>
        <p:nvSpPr>
          <p:cNvPr id="3" name="Date Placeholder 2">
            <a:extLst>
              <a:ext uri="{FF2B5EF4-FFF2-40B4-BE49-F238E27FC236}">
                <a16:creationId xmlns:a16="http://schemas.microsoft.com/office/drawing/2014/main" id="{C79E45BD-36A2-4A40-9982-49681BFEA626}"/>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792D2611-91D2-4DBE-8BC8-10A208BC739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22</a:t>
            </a:fld>
            <a:endParaRPr lang="en-US"/>
          </a:p>
        </p:txBody>
      </p:sp>
      <p:sp>
        <p:nvSpPr>
          <p:cNvPr id="5" name="Text Placeholder 4">
            <a:extLst>
              <a:ext uri="{FF2B5EF4-FFF2-40B4-BE49-F238E27FC236}">
                <a16:creationId xmlns:a16="http://schemas.microsoft.com/office/drawing/2014/main" id="{AA007D00-E6FE-4742-9319-692091C0DC33}"/>
              </a:ext>
            </a:extLst>
          </p:cNvPr>
          <p:cNvSpPr>
            <a:spLocks noGrp="1"/>
          </p:cNvSpPr>
          <p:nvPr>
            <p:ph type="body" idx="1"/>
          </p:nvPr>
        </p:nvSpPr>
        <p:spPr/>
        <p:txBody>
          <a:bodyPr/>
          <a:lstStyle/>
          <a:p>
            <a:r>
              <a:rPr lang="en-US" dirty="0"/>
              <a:t>The </a:t>
            </a:r>
            <a:r>
              <a:rPr lang="en-US" dirty="0">
                <a:solidFill>
                  <a:srgbClr val="00B050"/>
                </a:solidFill>
              </a:rPr>
              <a:t>IN</a:t>
            </a:r>
            <a:r>
              <a:rPr lang="en-US" dirty="0"/>
              <a:t> operator allows you to specify multiple values in a WHERE clause. The </a:t>
            </a:r>
            <a:r>
              <a:rPr lang="en-US" dirty="0">
                <a:solidFill>
                  <a:srgbClr val="00B050"/>
                </a:solidFill>
              </a:rPr>
              <a:t>IN</a:t>
            </a:r>
            <a:r>
              <a:rPr lang="en-US" dirty="0"/>
              <a:t> operator is a shorthand for multiple OR conditions.</a:t>
            </a:r>
          </a:p>
          <a:p>
            <a:endParaRPr lang="en-US" dirty="0"/>
          </a:p>
          <a:p>
            <a:r>
              <a:rPr lang="en-US" dirty="0"/>
              <a:t>Syntax:  SELECT </a:t>
            </a:r>
            <a:r>
              <a:rPr lang="en-US" i="1" dirty="0" err="1"/>
              <a:t>column_name</a:t>
            </a:r>
            <a:r>
              <a:rPr lang="en-US" i="1" dirty="0"/>
              <a:t>(s) </a:t>
            </a:r>
            <a:r>
              <a:rPr lang="en-US" dirty="0"/>
              <a:t>FROM </a:t>
            </a:r>
            <a:r>
              <a:rPr lang="en-US" i="1" dirty="0" err="1"/>
              <a:t>table_name</a:t>
            </a:r>
            <a:r>
              <a:rPr lang="en-US" i="1" dirty="0"/>
              <a:t> </a:t>
            </a:r>
            <a:r>
              <a:rPr lang="en-US" dirty="0"/>
              <a:t>WHERE </a:t>
            </a:r>
            <a:r>
              <a:rPr lang="en-US" i="1" dirty="0" err="1"/>
              <a:t>column_name</a:t>
            </a:r>
            <a:r>
              <a:rPr lang="en-US" dirty="0"/>
              <a:t> </a:t>
            </a:r>
            <a:r>
              <a:rPr lang="en-US" dirty="0">
                <a:solidFill>
                  <a:srgbClr val="00B050"/>
                </a:solidFill>
              </a:rPr>
              <a:t>IN</a:t>
            </a:r>
            <a:r>
              <a:rPr lang="en-US" dirty="0"/>
              <a:t> (</a:t>
            </a:r>
            <a:r>
              <a:rPr lang="en-US" i="1" dirty="0"/>
              <a:t>value1</a:t>
            </a:r>
            <a:r>
              <a:rPr lang="en-US" dirty="0"/>
              <a:t>,</a:t>
            </a:r>
            <a:r>
              <a:rPr lang="en-US" i="1" dirty="0"/>
              <a:t> value2</a:t>
            </a:r>
            <a:r>
              <a:rPr lang="en-US" dirty="0"/>
              <a:t>, ...);</a:t>
            </a:r>
          </a:p>
          <a:p>
            <a:endParaRPr lang="en-US" dirty="0"/>
          </a:p>
          <a:p>
            <a:endParaRPr lang="en-US" dirty="0"/>
          </a:p>
        </p:txBody>
      </p:sp>
    </p:spTree>
    <p:extLst>
      <p:ext uri="{BB962C8B-B14F-4D97-AF65-F5344CB8AC3E}">
        <p14:creationId xmlns:p14="http://schemas.microsoft.com/office/powerpoint/2010/main" val="3509469728"/>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225C6-6092-44A3-9948-8D9DAAD9DFF2}"/>
              </a:ext>
            </a:extLst>
          </p:cNvPr>
          <p:cNvSpPr>
            <a:spLocks noGrp="1"/>
          </p:cNvSpPr>
          <p:nvPr>
            <p:ph type="title"/>
          </p:nvPr>
        </p:nvSpPr>
        <p:spPr/>
        <p:txBody>
          <a:bodyPr/>
          <a:lstStyle/>
          <a:p>
            <a:r>
              <a:rPr lang="en-US" dirty="0"/>
              <a:t>SQL </a:t>
            </a:r>
            <a:r>
              <a:rPr lang="en-US" dirty="0">
                <a:solidFill>
                  <a:srgbClr val="00B050"/>
                </a:solidFill>
              </a:rPr>
              <a:t>ORDER BY</a:t>
            </a:r>
            <a:r>
              <a:rPr lang="en-US" dirty="0"/>
              <a:t> Keyword</a:t>
            </a:r>
          </a:p>
        </p:txBody>
      </p:sp>
      <p:sp>
        <p:nvSpPr>
          <p:cNvPr id="3" name="Date Placeholder 2">
            <a:extLst>
              <a:ext uri="{FF2B5EF4-FFF2-40B4-BE49-F238E27FC236}">
                <a16:creationId xmlns:a16="http://schemas.microsoft.com/office/drawing/2014/main" id="{0923264C-76DA-4E9F-A3CD-C5AD328B87D1}"/>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812D553A-6C0C-431A-B625-DA436037CFD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23</a:t>
            </a:fld>
            <a:endParaRPr lang="en-US"/>
          </a:p>
        </p:txBody>
      </p:sp>
      <p:sp>
        <p:nvSpPr>
          <p:cNvPr id="5" name="Text Placeholder 4">
            <a:extLst>
              <a:ext uri="{FF2B5EF4-FFF2-40B4-BE49-F238E27FC236}">
                <a16:creationId xmlns:a16="http://schemas.microsoft.com/office/drawing/2014/main" id="{1AADAB45-257A-4375-B046-BD7090BB18DF}"/>
              </a:ext>
            </a:extLst>
          </p:cNvPr>
          <p:cNvSpPr>
            <a:spLocks noGrp="1"/>
          </p:cNvSpPr>
          <p:nvPr>
            <p:ph type="body" idx="1"/>
          </p:nvPr>
        </p:nvSpPr>
        <p:spPr/>
        <p:txBody>
          <a:bodyPr/>
          <a:lstStyle/>
          <a:p>
            <a:r>
              <a:rPr lang="en-US" dirty="0"/>
              <a:t>The ORDER BY keyword is used to sort the result-set in ascending or descending order.</a:t>
            </a:r>
          </a:p>
          <a:p>
            <a:r>
              <a:rPr lang="en-US" dirty="0"/>
              <a:t>The ORDER BY keyword sorts the records in ascending order by default. To sort the records in descending order, use the DESC keyword.</a:t>
            </a:r>
          </a:p>
          <a:p>
            <a:endParaRPr lang="en-US" dirty="0"/>
          </a:p>
          <a:p>
            <a:r>
              <a:rPr lang="en-US" dirty="0"/>
              <a:t>Syntax: SELECT </a:t>
            </a:r>
            <a:r>
              <a:rPr lang="en-US" i="1" dirty="0"/>
              <a:t>column1</a:t>
            </a:r>
            <a:r>
              <a:rPr lang="en-US" dirty="0"/>
              <a:t>,</a:t>
            </a:r>
            <a:r>
              <a:rPr lang="en-US" i="1" dirty="0"/>
              <a:t> column2, ...</a:t>
            </a:r>
            <a:br>
              <a:rPr lang="en-US" dirty="0"/>
            </a:br>
            <a:r>
              <a:rPr lang="en-US" dirty="0"/>
              <a:t>FROM </a:t>
            </a:r>
            <a:r>
              <a:rPr lang="en-US" i="1" dirty="0" err="1"/>
              <a:t>table_name</a:t>
            </a:r>
            <a:br>
              <a:rPr lang="en-US" dirty="0"/>
            </a:br>
            <a:r>
              <a:rPr lang="en-US" dirty="0"/>
              <a:t>ORDER BY </a:t>
            </a:r>
            <a:r>
              <a:rPr lang="en-US" i="1" dirty="0"/>
              <a:t>column1, column2, ... </a:t>
            </a:r>
            <a:r>
              <a:rPr lang="en-US" dirty="0"/>
              <a:t>ASC|DESC;</a:t>
            </a:r>
          </a:p>
          <a:p>
            <a:endParaRPr lang="en-US" dirty="0"/>
          </a:p>
          <a:p>
            <a:endParaRPr lang="en-US" dirty="0"/>
          </a:p>
        </p:txBody>
      </p:sp>
    </p:spTree>
    <p:extLst>
      <p:ext uri="{BB962C8B-B14F-4D97-AF65-F5344CB8AC3E}">
        <p14:creationId xmlns:p14="http://schemas.microsoft.com/office/powerpoint/2010/main" val="633014149"/>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F6B96-1708-4BDD-9D89-1695B1F91B9E}"/>
              </a:ext>
            </a:extLst>
          </p:cNvPr>
          <p:cNvSpPr>
            <a:spLocks noGrp="1"/>
          </p:cNvSpPr>
          <p:nvPr>
            <p:ph type="title"/>
          </p:nvPr>
        </p:nvSpPr>
        <p:spPr/>
        <p:txBody>
          <a:bodyPr/>
          <a:lstStyle/>
          <a:p>
            <a:r>
              <a:rPr lang="en-US" dirty="0">
                <a:solidFill>
                  <a:srgbClr val="00B050"/>
                </a:solidFill>
              </a:rPr>
              <a:t>ORDER BY </a:t>
            </a:r>
            <a:r>
              <a:rPr lang="en-US" dirty="0"/>
              <a:t>DESC Example</a:t>
            </a:r>
          </a:p>
        </p:txBody>
      </p:sp>
      <p:sp>
        <p:nvSpPr>
          <p:cNvPr id="3" name="Date Placeholder 2">
            <a:extLst>
              <a:ext uri="{FF2B5EF4-FFF2-40B4-BE49-F238E27FC236}">
                <a16:creationId xmlns:a16="http://schemas.microsoft.com/office/drawing/2014/main" id="{4FEDB125-B2A8-4D34-B55F-E69F9599C166}"/>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D1617113-D460-4E38-9172-97B028DAEAE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24</a:t>
            </a:fld>
            <a:endParaRPr lang="en-US"/>
          </a:p>
        </p:txBody>
      </p:sp>
      <p:sp>
        <p:nvSpPr>
          <p:cNvPr id="5" name="Text Placeholder 4">
            <a:extLst>
              <a:ext uri="{FF2B5EF4-FFF2-40B4-BE49-F238E27FC236}">
                <a16:creationId xmlns:a16="http://schemas.microsoft.com/office/drawing/2014/main" id="{1C0F2265-243A-44BC-A55A-C09B97E9E34C}"/>
              </a:ext>
            </a:extLst>
          </p:cNvPr>
          <p:cNvSpPr>
            <a:spLocks noGrp="1"/>
          </p:cNvSpPr>
          <p:nvPr>
            <p:ph type="body" idx="1"/>
          </p:nvPr>
        </p:nvSpPr>
        <p:spPr/>
        <p:txBody>
          <a:bodyPr/>
          <a:lstStyle/>
          <a:p>
            <a:r>
              <a:rPr lang="en-US" dirty="0"/>
              <a:t>SELECT * FROM Customers </a:t>
            </a:r>
            <a:r>
              <a:rPr lang="en-US" dirty="0">
                <a:solidFill>
                  <a:srgbClr val="00B050"/>
                </a:solidFill>
              </a:rPr>
              <a:t>ORDER BY</a:t>
            </a:r>
            <a:r>
              <a:rPr lang="en-US" dirty="0"/>
              <a:t> Country DESC;</a:t>
            </a:r>
          </a:p>
          <a:p>
            <a:endParaRPr lang="en-US" dirty="0"/>
          </a:p>
          <a:p>
            <a:endParaRPr lang="en-US" dirty="0"/>
          </a:p>
          <a:p>
            <a:endParaRPr lang="en-US" dirty="0"/>
          </a:p>
        </p:txBody>
      </p:sp>
      <p:pic>
        <p:nvPicPr>
          <p:cNvPr id="6" name="Picture 5">
            <a:extLst>
              <a:ext uri="{FF2B5EF4-FFF2-40B4-BE49-F238E27FC236}">
                <a16:creationId xmlns:a16="http://schemas.microsoft.com/office/drawing/2014/main" id="{E6405CF1-648F-47FE-9B59-506486809058}"/>
              </a:ext>
            </a:extLst>
          </p:cNvPr>
          <p:cNvPicPr>
            <a:picLocks noChangeAspect="1"/>
          </p:cNvPicPr>
          <p:nvPr/>
        </p:nvPicPr>
        <p:blipFill>
          <a:blip r:embed="rId2"/>
          <a:stretch>
            <a:fillRect/>
          </a:stretch>
        </p:blipFill>
        <p:spPr>
          <a:xfrm>
            <a:off x="168020" y="2886456"/>
            <a:ext cx="8823579" cy="3962019"/>
          </a:xfrm>
          <a:prstGeom prst="rect">
            <a:avLst/>
          </a:prstGeom>
        </p:spPr>
      </p:pic>
    </p:spTree>
    <p:extLst>
      <p:ext uri="{BB962C8B-B14F-4D97-AF65-F5344CB8AC3E}">
        <p14:creationId xmlns:p14="http://schemas.microsoft.com/office/powerpoint/2010/main" val="482707191"/>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F5D22-E138-47D4-9D3B-AE74B3971BD8}"/>
              </a:ext>
            </a:extLst>
          </p:cNvPr>
          <p:cNvSpPr>
            <a:spLocks noGrp="1"/>
          </p:cNvSpPr>
          <p:nvPr>
            <p:ph type="title"/>
          </p:nvPr>
        </p:nvSpPr>
        <p:spPr/>
        <p:txBody>
          <a:bodyPr/>
          <a:lstStyle/>
          <a:p>
            <a:r>
              <a:rPr lang="en-US" dirty="0"/>
              <a:t>SQL </a:t>
            </a:r>
            <a:r>
              <a:rPr lang="en-US" dirty="0">
                <a:solidFill>
                  <a:srgbClr val="00B050"/>
                </a:solidFill>
              </a:rPr>
              <a:t>GROUP BY </a:t>
            </a:r>
            <a:r>
              <a:rPr lang="en-US" dirty="0"/>
              <a:t>Statement</a:t>
            </a:r>
          </a:p>
        </p:txBody>
      </p:sp>
      <p:sp>
        <p:nvSpPr>
          <p:cNvPr id="3" name="Date Placeholder 2">
            <a:extLst>
              <a:ext uri="{FF2B5EF4-FFF2-40B4-BE49-F238E27FC236}">
                <a16:creationId xmlns:a16="http://schemas.microsoft.com/office/drawing/2014/main" id="{A11BF742-51C2-4B7C-B826-E45C8D202620}"/>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B7441CF0-ECBB-4FA6-B7CD-92ACFB2682C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25</a:t>
            </a:fld>
            <a:endParaRPr lang="en-US"/>
          </a:p>
        </p:txBody>
      </p:sp>
      <p:sp>
        <p:nvSpPr>
          <p:cNvPr id="5" name="Text Placeholder 4">
            <a:extLst>
              <a:ext uri="{FF2B5EF4-FFF2-40B4-BE49-F238E27FC236}">
                <a16:creationId xmlns:a16="http://schemas.microsoft.com/office/drawing/2014/main" id="{82F0DE8D-9D58-4AD1-B5AC-640DBC750880}"/>
              </a:ext>
            </a:extLst>
          </p:cNvPr>
          <p:cNvSpPr>
            <a:spLocks noGrp="1"/>
          </p:cNvSpPr>
          <p:nvPr>
            <p:ph type="body" idx="1"/>
          </p:nvPr>
        </p:nvSpPr>
        <p:spPr/>
        <p:txBody>
          <a:bodyPr/>
          <a:lstStyle/>
          <a:p>
            <a:r>
              <a:rPr lang="en-US" dirty="0"/>
              <a:t>The GROUP BY statement group rows that have the same values into summary rows, like "find the number of customers in each country".</a:t>
            </a:r>
          </a:p>
          <a:p>
            <a:endParaRPr lang="en-US" dirty="0"/>
          </a:p>
          <a:p>
            <a:r>
              <a:rPr lang="en-US" dirty="0"/>
              <a:t>The GROUP BY statement is often used with aggregate functions (COUNT, MAX, MIN, SUM, AVG) to group the result-set by one or more columns.</a:t>
            </a:r>
          </a:p>
          <a:p>
            <a:endParaRPr lang="en-US" dirty="0"/>
          </a:p>
        </p:txBody>
      </p:sp>
    </p:spTree>
    <p:extLst>
      <p:ext uri="{BB962C8B-B14F-4D97-AF65-F5344CB8AC3E}">
        <p14:creationId xmlns:p14="http://schemas.microsoft.com/office/powerpoint/2010/main" val="3815042318"/>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968AE-8735-42EA-9EEF-04FA4983D189}"/>
              </a:ext>
            </a:extLst>
          </p:cNvPr>
          <p:cNvSpPr>
            <a:spLocks noGrp="1"/>
          </p:cNvSpPr>
          <p:nvPr>
            <p:ph type="title"/>
          </p:nvPr>
        </p:nvSpPr>
        <p:spPr/>
        <p:txBody>
          <a:bodyPr/>
          <a:lstStyle/>
          <a:p>
            <a:r>
              <a:rPr lang="en-US" dirty="0"/>
              <a:t>SQL GROUP BY Examples</a:t>
            </a:r>
          </a:p>
        </p:txBody>
      </p:sp>
      <p:sp>
        <p:nvSpPr>
          <p:cNvPr id="3" name="Date Placeholder 2">
            <a:extLst>
              <a:ext uri="{FF2B5EF4-FFF2-40B4-BE49-F238E27FC236}">
                <a16:creationId xmlns:a16="http://schemas.microsoft.com/office/drawing/2014/main" id="{5C0A86B0-DC9C-4EA5-B90A-3D08C04BB7D5}"/>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FFF93BCF-8A04-46C8-BF14-77530D372FC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26</a:t>
            </a:fld>
            <a:endParaRPr lang="en-US"/>
          </a:p>
        </p:txBody>
      </p:sp>
      <p:sp>
        <p:nvSpPr>
          <p:cNvPr id="5" name="Text Placeholder 4">
            <a:extLst>
              <a:ext uri="{FF2B5EF4-FFF2-40B4-BE49-F238E27FC236}">
                <a16:creationId xmlns:a16="http://schemas.microsoft.com/office/drawing/2014/main" id="{D95F094A-13CC-4BFC-953D-C8B5AF78985B}"/>
              </a:ext>
            </a:extLst>
          </p:cNvPr>
          <p:cNvSpPr>
            <a:spLocks noGrp="1"/>
          </p:cNvSpPr>
          <p:nvPr>
            <p:ph type="body" idx="1"/>
          </p:nvPr>
        </p:nvSpPr>
        <p:spPr/>
        <p:txBody>
          <a:bodyPr/>
          <a:lstStyle/>
          <a:p>
            <a:r>
              <a:rPr lang="en-US" dirty="0"/>
              <a:t>SELECT COUNT(</a:t>
            </a:r>
            <a:r>
              <a:rPr lang="en-US" dirty="0" err="1"/>
              <a:t>CustomerID</a:t>
            </a:r>
            <a:r>
              <a:rPr lang="en-US" dirty="0"/>
              <a:t>), Country FROM Customers GROUP BY Country;</a:t>
            </a:r>
          </a:p>
          <a:p>
            <a:endParaRPr lang="en-US" dirty="0"/>
          </a:p>
        </p:txBody>
      </p:sp>
      <p:pic>
        <p:nvPicPr>
          <p:cNvPr id="6" name="Picture 5">
            <a:extLst>
              <a:ext uri="{FF2B5EF4-FFF2-40B4-BE49-F238E27FC236}">
                <a16:creationId xmlns:a16="http://schemas.microsoft.com/office/drawing/2014/main" id="{34504E6F-4E95-4254-A90F-5E087A789762}"/>
              </a:ext>
            </a:extLst>
          </p:cNvPr>
          <p:cNvPicPr>
            <a:picLocks noChangeAspect="1"/>
          </p:cNvPicPr>
          <p:nvPr/>
        </p:nvPicPr>
        <p:blipFill>
          <a:blip r:embed="rId2"/>
          <a:stretch>
            <a:fillRect/>
          </a:stretch>
        </p:blipFill>
        <p:spPr>
          <a:xfrm>
            <a:off x="301752" y="2878933"/>
            <a:ext cx="8534400" cy="3220115"/>
          </a:xfrm>
          <a:prstGeom prst="rect">
            <a:avLst/>
          </a:prstGeom>
        </p:spPr>
      </p:pic>
    </p:spTree>
    <p:extLst>
      <p:ext uri="{BB962C8B-B14F-4D97-AF65-F5344CB8AC3E}">
        <p14:creationId xmlns:p14="http://schemas.microsoft.com/office/powerpoint/2010/main" val="2809206637"/>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F84D5-0DD0-4759-97EC-CB5F19393FE6}"/>
              </a:ext>
            </a:extLst>
          </p:cNvPr>
          <p:cNvSpPr>
            <a:spLocks noGrp="1"/>
          </p:cNvSpPr>
          <p:nvPr>
            <p:ph type="title"/>
          </p:nvPr>
        </p:nvSpPr>
        <p:spPr/>
        <p:txBody>
          <a:bodyPr/>
          <a:lstStyle/>
          <a:p>
            <a:r>
              <a:rPr lang="en-US" dirty="0"/>
              <a:t>The SQL </a:t>
            </a:r>
            <a:r>
              <a:rPr lang="en-US" dirty="0">
                <a:solidFill>
                  <a:srgbClr val="00B050"/>
                </a:solidFill>
              </a:rPr>
              <a:t>HAVING</a:t>
            </a:r>
            <a:r>
              <a:rPr lang="en-US" dirty="0"/>
              <a:t> Clause</a:t>
            </a:r>
          </a:p>
        </p:txBody>
      </p:sp>
      <p:sp>
        <p:nvSpPr>
          <p:cNvPr id="3" name="Date Placeholder 2">
            <a:extLst>
              <a:ext uri="{FF2B5EF4-FFF2-40B4-BE49-F238E27FC236}">
                <a16:creationId xmlns:a16="http://schemas.microsoft.com/office/drawing/2014/main" id="{8C7804AC-BBB7-4A73-BF42-C2013626F2C5}"/>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9FFE6363-9EDA-4FFE-8388-74EA18956AB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27</a:t>
            </a:fld>
            <a:endParaRPr lang="en-US"/>
          </a:p>
        </p:txBody>
      </p:sp>
      <p:sp>
        <p:nvSpPr>
          <p:cNvPr id="5" name="Text Placeholder 4">
            <a:extLst>
              <a:ext uri="{FF2B5EF4-FFF2-40B4-BE49-F238E27FC236}">
                <a16:creationId xmlns:a16="http://schemas.microsoft.com/office/drawing/2014/main" id="{14FBB8AD-E06E-4EE3-B40B-617A10248D45}"/>
              </a:ext>
            </a:extLst>
          </p:cNvPr>
          <p:cNvSpPr>
            <a:spLocks noGrp="1"/>
          </p:cNvSpPr>
          <p:nvPr>
            <p:ph type="body" idx="1"/>
          </p:nvPr>
        </p:nvSpPr>
        <p:spPr/>
        <p:txBody>
          <a:bodyPr/>
          <a:lstStyle/>
          <a:p>
            <a:r>
              <a:rPr lang="en-US" dirty="0"/>
              <a:t>The HAVING clause was added to SQL because the WHERE keyword could not be used with aggregate functions.</a:t>
            </a:r>
          </a:p>
          <a:p>
            <a:endParaRPr lang="en-US" dirty="0"/>
          </a:p>
          <a:p>
            <a:r>
              <a:rPr lang="en-US" dirty="0"/>
              <a:t>Syntax: SELECT </a:t>
            </a:r>
            <a:r>
              <a:rPr lang="en-US" i="1" dirty="0" err="1"/>
              <a:t>column_name</a:t>
            </a:r>
            <a:r>
              <a:rPr lang="en-US" i="1" dirty="0"/>
              <a:t>(s)</a:t>
            </a:r>
            <a:br>
              <a:rPr lang="en-US" dirty="0"/>
            </a:br>
            <a:r>
              <a:rPr lang="en-US" dirty="0"/>
              <a:t>FROM </a:t>
            </a:r>
            <a:r>
              <a:rPr lang="en-US" i="1" dirty="0" err="1"/>
              <a:t>table_name</a:t>
            </a:r>
            <a:br>
              <a:rPr lang="en-US" dirty="0"/>
            </a:br>
            <a:r>
              <a:rPr lang="en-US" dirty="0"/>
              <a:t>WHERE </a:t>
            </a:r>
            <a:r>
              <a:rPr lang="en-US" i="1" dirty="0"/>
              <a:t>condition</a:t>
            </a:r>
            <a:br>
              <a:rPr lang="en-US" dirty="0"/>
            </a:br>
            <a:r>
              <a:rPr lang="en-US" dirty="0"/>
              <a:t>GROUP BY </a:t>
            </a:r>
            <a:r>
              <a:rPr lang="en-US" i="1" dirty="0" err="1"/>
              <a:t>column_name</a:t>
            </a:r>
            <a:r>
              <a:rPr lang="en-US" i="1" dirty="0"/>
              <a:t>(s)</a:t>
            </a:r>
            <a:br>
              <a:rPr lang="en-US" i="1" dirty="0"/>
            </a:br>
            <a:r>
              <a:rPr lang="en-US" dirty="0"/>
              <a:t>HAVING </a:t>
            </a:r>
            <a:r>
              <a:rPr lang="en-US" i="1" dirty="0"/>
              <a:t>condition</a:t>
            </a:r>
            <a:br>
              <a:rPr lang="en-US" i="1" dirty="0"/>
            </a:br>
            <a:r>
              <a:rPr lang="en-US" dirty="0"/>
              <a:t>ORDER BY </a:t>
            </a:r>
            <a:r>
              <a:rPr lang="en-US" i="1" dirty="0" err="1"/>
              <a:t>column_name</a:t>
            </a:r>
            <a:r>
              <a:rPr lang="en-US" i="1" dirty="0"/>
              <a:t>(s);</a:t>
            </a:r>
            <a:endParaRPr lang="en-US" dirty="0"/>
          </a:p>
          <a:p>
            <a:endParaRPr lang="en-US" dirty="0"/>
          </a:p>
        </p:txBody>
      </p:sp>
    </p:spTree>
    <p:extLst>
      <p:ext uri="{BB962C8B-B14F-4D97-AF65-F5344CB8AC3E}">
        <p14:creationId xmlns:p14="http://schemas.microsoft.com/office/powerpoint/2010/main" val="3050249602"/>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B9DA-262E-40F8-9816-CB5C0E107A4B}"/>
              </a:ext>
            </a:extLst>
          </p:cNvPr>
          <p:cNvSpPr>
            <a:spLocks noGrp="1"/>
          </p:cNvSpPr>
          <p:nvPr>
            <p:ph type="title"/>
          </p:nvPr>
        </p:nvSpPr>
        <p:spPr/>
        <p:txBody>
          <a:bodyPr/>
          <a:lstStyle/>
          <a:p>
            <a:r>
              <a:rPr lang="en-US" dirty="0"/>
              <a:t>SQL </a:t>
            </a:r>
            <a:r>
              <a:rPr lang="en-US" dirty="0">
                <a:solidFill>
                  <a:srgbClr val="00B050"/>
                </a:solidFill>
              </a:rPr>
              <a:t>HAVING</a:t>
            </a:r>
            <a:r>
              <a:rPr lang="en-US" dirty="0"/>
              <a:t> Examples</a:t>
            </a:r>
          </a:p>
        </p:txBody>
      </p:sp>
      <p:sp>
        <p:nvSpPr>
          <p:cNvPr id="3" name="Date Placeholder 2">
            <a:extLst>
              <a:ext uri="{FF2B5EF4-FFF2-40B4-BE49-F238E27FC236}">
                <a16:creationId xmlns:a16="http://schemas.microsoft.com/office/drawing/2014/main" id="{98827DD8-4972-4D8C-843A-49639CD275C0}"/>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2B2F92CD-F52D-4A7D-8F00-5EC1EE018E5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28</a:t>
            </a:fld>
            <a:endParaRPr lang="en-US"/>
          </a:p>
        </p:txBody>
      </p:sp>
      <p:sp>
        <p:nvSpPr>
          <p:cNvPr id="5" name="Text Placeholder 4">
            <a:extLst>
              <a:ext uri="{FF2B5EF4-FFF2-40B4-BE49-F238E27FC236}">
                <a16:creationId xmlns:a16="http://schemas.microsoft.com/office/drawing/2014/main" id="{3F11141B-2E55-433F-AC85-CF0E34E78EFA}"/>
              </a:ext>
            </a:extLst>
          </p:cNvPr>
          <p:cNvSpPr>
            <a:spLocks noGrp="1"/>
          </p:cNvSpPr>
          <p:nvPr>
            <p:ph type="body" idx="1"/>
          </p:nvPr>
        </p:nvSpPr>
        <p:spPr/>
        <p:txBody>
          <a:bodyPr/>
          <a:lstStyle/>
          <a:p>
            <a:r>
              <a:rPr lang="en-US" dirty="0"/>
              <a:t>SELECT COUNT(</a:t>
            </a:r>
            <a:r>
              <a:rPr lang="en-US" dirty="0" err="1"/>
              <a:t>CustomerID</a:t>
            </a:r>
            <a:r>
              <a:rPr lang="en-US" dirty="0"/>
              <a:t>), Country FROM Customers GROUP BY Country HAVING COUNT(</a:t>
            </a:r>
            <a:r>
              <a:rPr lang="en-US" dirty="0" err="1"/>
              <a:t>CustomerID</a:t>
            </a:r>
            <a:r>
              <a:rPr lang="en-US" dirty="0"/>
              <a:t>) &gt; 5;</a:t>
            </a:r>
          </a:p>
          <a:p>
            <a:endParaRPr lang="en-US" dirty="0"/>
          </a:p>
          <a:p>
            <a:endParaRPr lang="en-US" dirty="0"/>
          </a:p>
          <a:p>
            <a:endParaRPr lang="en-US" dirty="0"/>
          </a:p>
        </p:txBody>
      </p:sp>
      <p:pic>
        <p:nvPicPr>
          <p:cNvPr id="6" name="Picture 5">
            <a:extLst>
              <a:ext uri="{FF2B5EF4-FFF2-40B4-BE49-F238E27FC236}">
                <a16:creationId xmlns:a16="http://schemas.microsoft.com/office/drawing/2014/main" id="{75B480B9-D32A-4780-9DD7-2B565D469F1A}"/>
              </a:ext>
            </a:extLst>
          </p:cNvPr>
          <p:cNvPicPr>
            <a:picLocks noChangeAspect="1"/>
          </p:cNvPicPr>
          <p:nvPr/>
        </p:nvPicPr>
        <p:blipFill>
          <a:blip r:embed="rId2"/>
          <a:stretch>
            <a:fillRect/>
          </a:stretch>
        </p:blipFill>
        <p:spPr>
          <a:xfrm>
            <a:off x="186118" y="3429000"/>
            <a:ext cx="8735187" cy="2975984"/>
          </a:xfrm>
          <a:prstGeom prst="rect">
            <a:avLst/>
          </a:prstGeom>
        </p:spPr>
      </p:pic>
    </p:spTree>
    <p:extLst>
      <p:ext uri="{BB962C8B-B14F-4D97-AF65-F5344CB8AC3E}">
        <p14:creationId xmlns:p14="http://schemas.microsoft.com/office/powerpoint/2010/main" val="1389032771"/>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26D38-DD53-4559-8AB0-E245B9F89F15}"/>
              </a:ext>
            </a:extLst>
          </p:cNvPr>
          <p:cNvSpPr>
            <a:spLocks noGrp="1"/>
          </p:cNvSpPr>
          <p:nvPr>
            <p:ph type="title"/>
          </p:nvPr>
        </p:nvSpPr>
        <p:spPr/>
        <p:txBody>
          <a:bodyPr/>
          <a:lstStyle/>
          <a:p>
            <a:r>
              <a:rPr lang="en-US" dirty="0"/>
              <a:t>SQL </a:t>
            </a:r>
            <a:r>
              <a:rPr lang="en-US" dirty="0">
                <a:solidFill>
                  <a:srgbClr val="00B050"/>
                </a:solidFill>
              </a:rPr>
              <a:t>TOP</a:t>
            </a:r>
            <a:r>
              <a:rPr lang="en-US" dirty="0"/>
              <a:t> and </a:t>
            </a:r>
            <a:r>
              <a:rPr lang="en-US" dirty="0">
                <a:solidFill>
                  <a:srgbClr val="00B050"/>
                </a:solidFill>
              </a:rPr>
              <a:t>LIMIT</a:t>
            </a:r>
            <a:r>
              <a:rPr lang="en-US" dirty="0"/>
              <a:t> Clause</a:t>
            </a:r>
          </a:p>
        </p:txBody>
      </p:sp>
      <p:sp>
        <p:nvSpPr>
          <p:cNvPr id="3" name="Date Placeholder 2">
            <a:extLst>
              <a:ext uri="{FF2B5EF4-FFF2-40B4-BE49-F238E27FC236}">
                <a16:creationId xmlns:a16="http://schemas.microsoft.com/office/drawing/2014/main" id="{8D070602-29D0-4E89-B4A9-2F4100DEC1EC}"/>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4FEFAE02-5F58-4E16-8F2A-A2706525C47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29</a:t>
            </a:fld>
            <a:endParaRPr lang="en-US"/>
          </a:p>
        </p:txBody>
      </p:sp>
      <p:sp>
        <p:nvSpPr>
          <p:cNvPr id="5" name="Text Placeholder 4">
            <a:extLst>
              <a:ext uri="{FF2B5EF4-FFF2-40B4-BE49-F238E27FC236}">
                <a16:creationId xmlns:a16="http://schemas.microsoft.com/office/drawing/2014/main" id="{A37AFCDD-BEEE-485C-B88D-126ADF91A2E3}"/>
              </a:ext>
            </a:extLst>
          </p:cNvPr>
          <p:cNvSpPr>
            <a:spLocks noGrp="1"/>
          </p:cNvSpPr>
          <p:nvPr>
            <p:ph type="body" idx="1"/>
          </p:nvPr>
        </p:nvSpPr>
        <p:spPr/>
        <p:txBody>
          <a:bodyPr/>
          <a:lstStyle/>
          <a:p>
            <a:r>
              <a:rPr lang="en-US" dirty="0"/>
              <a:t>The SELECT </a:t>
            </a:r>
            <a:r>
              <a:rPr lang="en-US" dirty="0">
                <a:solidFill>
                  <a:srgbClr val="00B050"/>
                </a:solidFill>
              </a:rPr>
              <a:t>TOP</a:t>
            </a:r>
            <a:r>
              <a:rPr lang="en-US" dirty="0"/>
              <a:t> clause is used to specify the number of records to return.</a:t>
            </a:r>
          </a:p>
          <a:p>
            <a:r>
              <a:rPr lang="en-US" dirty="0"/>
              <a:t>Example: SELECT </a:t>
            </a:r>
            <a:r>
              <a:rPr lang="en-US" dirty="0">
                <a:solidFill>
                  <a:srgbClr val="00B050"/>
                </a:solidFill>
              </a:rPr>
              <a:t>TOP</a:t>
            </a:r>
            <a:r>
              <a:rPr lang="en-US" dirty="0"/>
              <a:t> 3 * FROM Customers;</a:t>
            </a:r>
          </a:p>
          <a:p>
            <a:endParaRPr lang="en-US" dirty="0"/>
          </a:p>
          <a:p>
            <a:endParaRPr lang="en-US" dirty="0"/>
          </a:p>
          <a:p>
            <a:r>
              <a:rPr lang="en-US" dirty="0"/>
              <a:t>The following SQL statement shows the equivalent example using the </a:t>
            </a:r>
            <a:r>
              <a:rPr lang="en-US" dirty="0">
                <a:solidFill>
                  <a:srgbClr val="00B050"/>
                </a:solidFill>
              </a:rPr>
              <a:t>LIMIT</a:t>
            </a:r>
            <a:r>
              <a:rPr lang="en-US" dirty="0"/>
              <a:t> clause:</a:t>
            </a:r>
          </a:p>
          <a:p>
            <a:r>
              <a:rPr lang="en-US" dirty="0"/>
              <a:t>Example: SELECT * FROM Customers</a:t>
            </a:r>
            <a:br>
              <a:rPr lang="en-US" dirty="0"/>
            </a:br>
            <a:r>
              <a:rPr lang="en-US" dirty="0">
                <a:solidFill>
                  <a:srgbClr val="00B050"/>
                </a:solidFill>
              </a:rPr>
              <a:t>LIMIT</a:t>
            </a:r>
            <a:r>
              <a:rPr lang="en-US" dirty="0"/>
              <a:t> 3;</a:t>
            </a:r>
          </a:p>
          <a:p>
            <a:endParaRPr lang="en-US" dirty="0"/>
          </a:p>
        </p:txBody>
      </p:sp>
    </p:spTree>
    <p:extLst>
      <p:ext uri="{BB962C8B-B14F-4D97-AF65-F5344CB8AC3E}">
        <p14:creationId xmlns:p14="http://schemas.microsoft.com/office/powerpoint/2010/main" val="3510010928"/>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F3DD8-B342-498F-BE56-EF9270159788}"/>
              </a:ext>
            </a:extLst>
          </p:cNvPr>
          <p:cNvSpPr>
            <a:spLocks noGrp="1"/>
          </p:cNvSpPr>
          <p:nvPr>
            <p:ph type="title"/>
          </p:nvPr>
        </p:nvSpPr>
        <p:spPr/>
        <p:txBody>
          <a:bodyPr/>
          <a:lstStyle/>
          <a:p>
            <a:r>
              <a:rPr lang="en-US" dirty="0"/>
              <a:t>Relational Database</a:t>
            </a:r>
          </a:p>
        </p:txBody>
      </p:sp>
      <p:sp>
        <p:nvSpPr>
          <p:cNvPr id="3" name="Date Placeholder 2">
            <a:extLst>
              <a:ext uri="{FF2B5EF4-FFF2-40B4-BE49-F238E27FC236}">
                <a16:creationId xmlns:a16="http://schemas.microsoft.com/office/drawing/2014/main" id="{9CEE763F-7E9A-46AC-BE27-9252388B86FD}"/>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67CD2CD2-3989-4642-BB4A-FDFE490311E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a:t>
            </a:fld>
            <a:endParaRPr lang="en-US"/>
          </a:p>
        </p:txBody>
      </p:sp>
      <p:sp>
        <p:nvSpPr>
          <p:cNvPr id="5" name="Text Placeholder 4">
            <a:extLst>
              <a:ext uri="{FF2B5EF4-FFF2-40B4-BE49-F238E27FC236}">
                <a16:creationId xmlns:a16="http://schemas.microsoft.com/office/drawing/2014/main" id="{6902EF04-709B-4940-A53F-00A2393CB6ED}"/>
              </a:ext>
            </a:extLst>
          </p:cNvPr>
          <p:cNvSpPr>
            <a:spLocks noGrp="1"/>
          </p:cNvSpPr>
          <p:nvPr>
            <p:ph type="body" idx="1"/>
          </p:nvPr>
        </p:nvSpPr>
        <p:spPr/>
        <p:txBody>
          <a:bodyPr/>
          <a:lstStyle/>
          <a:p>
            <a:endParaRPr lang="en-US" dirty="0"/>
          </a:p>
          <a:p>
            <a:endParaRPr lang="en-US" dirty="0"/>
          </a:p>
          <a:p>
            <a:r>
              <a:rPr lang="en-US" dirty="0"/>
              <a:t>Data represented in the form of tables.</a:t>
            </a:r>
          </a:p>
          <a:p>
            <a:endParaRPr lang="en-US" dirty="0"/>
          </a:p>
          <a:p>
            <a:r>
              <a:rPr lang="en-US" dirty="0"/>
              <a:t>Examples: Oracle, SQL server, db2, Teradata, Sybase,  MySQL, PostgreSQL.</a:t>
            </a:r>
          </a:p>
        </p:txBody>
      </p:sp>
    </p:spTree>
    <p:extLst>
      <p:ext uri="{BB962C8B-B14F-4D97-AF65-F5344CB8AC3E}">
        <p14:creationId xmlns:p14="http://schemas.microsoft.com/office/powerpoint/2010/main" val="95923053"/>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C535-D2C2-4569-B112-5081E5FDDC87}"/>
              </a:ext>
            </a:extLst>
          </p:cNvPr>
          <p:cNvSpPr>
            <a:spLocks noGrp="1"/>
          </p:cNvSpPr>
          <p:nvPr>
            <p:ph type="title"/>
          </p:nvPr>
        </p:nvSpPr>
        <p:spPr/>
        <p:txBody>
          <a:bodyPr/>
          <a:lstStyle/>
          <a:p>
            <a:r>
              <a:rPr lang="en-US" dirty="0"/>
              <a:t>SQL </a:t>
            </a:r>
            <a:r>
              <a:rPr lang="en-US" dirty="0">
                <a:solidFill>
                  <a:srgbClr val="00B050"/>
                </a:solidFill>
              </a:rPr>
              <a:t>CREATE</a:t>
            </a:r>
            <a:r>
              <a:rPr lang="en-US" dirty="0"/>
              <a:t> </a:t>
            </a:r>
            <a:r>
              <a:rPr lang="en-US" dirty="0">
                <a:solidFill>
                  <a:srgbClr val="00B050"/>
                </a:solidFill>
              </a:rPr>
              <a:t>TABLE</a:t>
            </a:r>
            <a:r>
              <a:rPr lang="en-US" dirty="0"/>
              <a:t> Statement</a:t>
            </a:r>
          </a:p>
        </p:txBody>
      </p:sp>
      <p:sp>
        <p:nvSpPr>
          <p:cNvPr id="3" name="Date Placeholder 2">
            <a:extLst>
              <a:ext uri="{FF2B5EF4-FFF2-40B4-BE49-F238E27FC236}">
                <a16:creationId xmlns:a16="http://schemas.microsoft.com/office/drawing/2014/main" id="{D55D599B-789B-4E25-A4EF-B69CAB8EF2E7}"/>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4D75E520-6046-45CB-A6A9-AE12DB42E3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30</a:t>
            </a:fld>
            <a:endParaRPr lang="en-US"/>
          </a:p>
        </p:txBody>
      </p:sp>
      <p:sp>
        <p:nvSpPr>
          <p:cNvPr id="5" name="Text Placeholder 4">
            <a:extLst>
              <a:ext uri="{FF2B5EF4-FFF2-40B4-BE49-F238E27FC236}">
                <a16:creationId xmlns:a16="http://schemas.microsoft.com/office/drawing/2014/main" id="{4282077C-F071-40A4-BCD7-2CE154A5753D}"/>
              </a:ext>
            </a:extLst>
          </p:cNvPr>
          <p:cNvSpPr>
            <a:spLocks noGrp="1"/>
          </p:cNvSpPr>
          <p:nvPr>
            <p:ph type="body" idx="1"/>
          </p:nvPr>
        </p:nvSpPr>
        <p:spPr/>
        <p:txBody>
          <a:bodyPr/>
          <a:lstStyle/>
          <a:p>
            <a:r>
              <a:rPr lang="en-US" dirty="0"/>
              <a:t>The CREATE TABLE statement is used to create a new table in a database.</a:t>
            </a:r>
          </a:p>
          <a:p>
            <a:r>
              <a:rPr lang="en-US" dirty="0"/>
              <a:t>Syntax : </a:t>
            </a:r>
          </a:p>
          <a:p>
            <a:pPr marL="131445" indent="0">
              <a:buNone/>
            </a:pPr>
            <a:r>
              <a:rPr lang="en-US" dirty="0">
                <a:solidFill>
                  <a:srgbClr val="00B050"/>
                </a:solidFill>
              </a:rPr>
              <a:t>CREATE TABLE</a:t>
            </a:r>
            <a:r>
              <a:rPr lang="en-US" dirty="0"/>
              <a:t> </a:t>
            </a:r>
            <a:r>
              <a:rPr lang="en-US" i="1" dirty="0" err="1"/>
              <a:t>table_name</a:t>
            </a:r>
            <a:r>
              <a:rPr lang="en-US" i="1" dirty="0"/>
              <a:t> </a:t>
            </a:r>
            <a:r>
              <a:rPr lang="en-US" dirty="0"/>
              <a:t>(</a:t>
            </a:r>
            <a:br>
              <a:rPr lang="en-US" dirty="0"/>
            </a:br>
            <a:r>
              <a:rPr lang="en-US" i="1" dirty="0"/>
              <a:t>    column1 datatype</a:t>
            </a:r>
            <a:r>
              <a:rPr lang="en-US" dirty="0"/>
              <a:t>,</a:t>
            </a:r>
            <a:br>
              <a:rPr lang="en-US" dirty="0"/>
            </a:br>
            <a:r>
              <a:rPr lang="en-US" i="1" dirty="0"/>
              <a:t>    column2 datatype</a:t>
            </a:r>
            <a:r>
              <a:rPr lang="en-US" dirty="0"/>
              <a:t>,</a:t>
            </a:r>
            <a:br>
              <a:rPr lang="en-US" dirty="0"/>
            </a:br>
            <a:r>
              <a:rPr lang="en-US" i="1" dirty="0"/>
              <a:t>    column3 datatype</a:t>
            </a:r>
            <a:r>
              <a:rPr lang="en-US" dirty="0"/>
              <a:t>,</a:t>
            </a:r>
            <a:br>
              <a:rPr lang="en-US" dirty="0"/>
            </a:br>
            <a:r>
              <a:rPr lang="en-US" dirty="0"/>
              <a:t>   ....</a:t>
            </a:r>
            <a:br>
              <a:rPr lang="en-US" dirty="0"/>
            </a:br>
            <a:r>
              <a:rPr lang="en-US" dirty="0"/>
              <a:t>);</a:t>
            </a:r>
          </a:p>
          <a:p>
            <a:endParaRPr lang="en-US" dirty="0"/>
          </a:p>
        </p:txBody>
      </p:sp>
    </p:spTree>
    <p:extLst>
      <p:ext uri="{BB962C8B-B14F-4D97-AF65-F5344CB8AC3E}">
        <p14:creationId xmlns:p14="http://schemas.microsoft.com/office/powerpoint/2010/main" val="340081563"/>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88210-AB2D-4B8C-9FB2-B51840CBE585}"/>
              </a:ext>
            </a:extLst>
          </p:cNvPr>
          <p:cNvSpPr>
            <a:spLocks noGrp="1"/>
          </p:cNvSpPr>
          <p:nvPr>
            <p:ph type="title"/>
          </p:nvPr>
        </p:nvSpPr>
        <p:spPr/>
        <p:txBody>
          <a:bodyPr/>
          <a:lstStyle/>
          <a:p>
            <a:r>
              <a:rPr lang="en-US" dirty="0"/>
              <a:t>SQL </a:t>
            </a:r>
            <a:r>
              <a:rPr lang="en-US" dirty="0">
                <a:solidFill>
                  <a:srgbClr val="00B050"/>
                </a:solidFill>
              </a:rPr>
              <a:t>DROP TABLE</a:t>
            </a:r>
            <a:r>
              <a:rPr lang="en-US" dirty="0"/>
              <a:t> Statement</a:t>
            </a:r>
          </a:p>
        </p:txBody>
      </p:sp>
      <p:sp>
        <p:nvSpPr>
          <p:cNvPr id="3" name="Date Placeholder 2">
            <a:extLst>
              <a:ext uri="{FF2B5EF4-FFF2-40B4-BE49-F238E27FC236}">
                <a16:creationId xmlns:a16="http://schemas.microsoft.com/office/drawing/2014/main" id="{3DCC09ED-602E-458B-842E-3AD02D2CF14F}"/>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72D8127E-A899-447B-9B13-88AFDF59210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31</a:t>
            </a:fld>
            <a:endParaRPr lang="en-US"/>
          </a:p>
        </p:txBody>
      </p:sp>
      <p:sp>
        <p:nvSpPr>
          <p:cNvPr id="5" name="Text Placeholder 4">
            <a:extLst>
              <a:ext uri="{FF2B5EF4-FFF2-40B4-BE49-F238E27FC236}">
                <a16:creationId xmlns:a16="http://schemas.microsoft.com/office/drawing/2014/main" id="{84B0CFBB-7980-4AB0-AD01-4C3B0F1F2722}"/>
              </a:ext>
            </a:extLst>
          </p:cNvPr>
          <p:cNvSpPr>
            <a:spLocks noGrp="1"/>
          </p:cNvSpPr>
          <p:nvPr>
            <p:ph type="body" idx="1"/>
          </p:nvPr>
        </p:nvSpPr>
        <p:spPr/>
        <p:txBody>
          <a:bodyPr/>
          <a:lstStyle/>
          <a:p>
            <a:endParaRPr lang="en-US" dirty="0"/>
          </a:p>
          <a:p>
            <a:endParaRPr lang="en-US" dirty="0"/>
          </a:p>
          <a:p>
            <a:r>
              <a:rPr lang="en-US" dirty="0"/>
              <a:t>The DROP TABLE statement is used to drop an existing table in a database.</a:t>
            </a:r>
          </a:p>
          <a:p>
            <a:endParaRPr lang="en-US" dirty="0"/>
          </a:p>
          <a:p>
            <a:endParaRPr lang="en-US" dirty="0"/>
          </a:p>
          <a:p>
            <a:r>
              <a:rPr lang="en-US" dirty="0"/>
              <a:t>Syntax: </a:t>
            </a:r>
            <a:r>
              <a:rPr lang="en-US" dirty="0">
                <a:solidFill>
                  <a:srgbClr val="00B050"/>
                </a:solidFill>
              </a:rPr>
              <a:t>DROP TABLE</a:t>
            </a:r>
            <a:r>
              <a:rPr lang="en-US" dirty="0"/>
              <a:t> </a:t>
            </a:r>
            <a:r>
              <a:rPr lang="en-US" i="1" dirty="0" err="1"/>
              <a:t>table_name</a:t>
            </a:r>
            <a:r>
              <a:rPr lang="en-US" dirty="0"/>
              <a:t>;</a:t>
            </a:r>
          </a:p>
        </p:txBody>
      </p:sp>
    </p:spTree>
    <p:extLst>
      <p:ext uri="{BB962C8B-B14F-4D97-AF65-F5344CB8AC3E}">
        <p14:creationId xmlns:p14="http://schemas.microsoft.com/office/powerpoint/2010/main" val="4190856491"/>
      </p:ext>
    </p:extLst>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C9AED-46CD-4F36-A557-DCCA6E48BA14}"/>
              </a:ext>
            </a:extLst>
          </p:cNvPr>
          <p:cNvSpPr>
            <a:spLocks noGrp="1"/>
          </p:cNvSpPr>
          <p:nvPr>
            <p:ph type="title"/>
          </p:nvPr>
        </p:nvSpPr>
        <p:spPr/>
        <p:txBody>
          <a:bodyPr/>
          <a:lstStyle/>
          <a:p>
            <a:r>
              <a:rPr lang="en-US" dirty="0"/>
              <a:t>SQL </a:t>
            </a:r>
            <a:r>
              <a:rPr lang="en-US" dirty="0">
                <a:solidFill>
                  <a:srgbClr val="00B050"/>
                </a:solidFill>
              </a:rPr>
              <a:t>TRUNCATE</a:t>
            </a:r>
            <a:r>
              <a:rPr lang="en-US" dirty="0"/>
              <a:t> TABLE</a:t>
            </a:r>
          </a:p>
        </p:txBody>
      </p:sp>
      <p:sp>
        <p:nvSpPr>
          <p:cNvPr id="3" name="Date Placeholder 2">
            <a:extLst>
              <a:ext uri="{FF2B5EF4-FFF2-40B4-BE49-F238E27FC236}">
                <a16:creationId xmlns:a16="http://schemas.microsoft.com/office/drawing/2014/main" id="{4DC6C28E-2BB6-4AEB-8668-D97A21C2A057}"/>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55C0FD97-76FC-42FC-B2D3-4B89B7434A9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32</a:t>
            </a:fld>
            <a:endParaRPr lang="en-US"/>
          </a:p>
        </p:txBody>
      </p:sp>
      <p:sp>
        <p:nvSpPr>
          <p:cNvPr id="5" name="Text Placeholder 4">
            <a:extLst>
              <a:ext uri="{FF2B5EF4-FFF2-40B4-BE49-F238E27FC236}">
                <a16:creationId xmlns:a16="http://schemas.microsoft.com/office/drawing/2014/main" id="{34E1818B-D305-4DA3-8FD5-168B8778A41E}"/>
              </a:ext>
            </a:extLst>
          </p:cNvPr>
          <p:cNvSpPr>
            <a:spLocks noGrp="1"/>
          </p:cNvSpPr>
          <p:nvPr>
            <p:ph type="body" idx="1"/>
          </p:nvPr>
        </p:nvSpPr>
        <p:spPr/>
        <p:txBody>
          <a:bodyPr/>
          <a:lstStyle/>
          <a:p>
            <a:endParaRPr lang="en-US" dirty="0"/>
          </a:p>
          <a:p>
            <a:endParaRPr lang="en-US" dirty="0"/>
          </a:p>
          <a:p>
            <a:r>
              <a:rPr lang="en-US" dirty="0"/>
              <a:t>The </a:t>
            </a:r>
            <a:r>
              <a:rPr lang="en-US" dirty="0">
                <a:solidFill>
                  <a:srgbClr val="00B050"/>
                </a:solidFill>
              </a:rPr>
              <a:t>TRUNCATE TABLE</a:t>
            </a:r>
            <a:r>
              <a:rPr lang="en-US" dirty="0"/>
              <a:t> statement is used to delete the data inside a table, but not the table itself.</a:t>
            </a:r>
          </a:p>
          <a:p>
            <a:endParaRPr lang="en-US" dirty="0"/>
          </a:p>
          <a:p>
            <a:r>
              <a:rPr lang="en-US" dirty="0"/>
              <a:t>Syntax: </a:t>
            </a:r>
            <a:r>
              <a:rPr lang="en-US" dirty="0">
                <a:solidFill>
                  <a:srgbClr val="00B050"/>
                </a:solidFill>
              </a:rPr>
              <a:t>TRUNCATE TABLE</a:t>
            </a:r>
            <a:r>
              <a:rPr lang="en-US" dirty="0"/>
              <a:t> </a:t>
            </a:r>
            <a:r>
              <a:rPr lang="en-US" i="1" dirty="0" err="1"/>
              <a:t>table_name</a:t>
            </a:r>
            <a:r>
              <a:rPr lang="en-US" dirty="0"/>
              <a:t>;</a:t>
            </a:r>
          </a:p>
        </p:txBody>
      </p:sp>
    </p:spTree>
    <p:extLst>
      <p:ext uri="{BB962C8B-B14F-4D97-AF65-F5344CB8AC3E}">
        <p14:creationId xmlns:p14="http://schemas.microsoft.com/office/powerpoint/2010/main" val="3960401222"/>
      </p:ext>
    </p:extLst>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1A79-F926-4E30-95A7-C9D15C5BE264}"/>
              </a:ext>
            </a:extLst>
          </p:cNvPr>
          <p:cNvSpPr>
            <a:spLocks noGrp="1"/>
          </p:cNvSpPr>
          <p:nvPr>
            <p:ph type="title"/>
          </p:nvPr>
        </p:nvSpPr>
        <p:spPr/>
        <p:txBody>
          <a:bodyPr/>
          <a:lstStyle/>
          <a:p>
            <a:r>
              <a:rPr lang="en-US" dirty="0"/>
              <a:t>SQL </a:t>
            </a:r>
            <a:r>
              <a:rPr lang="en-US" dirty="0">
                <a:solidFill>
                  <a:srgbClr val="00B050"/>
                </a:solidFill>
              </a:rPr>
              <a:t>CREATE INDEX</a:t>
            </a:r>
            <a:r>
              <a:rPr lang="en-US" dirty="0"/>
              <a:t> Statement</a:t>
            </a:r>
          </a:p>
        </p:txBody>
      </p:sp>
      <p:sp>
        <p:nvSpPr>
          <p:cNvPr id="3" name="Date Placeholder 2">
            <a:extLst>
              <a:ext uri="{FF2B5EF4-FFF2-40B4-BE49-F238E27FC236}">
                <a16:creationId xmlns:a16="http://schemas.microsoft.com/office/drawing/2014/main" id="{DD6D017B-ED93-407C-8531-8FBC348F1C50}"/>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8BF47C3E-EE98-4BD4-A3F0-732E3A484D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33</a:t>
            </a:fld>
            <a:endParaRPr lang="en-US"/>
          </a:p>
        </p:txBody>
      </p:sp>
      <p:sp>
        <p:nvSpPr>
          <p:cNvPr id="5" name="Text Placeholder 4">
            <a:extLst>
              <a:ext uri="{FF2B5EF4-FFF2-40B4-BE49-F238E27FC236}">
                <a16:creationId xmlns:a16="http://schemas.microsoft.com/office/drawing/2014/main" id="{4E0FD497-E07D-4235-BDC8-80C666093FC6}"/>
              </a:ext>
            </a:extLst>
          </p:cNvPr>
          <p:cNvSpPr>
            <a:spLocks noGrp="1"/>
          </p:cNvSpPr>
          <p:nvPr>
            <p:ph type="body" idx="1"/>
          </p:nvPr>
        </p:nvSpPr>
        <p:spPr/>
        <p:txBody>
          <a:bodyPr/>
          <a:lstStyle/>
          <a:p>
            <a:endParaRPr lang="en-US" dirty="0"/>
          </a:p>
          <a:p>
            <a:endParaRPr lang="en-US" dirty="0"/>
          </a:p>
          <a:p>
            <a:endParaRPr lang="en-US" dirty="0"/>
          </a:p>
          <a:p>
            <a:r>
              <a:rPr lang="en-US" dirty="0"/>
              <a:t>Indexes are used to retrieve data from the database very fast. The users cannot see the indexes, they are just used to speed up searches/queries.</a:t>
            </a:r>
          </a:p>
          <a:p>
            <a:endParaRPr lang="en-US" dirty="0"/>
          </a:p>
          <a:p>
            <a:endParaRPr lang="en-US" dirty="0"/>
          </a:p>
        </p:txBody>
      </p:sp>
    </p:spTree>
    <p:extLst>
      <p:ext uri="{BB962C8B-B14F-4D97-AF65-F5344CB8AC3E}">
        <p14:creationId xmlns:p14="http://schemas.microsoft.com/office/powerpoint/2010/main" val="2233189837"/>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9158E-561B-4D1F-906D-8B6269A9D8BC}"/>
              </a:ext>
            </a:extLst>
          </p:cNvPr>
          <p:cNvSpPr>
            <a:spLocks noGrp="1"/>
          </p:cNvSpPr>
          <p:nvPr>
            <p:ph type="title"/>
          </p:nvPr>
        </p:nvSpPr>
        <p:spPr/>
        <p:txBody>
          <a:bodyPr/>
          <a:lstStyle/>
          <a:p>
            <a:r>
              <a:rPr lang="en-US" dirty="0"/>
              <a:t>SQL </a:t>
            </a:r>
            <a:r>
              <a:rPr lang="en-US" dirty="0">
                <a:solidFill>
                  <a:srgbClr val="00B050"/>
                </a:solidFill>
              </a:rPr>
              <a:t>CREATE INDEX</a:t>
            </a:r>
            <a:r>
              <a:rPr lang="en-US" dirty="0"/>
              <a:t> Statement</a:t>
            </a:r>
          </a:p>
        </p:txBody>
      </p:sp>
      <p:sp>
        <p:nvSpPr>
          <p:cNvPr id="3" name="Date Placeholder 2">
            <a:extLst>
              <a:ext uri="{FF2B5EF4-FFF2-40B4-BE49-F238E27FC236}">
                <a16:creationId xmlns:a16="http://schemas.microsoft.com/office/drawing/2014/main" id="{5ECC2569-ACD6-4BE3-B13B-CF3E888A4BDF}"/>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0776A141-B579-4CC0-AAD6-CABD148A0D1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34</a:t>
            </a:fld>
            <a:endParaRPr lang="en-US"/>
          </a:p>
        </p:txBody>
      </p:sp>
      <p:sp>
        <p:nvSpPr>
          <p:cNvPr id="5" name="Text Placeholder 4">
            <a:extLst>
              <a:ext uri="{FF2B5EF4-FFF2-40B4-BE49-F238E27FC236}">
                <a16:creationId xmlns:a16="http://schemas.microsoft.com/office/drawing/2014/main" id="{71219076-31C8-4418-B6D4-8BF44ECB8BE9}"/>
              </a:ext>
            </a:extLst>
          </p:cNvPr>
          <p:cNvSpPr>
            <a:spLocks noGrp="1"/>
          </p:cNvSpPr>
          <p:nvPr>
            <p:ph type="body" idx="1"/>
          </p:nvPr>
        </p:nvSpPr>
        <p:spPr/>
        <p:txBody>
          <a:bodyPr/>
          <a:lstStyle/>
          <a:p>
            <a:endParaRPr lang="en-US" dirty="0">
              <a:solidFill>
                <a:srgbClr val="00B050"/>
              </a:solidFill>
            </a:endParaRPr>
          </a:p>
          <a:p>
            <a:r>
              <a:rPr lang="en-US" dirty="0">
                <a:solidFill>
                  <a:schemeClr val="tx1"/>
                </a:solidFill>
              </a:rPr>
              <a:t>CREATE INDEX </a:t>
            </a:r>
            <a:r>
              <a:rPr lang="en-US" dirty="0"/>
              <a:t>Syntax: </a:t>
            </a:r>
            <a:r>
              <a:rPr lang="en-US" dirty="0">
                <a:solidFill>
                  <a:srgbClr val="00B050"/>
                </a:solidFill>
              </a:rPr>
              <a:t>CREATE INDEX</a:t>
            </a:r>
            <a:r>
              <a:rPr lang="en-US" dirty="0"/>
              <a:t> </a:t>
            </a:r>
            <a:r>
              <a:rPr lang="en-US" i="1" dirty="0" err="1"/>
              <a:t>index_name</a:t>
            </a:r>
            <a:br>
              <a:rPr lang="en-US" dirty="0"/>
            </a:br>
            <a:r>
              <a:rPr lang="en-US" dirty="0"/>
              <a:t>ON </a:t>
            </a:r>
            <a:r>
              <a:rPr lang="en-US" i="1" dirty="0" err="1"/>
              <a:t>table_name</a:t>
            </a:r>
            <a:r>
              <a:rPr lang="en-US" dirty="0"/>
              <a:t> (</a:t>
            </a:r>
            <a:r>
              <a:rPr lang="en-US" i="1" dirty="0"/>
              <a:t>column1</a:t>
            </a:r>
            <a:r>
              <a:rPr lang="en-US" dirty="0"/>
              <a:t>, </a:t>
            </a:r>
            <a:r>
              <a:rPr lang="en-US" i="1" dirty="0"/>
              <a:t>column2</a:t>
            </a:r>
            <a:r>
              <a:rPr lang="en-US" dirty="0"/>
              <a:t>, ...);</a:t>
            </a:r>
          </a:p>
          <a:p>
            <a:endParaRPr lang="en-US" dirty="0"/>
          </a:p>
          <a:p>
            <a:r>
              <a:rPr lang="en-US" dirty="0">
                <a:solidFill>
                  <a:schemeClr val="tx1"/>
                </a:solidFill>
              </a:rPr>
              <a:t>CREATE UNIQUE INDEX </a:t>
            </a:r>
            <a:r>
              <a:rPr lang="en-US" dirty="0"/>
              <a:t>Syntax: </a:t>
            </a:r>
            <a:r>
              <a:rPr lang="en-US" dirty="0">
                <a:solidFill>
                  <a:srgbClr val="00B050"/>
                </a:solidFill>
              </a:rPr>
              <a:t>CREATE UNIQUE INDEX</a:t>
            </a:r>
            <a:r>
              <a:rPr lang="en-US" dirty="0"/>
              <a:t> </a:t>
            </a:r>
            <a:r>
              <a:rPr lang="en-US" i="1" dirty="0" err="1"/>
              <a:t>index_name</a:t>
            </a:r>
            <a:br>
              <a:rPr lang="en-US" dirty="0"/>
            </a:br>
            <a:r>
              <a:rPr lang="en-US" dirty="0"/>
              <a:t>ON </a:t>
            </a:r>
            <a:r>
              <a:rPr lang="en-US" i="1" dirty="0" err="1"/>
              <a:t>table_name</a:t>
            </a:r>
            <a:r>
              <a:rPr lang="en-US" dirty="0"/>
              <a:t> (</a:t>
            </a:r>
            <a:r>
              <a:rPr lang="en-US" i="1" dirty="0"/>
              <a:t>column1</a:t>
            </a:r>
            <a:r>
              <a:rPr lang="en-US" dirty="0"/>
              <a:t>, </a:t>
            </a:r>
            <a:r>
              <a:rPr lang="en-US" i="1" dirty="0"/>
              <a:t>column2</a:t>
            </a:r>
            <a:r>
              <a:rPr lang="en-US" dirty="0"/>
              <a:t>, ...);</a:t>
            </a:r>
          </a:p>
          <a:p>
            <a:endParaRPr lang="en-US" dirty="0"/>
          </a:p>
          <a:p>
            <a:endParaRPr lang="en-US" dirty="0"/>
          </a:p>
        </p:txBody>
      </p:sp>
    </p:spTree>
    <p:extLst>
      <p:ext uri="{BB962C8B-B14F-4D97-AF65-F5344CB8AC3E}">
        <p14:creationId xmlns:p14="http://schemas.microsoft.com/office/powerpoint/2010/main" val="2250264204"/>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99A2-DFCE-457C-A15B-C444C7DE5D0B}"/>
              </a:ext>
            </a:extLst>
          </p:cNvPr>
          <p:cNvSpPr>
            <a:spLocks noGrp="1"/>
          </p:cNvSpPr>
          <p:nvPr>
            <p:ph type="title"/>
          </p:nvPr>
        </p:nvSpPr>
        <p:spPr/>
        <p:txBody>
          <a:bodyPr/>
          <a:lstStyle/>
          <a:p>
            <a:r>
              <a:rPr lang="en-US" dirty="0"/>
              <a:t>SQL </a:t>
            </a:r>
            <a:r>
              <a:rPr lang="en-US" dirty="0">
                <a:solidFill>
                  <a:srgbClr val="00B050"/>
                </a:solidFill>
              </a:rPr>
              <a:t>ALTER TABLE</a:t>
            </a:r>
            <a:r>
              <a:rPr lang="en-US" dirty="0"/>
              <a:t> Statement</a:t>
            </a:r>
          </a:p>
        </p:txBody>
      </p:sp>
      <p:sp>
        <p:nvSpPr>
          <p:cNvPr id="3" name="Date Placeholder 2">
            <a:extLst>
              <a:ext uri="{FF2B5EF4-FFF2-40B4-BE49-F238E27FC236}">
                <a16:creationId xmlns:a16="http://schemas.microsoft.com/office/drawing/2014/main" id="{B85C881B-DDED-4E2D-B868-F3F52E9ED047}"/>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870FFD44-06B4-4E7B-86DA-3D53F06B06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35</a:t>
            </a:fld>
            <a:endParaRPr lang="en-US"/>
          </a:p>
        </p:txBody>
      </p:sp>
      <p:sp>
        <p:nvSpPr>
          <p:cNvPr id="5" name="Text Placeholder 4">
            <a:extLst>
              <a:ext uri="{FF2B5EF4-FFF2-40B4-BE49-F238E27FC236}">
                <a16:creationId xmlns:a16="http://schemas.microsoft.com/office/drawing/2014/main" id="{399204E4-7D81-43D1-87B9-D742B2F65139}"/>
              </a:ext>
            </a:extLst>
          </p:cNvPr>
          <p:cNvSpPr>
            <a:spLocks noGrp="1"/>
          </p:cNvSpPr>
          <p:nvPr>
            <p:ph type="body" idx="1"/>
          </p:nvPr>
        </p:nvSpPr>
        <p:spPr/>
        <p:txBody>
          <a:bodyPr/>
          <a:lstStyle/>
          <a:p>
            <a:pPr marL="131445" indent="0">
              <a:buNone/>
            </a:pPr>
            <a:endParaRPr lang="en-US" dirty="0"/>
          </a:p>
          <a:p>
            <a:r>
              <a:rPr lang="en-US" dirty="0"/>
              <a:t>The </a:t>
            </a:r>
            <a:r>
              <a:rPr lang="en-US" dirty="0">
                <a:solidFill>
                  <a:srgbClr val="00B050"/>
                </a:solidFill>
              </a:rPr>
              <a:t>ALTER TABLE </a:t>
            </a:r>
            <a:r>
              <a:rPr lang="en-US" dirty="0"/>
              <a:t>statement is used to add, delete, or modify columns in an existing table.</a:t>
            </a:r>
          </a:p>
          <a:p>
            <a:endParaRPr lang="en-US" dirty="0"/>
          </a:p>
          <a:p>
            <a:endParaRPr lang="en-US" dirty="0"/>
          </a:p>
          <a:p>
            <a:r>
              <a:rPr lang="en-US" dirty="0"/>
              <a:t>The </a:t>
            </a:r>
            <a:r>
              <a:rPr lang="en-US" dirty="0">
                <a:solidFill>
                  <a:srgbClr val="00B050"/>
                </a:solidFill>
              </a:rPr>
              <a:t>ALTER TABLE </a:t>
            </a:r>
            <a:r>
              <a:rPr lang="en-US" dirty="0"/>
              <a:t>statement is also used to add and drop various constraints on an existing table.</a:t>
            </a:r>
          </a:p>
          <a:p>
            <a:endParaRPr lang="en-US" dirty="0"/>
          </a:p>
        </p:txBody>
      </p:sp>
    </p:spTree>
    <p:extLst>
      <p:ext uri="{BB962C8B-B14F-4D97-AF65-F5344CB8AC3E}">
        <p14:creationId xmlns:p14="http://schemas.microsoft.com/office/powerpoint/2010/main" val="3323701219"/>
      </p:ext>
    </p:extLst>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C200-B182-4112-BFFE-B02E1E371044}"/>
              </a:ext>
            </a:extLst>
          </p:cNvPr>
          <p:cNvSpPr>
            <a:spLocks noGrp="1"/>
          </p:cNvSpPr>
          <p:nvPr>
            <p:ph type="title"/>
          </p:nvPr>
        </p:nvSpPr>
        <p:spPr/>
        <p:txBody>
          <a:bodyPr/>
          <a:lstStyle/>
          <a:p>
            <a:r>
              <a:rPr lang="en-US" dirty="0">
                <a:solidFill>
                  <a:srgbClr val="00B050"/>
                </a:solidFill>
              </a:rPr>
              <a:t>ALTER TABLE </a:t>
            </a:r>
            <a:r>
              <a:rPr lang="en-US" dirty="0"/>
              <a:t>- ADD Column</a:t>
            </a:r>
          </a:p>
        </p:txBody>
      </p:sp>
      <p:sp>
        <p:nvSpPr>
          <p:cNvPr id="3" name="Date Placeholder 2">
            <a:extLst>
              <a:ext uri="{FF2B5EF4-FFF2-40B4-BE49-F238E27FC236}">
                <a16:creationId xmlns:a16="http://schemas.microsoft.com/office/drawing/2014/main" id="{A664CC52-4893-4901-9FD8-07A808B0725E}"/>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C087E670-ABE9-4D24-9FA7-A911E58A86D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36</a:t>
            </a:fld>
            <a:endParaRPr lang="en-US"/>
          </a:p>
        </p:txBody>
      </p:sp>
      <p:sp>
        <p:nvSpPr>
          <p:cNvPr id="5" name="Text Placeholder 4">
            <a:extLst>
              <a:ext uri="{FF2B5EF4-FFF2-40B4-BE49-F238E27FC236}">
                <a16:creationId xmlns:a16="http://schemas.microsoft.com/office/drawing/2014/main" id="{936D65CB-42EE-4266-A7B8-3F3EEB3A05A7}"/>
              </a:ext>
            </a:extLst>
          </p:cNvPr>
          <p:cNvSpPr>
            <a:spLocks noGrp="1"/>
          </p:cNvSpPr>
          <p:nvPr>
            <p:ph type="body" idx="1"/>
          </p:nvPr>
        </p:nvSpPr>
        <p:spPr/>
        <p:txBody>
          <a:bodyPr/>
          <a:lstStyle/>
          <a:p>
            <a:endParaRPr lang="en-US" dirty="0"/>
          </a:p>
          <a:p>
            <a:endParaRPr lang="en-US" dirty="0"/>
          </a:p>
          <a:p>
            <a:r>
              <a:rPr lang="en-US" dirty="0"/>
              <a:t>syntax: </a:t>
            </a:r>
            <a:r>
              <a:rPr lang="en-US" dirty="0">
                <a:solidFill>
                  <a:srgbClr val="00B050"/>
                </a:solidFill>
              </a:rPr>
              <a:t>ALTER TABLE</a:t>
            </a:r>
            <a:r>
              <a:rPr lang="en-US" dirty="0"/>
              <a:t> </a:t>
            </a:r>
            <a:r>
              <a:rPr lang="en-US" i="1" dirty="0" err="1"/>
              <a:t>table_name</a:t>
            </a:r>
            <a:br>
              <a:rPr lang="en-US" dirty="0"/>
            </a:br>
            <a:r>
              <a:rPr lang="en-US" dirty="0"/>
              <a:t>ADD </a:t>
            </a:r>
            <a:r>
              <a:rPr lang="en-US" i="1" dirty="0" err="1"/>
              <a:t>column_name</a:t>
            </a:r>
            <a:r>
              <a:rPr lang="en-US" i="1" dirty="0"/>
              <a:t> datatype</a:t>
            </a:r>
            <a:r>
              <a:rPr lang="en-US" dirty="0"/>
              <a:t>;</a:t>
            </a:r>
          </a:p>
          <a:p>
            <a:endParaRPr lang="en-US" dirty="0"/>
          </a:p>
          <a:p>
            <a:r>
              <a:rPr lang="en-US" dirty="0"/>
              <a:t>Example: </a:t>
            </a:r>
            <a:r>
              <a:rPr lang="en-US" dirty="0">
                <a:solidFill>
                  <a:srgbClr val="00B050"/>
                </a:solidFill>
              </a:rPr>
              <a:t>ALTER TABLE</a:t>
            </a:r>
            <a:r>
              <a:rPr lang="en-US" dirty="0"/>
              <a:t> Customers</a:t>
            </a:r>
            <a:br>
              <a:rPr lang="en-US" dirty="0"/>
            </a:br>
            <a:r>
              <a:rPr lang="en-US" dirty="0"/>
              <a:t>ADD Email varchar(255);</a:t>
            </a:r>
          </a:p>
          <a:p>
            <a:endParaRPr lang="en-US" dirty="0"/>
          </a:p>
          <a:p>
            <a:endParaRPr lang="en-US" dirty="0"/>
          </a:p>
        </p:txBody>
      </p:sp>
    </p:spTree>
    <p:extLst>
      <p:ext uri="{BB962C8B-B14F-4D97-AF65-F5344CB8AC3E}">
        <p14:creationId xmlns:p14="http://schemas.microsoft.com/office/powerpoint/2010/main" val="3895144846"/>
      </p:ext>
    </p:extLst>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C2925-448F-4ADF-84ED-4A01A17899AA}"/>
              </a:ext>
            </a:extLst>
          </p:cNvPr>
          <p:cNvSpPr>
            <a:spLocks noGrp="1"/>
          </p:cNvSpPr>
          <p:nvPr>
            <p:ph type="title"/>
          </p:nvPr>
        </p:nvSpPr>
        <p:spPr/>
        <p:txBody>
          <a:bodyPr/>
          <a:lstStyle/>
          <a:p>
            <a:r>
              <a:rPr lang="en-US" dirty="0">
                <a:solidFill>
                  <a:srgbClr val="00B050"/>
                </a:solidFill>
              </a:rPr>
              <a:t>ALTER TABLE </a:t>
            </a:r>
            <a:r>
              <a:rPr lang="en-US" dirty="0"/>
              <a:t>- DROP COLUMN</a:t>
            </a:r>
          </a:p>
        </p:txBody>
      </p:sp>
      <p:sp>
        <p:nvSpPr>
          <p:cNvPr id="3" name="Date Placeholder 2">
            <a:extLst>
              <a:ext uri="{FF2B5EF4-FFF2-40B4-BE49-F238E27FC236}">
                <a16:creationId xmlns:a16="http://schemas.microsoft.com/office/drawing/2014/main" id="{4C6EDFF3-562E-4C26-ACE4-CF9A969EDEC3}"/>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E92C8EA9-F4E0-4F2D-9840-8AC736EB241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37</a:t>
            </a:fld>
            <a:endParaRPr lang="en-US"/>
          </a:p>
        </p:txBody>
      </p:sp>
      <p:sp>
        <p:nvSpPr>
          <p:cNvPr id="5" name="Text Placeholder 4">
            <a:extLst>
              <a:ext uri="{FF2B5EF4-FFF2-40B4-BE49-F238E27FC236}">
                <a16:creationId xmlns:a16="http://schemas.microsoft.com/office/drawing/2014/main" id="{2C871B1D-7A03-4B38-A64F-83ED5A5D27E4}"/>
              </a:ext>
            </a:extLst>
          </p:cNvPr>
          <p:cNvSpPr>
            <a:spLocks noGrp="1"/>
          </p:cNvSpPr>
          <p:nvPr>
            <p:ph type="body" idx="1"/>
          </p:nvPr>
        </p:nvSpPr>
        <p:spPr/>
        <p:txBody>
          <a:bodyPr/>
          <a:lstStyle/>
          <a:p>
            <a:endParaRPr lang="en-US" dirty="0"/>
          </a:p>
          <a:p>
            <a:endParaRPr lang="en-US" dirty="0"/>
          </a:p>
          <a:p>
            <a:r>
              <a:rPr lang="en-US" dirty="0"/>
              <a:t>Syntax: </a:t>
            </a:r>
            <a:r>
              <a:rPr lang="en-US" dirty="0">
                <a:solidFill>
                  <a:srgbClr val="00B050"/>
                </a:solidFill>
              </a:rPr>
              <a:t>ALTER TABLE</a:t>
            </a:r>
            <a:r>
              <a:rPr lang="en-US" dirty="0"/>
              <a:t> </a:t>
            </a:r>
            <a:r>
              <a:rPr lang="en-US" i="1" dirty="0" err="1"/>
              <a:t>table_name</a:t>
            </a:r>
            <a:br>
              <a:rPr lang="en-US" dirty="0"/>
            </a:br>
            <a:r>
              <a:rPr lang="en-US" dirty="0"/>
              <a:t>DROP COLUMN </a:t>
            </a:r>
            <a:r>
              <a:rPr lang="en-US" i="1" dirty="0" err="1"/>
              <a:t>column_name</a:t>
            </a:r>
            <a:r>
              <a:rPr lang="en-US" dirty="0"/>
              <a:t>;</a:t>
            </a:r>
          </a:p>
          <a:p>
            <a:endParaRPr lang="en-US" dirty="0"/>
          </a:p>
          <a:p>
            <a:r>
              <a:rPr lang="en-US" dirty="0"/>
              <a:t>Example: </a:t>
            </a:r>
            <a:r>
              <a:rPr lang="en-US" dirty="0">
                <a:solidFill>
                  <a:srgbClr val="00B050"/>
                </a:solidFill>
              </a:rPr>
              <a:t>ALTER TABLE</a:t>
            </a:r>
            <a:r>
              <a:rPr lang="en-US" dirty="0"/>
              <a:t> Customers</a:t>
            </a:r>
            <a:br>
              <a:rPr lang="en-US" dirty="0"/>
            </a:br>
            <a:r>
              <a:rPr lang="en-US" dirty="0"/>
              <a:t>DROP COLUMN Email;</a:t>
            </a:r>
          </a:p>
        </p:txBody>
      </p:sp>
    </p:spTree>
    <p:extLst>
      <p:ext uri="{BB962C8B-B14F-4D97-AF65-F5344CB8AC3E}">
        <p14:creationId xmlns:p14="http://schemas.microsoft.com/office/powerpoint/2010/main" val="2727025420"/>
      </p:ext>
    </p:extLst>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CF6B-0DDF-4B01-8CFE-775B079A3317}"/>
              </a:ext>
            </a:extLst>
          </p:cNvPr>
          <p:cNvSpPr>
            <a:spLocks noGrp="1"/>
          </p:cNvSpPr>
          <p:nvPr>
            <p:ph type="title"/>
          </p:nvPr>
        </p:nvSpPr>
        <p:spPr>
          <a:xfrm>
            <a:off x="301752" y="228600"/>
            <a:ext cx="8534400" cy="992512"/>
          </a:xfrm>
        </p:spPr>
        <p:txBody>
          <a:bodyPr/>
          <a:lstStyle/>
          <a:p>
            <a:r>
              <a:rPr lang="en-US" dirty="0">
                <a:solidFill>
                  <a:srgbClr val="00B050"/>
                </a:solidFill>
              </a:rPr>
              <a:t>ALTER TABLE </a:t>
            </a:r>
            <a:r>
              <a:rPr lang="en-US" dirty="0"/>
              <a:t>- ALTER/MODIFY COLUMN</a:t>
            </a:r>
          </a:p>
        </p:txBody>
      </p:sp>
      <p:sp>
        <p:nvSpPr>
          <p:cNvPr id="3" name="Date Placeholder 2">
            <a:extLst>
              <a:ext uri="{FF2B5EF4-FFF2-40B4-BE49-F238E27FC236}">
                <a16:creationId xmlns:a16="http://schemas.microsoft.com/office/drawing/2014/main" id="{8A477392-B394-4B18-8C93-D272F5939C1F}"/>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BE5C1030-044F-4AFD-AF32-00B66D4E723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38</a:t>
            </a:fld>
            <a:endParaRPr lang="en-US"/>
          </a:p>
        </p:txBody>
      </p:sp>
      <p:sp>
        <p:nvSpPr>
          <p:cNvPr id="5" name="Text Placeholder 4">
            <a:extLst>
              <a:ext uri="{FF2B5EF4-FFF2-40B4-BE49-F238E27FC236}">
                <a16:creationId xmlns:a16="http://schemas.microsoft.com/office/drawing/2014/main" id="{1514DFA1-898F-44B7-B0D9-ADDAE85EDF34}"/>
              </a:ext>
            </a:extLst>
          </p:cNvPr>
          <p:cNvSpPr>
            <a:spLocks noGrp="1"/>
          </p:cNvSpPr>
          <p:nvPr>
            <p:ph type="body" idx="1"/>
          </p:nvPr>
        </p:nvSpPr>
        <p:spPr/>
        <p:txBody>
          <a:bodyPr/>
          <a:lstStyle/>
          <a:p>
            <a:endParaRPr lang="en-US" dirty="0"/>
          </a:p>
          <a:p>
            <a:endParaRPr lang="en-US" dirty="0"/>
          </a:p>
          <a:p>
            <a:r>
              <a:rPr lang="en-US" dirty="0"/>
              <a:t>Syntax: </a:t>
            </a:r>
            <a:r>
              <a:rPr lang="en-US" dirty="0">
                <a:solidFill>
                  <a:srgbClr val="00B050"/>
                </a:solidFill>
              </a:rPr>
              <a:t>ALTER TABLE</a:t>
            </a:r>
            <a:r>
              <a:rPr lang="en-US" dirty="0"/>
              <a:t> </a:t>
            </a:r>
            <a:r>
              <a:rPr lang="en-US" i="1" dirty="0" err="1"/>
              <a:t>table_name</a:t>
            </a:r>
            <a:br>
              <a:rPr lang="en-US" dirty="0"/>
            </a:br>
            <a:r>
              <a:rPr lang="en-US" dirty="0"/>
              <a:t>ALTER COLUMN </a:t>
            </a:r>
            <a:r>
              <a:rPr lang="en-US" i="1" dirty="0" err="1"/>
              <a:t>column_name</a:t>
            </a:r>
            <a:r>
              <a:rPr lang="en-US" i="1" dirty="0"/>
              <a:t> datatype</a:t>
            </a:r>
            <a:r>
              <a:rPr lang="en-US" dirty="0"/>
              <a:t>;</a:t>
            </a:r>
          </a:p>
          <a:p>
            <a:endParaRPr lang="en-US" dirty="0"/>
          </a:p>
          <a:p>
            <a:r>
              <a:rPr lang="en-US" dirty="0"/>
              <a:t>Example: </a:t>
            </a:r>
            <a:r>
              <a:rPr lang="en-US" dirty="0">
                <a:solidFill>
                  <a:srgbClr val="00B050"/>
                </a:solidFill>
              </a:rPr>
              <a:t>ALTER TABLE</a:t>
            </a:r>
            <a:r>
              <a:rPr lang="en-US" dirty="0"/>
              <a:t> Persons</a:t>
            </a:r>
            <a:br>
              <a:rPr lang="en-US" dirty="0"/>
            </a:br>
            <a:r>
              <a:rPr lang="en-US" dirty="0"/>
              <a:t>ALTER COLUMN </a:t>
            </a:r>
            <a:r>
              <a:rPr lang="en-US" dirty="0" err="1"/>
              <a:t>DateOfBirth</a:t>
            </a:r>
            <a:r>
              <a:rPr lang="en-US" dirty="0"/>
              <a:t> year;</a:t>
            </a:r>
          </a:p>
        </p:txBody>
      </p:sp>
    </p:spTree>
    <p:extLst>
      <p:ext uri="{BB962C8B-B14F-4D97-AF65-F5344CB8AC3E}">
        <p14:creationId xmlns:p14="http://schemas.microsoft.com/office/powerpoint/2010/main" val="2834292422"/>
      </p:ext>
    </p:extLst>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9DC2A-6BA2-4280-996C-F3C8DAC3CD77}"/>
              </a:ext>
            </a:extLst>
          </p:cNvPr>
          <p:cNvSpPr>
            <a:spLocks noGrp="1"/>
          </p:cNvSpPr>
          <p:nvPr>
            <p:ph type="title"/>
          </p:nvPr>
        </p:nvSpPr>
        <p:spPr/>
        <p:txBody>
          <a:bodyPr/>
          <a:lstStyle/>
          <a:p>
            <a:r>
              <a:rPr lang="en-US" dirty="0"/>
              <a:t>SQL </a:t>
            </a:r>
            <a:r>
              <a:rPr lang="en-US" dirty="0">
                <a:solidFill>
                  <a:srgbClr val="00B050"/>
                </a:solidFill>
              </a:rPr>
              <a:t>INSERT INTO</a:t>
            </a:r>
            <a:r>
              <a:rPr lang="en-US" dirty="0"/>
              <a:t> Statement</a:t>
            </a:r>
          </a:p>
        </p:txBody>
      </p:sp>
      <p:sp>
        <p:nvSpPr>
          <p:cNvPr id="3" name="Date Placeholder 2">
            <a:extLst>
              <a:ext uri="{FF2B5EF4-FFF2-40B4-BE49-F238E27FC236}">
                <a16:creationId xmlns:a16="http://schemas.microsoft.com/office/drawing/2014/main" id="{AB0945DF-F6C2-4750-A074-64A83610C83B}"/>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AA0979D9-CE2F-4FF3-8394-CF6F21603EC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39</a:t>
            </a:fld>
            <a:endParaRPr lang="en-US"/>
          </a:p>
        </p:txBody>
      </p:sp>
      <p:sp>
        <p:nvSpPr>
          <p:cNvPr id="5" name="Text Placeholder 4">
            <a:extLst>
              <a:ext uri="{FF2B5EF4-FFF2-40B4-BE49-F238E27FC236}">
                <a16:creationId xmlns:a16="http://schemas.microsoft.com/office/drawing/2014/main" id="{9A0BC0EF-316A-469F-A2D0-2B329F42D648}"/>
              </a:ext>
            </a:extLst>
          </p:cNvPr>
          <p:cNvSpPr>
            <a:spLocks noGrp="1"/>
          </p:cNvSpPr>
          <p:nvPr>
            <p:ph type="body" idx="1"/>
          </p:nvPr>
        </p:nvSpPr>
        <p:spPr/>
        <p:txBody>
          <a:bodyPr/>
          <a:lstStyle/>
          <a:p>
            <a:r>
              <a:rPr lang="en-US" dirty="0"/>
              <a:t>Statement: </a:t>
            </a:r>
            <a:r>
              <a:rPr lang="en-US" dirty="0">
                <a:solidFill>
                  <a:srgbClr val="00B050"/>
                </a:solidFill>
              </a:rPr>
              <a:t>INSERT INTO</a:t>
            </a:r>
            <a:r>
              <a:rPr lang="en-US" dirty="0"/>
              <a:t> </a:t>
            </a:r>
            <a:r>
              <a:rPr lang="en-US" i="1" dirty="0" err="1"/>
              <a:t>table_name</a:t>
            </a:r>
            <a:r>
              <a:rPr lang="en-US" dirty="0"/>
              <a:t> (</a:t>
            </a:r>
            <a:r>
              <a:rPr lang="en-US" i="1" dirty="0"/>
              <a:t>column1</a:t>
            </a:r>
            <a:r>
              <a:rPr lang="en-US" dirty="0"/>
              <a:t>,</a:t>
            </a:r>
            <a:r>
              <a:rPr lang="en-US" i="1" dirty="0"/>
              <a:t> column2</a:t>
            </a:r>
            <a:r>
              <a:rPr lang="en-US" dirty="0"/>
              <a:t>,</a:t>
            </a:r>
            <a:r>
              <a:rPr lang="en-US" i="1" dirty="0"/>
              <a:t> column3</a:t>
            </a:r>
            <a:r>
              <a:rPr lang="en-US" dirty="0"/>
              <a:t>, ...)</a:t>
            </a:r>
            <a:br>
              <a:rPr lang="en-US" dirty="0"/>
            </a:br>
            <a:r>
              <a:rPr lang="en-US" dirty="0"/>
              <a:t>VALUES (</a:t>
            </a:r>
            <a:r>
              <a:rPr lang="en-US" i="1" dirty="0"/>
              <a:t>value1</a:t>
            </a:r>
            <a:r>
              <a:rPr lang="en-US" dirty="0"/>
              <a:t>,</a:t>
            </a:r>
            <a:r>
              <a:rPr lang="en-US" i="1" dirty="0"/>
              <a:t> value2</a:t>
            </a:r>
            <a:r>
              <a:rPr lang="en-US" dirty="0"/>
              <a:t>,</a:t>
            </a:r>
            <a:r>
              <a:rPr lang="en-US" i="1" dirty="0"/>
              <a:t> value3</a:t>
            </a:r>
            <a:r>
              <a:rPr lang="en-US" dirty="0"/>
              <a:t>, ...);</a:t>
            </a:r>
          </a:p>
          <a:p>
            <a:endParaRPr lang="en-US" dirty="0"/>
          </a:p>
          <a:p>
            <a:r>
              <a:rPr lang="en-US" dirty="0"/>
              <a:t>If adding values for all the columns of the table, do not need to specify the column names in the SQL query.</a:t>
            </a:r>
          </a:p>
          <a:p>
            <a:endParaRPr lang="en-US" dirty="0"/>
          </a:p>
          <a:p>
            <a:r>
              <a:rPr lang="en-US" dirty="0"/>
              <a:t>Example: </a:t>
            </a:r>
            <a:r>
              <a:rPr lang="en-US" dirty="0">
                <a:solidFill>
                  <a:srgbClr val="00B050"/>
                </a:solidFill>
              </a:rPr>
              <a:t>INSERT INTO</a:t>
            </a:r>
            <a:r>
              <a:rPr lang="en-US" dirty="0"/>
              <a:t> </a:t>
            </a:r>
            <a:r>
              <a:rPr lang="en-US" i="1" dirty="0" err="1"/>
              <a:t>table_name</a:t>
            </a:r>
            <a:br>
              <a:rPr lang="en-US" dirty="0"/>
            </a:br>
            <a:r>
              <a:rPr lang="en-US" dirty="0"/>
              <a:t>VALUES (</a:t>
            </a:r>
            <a:r>
              <a:rPr lang="en-US" i="1" dirty="0"/>
              <a:t>value1</a:t>
            </a:r>
            <a:r>
              <a:rPr lang="en-US" dirty="0"/>
              <a:t>,</a:t>
            </a:r>
            <a:r>
              <a:rPr lang="en-US" i="1" dirty="0"/>
              <a:t> value2</a:t>
            </a:r>
            <a:r>
              <a:rPr lang="en-US" dirty="0"/>
              <a:t>,</a:t>
            </a:r>
            <a:r>
              <a:rPr lang="en-US" i="1" dirty="0"/>
              <a:t> value3</a:t>
            </a:r>
            <a:r>
              <a:rPr lang="en-US" dirty="0"/>
              <a:t>, ...);</a:t>
            </a:r>
          </a:p>
          <a:p>
            <a:endParaRPr lang="en-US" dirty="0"/>
          </a:p>
        </p:txBody>
      </p:sp>
    </p:spTree>
    <p:extLst>
      <p:ext uri="{BB962C8B-B14F-4D97-AF65-F5344CB8AC3E}">
        <p14:creationId xmlns:p14="http://schemas.microsoft.com/office/powerpoint/2010/main" val="4101971839"/>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C45A6-55E1-4DE7-96A8-413B0791A392}"/>
              </a:ext>
            </a:extLst>
          </p:cNvPr>
          <p:cNvSpPr>
            <a:spLocks noGrp="1"/>
          </p:cNvSpPr>
          <p:nvPr>
            <p:ph type="title"/>
          </p:nvPr>
        </p:nvSpPr>
        <p:spPr/>
        <p:txBody>
          <a:bodyPr/>
          <a:lstStyle/>
          <a:p>
            <a:r>
              <a:rPr lang="en-US" dirty="0"/>
              <a:t>Advantages of Relational Database</a:t>
            </a:r>
          </a:p>
        </p:txBody>
      </p:sp>
      <p:sp>
        <p:nvSpPr>
          <p:cNvPr id="3" name="Date Placeholder 2">
            <a:extLst>
              <a:ext uri="{FF2B5EF4-FFF2-40B4-BE49-F238E27FC236}">
                <a16:creationId xmlns:a16="http://schemas.microsoft.com/office/drawing/2014/main" id="{8DBC49D5-7BD0-4697-A296-5E9D363B3487}"/>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4196973A-4216-4884-8917-42F494301C7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a:t>
            </a:fld>
            <a:endParaRPr lang="en-US"/>
          </a:p>
        </p:txBody>
      </p:sp>
      <p:sp>
        <p:nvSpPr>
          <p:cNvPr id="5" name="Text Placeholder 4">
            <a:extLst>
              <a:ext uri="{FF2B5EF4-FFF2-40B4-BE49-F238E27FC236}">
                <a16:creationId xmlns:a16="http://schemas.microsoft.com/office/drawing/2014/main" id="{41B964E8-0EDC-4BBC-88F1-A9BFF1A632D5}"/>
              </a:ext>
            </a:extLst>
          </p:cNvPr>
          <p:cNvSpPr>
            <a:spLocks noGrp="1"/>
          </p:cNvSpPr>
          <p:nvPr>
            <p:ph type="body" idx="1"/>
          </p:nvPr>
        </p:nvSpPr>
        <p:spPr/>
        <p:txBody>
          <a:bodyPr/>
          <a:lstStyle/>
          <a:p>
            <a:endParaRPr lang="en-US" dirty="0"/>
          </a:p>
          <a:p>
            <a:r>
              <a:rPr lang="en-US" dirty="0"/>
              <a:t>Avoids data duplication.</a:t>
            </a:r>
          </a:p>
          <a:p>
            <a:r>
              <a:rPr lang="en-US" dirty="0"/>
              <a:t>Avoids inconsistent records.</a:t>
            </a:r>
          </a:p>
          <a:p>
            <a:r>
              <a:rPr lang="en-US" dirty="0"/>
              <a:t>Easier to change data.</a:t>
            </a:r>
          </a:p>
          <a:p>
            <a:r>
              <a:rPr lang="en-US" dirty="0"/>
              <a:t>Easier to change data format.</a:t>
            </a:r>
          </a:p>
          <a:p>
            <a:r>
              <a:rPr lang="en-US" dirty="0"/>
              <a:t>Data can be added and removed easily.</a:t>
            </a:r>
          </a:p>
          <a:p>
            <a:r>
              <a:rPr lang="en-US" dirty="0"/>
              <a:t>Easier to maintain security.</a:t>
            </a:r>
          </a:p>
          <a:p>
            <a:r>
              <a:rPr lang="en-US" dirty="0"/>
              <a:t>Pre-Defined Rules.</a:t>
            </a:r>
          </a:p>
          <a:p>
            <a:endParaRPr lang="en-US" dirty="0"/>
          </a:p>
        </p:txBody>
      </p:sp>
    </p:spTree>
    <p:extLst>
      <p:ext uri="{BB962C8B-B14F-4D97-AF65-F5344CB8AC3E}">
        <p14:creationId xmlns:p14="http://schemas.microsoft.com/office/powerpoint/2010/main" val="4251092418"/>
      </p:ext>
    </p:extLst>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7D84D-A636-487E-B348-D8AAF1D4B0DC}"/>
              </a:ext>
            </a:extLst>
          </p:cNvPr>
          <p:cNvSpPr>
            <a:spLocks noGrp="1"/>
          </p:cNvSpPr>
          <p:nvPr>
            <p:ph type="title"/>
          </p:nvPr>
        </p:nvSpPr>
        <p:spPr/>
        <p:txBody>
          <a:bodyPr/>
          <a:lstStyle/>
          <a:p>
            <a:r>
              <a:rPr lang="en-US" dirty="0"/>
              <a:t>SQL </a:t>
            </a:r>
            <a:r>
              <a:rPr lang="en-US" dirty="0">
                <a:solidFill>
                  <a:srgbClr val="00B050"/>
                </a:solidFill>
              </a:rPr>
              <a:t>UPDATE</a:t>
            </a:r>
            <a:r>
              <a:rPr lang="en-US" dirty="0"/>
              <a:t> Statement</a:t>
            </a:r>
          </a:p>
        </p:txBody>
      </p:sp>
      <p:sp>
        <p:nvSpPr>
          <p:cNvPr id="3" name="Date Placeholder 2">
            <a:extLst>
              <a:ext uri="{FF2B5EF4-FFF2-40B4-BE49-F238E27FC236}">
                <a16:creationId xmlns:a16="http://schemas.microsoft.com/office/drawing/2014/main" id="{87CC4FC2-A070-4CDD-A0C1-4DB5027AA3B9}"/>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29C14F68-4262-4CD7-9724-25FC4749524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40</a:t>
            </a:fld>
            <a:endParaRPr lang="en-US"/>
          </a:p>
        </p:txBody>
      </p:sp>
      <p:sp>
        <p:nvSpPr>
          <p:cNvPr id="5" name="Text Placeholder 4">
            <a:extLst>
              <a:ext uri="{FF2B5EF4-FFF2-40B4-BE49-F238E27FC236}">
                <a16:creationId xmlns:a16="http://schemas.microsoft.com/office/drawing/2014/main" id="{F2C93F6C-FDD6-4EE4-8685-7606C95BBFAF}"/>
              </a:ext>
            </a:extLst>
          </p:cNvPr>
          <p:cNvSpPr>
            <a:spLocks noGrp="1"/>
          </p:cNvSpPr>
          <p:nvPr>
            <p:ph type="body" idx="1"/>
          </p:nvPr>
        </p:nvSpPr>
        <p:spPr/>
        <p:txBody>
          <a:bodyPr/>
          <a:lstStyle/>
          <a:p>
            <a:endParaRPr lang="en-US" dirty="0"/>
          </a:p>
          <a:p>
            <a:r>
              <a:rPr lang="en-US" dirty="0"/>
              <a:t>Syntax: </a:t>
            </a:r>
            <a:r>
              <a:rPr lang="en-US" dirty="0">
                <a:solidFill>
                  <a:srgbClr val="00B050"/>
                </a:solidFill>
              </a:rPr>
              <a:t>UPDATE</a:t>
            </a:r>
            <a:r>
              <a:rPr lang="en-US" dirty="0"/>
              <a:t> </a:t>
            </a:r>
            <a:r>
              <a:rPr lang="en-US" i="1" dirty="0" err="1"/>
              <a:t>table_name</a:t>
            </a:r>
            <a:br>
              <a:rPr lang="en-US" dirty="0"/>
            </a:br>
            <a:r>
              <a:rPr lang="en-US" dirty="0"/>
              <a:t>SET </a:t>
            </a:r>
            <a:r>
              <a:rPr lang="en-US" i="1" dirty="0"/>
              <a:t>column1 </a:t>
            </a:r>
            <a:r>
              <a:rPr lang="en-US" dirty="0"/>
              <a:t>=</a:t>
            </a:r>
            <a:r>
              <a:rPr lang="en-US" i="1" dirty="0"/>
              <a:t> value1</a:t>
            </a:r>
            <a:r>
              <a:rPr lang="en-US" dirty="0"/>
              <a:t>,</a:t>
            </a:r>
            <a:r>
              <a:rPr lang="en-US" i="1" dirty="0"/>
              <a:t> column2 </a:t>
            </a:r>
            <a:r>
              <a:rPr lang="en-US" dirty="0"/>
              <a:t>=</a:t>
            </a:r>
            <a:r>
              <a:rPr lang="en-US" i="1" dirty="0"/>
              <a:t> value2</a:t>
            </a:r>
            <a:r>
              <a:rPr lang="en-US" dirty="0"/>
              <a:t>, ...</a:t>
            </a:r>
            <a:br>
              <a:rPr lang="en-US" dirty="0"/>
            </a:br>
            <a:r>
              <a:rPr lang="en-US" dirty="0"/>
              <a:t>WHERE </a:t>
            </a:r>
            <a:r>
              <a:rPr lang="en-US" i="1" dirty="0"/>
              <a:t>condition</a:t>
            </a:r>
            <a:r>
              <a:rPr lang="en-US" dirty="0"/>
              <a:t>;</a:t>
            </a:r>
          </a:p>
          <a:p>
            <a:endParaRPr lang="en-US" dirty="0"/>
          </a:p>
          <a:p>
            <a:r>
              <a:rPr lang="en-US" dirty="0"/>
              <a:t>Example: </a:t>
            </a:r>
            <a:r>
              <a:rPr lang="en-US" dirty="0">
                <a:solidFill>
                  <a:srgbClr val="00B050"/>
                </a:solidFill>
              </a:rPr>
              <a:t>UPDATE</a:t>
            </a:r>
            <a:r>
              <a:rPr lang="en-US" dirty="0"/>
              <a:t> Customers</a:t>
            </a:r>
            <a:br>
              <a:rPr lang="en-US" dirty="0"/>
            </a:br>
            <a:r>
              <a:rPr lang="en-US" dirty="0"/>
              <a:t>SET </a:t>
            </a:r>
            <a:r>
              <a:rPr lang="en-US" dirty="0" err="1"/>
              <a:t>ContactName</a:t>
            </a:r>
            <a:r>
              <a:rPr lang="en-US" dirty="0"/>
              <a:t> = 'Alfred Schmidt', City= 'Frankfurt'</a:t>
            </a:r>
            <a:br>
              <a:rPr lang="en-US" dirty="0"/>
            </a:br>
            <a:r>
              <a:rPr lang="en-US" dirty="0"/>
              <a:t>WHERE </a:t>
            </a:r>
            <a:r>
              <a:rPr lang="en-US" dirty="0" err="1"/>
              <a:t>CustomerID</a:t>
            </a:r>
            <a:r>
              <a:rPr lang="en-US" dirty="0"/>
              <a:t> = 1;</a:t>
            </a:r>
          </a:p>
          <a:p>
            <a:endParaRPr lang="en-US" dirty="0"/>
          </a:p>
        </p:txBody>
      </p:sp>
    </p:spTree>
    <p:extLst>
      <p:ext uri="{BB962C8B-B14F-4D97-AF65-F5344CB8AC3E}">
        <p14:creationId xmlns:p14="http://schemas.microsoft.com/office/powerpoint/2010/main" val="1962627504"/>
      </p:ext>
    </p:extLst>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1E36C-9CE0-4C92-BF0C-4B3DD9BCB0C8}"/>
              </a:ext>
            </a:extLst>
          </p:cNvPr>
          <p:cNvSpPr>
            <a:spLocks noGrp="1"/>
          </p:cNvSpPr>
          <p:nvPr>
            <p:ph type="title"/>
          </p:nvPr>
        </p:nvSpPr>
        <p:spPr/>
        <p:txBody>
          <a:bodyPr/>
          <a:lstStyle/>
          <a:p>
            <a:r>
              <a:rPr lang="en-US" dirty="0"/>
              <a:t>SQL </a:t>
            </a:r>
            <a:r>
              <a:rPr lang="en-US" dirty="0">
                <a:solidFill>
                  <a:srgbClr val="00B050"/>
                </a:solidFill>
              </a:rPr>
              <a:t>DELETE</a:t>
            </a:r>
            <a:r>
              <a:rPr lang="en-US" dirty="0"/>
              <a:t> Statement</a:t>
            </a:r>
          </a:p>
        </p:txBody>
      </p:sp>
      <p:sp>
        <p:nvSpPr>
          <p:cNvPr id="3" name="Date Placeholder 2">
            <a:extLst>
              <a:ext uri="{FF2B5EF4-FFF2-40B4-BE49-F238E27FC236}">
                <a16:creationId xmlns:a16="http://schemas.microsoft.com/office/drawing/2014/main" id="{88889E46-1804-4492-9367-50108D38C74B}"/>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FDF1B678-3289-478E-9114-BA74CFBABC9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41</a:t>
            </a:fld>
            <a:endParaRPr lang="en-US"/>
          </a:p>
        </p:txBody>
      </p:sp>
      <p:sp>
        <p:nvSpPr>
          <p:cNvPr id="5" name="Text Placeholder 4">
            <a:extLst>
              <a:ext uri="{FF2B5EF4-FFF2-40B4-BE49-F238E27FC236}">
                <a16:creationId xmlns:a16="http://schemas.microsoft.com/office/drawing/2014/main" id="{4CBD6144-8E02-45E5-8C3D-65CBDCBE874F}"/>
              </a:ext>
            </a:extLst>
          </p:cNvPr>
          <p:cNvSpPr>
            <a:spLocks noGrp="1"/>
          </p:cNvSpPr>
          <p:nvPr>
            <p:ph type="body" idx="1"/>
          </p:nvPr>
        </p:nvSpPr>
        <p:spPr/>
        <p:txBody>
          <a:bodyPr/>
          <a:lstStyle/>
          <a:p>
            <a:endParaRPr lang="en-US" dirty="0"/>
          </a:p>
          <a:p>
            <a:r>
              <a:rPr lang="en-US" dirty="0"/>
              <a:t>Syntax: </a:t>
            </a:r>
            <a:r>
              <a:rPr lang="en-US" dirty="0">
                <a:solidFill>
                  <a:srgbClr val="00B050"/>
                </a:solidFill>
              </a:rPr>
              <a:t>DELETE</a:t>
            </a:r>
            <a:r>
              <a:rPr lang="en-US" dirty="0"/>
              <a:t> FROM </a:t>
            </a:r>
            <a:r>
              <a:rPr lang="en-US" i="1" dirty="0" err="1"/>
              <a:t>table_name</a:t>
            </a:r>
            <a:r>
              <a:rPr lang="en-US" i="1" dirty="0"/>
              <a:t> </a:t>
            </a:r>
            <a:r>
              <a:rPr lang="en-US" dirty="0"/>
              <a:t>WHERE </a:t>
            </a:r>
            <a:r>
              <a:rPr lang="en-US" i="1" dirty="0"/>
              <a:t>condition</a:t>
            </a:r>
            <a:r>
              <a:rPr lang="en-US" dirty="0"/>
              <a:t>;</a:t>
            </a:r>
          </a:p>
          <a:p>
            <a:endParaRPr lang="en-US" dirty="0"/>
          </a:p>
          <a:p>
            <a:r>
              <a:rPr lang="en-US" dirty="0"/>
              <a:t>Example: </a:t>
            </a:r>
            <a:r>
              <a:rPr lang="en-US" dirty="0">
                <a:solidFill>
                  <a:srgbClr val="00B050"/>
                </a:solidFill>
              </a:rPr>
              <a:t>DELETE</a:t>
            </a:r>
            <a:r>
              <a:rPr lang="en-US" dirty="0"/>
              <a:t> FROM Customers WHERE</a:t>
            </a:r>
          </a:p>
          <a:p>
            <a:pPr marL="131445" indent="0">
              <a:buNone/>
            </a:pPr>
            <a:r>
              <a:rPr lang="en-US" dirty="0"/>
              <a:t>    </a:t>
            </a:r>
            <a:r>
              <a:rPr lang="en-US" dirty="0" err="1"/>
              <a:t>CustomerName</a:t>
            </a:r>
            <a:r>
              <a:rPr lang="en-US" dirty="0"/>
              <a:t>='</a:t>
            </a:r>
            <a:r>
              <a:rPr lang="en-US" dirty="0" err="1"/>
              <a:t>Alfreds</a:t>
            </a:r>
            <a:r>
              <a:rPr lang="en-US" dirty="0"/>
              <a:t> </a:t>
            </a:r>
            <a:r>
              <a:rPr lang="en-US" dirty="0" err="1"/>
              <a:t>Futterkiste</a:t>
            </a:r>
            <a:r>
              <a:rPr lang="en-US" dirty="0"/>
              <a:t>';</a:t>
            </a:r>
          </a:p>
          <a:p>
            <a:endParaRPr lang="en-US" dirty="0"/>
          </a:p>
        </p:txBody>
      </p:sp>
    </p:spTree>
    <p:extLst>
      <p:ext uri="{BB962C8B-B14F-4D97-AF65-F5344CB8AC3E}">
        <p14:creationId xmlns:p14="http://schemas.microsoft.com/office/powerpoint/2010/main" val="3721976073"/>
      </p:ext>
    </p:extLst>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E1691-B92D-41CA-8E67-1195669C1D36}"/>
              </a:ext>
            </a:extLst>
          </p:cNvPr>
          <p:cNvSpPr>
            <a:spLocks noGrp="1"/>
          </p:cNvSpPr>
          <p:nvPr>
            <p:ph type="title"/>
          </p:nvPr>
        </p:nvSpPr>
        <p:spPr/>
        <p:txBody>
          <a:bodyPr/>
          <a:lstStyle/>
          <a:p>
            <a:r>
              <a:rPr lang="en-US" dirty="0"/>
              <a:t>SQL Data Types</a:t>
            </a:r>
          </a:p>
        </p:txBody>
      </p:sp>
      <p:sp>
        <p:nvSpPr>
          <p:cNvPr id="3" name="Date Placeholder 2">
            <a:extLst>
              <a:ext uri="{FF2B5EF4-FFF2-40B4-BE49-F238E27FC236}">
                <a16:creationId xmlns:a16="http://schemas.microsoft.com/office/drawing/2014/main" id="{1F252C88-B74E-4C4D-BBED-A2044DC84BC6}"/>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284BCA97-E3B8-4A32-B9E4-42C506BCF57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42</a:t>
            </a:fld>
            <a:endParaRPr lang="en-US"/>
          </a:p>
        </p:txBody>
      </p:sp>
      <p:sp>
        <p:nvSpPr>
          <p:cNvPr id="5" name="Text Placeholder 4">
            <a:extLst>
              <a:ext uri="{FF2B5EF4-FFF2-40B4-BE49-F238E27FC236}">
                <a16:creationId xmlns:a16="http://schemas.microsoft.com/office/drawing/2014/main" id="{D233FC76-4782-4837-8C96-5751B5D595B0}"/>
              </a:ext>
            </a:extLst>
          </p:cNvPr>
          <p:cNvSpPr>
            <a:spLocks noGrp="1"/>
          </p:cNvSpPr>
          <p:nvPr>
            <p:ph type="body" idx="1"/>
          </p:nvPr>
        </p:nvSpPr>
        <p:spPr>
          <a:xfrm>
            <a:off x="399192" y="2272234"/>
            <a:ext cx="8406479" cy="3826814"/>
          </a:xfrm>
        </p:spPr>
        <p:txBody>
          <a:bodyPr/>
          <a:lstStyle/>
          <a:p>
            <a:endParaRPr lang="en-US" dirty="0"/>
          </a:p>
        </p:txBody>
      </p:sp>
      <p:pic>
        <p:nvPicPr>
          <p:cNvPr id="1026" name="Picture 2" descr="mysql string, numeric and date data type à¦à¦° à¦à¦¬à¦¿à¦° à¦«à¦²à¦¾à¦«à¦²">
            <a:extLst>
              <a:ext uri="{FF2B5EF4-FFF2-40B4-BE49-F238E27FC236}">
                <a16:creationId xmlns:a16="http://schemas.microsoft.com/office/drawing/2014/main" id="{66C40ECD-2CFC-48F1-A060-2F33218C5A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4" y="1581150"/>
            <a:ext cx="9039225" cy="5189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142384"/>
      </p:ext>
    </p:extLst>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79B8F-7CF6-4BEC-BBDD-815F1B2B898D}"/>
              </a:ext>
            </a:extLst>
          </p:cNvPr>
          <p:cNvSpPr>
            <a:spLocks noGrp="1"/>
          </p:cNvSpPr>
          <p:nvPr>
            <p:ph type="title"/>
          </p:nvPr>
        </p:nvSpPr>
        <p:spPr/>
        <p:txBody>
          <a:bodyPr/>
          <a:lstStyle/>
          <a:p>
            <a:r>
              <a:rPr lang="en-US" dirty="0"/>
              <a:t>SQL Constraints</a:t>
            </a:r>
          </a:p>
        </p:txBody>
      </p:sp>
      <p:sp>
        <p:nvSpPr>
          <p:cNvPr id="3" name="Date Placeholder 2">
            <a:extLst>
              <a:ext uri="{FF2B5EF4-FFF2-40B4-BE49-F238E27FC236}">
                <a16:creationId xmlns:a16="http://schemas.microsoft.com/office/drawing/2014/main" id="{A32256C7-3D54-4A54-9099-D8ABE6A049CC}"/>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ABA66C6E-BDD9-4A04-B166-04C6BC15071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43</a:t>
            </a:fld>
            <a:endParaRPr lang="en-US"/>
          </a:p>
        </p:txBody>
      </p:sp>
      <p:sp>
        <p:nvSpPr>
          <p:cNvPr id="5" name="Text Placeholder 4">
            <a:extLst>
              <a:ext uri="{FF2B5EF4-FFF2-40B4-BE49-F238E27FC236}">
                <a16:creationId xmlns:a16="http://schemas.microsoft.com/office/drawing/2014/main" id="{42E130F8-977A-4102-9277-0ECEA4F8B154}"/>
              </a:ext>
            </a:extLst>
          </p:cNvPr>
          <p:cNvSpPr>
            <a:spLocks noGrp="1"/>
          </p:cNvSpPr>
          <p:nvPr>
            <p:ph type="body" idx="1"/>
          </p:nvPr>
        </p:nvSpPr>
        <p:spPr>
          <a:xfrm>
            <a:off x="180975" y="1527048"/>
            <a:ext cx="8624697" cy="4572000"/>
          </a:xfrm>
        </p:spPr>
        <p:txBody>
          <a:bodyPr/>
          <a:lstStyle/>
          <a:p>
            <a:r>
              <a:rPr lang="en-US" dirty="0"/>
              <a:t>SQL constraints are used to specify rules for data in a table.</a:t>
            </a:r>
          </a:p>
          <a:p>
            <a:pPr marL="131445" indent="0" algn="ctr">
              <a:buNone/>
            </a:pPr>
            <a:endParaRPr lang="en-US" dirty="0">
              <a:solidFill>
                <a:srgbClr val="00B050"/>
              </a:solidFill>
            </a:endParaRPr>
          </a:p>
          <a:p>
            <a:pPr marL="131445" indent="0" algn="ctr">
              <a:buNone/>
            </a:pPr>
            <a:endParaRPr lang="en-US" dirty="0">
              <a:solidFill>
                <a:srgbClr val="00B050"/>
              </a:solidFill>
            </a:endParaRPr>
          </a:p>
          <a:p>
            <a:pPr marL="131445" indent="0" algn="ctr">
              <a:buNone/>
            </a:pPr>
            <a:endParaRPr lang="en-US" dirty="0">
              <a:solidFill>
                <a:srgbClr val="00B050"/>
              </a:solidFill>
            </a:endParaRPr>
          </a:p>
          <a:p>
            <a:pPr marL="131445" indent="0" algn="ctr">
              <a:buNone/>
            </a:pPr>
            <a:endParaRPr lang="en-US" dirty="0">
              <a:solidFill>
                <a:srgbClr val="00B050"/>
              </a:solidFill>
            </a:endParaRPr>
          </a:p>
          <a:p>
            <a:endParaRPr lang="en-US" dirty="0"/>
          </a:p>
        </p:txBody>
      </p:sp>
      <p:pic>
        <p:nvPicPr>
          <p:cNvPr id="6" name="Picture 5">
            <a:extLst>
              <a:ext uri="{FF2B5EF4-FFF2-40B4-BE49-F238E27FC236}">
                <a16:creationId xmlns:a16="http://schemas.microsoft.com/office/drawing/2014/main" id="{55077832-4039-4BE4-80F0-BC605D587F60}"/>
              </a:ext>
            </a:extLst>
          </p:cNvPr>
          <p:cNvPicPr>
            <a:picLocks noChangeAspect="1"/>
          </p:cNvPicPr>
          <p:nvPr/>
        </p:nvPicPr>
        <p:blipFill>
          <a:blip r:embed="rId2"/>
          <a:stretch>
            <a:fillRect/>
          </a:stretch>
        </p:blipFill>
        <p:spPr>
          <a:xfrm>
            <a:off x="419100" y="2819401"/>
            <a:ext cx="8417052" cy="3338998"/>
          </a:xfrm>
          <a:prstGeom prst="rect">
            <a:avLst/>
          </a:prstGeom>
        </p:spPr>
      </p:pic>
    </p:spTree>
    <p:extLst>
      <p:ext uri="{BB962C8B-B14F-4D97-AF65-F5344CB8AC3E}">
        <p14:creationId xmlns:p14="http://schemas.microsoft.com/office/powerpoint/2010/main" val="1291586378"/>
      </p:ext>
    </p:extLst>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A67A2-DCD3-4A2D-9E69-01CA1A1080C9}"/>
              </a:ext>
            </a:extLst>
          </p:cNvPr>
          <p:cNvSpPr>
            <a:spLocks noGrp="1"/>
          </p:cNvSpPr>
          <p:nvPr>
            <p:ph type="title"/>
          </p:nvPr>
        </p:nvSpPr>
        <p:spPr/>
        <p:txBody>
          <a:bodyPr/>
          <a:lstStyle/>
          <a:p>
            <a:pPr marL="131445"/>
            <a:r>
              <a:rPr lang="en-US" dirty="0">
                <a:solidFill>
                  <a:srgbClr val="00B050"/>
                </a:solidFill>
              </a:rPr>
              <a:t>UNIQUE</a:t>
            </a:r>
            <a:r>
              <a:rPr lang="en-US" dirty="0"/>
              <a:t> Constraint Example</a:t>
            </a:r>
          </a:p>
        </p:txBody>
      </p:sp>
      <p:sp>
        <p:nvSpPr>
          <p:cNvPr id="3" name="Date Placeholder 2">
            <a:extLst>
              <a:ext uri="{FF2B5EF4-FFF2-40B4-BE49-F238E27FC236}">
                <a16:creationId xmlns:a16="http://schemas.microsoft.com/office/drawing/2014/main" id="{5C6DD503-4E8B-4653-BAEB-F10DA439409C}"/>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7DDE9640-D86A-4615-B759-11F260DEB4C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44</a:t>
            </a:fld>
            <a:endParaRPr lang="en-US"/>
          </a:p>
        </p:txBody>
      </p:sp>
      <p:sp>
        <p:nvSpPr>
          <p:cNvPr id="5" name="Text Placeholder 4">
            <a:extLst>
              <a:ext uri="{FF2B5EF4-FFF2-40B4-BE49-F238E27FC236}">
                <a16:creationId xmlns:a16="http://schemas.microsoft.com/office/drawing/2014/main" id="{6FBB7F8E-A46A-4EB0-81BB-322D3BD52DAF}"/>
              </a:ext>
            </a:extLst>
          </p:cNvPr>
          <p:cNvSpPr>
            <a:spLocks noGrp="1"/>
          </p:cNvSpPr>
          <p:nvPr>
            <p:ph type="body" idx="1"/>
          </p:nvPr>
        </p:nvSpPr>
        <p:spPr/>
        <p:txBody>
          <a:bodyPr/>
          <a:lstStyle/>
          <a:p>
            <a:pPr marL="131445" indent="0">
              <a:buNone/>
            </a:pPr>
            <a:endParaRPr lang="en-US" dirty="0"/>
          </a:p>
          <a:p>
            <a:pPr marL="131445" indent="0">
              <a:buNone/>
            </a:pPr>
            <a:endParaRPr lang="en-US" dirty="0"/>
          </a:p>
          <a:p>
            <a:pPr marL="131445" indent="0">
              <a:buNone/>
            </a:pPr>
            <a:r>
              <a:rPr lang="en-US" dirty="0"/>
              <a:t>CREATE TABLE Persons (</a:t>
            </a:r>
            <a:br>
              <a:rPr lang="en-US" dirty="0"/>
            </a:br>
            <a:r>
              <a:rPr lang="en-US" dirty="0"/>
              <a:t>    ID int NOT NULL </a:t>
            </a:r>
            <a:r>
              <a:rPr lang="en-US" dirty="0">
                <a:solidFill>
                  <a:srgbClr val="00B050"/>
                </a:solidFill>
              </a:rPr>
              <a:t>UNIQUE</a:t>
            </a:r>
            <a:r>
              <a:rPr lang="en-US" dirty="0"/>
              <a:t>,</a:t>
            </a:r>
            <a:br>
              <a:rPr lang="en-US" dirty="0"/>
            </a:br>
            <a:r>
              <a:rPr lang="en-US" dirty="0"/>
              <a:t>    </a:t>
            </a:r>
            <a:r>
              <a:rPr lang="en-US" dirty="0" err="1"/>
              <a:t>LastName</a:t>
            </a:r>
            <a:r>
              <a:rPr lang="en-US" dirty="0"/>
              <a:t> varchar(255) NOT NULL,</a:t>
            </a:r>
            <a:br>
              <a:rPr lang="en-US" dirty="0"/>
            </a:br>
            <a:r>
              <a:rPr lang="en-US" dirty="0"/>
              <a:t>    FirstName varchar(255),</a:t>
            </a:r>
            <a:br>
              <a:rPr lang="en-US" dirty="0"/>
            </a:br>
            <a:r>
              <a:rPr lang="en-US" dirty="0"/>
              <a:t>    Age int</a:t>
            </a:r>
            <a:br>
              <a:rPr lang="en-US" dirty="0"/>
            </a:br>
            <a:r>
              <a:rPr lang="en-US" dirty="0"/>
              <a:t>);</a:t>
            </a:r>
          </a:p>
          <a:p>
            <a:endParaRPr lang="en-US" dirty="0"/>
          </a:p>
        </p:txBody>
      </p:sp>
    </p:spTree>
    <p:extLst>
      <p:ext uri="{BB962C8B-B14F-4D97-AF65-F5344CB8AC3E}">
        <p14:creationId xmlns:p14="http://schemas.microsoft.com/office/powerpoint/2010/main" val="1933938298"/>
      </p:ext>
    </p:extLst>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37049-50B6-4E0A-AF36-2CB68C30F574}"/>
              </a:ext>
            </a:extLst>
          </p:cNvPr>
          <p:cNvSpPr>
            <a:spLocks noGrp="1"/>
          </p:cNvSpPr>
          <p:nvPr>
            <p:ph type="title"/>
          </p:nvPr>
        </p:nvSpPr>
        <p:spPr/>
        <p:txBody>
          <a:bodyPr/>
          <a:lstStyle/>
          <a:p>
            <a:r>
              <a:rPr lang="en-US" dirty="0">
                <a:solidFill>
                  <a:srgbClr val="00B050"/>
                </a:solidFill>
              </a:rPr>
              <a:t>NOT NULL </a:t>
            </a:r>
            <a:r>
              <a:rPr lang="en-US" dirty="0">
                <a:solidFill>
                  <a:schemeClr val="tx1"/>
                </a:solidFill>
              </a:rPr>
              <a:t>constraint</a:t>
            </a:r>
            <a:r>
              <a:rPr lang="en-US" dirty="0">
                <a:solidFill>
                  <a:srgbClr val="00B050"/>
                </a:solidFill>
              </a:rPr>
              <a:t> </a:t>
            </a:r>
            <a:r>
              <a:rPr lang="en-US" dirty="0">
                <a:solidFill>
                  <a:schemeClr val="tx1"/>
                </a:solidFill>
              </a:rPr>
              <a:t>Example</a:t>
            </a:r>
            <a:endParaRPr lang="en-US" dirty="0"/>
          </a:p>
        </p:txBody>
      </p:sp>
      <p:sp>
        <p:nvSpPr>
          <p:cNvPr id="3" name="Date Placeholder 2">
            <a:extLst>
              <a:ext uri="{FF2B5EF4-FFF2-40B4-BE49-F238E27FC236}">
                <a16:creationId xmlns:a16="http://schemas.microsoft.com/office/drawing/2014/main" id="{B7A02101-AAAB-4C2C-8BB8-929D2D29E2AB}"/>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BFA8C732-2917-480F-95CA-91AD19ABB39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45</a:t>
            </a:fld>
            <a:endParaRPr lang="en-US"/>
          </a:p>
        </p:txBody>
      </p:sp>
      <p:sp>
        <p:nvSpPr>
          <p:cNvPr id="5" name="Text Placeholder 4">
            <a:extLst>
              <a:ext uri="{FF2B5EF4-FFF2-40B4-BE49-F238E27FC236}">
                <a16:creationId xmlns:a16="http://schemas.microsoft.com/office/drawing/2014/main" id="{4F17CAA0-5095-4BD0-BCFD-AEFC4043CEB3}"/>
              </a:ext>
            </a:extLst>
          </p:cNvPr>
          <p:cNvSpPr>
            <a:spLocks noGrp="1"/>
          </p:cNvSpPr>
          <p:nvPr>
            <p:ph type="body" idx="1"/>
          </p:nvPr>
        </p:nvSpPr>
        <p:spPr/>
        <p:txBody>
          <a:bodyPr/>
          <a:lstStyle/>
          <a:p>
            <a:pPr marL="131445" indent="0" algn="ctr">
              <a:buNone/>
            </a:pPr>
            <a:endParaRPr lang="en-US" dirty="0">
              <a:solidFill>
                <a:schemeClr val="tx1"/>
              </a:solidFill>
            </a:endParaRPr>
          </a:p>
          <a:p>
            <a:pPr marL="131445" indent="0">
              <a:buNone/>
            </a:pPr>
            <a:endParaRPr lang="en-US" dirty="0"/>
          </a:p>
          <a:p>
            <a:pPr marL="131445" indent="0">
              <a:buNone/>
            </a:pPr>
            <a:r>
              <a:rPr lang="en-US" dirty="0"/>
              <a:t>CREATE TABLE Persons (</a:t>
            </a:r>
            <a:br>
              <a:rPr lang="en-US" dirty="0"/>
            </a:br>
            <a:r>
              <a:rPr lang="en-US" dirty="0"/>
              <a:t>    ID int </a:t>
            </a:r>
            <a:r>
              <a:rPr lang="en-US" dirty="0">
                <a:solidFill>
                  <a:srgbClr val="00B050"/>
                </a:solidFill>
              </a:rPr>
              <a:t>NOT NULL</a:t>
            </a:r>
            <a:r>
              <a:rPr lang="en-US" dirty="0"/>
              <a:t>,</a:t>
            </a:r>
            <a:br>
              <a:rPr lang="en-US" dirty="0"/>
            </a:br>
            <a:r>
              <a:rPr lang="en-US" dirty="0"/>
              <a:t>    </a:t>
            </a:r>
            <a:r>
              <a:rPr lang="en-US" dirty="0" err="1"/>
              <a:t>LastName</a:t>
            </a:r>
            <a:r>
              <a:rPr lang="en-US" dirty="0"/>
              <a:t> varchar(255) NOT NULL,</a:t>
            </a:r>
            <a:br>
              <a:rPr lang="en-US" dirty="0"/>
            </a:br>
            <a:r>
              <a:rPr lang="en-US" dirty="0"/>
              <a:t>    FirstName varchar(255) NOT NULL,</a:t>
            </a:r>
            <a:br>
              <a:rPr lang="en-US" dirty="0"/>
            </a:br>
            <a:r>
              <a:rPr lang="en-US" dirty="0"/>
              <a:t>    Age int</a:t>
            </a:r>
            <a:br>
              <a:rPr lang="en-US" dirty="0"/>
            </a:br>
            <a:r>
              <a:rPr lang="en-US" dirty="0"/>
              <a:t>);</a:t>
            </a:r>
            <a:endParaRPr lang="en-US" dirty="0">
              <a:solidFill>
                <a:schemeClr val="tx1"/>
              </a:solidFill>
            </a:endParaRPr>
          </a:p>
          <a:p>
            <a:endParaRPr lang="en-US" dirty="0"/>
          </a:p>
        </p:txBody>
      </p:sp>
    </p:spTree>
    <p:extLst>
      <p:ext uri="{BB962C8B-B14F-4D97-AF65-F5344CB8AC3E}">
        <p14:creationId xmlns:p14="http://schemas.microsoft.com/office/powerpoint/2010/main" val="450395387"/>
      </p:ext>
    </p:extLst>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C3BC9-6D04-4ED9-AE3E-48C88775D900}"/>
              </a:ext>
            </a:extLst>
          </p:cNvPr>
          <p:cNvSpPr>
            <a:spLocks noGrp="1"/>
          </p:cNvSpPr>
          <p:nvPr>
            <p:ph type="title"/>
          </p:nvPr>
        </p:nvSpPr>
        <p:spPr/>
        <p:txBody>
          <a:bodyPr/>
          <a:lstStyle/>
          <a:p>
            <a:r>
              <a:rPr lang="en-US" dirty="0">
                <a:solidFill>
                  <a:srgbClr val="00B050"/>
                </a:solidFill>
              </a:rPr>
              <a:t>PRIMARY KEY </a:t>
            </a:r>
            <a:r>
              <a:rPr lang="en-US" dirty="0">
                <a:solidFill>
                  <a:schemeClr val="tx1"/>
                </a:solidFill>
              </a:rPr>
              <a:t>Constraint</a:t>
            </a:r>
            <a:r>
              <a:rPr lang="en-US" dirty="0"/>
              <a:t> </a:t>
            </a:r>
            <a:r>
              <a:rPr lang="en-US" dirty="0">
                <a:solidFill>
                  <a:schemeClr val="tx1"/>
                </a:solidFill>
              </a:rPr>
              <a:t>Example</a:t>
            </a:r>
          </a:p>
        </p:txBody>
      </p:sp>
      <p:sp>
        <p:nvSpPr>
          <p:cNvPr id="3" name="Date Placeholder 2">
            <a:extLst>
              <a:ext uri="{FF2B5EF4-FFF2-40B4-BE49-F238E27FC236}">
                <a16:creationId xmlns:a16="http://schemas.microsoft.com/office/drawing/2014/main" id="{6DC6A9C2-2959-4801-8F83-18304D39DD47}"/>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20762490-C81A-4EF1-A7C4-F3B02C46087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46</a:t>
            </a:fld>
            <a:endParaRPr lang="en-US"/>
          </a:p>
        </p:txBody>
      </p:sp>
      <p:sp>
        <p:nvSpPr>
          <p:cNvPr id="5" name="Text Placeholder 4">
            <a:extLst>
              <a:ext uri="{FF2B5EF4-FFF2-40B4-BE49-F238E27FC236}">
                <a16:creationId xmlns:a16="http://schemas.microsoft.com/office/drawing/2014/main" id="{06DBC988-BE47-4C64-8156-6EAF4D0FE2F8}"/>
              </a:ext>
            </a:extLst>
          </p:cNvPr>
          <p:cNvSpPr>
            <a:spLocks noGrp="1"/>
          </p:cNvSpPr>
          <p:nvPr>
            <p:ph type="body" idx="1"/>
          </p:nvPr>
        </p:nvSpPr>
        <p:spPr/>
        <p:txBody>
          <a:bodyPr/>
          <a:lstStyle/>
          <a:p>
            <a:endParaRPr lang="en-US" dirty="0"/>
          </a:p>
          <a:p>
            <a:pPr marL="131445" indent="0">
              <a:buNone/>
            </a:pPr>
            <a:r>
              <a:rPr lang="en-US" dirty="0"/>
              <a:t>CREATE TABLE Persons (</a:t>
            </a:r>
            <a:br>
              <a:rPr lang="en-US" dirty="0"/>
            </a:br>
            <a:r>
              <a:rPr lang="en-US" dirty="0"/>
              <a:t>    ID int NOT NULL,</a:t>
            </a:r>
            <a:br>
              <a:rPr lang="en-US" dirty="0"/>
            </a:br>
            <a:r>
              <a:rPr lang="en-US" dirty="0"/>
              <a:t>    </a:t>
            </a:r>
            <a:r>
              <a:rPr lang="en-US" dirty="0" err="1"/>
              <a:t>LastName</a:t>
            </a:r>
            <a:r>
              <a:rPr lang="en-US" dirty="0"/>
              <a:t> varchar(255) NOT NULL,</a:t>
            </a:r>
            <a:br>
              <a:rPr lang="en-US" dirty="0"/>
            </a:br>
            <a:r>
              <a:rPr lang="en-US" dirty="0"/>
              <a:t>    FirstName varchar(255),</a:t>
            </a:r>
            <a:br>
              <a:rPr lang="en-US" dirty="0"/>
            </a:br>
            <a:r>
              <a:rPr lang="en-US" dirty="0"/>
              <a:t>    Age int,</a:t>
            </a:r>
            <a:br>
              <a:rPr lang="en-US" dirty="0"/>
            </a:br>
            <a:r>
              <a:rPr lang="en-US" dirty="0"/>
              <a:t>    PRIMARY KEY (ID)</a:t>
            </a:r>
            <a:br>
              <a:rPr lang="en-US" dirty="0"/>
            </a:br>
            <a:r>
              <a:rPr lang="en-US" dirty="0"/>
              <a:t>);</a:t>
            </a:r>
          </a:p>
        </p:txBody>
      </p:sp>
    </p:spTree>
    <p:extLst>
      <p:ext uri="{BB962C8B-B14F-4D97-AF65-F5344CB8AC3E}">
        <p14:creationId xmlns:p14="http://schemas.microsoft.com/office/powerpoint/2010/main" val="4180339348"/>
      </p:ext>
    </p:extLst>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D43F6-B213-4F5D-9733-EC9F2E82B910}"/>
              </a:ext>
            </a:extLst>
          </p:cNvPr>
          <p:cNvSpPr>
            <a:spLocks noGrp="1"/>
          </p:cNvSpPr>
          <p:nvPr>
            <p:ph type="title"/>
          </p:nvPr>
        </p:nvSpPr>
        <p:spPr/>
        <p:txBody>
          <a:bodyPr/>
          <a:lstStyle/>
          <a:p>
            <a:r>
              <a:rPr lang="en-US" dirty="0">
                <a:solidFill>
                  <a:srgbClr val="00B050"/>
                </a:solidFill>
              </a:rPr>
              <a:t>FOREIGN KEY</a:t>
            </a:r>
            <a:r>
              <a:rPr lang="en-US" dirty="0"/>
              <a:t> Constraint Example</a:t>
            </a:r>
          </a:p>
        </p:txBody>
      </p:sp>
      <p:sp>
        <p:nvSpPr>
          <p:cNvPr id="3" name="Date Placeholder 2">
            <a:extLst>
              <a:ext uri="{FF2B5EF4-FFF2-40B4-BE49-F238E27FC236}">
                <a16:creationId xmlns:a16="http://schemas.microsoft.com/office/drawing/2014/main" id="{55D83BC2-4FEE-441E-ACFA-7E47DF8FCE36}"/>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B5F64AAA-BBE4-4B4B-91B8-24EFB8B6A1B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47</a:t>
            </a:fld>
            <a:endParaRPr lang="en-US"/>
          </a:p>
        </p:txBody>
      </p:sp>
      <p:sp>
        <p:nvSpPr>
          <p:cNvPr id="5" name="Text Placeholder 4">
            <a:extLst>
              <a:ext uri="{FF2B5EF4-FFF2-40B4-BE49-F238E27FC236}">
                <a16:creationId xmlns:a16="http://schemas.microsoft.com/office/drawing/2014/main" id="{D1855BC5-E2DF-4C05-9641-6566E86C7339}"/>
              </a:ext>
            </a:extLst>
          </p:cNvPr>
          <p:cNvSpPr>
            <a:spLocks noGrp="1"/>
          </p:cNvSpPr>
          <p:nvPr>
            <p:ph type="body" idx="1"/>
          </p:nvPr>
        </p:nvSpPr>
        <p:spPr/>
        <p:txBody>
          <a:bodyPr/>
          <a:lstStyle/>
          <a:p>
            <a:endParaRPr lang="en-US" dirty="0"/>
          </a:p>
          <a:p>
            <a:pPr marL="131445" indent="0">
              <a:buNone/>
            </a:pPr>
            <a:r>
              <a:rPr lang="en-US" dirty="0"/>
              <a:t>CREATE TABLE Orders (</a:t>
            </a:r>
            <a:br>
              <a:rPr lang="en-US" dirty="0"/>
            </a:br>
            <a:r>
              <a:rPr lang="en-US" dirty="0"/>
              <a:t>    </a:t>
            </a:r>
            <a:r>
              <a:rPr lang="en-US" dirty="0" err="1"/>
              <a:t>OrderID</a:t>
            </a:r>
            <a:r>
              <a:rPr lang="en-US" dirty="0"/>
              <a:t> int NOT NULL,</a:t>
            </a:r>
            <a:br>
              <a:rPr lang="en-US" dirty="0"/>
            </a:br>
            <a:r>
              <a:rPr lang="en-US" dirty="0"/>
              <a:t>    </a:t>
            </a:r>
            <a:r>
              <a:rPr lang="en-US" dirty="0" err="1"/>
              <a:t>OrderNumber</a:t>
            </a:r>
            <a:r>
              <a:rPr lang="en-US" dirty="0"/>
              <a:t> int NOT NULL,</a:t>
            </a:r>
            <a:br>
              <a:rPr lang="en-US" dirty="0"/>
            </a:br>
            <a:r>
              <a:rPr lang="en-US" dirty="0"/>
              <a:t>    </a:t>
            </a:r>
            <a:r>
              <a:rPr lang="en-US" dirty="0" err="1"/>
              <a:t>PersonID</a:t>
            </a:r>
            <a:r>
              <a:rPr lang="en-US" dirty="0"/>
              <a:t> int,</a:t>
            </a:r>
            <a:br>
              <a:rPr lang="en-US" dirty="0"/>
            </a:br>
            <a:r>
              <a:rPr lang="en-US" dirty="0"/>
              <a:t>    PRIMARY KEY (</a:t>
            </a:r>
            <a:r>
              <a:rPr lang="en-US" dirty="0" err="1"/>
              <a:t>OrderID</a:t>
            </a:r>
            <a:r>
              <a:rPr lang="en-US" dirty="0"/>
              <a:t>),</a:t>
            </a:r>
            <a:br>
              <a:rPr lang="en-US" dirty="0"/>
            </a:br>
            <a:r>
              <a:rPr lang="en-US" dirty="0"/>
              <a:t>    FOREIGN KEY (</a:t>
            </a:r>
            <a:r>
              <a:rPr lang="en-US" dirty="0" err="1"/>
              <a:t>PersonID</a:t>
            </a:r>
            <a:r>
              <a:rPr lang="en-US" dirty="0"/>
              <a:t>) REFERENCES Persons(</a:t>
            </a:r>
            <a:r>
              <a:rPr lang="en-US" dirty="0" err="1"/>
              <a:t>PersonID</a:t>
            </a:r>
            <a:r>
              <a:rPr lang="en-US" dirty="0"/>
              <a:t>)</a:t>
            </a:r>
            <a:br>
              <a:rPr lang="en-US" dirty="0"/>
            </a:br>
            <a:r>
              <a:rPr lang="en-US" dirty="0"/>
              <a:t>);</a:t>
            </a:r>
          </a:p>
        </p:txBody>
      </p:sp>
    </p:spTree>
    <p:extLst>
      <p:ext uri="{BB962C8B-B14F-4D97-AF65-F5344CB8AC3E}">
        <p14:creationId xmlns:p14="http://schemas.microsoft.com/office/powerpoint/2010/main" val="3248320631"/>
      </p:ext>
    </p:extLst>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B22DA-8CC1-4DFD-B4C5-9748C5303018}"/>
              </a:ext>
            </a:extLst>
          </p:cNvPr>
          <p:cNvSpPr>
            <a:spLocks noGrp="1"/>
          </p:cNvSpPr>
          <p:nvPr>
            <p:ph type="title"/>
          </p:nvPr>
        </p:nvSpPr>
        <p:spPr/>
        <p:txBody>
          <a:bodyPr/>
          <a:lstStyle/>
          <a:p>
            <a:r>
              <a:rPr lang="en-US" dirty="0">
                <a:solidFill>
                  <a:srgbClr val="00B050"/>
                </a:solidFill>
              </a:rPr>
              <a:t>CHECK </a:t>
            </a:r>
            <a:r>
              <a:rPr lang="en-US" dirty="0">
                <a:solidFill>
                  <a:schemeClr val="tx1"/>
                </a:solidFill>
              </a:rPr>
              <a:t>Constraint Example</a:t>
            </a:r>
          </a:p>
        </p:txBody>
      </p:sp>
      <p:sp>
        <p:nvSpPr>
          <p:cNvPr id="3" name="Date Placeholder 2">
            <a:extLst>
              <a:ext uri="{FF2B5EF4-FFF2-40B4-BE49-F238E27FC236}">
                <a16:creationId xmlns:a16="http://schemas.microsoft.com/office/drawing/2014/main" id="{2C88FCED-B0E6-4255-A6DD-D644139D79CC}"/>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0F757939-E57E-4B3D-BF0D-82D38C2B878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48</a:t>
            </a:fld>
            <a:endParaRPr lang="en-US"/>
          </a:p>
        </p:txBody>
      </p:sp>
      <p:sp>
        <p:nvSpPr>
          <p:cNvPr id="5" name="Text Placeholder 4">
            <a:extLst>
              <a:ext uri="{FF2B5EF4-FFF2-40B4-BE49-F238E27FC236}">
                <a16:creationId xmlns:a16="http://schemas.microsoft.com/office/drawing/2014/main" id="{05232FA9-50A1-4F90-8668-C7112220B5C5}"/>
              </a:ext>
            </a:extLst>
          </p:cNvPr>
          <p:cNvSpPr>
            <a:spLocks noGrp="1"/>
          </p:cNvSpPr>
          <p:nvPr>
            <p:ph type="body" idx="1"/>
          </p:nvPr>
        </p:nvSpPr>
        <p:spPr/>
        <p:txBody>
          <a:bodyPr/>
          <a:lstStyle/>
          <a:p>
            <a:endParaRPr lang="en-US" dirty="0"/>
          </a:p>
          <a:p>
            <a:endParaRPr lang="en-US" dirty="0"/>
          </a:p>
          <a:p>
            <a:r>
              <a:rPr lang="en-US" dirty="0"/>
              <a:t>CREATE TABLE Persons (</a:t>
            </a:r>
            <a:br>
              <a:rPr lang="en-US" dirty="0"/>
            </a:br>
            <a:r>
              <a:rPr lang="en-US" dirty="0"/>
              <a:t>    ID int NOT NULL,</a:t>
            </a:r>
            <a:br>
              <a:rPr lang="en-US" dirty="0"/>
            </a:br>
            <a:r>
              <a:rPr lang="en-US" dirty="0"/>
              <a:t>    </a:t>
            </a:r>
            <a:r>
              <a:rPr lang="en-US" dirty="0" err="1"/>
              <a:t>LastName</a:t>
            </a:r>
            <a:r>
              <a:rPr lang="en-US" dirty="0"/>
              <a:t> varchar(255) NOT NULL,</a:t>
            </a:r>
            <a:br>
              <a:rPr lang="en-US" dirty="0"/>
            </a:br>
            <a:r>
              <a:rPr lang="en-US" dirty="0"/>
              <a:t>    FirstName varchar(255),</a:t>
            </a:r>
            <a:br>
              <a:rPr lang="en-US" dirty="0"/>
            </a:br>
            <a:r>
              <a:rPr lang="en-US" dirty="0"/>
              <a:t>    Age int,</a:t>
            </a:r>
            <a:br>
              <a:rPr lang="en-US" dirty="0"/>
            </a:br>
            <a:r>
              <a:rPr lang="en-US" dirty="0"/>
              <a:t>    CHECK (Age&gt;=18)</a:t>
            </a:r>
            <a:br>
              <a:rPr lang="en-US" dirty="0"/>
            </a:br>
            <a:r>
              <a:rPr lang="en-US" dirty="0"/>
              <a:t>);</a:t>
            </a:r>
          </a:p>
        </p:txBody>
      </p:sp>
    </p:spTree>
    <p:extLst>
      <p:ext uri="{BB962C8B-B14F-4D97-AF65-F5344CB8AC3E}">
        <p14:creationId xmlns:p14="http://schemas.microsoft.com/office/powerpoint/2010/main" val="4102463233"/>
      </p:ext>
    </p:extLst>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0103C-E8DD-4FCA-B147-A78D98F7F8F1}"/>
              </a:ext>
            </a:extLst>
          </p:cNvPr>
          <p:cNvSpPr>
            <a:spLocks noGrp="1"/>
          </p:cNvSpPr>
          <p:nvPr>
            <p:ph type="title"/>
          </p:nvPr>
        </p:nvSpPr>
        <p:spPr/>
        <p:txBody>
          <a:bodyPr/>
          <a:lstStyle/>
          <a:p>
            <a:r>
              <a:rPr lang="en-US" dirty="0">
                <a:solidFill>
                  <a:srgbClr val="00B050"/>
                </a:solidFill>
              </a:rPr>
              <a:t>DEFAULT </a:t>
            </a:r>
            <a:r>
              <a:rPr lang="en-US" dirty="0">
                <a:solidFill>
                  <a:schemeClr val="tx1"/>
                </a:solidFill>
              </a:rPr>
              <a:t>Constraint Example</a:t>
            </a:r>
          </a:p>
        </p:txBody>
      </p:sp>
      <p:sp>
        <p:nvSpPr>
          <p:cNvPr id="3" name="Date Placeholder 2">
            <a:extLst>
              <a:ext uri="{FF2B5EF4-FFF2-40B4-BE49-F238E27FC236}">
                <a16:creationId xmlns:a16="http://schemas.microsoft.com/office/drawing/2014/main" id="{3C409102-1E0B-4C6D-98D9-1389F35DCC28}"/>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3373D206-D7DF-4106-8ADF-0FBAB6A7A95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49</a:t>
            </a:fld>
            <a:endParaRPr lang="en-US"/>
          </a:p>
        </p:txBody>
      </p:sp>
      <p:sp>
        <p:nvSpPr>
          <p:cNvPr id="5" name="Text Placeholder 4">
            <a:extLst>
              <a:ext uri="{FF2B5EF4-FFF2-40B4-BE49-F238E27FC236}">
                <a16:creationId xmlns:a16="http://schemas.microsoft.com/office/drawing/2014/main" id="{4E7D0C92-5B0C-4B11-A45A-263C93E995B0}"/>
              </a:ext>
            </a:extLst>
          </p:cNvPr>
          <p:cNvSpPr>
            <a:spLocks noGrp="1"/>
          </p:cNvSpPr>
          <p:nvPr>
            <p:ph type="body" idx="1"/>
          </p:nvPr>
        </p:nvSpPr>
        <p:spPr/>
        <p:txBody>
          <a:bodyPr/>
          <a:lstStyle/>
          <a:p>
            <a:endParaRPr lang="en-US" dirty="0"/>
          </a:p>
          <a:p>
            <a:endParaRPr lang="en-US" dirty="0"/>
          </a:p>
          <a:p>
            <a:r>
              <a:rPr lang="en-US" dirty="0"/>
              <a:t>CREATE TABLE Persons (</a:t>
            </a:r>
            <a:br>
              <a:rPr lang="en-US" dirty="0"/>
            </a:br>
            <a:r>
              <a:rPr lang="en-US" dirty="0"/>
              <a:t>    ID int NOT NULL,</a:t>
            </a:r>
            <a:br>
              <a:rPr lang="en-US" dirty="0"/>
            </a:br>
            <a:r>
              <a:rPr lang="en-US" dirty="0"/>
              <a:t>    </a:t>
            </a:r>
            <a:r>
              <a:rPr lang="en-US" dirty="0" err="1"/>
              <a:t>LastName</a:t>
            </a:r>
            <a:r>
              <a:rPr lang="en-US" dirty="0"/>
              <a:t> varchar(255) NOT NULL,</a:t>
            </a:r>
            <a:br>
              <a:rPr lang="en-US" dirty="0"/>
            </a:br>
            <a:r>
              <a:rPr lang="en-US" dirty="0"/>
              <a:t>    FirstName varchar(255),</a:t>
            </a:r>
            <a:br>
              <a:rPr lang="en-US" dirty="0"/>
            </a:br>
            <a:r>
              <a:rPr lang="en-US" dirty="0"/>
              <a:t>    Age int,</a:t>
            </a:r>
            <a:br>
              <a:rPr lang="en-US" dirty="0"/>
            </a:br>
            <a:r>
              <a:rPr lang="en-US" dirty="0"/>
              <a:t>    City varchar(255) </a:t>
            </a:r>
            <a:r>
              <a:rPr lang="en-US" dirty="0">
                <a:solidFill>
                  <a:srgbClr val="00B050"/>
                </a:solidFill>
              </a:rPr>
              <a:t>DEFAULT</a:t>
            </a:r>
            <a:r>
              <a:rPr lang="en-US" dirty="0"/>
              <a:t> '</a:t>
            </a:r>
            <a:r>
              <a:rPr lang="en-US" dirty="0" err="1"/>
              <a:t>Sandnes</a:t>
            </a:r>
            <a:r>
              <a:rPr lang="en-US" dirty="0"/>
              <a:t>'</a:t>
            </a:r>
            <a:br>
              <a:rPr lang="en-US" dirty="0"/>
            </a:br>
            <a:r>
              <a:rPr lang="en-US" dirty="0"/>
              <a:t>);</a:t>
            </a:r>
          </a:p>
        </p:txBody>
      </p:sp>
    </p:spTree>
    <p:extLst>
      <p:ext uri="{BB962C8B-B14F-4D97-AF65-F5344CB8AC3E}">
        <p14:creationId xmlns:p14="http://schemas.microsoft.com/office/powerpoint/2010/main" val="4160795194"/>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45A39-B6A5-44FE-A230-59A7D8DB2279}"/>
              </a:ext>
            </a:extLst>
          </p:cNvPr>
          <p:cNvSpPr>
            <a:spLocks noGrp="1"/>
          </p:cNvSpPr>
          <p:nvPr>
            <p:ph type="title"/>
          </p:nvPr>
        </p:nvSpPr>
        <p:spPr/>
        <p:txBody>
          <a:bodyPr/>
          <a:lstStyle/>
          <a:p>
            <a:r>
              <a:rPr lang="en-US" dirty="0"/>
              <a:t>Disadvantages of Relational Database</a:t>
            </a:r>
          </a:p>
        </p:txBody>
      </p:sp>
      <p:sp>
        <p:nvSpPr>
          <p:cNvPr id="3" name="Date Placeholder 2">
            <a:extLst>
              <a:ext uri="{FF2B5EF4-FFF2-40B4-BE49-F238E27FC236}">
                <a16:creationId xmlns:a16="http://schemas.microsoft.com/office/drawing/2014/main" id="{1D5920B4-1E87-4032-94FD-4BF056DBB11B}"/>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61AFAF2F-9FCB-458E-BBED-DEABA618111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a:t>
            </a:fld>
            <a:endParaRPr lang="en-US"/>
          </a:p>
        </p:txBody>
      </p:sp>
      <p:sp>
        <p:nvSpPr>
          <p:cNvPr id="5" name="Text Placeholder 4">
            <a:extLst>
              <a:ext uri="{FF2B5EF4-FFF2-40B4-BE49-F238E27FC236}">
                <a16:creationId xmlns:a16="http://schemas.microsoft.com/office/drawing/2014/main" id="{701212FA-55BC-4F1B-9A2E-351B570ABEA5}"/>
              </a:ext>
            </a:extLst>
          </p:cNvPr>
          <p:cNvSpPr>
            <a:spLocks noGrp="1"/>
          </p:cNvSpPr>
          <p:nvPr>
            <p:ph type="body" idx="1"/>
          </p:nvPr>
        </p:nvSpPr>
        <p:spPr/>
        <p:txBody>
          <a:bodyPr/>
          <a:lstStyle/>
          <a:p>
            <a:endParaRPr lang="en-US" dirty="0"/>
          </a:p>
          <a:p>
            <a:endParaRPr lang="en-US" dirty="0"/>
          </a:p>
          <a:p>
            <a:r>
              <a:rPr lang="en-US" dirty="0"/>
              <a:t>Physical Storage Consumption.</a:t>
            </a:r>
          </a:p>
          <a:p>
            <a:r>
              <a:rPr lang="en-US" dirty="0"/>
              <a:t>Slow extraction of meaning from data.</a:t>
            </a:r>
          </a:p>
          <a:p>
            <a:r>
              <a:rPr lang="en-US" dirty="0"/>
              <a:t>Developer Budget Expertise.</a:t>
            </a:r>
          </a:p>
          <a:p>
            <a:endParaRPr lang="en-US" dirty="0"/>
          </a:p>
        </p:txBody>
      </p:sp>
    </p:spTree>
    <p:extLst>
      <p:ext uri="{BB962C8B-B14F-4D97-AF65-F5344CB8AC3E}">
        <p14:creationId xmlns:p14="http://schemas.microsoft.com/office/powerpoint/2010/main" val="799674486"/>
      </p:ext>
    </p:extLst>
  </p:cSld>
  <p:clrMapOvr>
    <a:masterClrMapping/>
  </p:clrMapOvr>
  <p:transition>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A96C0-0C9C-4A44-8CC5-9FB3E5A581D3}"/>
              </a:ext>
            </a:extLst>
          </p:cNvPr>
          <p:cNvSpPr>
            <a:spLocks noGrp="1"/>
          </p:cNvSpPr>
          <p:nvPr>
            <p:ph type="title"/>
          </p:nvPr>
        </p:nvSpPr>
        <p:spPr/>
        <p:txBody>
          <a:bodyPr/>
          <a:lstStyle/>
          <a:p>
            <a:r>
              <a:rPr lang="en-US" dirty="0"/>
              <a:t>SQL JOIN</a:t>
            </a:r>
          </a:p>
        </p:txBody>
      </p:sp>
      <p:sp>
        <p:nvSpPr>
          <p:cNvPr id="3" name="Date Placeholder 2">
            <a:extLst>
              <a:ext uri="{FF2B5EF4-FFF2-40B4-BE49-F238E27FC236}">
                <a16:creationId xmlns:a16="http://schemas.microsoft.com/office/drawing/2014/main" id="{419BA2A1-CD8A-4AFB-BC80-BA7BBAD9A38E}"/>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8F96C695-5E91-4682-BAC4-51A597814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50</a:t>
            </a:fld>
            <a:endParaRPr lang="en-US"/>
          </a:p>
        </p:txBody>
      </p:sp>
      <p:pic>
        <p:nvPicPr>
          <p:cNvPr id="7" name="Picture 6">
            <a:extLst>
              <a:ext uri="{FF2B5EF4-FFF2-40B4-BE49-F238E27FC236}">
                <a16:creationId xmlns:a16="http://schemas.microsoft.com/office/drawing/2014/main" id="{4F5B52F7-A3A1-4CE1-884A-9FE11AD5C225}"/>
              </a:ext>
            </a:extLst>
          </p:cNvPr>
          <p:cNvPicPr>
            <a:picLocks noChangeAspect="1"/>
          </p:cNvPicPr>
          <p:nvPr/>
        </p:nvPicPr>
        <p:blipFill>
          <a:blip r:embed="rId2"/>
          <a:stretch>
            <a:fillRect/>
          </a:stretch>
        </p:blipFill>
        <p:spPr>
          <a:xfrm>
            <a:off x="146303" y="1609725"/>
            <a:ext cx="8854821" cy="4548674"/>
          </a:xfrm>
          <a:prstGeom prst="rect">
            <a:avLst/>
          </a:prstGeom>
        </p:spPr>
      </p:pic>
      <p:sp>
        <p:nvSpPr>
          <p:cNvPr id="5" name="Text Placeholder 4">
            <a:extLst>
              <a:ext uri="{FF2B5EF4-FFF2-40B4-BE49-F238E27FC236}">
                <a16:creationId xmlns:a16="http://schemas.microsoft.com/office/drawing/2014/main" id="{7A7BA119-9ABA-421F-945B-252DDA82A6BF}"/>
              </a:ext>
            </a:extLst>
          </p:cNvPr>
          <p:cNvSpPr>
            <a:spLocks noGrp="1"/>
          </p:cNvSpPr>
          <p:nvPr>
            <p:ph type="body" idx="1"/>
          </p:nvPr>
        </p:nvSpPr>
        <p:spPr>
          <a:xfrm>
            <a:off x="142876" y="1550374"/>
            <a:ext cx="8934449" cy="4548673"/>
          </a:xfrm>
        </p:spPr>
        <p:txBody>
          <a:bodyPr/>
          <a:lstStyle/>
          <a:p>
            <a:endParaRPr lang="en-US" dirty="0"/>
          </a:p>
        </p:txBody>
      </p:sp>
    </p:spTree>
    <p:extLst>
      <p:ext uri="{BB962C8B-B14F-4D97-AF65-F5344CB8AC3E}">
        <p14:creationId xmlns:p14="http://schemas.microsoft.com/office/powerpoint/2010/main" val="3997184109"/>
      </p:ext>
    </p:extLst>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65D0D-6A9C-4871-A243-61F87BA9E067}"/>
              </a:ext>
            </a:extLst>
          </p:cNvPr>
          <p:cNvSpPr>
            <a:spLocks noGrp="1"/>
          </p:cNvSpPr>
          <p:nvPr>
            <p:ph type="title"/>
          </p:nvPr>
        </p:nvSpPr>
        <p:spPr/>
        <p:txBody>
          <a:bodyPr/>
          <a:lstStyle/>
          <a:p>
            <a:r>
              <a:rPr lang="en-US" dirty="0"/>
              <a:t>SQL </a:t>
            </a:r>
            <a:r>
              <a:rPr lang="en-US" dirty="0">
                <a:solidFill>
                  <a:srgbClr val="00B050"/>
                </a:solidFill>
              </a:rPr>
              <a:t>INNER JOIN </a:t>
            </a:r>
          </a:p>
        </p:txBody>
      </p:sp>
      <p:sp>
        <p:nvSpPr>
          <p:cNvPr id="3" name="Date Placeholder 2">
            <a:extLst>
              <a:ext uri="{FF2B5EF4-FFF2-40B4-BE49-F238E27FC236}">
                <a16:creationId xmlns:a16="http://schemas.microsoft.com/office/drawing/2014/main" id="{14A47ABB-CDE7-4194-AAB3-A59CF62E0A5A}"/>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F37AA80D-7324-4792-ACAD-BBA6DDC2B4F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51</a:t>
            </a:fld>
            <a:endParaRPr lang="en-US"/>
          </a:p>
        </p:txBody>
      </p:sp>
      <p:sp>
        <p:nvSpPr>
          <p:cNvPr id="5" name="Text Placeholder 4">
            <a:extLst>
              <a:ext uri="{FF2B5EF4-FFF2-40B4-BE49-F238E27FC236}">
                <a16:creationId xmlns:a16="http://schemas.microsoft.com/office/drawing/2014/main" id="{2F594AFC-AF61-4078-8754-808BF4D25A2A}"/>
              </a:ext>
            </a:extLst>
          </p:cNvPr>
          <p:cNvSpPr>
            <a:spLocks noGrp="1"/>
          </p:cNvSpPr>
          <p:nvPr>
            <p:ph type="body" idx="1"/>
          </p:nvPr>
        </p:nvSpPr>
        <p:spPr/>
        <p:txBody>
          <a:bodyPr/>
          <a:lstStyle/>
          <a:p>
            <a:pPr marL="131445" indent="0">
              <a:buNone/>
            </a:pPr>
            <a:r>
              <a:rPr lang="en-US" dirty="0"/>
              <a:t>Syntax: </a:t>
            </a:r>
          </a:p>
          <a:p>
            <a:pPr marL="131445" indent="0">
              <a:buNone/>
            </a:pPr>
            <a:r>
              <a:rPr lang="en-US" dirty="0"/>
              <a:t>SELECT </a:t>
            </a:r>
            <a:r>
              <a:rPr lang="en-US" i="1" dirty="0" err="1"/>
              <a:t>column_name</a:t>
            </a:r>
            <a:r>
              <a:rPr lang="en-US" i="1" dirty="0"/>
              <a:t>(s)</a:t>
            </a:r>
            <a:br>
              <a:rPr lang="en-US" dirty="0"/>
            </a:br>
            <a:r>
              <a:rPr lang="en-US" dirty="0"/>
              <a:t>FROM </a:t>
            </a:r>
            <a:r>
              <a:rPr lang="en-US" i="1" dirty="0"/>
              <a:t>table1 </a:t>
            </a:r>
            <a:r>
              <a:rPr lang="en-US" dirty="0">
                <a:solidFill>
                  <a:srgbClr val="00B050"/>
                </a:solidFill>
              </a:rPr>
              <a:t>INNER JOIN</a:t>
            </a:r>
            <a:r>
              <a:rPr lang="en-US" dirty="0"/>
              <a:t> </a:t>
            </a:r>
            <a:r>
              <a:rPr lang="en-US" i="1" dirty="0"/>
              <a:t>table2 </a:t>
            </a:r>
            <a:r>
              <a:rPr lang="en-US" dirty="0"/>
              <a:t>ON </a:t>
            </a:r>
            <a:r>
              <a:rPr lang="en-US" i="1" dirty="0"/>
              <a:t>table1.column_name </a:t>
            </a:r>
            <a:r>
              <a:rPr lang="en-US" dirty="0"/>
              <a:t>=</a:t>
            </a:r>
            <a:r>
              <a:rPr lang="en-US" i="1" dirty="0"/>
              <a:t> table2.column_name</a:t>
            </a:r>
            <a:r>
              <a:rPr lang="en-US" dirty="0"/>
              <a:t>;</a:t>
            </a:r>
          </a:p>
          <a:p>
            <a:pPr marL="131445" indent="0">
              <a:buNone/>
            </a:pPr>
            <a:endParaRPr lang="en-US" dirty="0"/>
          </a:p>
          <a:p>
            <a:pPr marL="131445" indent="0">
              <a:buNone/>
            </a:pPr>
            <a:r>
              <a:rPr lang="en-US" dirty="0"/>
              <a:t>Example:</a:t>
            </a:r>
          </a:p>
          <a:p>
            <a:pPr marL="131445" indent="0">
              <a:buNone/>
            </a:pPr>
            <a:r>
              <a:rPr lang="en-US" dirty="0"/>
              <a:t>SELECT </a:t>
            </a:r>
            <a:r>
              <a:rPr lang="en-US" dirty="0" err="1"/>
              <a:t>Orders.OrderID</a:t>
            </a:r>
            <a:r>
              <a:rPr lang="en-US" dirty="0"/>
              <a:t>, </a:t>
            </a:r>
            <a:r>
              <a:rPr lang="en-US" dirty="0" err="1"/>
              <a:t>Customers.CustomerName</a:t>
            </a:r>
            <a:br>
              <a:rPr lang="en-US" dirty="0"/>
            </a:br>
            <a:r>
              <a:rPr lang="en-US" dirty="0"/>
              <a:t>FROM Orders </a:t>
            </a:r>
            <a:r>
              <a:rPr lang="en-US" dirty="0">
                <a:solidFill>
                  <a:srgbClr val="00B050"/>
                </a:solidFill>
              </a:rPr>
              <a:t>INNER JOIN</a:t>
            </a:r>
            <a:r>
              <a:rPr lang="en-US" dirty="0"/>
              <a:t> Customers ON </a:t>
            </a:r>
            <a:r>
              <a:rPr lang="en-US" dirty="0" err="1"/>
              <a:t>Orders.CustomerID</a:t>
            </a:r>
            <a:r>
              <a:rPr lang="en-US" dirty="0"/>
              <a:t> = </a:t>
            </a:r>
            <a:r>
              <a:rPr lang="en-US" dirty="0" err="1"/>
              <a:t>Customers.CustomerID</a:t>
            </a:r>
            <a:r>
              <a:rPr lang="en-US" dirty="0"/>
              <a:t>;</a:t>
            </a:r>
          </a:p>
        </p:txBody>
      </p:sp>
    </p:spTree>
    <p:extLst>
      <p:ext uri="{BB962C8B-B14F-4D97-AF65-F5344CB8AC3E}">
        <p14:creationId xmlns:p14="http://schemas.microsoft.com/office/powerpoint/2010/main" val="1505214423"/>
      </p:ext>
    </p:extLst>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5E2B2-8C43-457A-A2EC-A3401F335388}"/>
              </a:ext>
            </a:extLst>
          </p:cNvPr>
          <p:cNvSpPr>
            <a:spLocks noGrp="1"/>
          </p:cNvSpPr>
          <p:nvPr>
            <p:ph type="title"/>
          </p:nvPr>
        </p:nvSpPr>
        <p:spPr/>
        <p:txBody>
          <a:bodyPr/>
          <a:lstStyle/>
          <a:p>
            <a:r>
              <a:rPr lang="en-US" dirty="0"/>
              <a:t>SQL </a:t>
            </a:r>
            <a:r>
              <a:rPr lang="en-US" dirty="0">
                <a:solidFill>
                  <a:srgbClr val="00B050"/>
                </a:solidFill>
              </a:rPr>
              <a:t>LEFT JOIN</a:t>
            </a:r>
          </a:p>
        </p:txBody>
      </p:sp>
      <p:sp>
        <p:nvSpPr>
          <p:cNvPr id="3" name="Date Placeholder 2">
            <a:extLst>
              <a:ext uri="{FF2B5EF4-FFF2-40B4-BE49-F238E27FC236}">
                <a16:creationId xmlns:a16="http://schemas.microsoft.com/office/drawing/2014/main" id="{5E197A76-913A-4901-8EB7-19133770DF8F}"/>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0920000E-B437-4CC9-B820-E4A20EC042E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52</a:t>
            </a:fld>
            <a:endParaRPr lang="en-US"/>
          </a:p>
        </p:txBody>
      </p:sp>
      <p:sp>
        <p:nvSpPr>
          <p:cNvPr id="5" name="Text Placeholder 4">
            <a:extLst>
              <a:ext uri="{FF2B5EF4-FFF2-40B4-BE49-F238E27FC236}">
                <a16:creationId xmlns:a16="http://schemas.microsoft.com/office/drawing/2014/main" id="{211E03B2-0691-4141-8210-88A7D4AD39EF}"/>
              </a:ext>
            </a:extLst>
          </p:cNvPr>
          <p:cNvSpPr>
            <a:spLocks noGrp="1"/>
          </p:cNvSpPr>
          <p:nvPr>
            <p:ph type="body" idx="1"/>
          </p:nvPr>
        </p:nvSpPr>
        <p:spPr/>
        <p:txBody>
          <a:bodyPr/>
          <a:lstStyle/>
          <a:p>
            <a:r>
              <a:rPr lang="en-US" dirty="0"/>
              <a:t>Syntax : SELECT </a:t>
            </a:r>
            <a:r>
              <a:rPr lang="en-US" i="1" dirty="0" err="1"/>
              <a:t>column_name</a:t>
            </a:r>
            <a:r>
              <a:rPr lang="en-US" i="1" dirty="0"/>
              <a:t>(s)</a:t>
            </a:r>
            <a:br>
              <a:rPr lang="en-US" dirty="0"/>
            </a:br>
            <a:r>
              <a:rPr lang="en-US" dirty="0"/>
              <a:t>FROM </a:t>
            </a:r>
            <a:r>
              <a:rPr lang="en-US" i="1" dirty="0"/>
              <a:t>table1</a:t>
            </a:r>
            <a:br>
              <a:rPr lang="en-US" dirty="0"/>
            </a:br>
            <a:r>
              <a:rPr lang="en-US" dirty="0">
                <a:solidFill>
                  <a:srgbClr val="00B050"/>
                </a:solidFill>
              </a:rPr>
              <a:t>LEFT JOIN</a:t>
            </a:r>
            <a:r>
              <a:rPr lang="en-US" dirty="0"/>
              <a:t> </a:t>
            </a:r>
            <a:r>
              <a:rPr lang="en-US" i="1" dirty="0"/>
              <a:t>table2</a:t>
            </a:r>
            <a:br>
              <a:rPr lang="en-US" i="1" dirty="0"/>
            </a:br>
            <a:r>
              <a:rPr lang="en-US" dirty="0"/>
              <a:t>ON </a:t>
            </a:r>
            <a:r>
              <a:rPr lang="en-US" i="1" dirty="0"/>
              <a:t>table1.column_name </a:t>
            </a:r>
            <a:r>
              <a:rPr lang="en-US" dirty="0"/>
              <a:t>=</a:t>
            </a:r>
            <a:r>
              <a:rPr lang="en-US" i="1" dirty="0"/>
              <a:t> table2.column_name</a:t>
            </a:r>
            <a:r>
              <a:rPr lang="en-US" dirty="0"/>
              <a:t>;</a:t>
            </a:r>
          </a:p>
          <a:p>
            <a:endParaRPr lang="en-US" dirty="0"/>
          </a:p>
          <a:p>
            <a:r>
              <a:rPr lang="en-US" dirty="0"/>
              <a:t>Example: SELECT </a:t>
            </a:r>
            <a:r>
              <a:rPr lang="en-US" dirty="0" err="1"/>
              <a:t>Customers.CustomerName</a:t>
            </a:r>
            <a:r>
              <a:rPr lang="en-US" dirty="0"/>
              <a:t>, </a:t>
            </a:r>
            <a:r>
              <a:rPr lang="en-US" dirty="0" err="1"/>
              <a:t>Orders.OrderID</a:t>
            </a:r>
            <a:br>
              <a:rPr lang="en-US" dirty="0"/>
            </a:br>
            <a:r>
              <a:rPr lang="en-US" dirty="0"/>
              <a:t>FROM Customers</a:t>
            </a:r>
            <a:br>
              <a:rPr lang="en-US" dirty="0"/>
            </a:br>
            <a:r>
              <a:rPr lang="en-US" dirty="0">
                <a:solidFill>
                  <a:srgbClr val="00B050"/>
                </a:solidFill>
              </a:rPr>
              <a:t>LEFT JOIN</a:t>
            </a:r>
            <a:r>
              <a:rPr lang="en-US" dirty="0"/>
              <a:t> Orders ON </a:t>
            </a:r>
            <a:r>
              <a:rPr lang="en-US" dirty="0" err="1"/>
              <a:t>Customers.CustomerID</a:t>
            </a:r>
            <a:r>
              <a:rPr lang="en-US" dirty="0"/>
              <a:t> = </a:t>
            </a:r>
            <a:r>
              <a:rPr lang="en-US" dirty="0" err="1"/>
              <a:t>Orders.CustomerID</a:t>
            </a:r>
            <a:br>
              <a:rPr lang="en-US" dirty="0"/>
            </a:br>
            <a:r>
              <a:rPr lang="en-US" dirty="0"/>
              <a:t>ORDER BY </a:t>
            </a:r>
            <a:r>
              <a:rPr lang="en-US" dirty="0" err="1"/>
              <a:t>Customers.CustomerName</a:t>
            </a:r>
            <a:r>
              <a:rPr lang="en-US" dirty="0"/>
              <a:t>;</a:t>
            </a:r>
          </a:p>
          <a:p>
            <a:endParaRPr lang="en-US" dirty="0"/>
          </a:p>
        </p:txBody>
      </p:sp>
    </p:spTree>
    <p:extLst>
      <p:ext uri="{BB962C8B-B14F-4D97-AF65-F5344CB8AC3E}">
        <p14:creationId xmlns:p14="http://schemas.microsoft.com/office/powerpoint/2010/main" val="2680593405"/>
      </p:ext>
    </p:extLst>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FF04D-BADA-4AF0-8F25-8B6E9A288C32}"/>
              </a:ext>
            </a:extLst>
          </p:cNvPr>
          <p:cNvSpPr>
            <a:spLocks noGrp="1"/>
          </p:cNvSpPr>
          <p:nvPr>
            <p:ph type="title"/>
          </p:nvPr>
        </p:nvSpPr>
        <p:spPr/>
        <p:txBody>
          <a:bodyPr/>
          <a:lstStyle/>
          <a:p>
            <a:r>
              <a:rPr lang="en-US" dirty="0"/>
              <a:t>SQL </a:t>
            </a:r>
            <a:r>
              <a:rPr lang="en-US" dirty="0">
                <a:solidFill>
                  <a:srgbClr val="00B050"/>
                </a:solidFill>
              </a:rPr>
              <a:t>RIGHT JOIN</a:t>
            </a:r>
          </a:p>
        </p:txBody>
      </p:sp>
      <p:sp>
        <p:nvSpPr>
          <p:cNvPr id="3" name="Date Placeholder 2">
            <a:extLst>
              <a:ext uri="{FF2B5EF4-FFF2-40B4-BE49-F238E27FC236}">
                <a16:creationId xmlns:a16="http://schemas.microsoft.com/office/drawing/2014/main" id="{B584CD51-25F6-4E2D-92D0-A03BAE190D53}"/>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802D5DCC-85B6-4BB1-96B6-816A1BD8639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53</a:t>
            </a:fld>
            <a:endParaRPr lang="en-US"/>
          </a:p>
        </p:txBody>
      </p:sp>
      <p:sp>
        <p:nvSpPr>
          <p:cNvPr id="5" name="Text Placeholder 4">
            <a:extLst>
              <a:ext uri="{FF2B5EF4-FFF2-40B4-BE49-F238E27FC236}">
                <a16:creationId xmlns:a16="http://schemas.microsoft.com/office/drawing/2014/main" id="{AF14DDCB-4A3B-4DB2-89F3-5B4BE3427A10}"/>
              </a:ext>
            </a:extLst>
          </p:cNvPr>
          <p:cNvSpPr>
            <a:spLocks noGrp="1"/>
          </p:cNvSpPr>
          <p:nvPr>
            <p:ph type="body" idx="1"/>
          </p:nvPr>
        </p:nvSpPr>
        <p:spPr>
          <a:xfrm>
            <a:off x="301752" y="1527047"/>
            <a:ext cx="8503920" cy="4711827"/>
          </a:xfrm>
        </p:spPr>
        <p:txBody>
          <a:bodyPr/>
          <a:lstStyle/>
          <a:p>
            <a:r>
              <a:rPr lang="en-US" dirty="0"/>
              <a:t>Syntax: SELECT </a:t>
            </a:r>
            <a:r>
              <a:rPr lang="en-US" i="1" dirty="0" err="1"/>
              <a:t>column_name</a:t>
            </a:r>
            <a:r>
              <a:rPr lang="en-US" i="1" dirty="0"/>
              <a:t>(s)</a:t>
            </a:r>
            <a:br>
              <a:rPr lang="en-US" dirty="0"/>
            </a:br>
            <a:r>
              <a:rPr lang="en-US" dirty="0"/>
              <a:t>FROM </a:t>
            </a:r>
            <a:r>
              <a:rPr lang="en-US" i="1" dirty="0"/>
              <a:t>table1</a:t>
            </a:r>
            <a:br>
              <a:rPr lang="en-US" dirty="0"/>
            </a:br>
            <a:r>
              <a:rPr lang="en-US" dirty="0">
                <a:solidFill>
                  <a:srgbClr val="00B050"/>
                </a:solidFill>
              </a:rPr>
              <a:t>RIGHT JOIN</a:t>
            </a:r>
            <a:r>
              <a:rPr lang="en-US" dirty="0"/>
              <a:t> </a:t>
            </a:r>
            <a:r>
              <a:rPr lang="en-US" i="1" dirty="0"/>
              <a:t>table2</a:t>
            </a:r>
            <a:br>
              <a:rPr lang="en-US" i="1" dirty="0"/>
            </a:br>
            <a:r>
              <a:rPr lang="en-US" dirty="0"/>
              <a:t>ON </a:t>
            </a:r>
            <a:r>
              <a:rPr lang="en-US" i="1" dirty="0"/>
              <a:t>table1.column_name </a:t>
            </a:r>
            <a:r>
              <a:rPr lang="en-US" dirty="0"/>
              <a:t>=</a:t>
            </a:r>
            <a:r>
              <a:rPr lang="en-US" i="1" dirty="0"/>
              <a:t> table2.column_name</a:t>
            </a:r>
            <a:r>
              <a:rPr lang="en-US" dirty="0"/>
              <a:t>;</a:t>
            </a:r>
          </a:p>
          <a:p>
            <a:endParaRPr lang="en-US" dirty="0"/>
          </a:p>
          <a:p>
            <a:r>
              <a:rPr lang="en-US" dirty="0"/>
              <a:t>Example: SELECT </a:t>
            </a:r>
            <a:r>
              <a:rPr lang="en-US" dirty="0" err="1"/>
              <a:t>Orders.OrderID</a:t>
            </a:r>
            <a:r>
              <a:rPr lang="en-US" dirty="0"/>
              <a:t>, </a:t>
            </a:r>
            <a:r>
              <a:rPr lang="en-US" dirty="0" err="1"/>
              <a:t>Employees.LastName</a:t>
            </a:r>
            <a:r>
              <a:rPr lang="en-US" dirty="0"/>
              <a:t>, </a:t>
            </a:r>
            <a:r>
              <a:rPr lang="en-US" dirty="0" err="1"/>
              <a:t>Employees.FirstName</a:t>
            </a:r>
            <a:br>
              <a:rPr lang="en-US" dirty="0"/>
            </a:br>
            <a:r>
              <a:rPr lang="en-US" dirty="0"/>
              <a:t>FROM Orders</a:t>
            </a:r>
            <a:br>
              <a:rPr lang="en-US" dirty="0"/>
            </a:br>
            <a:r>
              <a:rPr lang="en-US" dirty="0">
                <a:solidFill>
                  <a:srgbClr val="00B050"/>
                </a:solidFill>
              </a:rPr>
              <a:t>RIGHT JOIN</a:t>
            </a:r>
            <a:r>
              <a:rPr lang="en-US" dirty="0"/>
              <a:t> Employees ON </a:t>
            </a:r>
            <a:r>
              <a:rPr lang="en-US" dirty="0" err="1"/>
              <a:t>Orders.EmployeeID</a:t>
            </a:r>
            <a:r>
              <a:rPr lang="en-US" dirty="0"/>
              <a:t> = </a:t>
            </a:r>
            <a:r>
              <a:rPr lang="en-US" dirty="0" err="1"/>
              <a:t>Employees.EmployeeID</a:t>
            </a:r>
            <a:br>
              <a:rPr lang="en-US" dirty="0"/>
            </a:br>
            <a:r>
              <a:rPr lang="en-US" dirty="0"/>
              <a:t>ORDER BY </a:t>
            </a:r>
            <a:r>
              <a:rPr lang="en-US" dirty="0" err="1"/>
              <a:t>Orders.OrderID</a:t>
            </a:r>
            <a:r>
              <a:rPr lang="en-US" dirty="0"/>
              <a:t>;</a:t>
            </a:r>
          </a:p>
          <a:p>
            <a:endParaRPr lang="en-US" dirty="0"/>
          </a:p>
        </p:txBody>
      </p:sp>
    </p:spTree>
    <p:extLst>
      <p:ext uri="{BB962C8B-B14F-4D97-AF65-F5344CB8AC3E}">
        <p14:creationId xmlns:p14="http://schemas.microsoft.com/office/powerpoint/2010/main" val="455611706"/>
      </p:ext>
    </p:extLst>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1E7B4-BA77-41EE-B2AA-2BFCFCD382FC}"/>
              </a:ext>
            </a:extLst>
          </p:cNvPr>
          <p:cNvSpPr>
            <a:spLocks noGrp="1"/>
          </p:cNvSpPr>
          <p:nvPr>
            <p:ph type="title"/>
          </p:nvPr>
        </p:nvSpPr>
        <p:spPr/>
        <p:txBody>
          <a:bodyPr/>
          <a:lstStyle/>
          <a:p>
            <a:r>
              <a:rPr lang="en-US" dirty="0"/>
              <a:t>SQL </a:t>
            </a:r>
            <a:r>
              <a:rPr lang="en-US" dirty="0">
                <a:solidFill>
                  <a:srgbClr val="00B050"/>
                </a:solidFill>
              </a:rPr>
              <a:t>FULL OUTER JOIN</a:t>
            </a:r>
          </a:p>
        </p:txBody>
      </p:sp>
      <p:sp>
        <p:nvSpPr>
          <p:cNvPr id="3" name="Date Placeholder 2">
            <a:extLst>
              <a:ext uri="{FF2B5EF4-FFF2-40B4-BE49-F238E27FC236}">
                <a16:creationId xmlns:a16="http://schemas.microsoft.com/office/drawing/2014/main" id="{F9AA4280-83C2-4AA4-99A5-68A74336B965}"/>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DFD0D311-414F-406F-AFDA-FF47886AAC9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54</a:t>
            </a:fld>
            <a:endParaRPr lang="en-US"/>
          </a:p>
        </p:txBody>
      </p:sp>
      <p:sp>
        <p:nvSpPr>
          <p:cNvPr id="5" name="Text Placeholder 4">
            <a:extLst>
              <a:ext uri="{FF2B5EF4-FFF2-40B4-BE49-F238E27FC236}">
                <a16:creationId xmlns:a16="http://schemas.microsoft.com/office/drawing/2014/main" id="{82D9E288-CD52-4EDF-8A3A-1987D5089AEF}"/>
              </a:ext>
            </a:extLst>
          </p:cNvPr>
          <p:cNvSpPr>
            <a:spLocks noGrp="1"/>
          </p:cNvSpPr>
          <p:nvPr>
            <p:ph type="body" idx="1"/>
          </p:nvPr>
        </p:nvSpPr>
        <p:spPr>
          <a:xfrm>
            <a:off x="104775" y="1527048"/>
            <a:ext cx="8700897" cy="5243696"/>
          </a:xfrm>
        </p:spPr>
        <p:txBody>
          <a:bodyPr/>
          <a:lstStyle/>
          <a:p>
            <a:r>
              <a:rPr lang="en-US" dirty="0"/>
              <a:t>Syntax: SELECT </a:t>
            </a:r>
            <a:r>
              <a:rPr lang="en-US" i="1" dirty="0" err="1"/>
              <a:t>column_name</a:t>
            </a:r>
            <a:r>
              <a:rPr lang="en-US" i="1" dirty="0"/>
              <a:t>(s)</a:t>
            </a:r>
            <a:br>
              <a:rPr lang="en-US" dirty="0"/>
            </a:br>
            <a:r>
              <a:rPr lang="en-US" dirty="0"/>
              <a:t>FROM </a:t>
            </a:r>
            <a:r>
              <a:rPr lang="en-US" i="1" dirty="0"/>
              <a:t>table1</a:t>
            </a:r>
            <a:br>
              <a:rPr lang="en-US" dirty="0"/>
            </a:br>
            <a:r>
              <a:rPr lang="en-US" dirty="0">
                <a:solidFill>
                  <a:srgbClr val="00B050"/>
                </a:solidFill>
              </a:rPr>
              <a:t>FULL OUTER JOIN</a:t>
            </a:r>
            <a:r>
              <a:rPr lang="en-US" dirty="0"/>
              <a:t> </a:t>
            </a:r>
            <a:r>
              <a:rPr lang="en-US" i="1" dirty="0"/>
              <a:t>table2</a:t>
            </a:r>
            <a:br>
              <a:rPr lang="en-US" i="1" dirty="0"/>
            </a:br>
            <a:r>
              <a:rPr lang="en-US" dirty="0"/>
              <a:t>ON </a:t>
            </a:r>
            <a:r>
              <a:rPr lang="en-US" i="1" dirty="0"/>
              <a:t>table1.column_name </a:t>
            </a:r>
            <a:r>
              <a:rPr lang="en-US" dirty="0"/>
              <a:t>=</a:t>
            </a:r>
            <a:r>
              <a:rPr lang="en-US" i="1" dirty="0"/>
              <a:t> table2.column_name</a:t>
            </a:r>
            <a:br>
              <a:rPr lang="en-US" i="1" dirty="0"/>
            </a:br>
            <a:r>
              <a:rPr lang="en-US" dirty="0"/>
              <a:t>WHERE </a:t>
            </a:r>
            <a:r>
              <a:rPr lang="en-US" i="1" dirty="0"/>
              <a:t>condition</a:t>
            </a:r>
            <a:r>
              <a:rPr lang="en-US" dirty="0"/>
              <a:t>;</a:t>
            </a:r>
          </a:p>
          <a:p>
            <a:endParaRPr lang="en-US" dirty="0"/>
          </a:p>
          <a:p>
            <a:r>
              <a:rPr lang="en-US" dirty="0"/>
              <a:t>Example: SELECT </a:t>
            </a:r>
            <a:r>
              <a:rPr lang="en-US" dirty="0" err="1"/>
              <a:t>Customers.CustomerName</a:t>
            </a:r>
            <a:r>
              <a:rPr lang="en-US" dirty="0"/>
              <a:t>, </a:t>
            </a:r>
            <a:r>
              <a:rPr lang="en-US" dirty="0" err="1"/>
              <a:t>Orders.OrderID</a:t>
            </a:r>
            <a:br>
              <a:rPr lang="en-US" dirty="0"/>
            </a:br>
            <a:r>
              <a:rPr lang="en-US" dirty="0"/>
              <a:t>FROM Customers</a:t>
            </a:r>
            <a:br>
              <a:rPr lang="en-US" dirty="0"/>
            </a:br>
            <a:r>
              <a:rPr lang="en-US" dirty="0">
                <a:solidFill>
                  <a:srgbClr val="00B050"/>
                </a:solidFill>
              </a:rPr>
              <a:t>FULL OUTER JOIN</a:t>
            </a:r>
            <a:r>
              <a:rPr lang="en-US" dirty="0"/>
              <a:t> Orders ON </a:t>
            </a:r>
            <a:r>
              <a:rPr lang="en-US" dirty="0" err="1"/>
              <a:t>Customers.CustomerID</a:t>
            </a:r>
            <a:r>
              <a:rPr lang="en-US" dirty="0"/>
              <a:t>=</a:t>
            </a:r>
            <a:r>
              <a:rPr lang="en-US" dirty="0" err="1"/>
              <a:t>Orders.CustomerID</a:t>
            </a:r>
            <a:br>
              <a:rPr lang="en-US" dirty="0"/>
            </a:br>
            <a:r>
              <a:rPr lang="en-US" dirty="0"/>
              <a:t>ORDER BY </a:t>
            </a:r>
            <a:r>
              <a:rPr lang="en-US" dirty="0" err="1"/>
              <a:t>Customers.CustomerName</a:t>
            </a:r>
            <a:r>
              <a:rPr lang="en-US" dirty="0"/>
              <a:t>;</a:t>
            </a:r>
          </a:p>
          <a:p>
            <a:endParaRPr lang="en-US" dirty="0"/>
          </a:p>
        </p:txBody>
      </p:sp>
    </p:spTree>
    <p:extLst>
      <p:ext uri="{BB962C8B-B14F-4D97-AF65-F5344CB8AC3E}">
        <p14:creationId xmlns:p14="http://schemas.microsoft.com/office/powerpoint/2010/main" val="4100427343"/>
      </p:ext>
    </p:extLst>
  </p:cSld>
  <p:clrMapOvr>
    <a:masterClrMapping/>
  </p:clrMapOvr>
  <p:transition>
    <p:fade thruBlk="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0FC4-C7D8-4FBB-9966-5C896316ECC6}"/>
              </a:ext>
            </a:extLst>
          </p:cNvPr>
          <p:cNvSpPr>
            <a:spLocks noGrp="1"/>
          </p:cNvSpPr>
          <p:nvPr>
            <p:ph type="title"/>
          </p:nvPr>
        </p:nvSpPr>
        <p:spPr/>
        <p:txBody>
          <a:bodyPr/>
          <a:lstStyle/>
          <a:p>
            <a:r>
              <a:rPr lang="en-US" dirty="0"/>
              <a:t>SQL UNION Operator</a:t>
            </a:r>
          </a:p>
        </p:txBody>
      </p:sp>
      <p:sp>
        <p:nvSpPr>
          <p:cNvPr id="3" name="Date Placeholder 2">
            <a:extLst>
              <a:ext uri="{FF2B5EF4-FFF2-40B4-BE49-F238E27FC236}">
                <a16:creationId xmlns:a16="http://schemas.microsoft.com/office/drawing/2014/main" id="{FCDA176C-1FCE-4F78-9C11-6E94298C443C}"/>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A7EA3465-461E-4DAF-81AA-E7BF4523602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55</a:t>
            </a:fld>
            <a:endParaRPr lang="en-US"/>
          </a:p>
        </p:txBody>
      </p:sp>
      <p:sp>
        <p:nvSpPr>
          <p:cNvPr id="5" name="Text Placeholder 4">
            <a:extLst>
              <a:ext uri="{FF2B5EF4-FFF2-40B4-BE49-F238E27FC236}">
                <a16:creationId xmlns:a16="http://schemas.microsoft.com/office/drawing/2014/main" id="{190490E9-5C28-48AF-B94A-C23B7C774D17}"/>
              </a:ext>
            </a:extLst>
          </p:cNvPr>
          <p:cNvSpPr>
            <a:spLocks noGrp="1"/>
          </p:cNvSpPr>
          <p:nvPr>
            <p:ph type="body" idx="1"/>
          </p:nvPr>
        </p:nvSpPr>
        <p:spPr/>
        <p:txBody>
          <a:bodyPr/>
          <a:lstStyle/>
          <a:p>
            <a:r>
              <a:rPr lang="en-US" dirty="0"/>
              <a:t>The UNION operator is used to combine the result-set of two or more SELECT statements.</a:t>
            </a:r>
          </a:p>
          <a:p>
            <a:endParaRPr lang="en-US" dirty="0"/>
          </a:p>
          <a:p>
            <a:r>
              <a:rPr lang="en-US" dirty="0"/>
              <a:t>Syntax: SELECT </a:t>
            </a:r>
            <a:r>
              <a:rPr lang="en-US" i="1" dirty="0" err="1"/>
              <a:t>column_name</a:t>
            </a:r>
            <a:r>
              <a:rPr lang="en-US" i="1" dirty="0"/>
              <a:t>(s)</a:t>
            </a:r>
            <a:r>
              <a:rPr lang="en-US" dirty="0"/>
              <a:t> FROM </a:t>
            </a:r>
            <a:r>
              <a:rPr lang="en-US" i="1" dirty="0"/>
              <a:t>table1</a:t>
            </a:r>
            <a:br>
              <a:rPr lang="en-US" dirty="0"/>
            </a:br>
            <a:r>
              <a:rPr lang="en-US" dirty="0"/>
              <a:t>UNION ALL SELECT </a:t>
            </a:r>
            <a:r>
              <a:rPr lang="en-US" i="1" dirty="0" err="1"/>
              <a:t>column_name</a:t>
            </a:r>
            <a:r>
              <a:rPr lang="en-US" i="1" dirty="0"/>
              <a:t>(s)</a:t>
            </a:r>
            <a:r>
              <a:rPr lang="en-US" dirty="0"/>
              <a:t> FROM </a:t>
            </a:r>
            <a:r>
              <a:rPr lang="en-US" i="1" dirty="0"/>
              <a:t>table2</a:t>
            </a:r>
            <a:r>
              <a:rPr lang="en-US" dirty="0"/>
              <a:t>;</a:t>
            </a:r>
          </a:p>
          <a:p>
            <a:endParaRPr lang="en-US" dirty="0"/>
          </a:p>
          <a:p>
            <a:r>
              <a:rPr lang="en-US" dirty="0"/>
              <a:t>Example: SELECT City FROM Customers</a:t>
            </a:r>
            <a:br>
              <a:rPr lang="en-US" dirty="0"/>
            </a:br>
            <a:r>
              <a:rPr lang="en-US" dirty="0"/>
              <a:t>UNION</a:t>
            </a:r>
            <a:br>
              <a:rPr lang="en-US" dirty="0"/>
            </a:br>
            <a:r>
              <a:rPr lang="en-US" dirty="0"/>
              <a:t>SELECT City FROM Suppliers ORDER BY City;</a:t>
            </a:r>
          </a:p>
          <a:p>
            <a:endParaRPr lang="en-US" dirty="0"/>
          </a:p>
        </p:txBody>
      </p:sp>
    </p:spTree>
    <p:extLst>
      <p:ext uri="{BB962C8B-B14F-4D97-AF65-F5344CB8AC3E}">
        <p14:creationId xmlns:p14="http://schemas.microsoft.com/office/powerpoint/2010/main" val="2049762371"/>
      </p:ext>
    </p:extLst>
  </p:cSld>
  <p:clrMapOvr>
    <a:masterClrMapping/>
  </p:clrMapOvr>
  <p:transition>
    <p:fade thruBlk="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D6563-84DF-45C1-ABF7-C49E504737FF}"/>
              </a:ext>
            </a:extLst>
          </p:cNvPr>
          <p:cNvSpPr>
            <a:spLocks noGrp="1"/>
          </p:cNvSpPr>
          <p:nvPr>
            <p:ph type="title"/>
          </p:nvPr>
        </p:nvSpPr>
        <p:spPr/>
        <p:txBody>
          <a:bodyPr/>
          <a:lstStyle/>
          <a:p>
            <a:r>
              <a:rPr lang="en-US" dirty="0"/>
              <a:t>SQL </a:t>
            </a:r>
            <a:r>
              <a:rPr lang="en-US" dirty="0">
                <a:solidFill>
                  <a:srgbClr val="00B050"/>
                </a:solidFill>
              </a:rPr>
              <a:t>Views</a:t>
            </a:r>
          </a:p>
        </p:txBody>
      </p:sp>
      <p:sp>
        <p:nvSpPr>
          <p:cNvPr id="3" name="Date Placeholder 2">
            <a:extLst>
              <a:ext uri="{FF2B5EF4-FFF2-40B4-BE49-F238E27FC236}">
                <a16:creationId xmlns:a16="http://schemas.microsoft.com/office/drawing/2014/main" id="{B0FB94E3-68EE-4706-AD84-EA14F5D7FCC9}"/>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9185FA71-23EE-4F82-A588-824FC4913FA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56</a:t>
            </a:fld>
            <a:endParaRPr lang="en-US"/>
          </a:p>
        </p:txBody>
      </p:sp>
      <p:sp>
        <p:nvSpPr>
          <p:cNvPr id="5" name="Text Placeholder 4">
            <a:extLst>
              <a:ext uri="{FF2B5EF4-FFF2-40B4-BE49-F238E27FC236}">
                <a16:creationId xmlns:a16="http://schemas.microsoft.com/office/drawing/2014/main" id="{5953CB01-1329-4249-AAB9-2856F8E4CC5D}"/>
              </a:ext>
            </a:extLst>
          </p:cNvPr>
          <p:cNvSpPr>
            <a:spLocks noGrp="1"/>
          </p:cNvSpPr>
          <p:nvPr>
            <p:ph type="body" idx="1"/>
          </p:nvPr>
        </p:nvSpPr>
        <p:spPr/>
        <p:txBody>
          <a:bodyPr/>
          <a:lstStyle/>
          <a:p>
            <a:endParaRPr lang="en-US" dirty="0"/>
          </a:p>
          <a:p>
            <a:r>
              <a:rPr lang="en-US" dirty="0"/>
              <a:t>In SQL, a </a:t>
            </a:r>
            <a:r>
              <a:rPr lang="en-US" dirty="0">
                <a:solidFill>
                  <a:srgbClr val="00B050"/>
                </a:solidFill>
              </a:rPr>
              <a:t>view</a:t>
            </a:r>
            <a:r>
              <a:rPr lang="en-US" dirty="0"/>
              <a:t> is a virtual table based on the result-set of an SQL statement.</a:t>
            </a:r>
          </a:p>
          <a:p>
            <a:endParaRPr lang="en-US" dirty="0"/>
          </a:p>
          <a:p>
            <a:r>
              <a:rPr lang="en-US" dirty="0"/>
              <a:t>A </a:t>
            </a:r>
            <a:r>
              <a:rPr lang="en-US" dirty="0">
                <a:solidFill>
                  <a:srgbClr val="00B050"/>
                </a:solidFill>
              </a:rPr>
              <a:t>view</a:t>
            </a:r>
            <a:r>
              <a:rPr lang="en-US" dirty="0"/>
              <a:t> contains rows and columns, just like a real table. The fields in a view are fields from one or more real tables in the database.</a:t>
            </a:r>
          </a:p>
        </p:txBody>
      </p:sp>
    </p:spTree>
    <p:extLst>
      <p:ext uri="{BB962C8B-B14F-4D97-AF65-F5344CB8AC3E}">
        <p14:creationId xmlns:p14="http://schemas.microsoft.com/office/powerpoint/2010/main" val="3010784439"/>
      </p:ext>
    </p:extLst>
  </p:cSld>
  <p:clrMapOvr>
    <a:masterClrMapping/>
  </p:clrMapOvr>
  <p:transition>
    <p:fade thruBlk="1"/>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FADD1-D6DA-49DA-AFF1-EDDF7E103CF9}"/>
              </a:ext>
            </a:extLst>
          </p:cNvPr>
          <p:cNvSpPr>
            <a:spLocks noGrp="1"/>
          </p:cNvSpPr>
          <p:nvPr>
            <p:ph type="title"/>
          </p:nvPr>
        </p:nvSpPr>
        <p:spPr/>
        <p:txBody>
          <a:bodyPr/>
          <a:lstStyle/>
          <a:p>
            <a:r>
              <a:rPr lang="en-US" dirty="0"/>
              <a:t>SQL </a:t>
            </a:r>
            <a:r>
              <a:rPr lang="en-US" dirty="0">
                <a:solidFill>
                  <a:srgbClr val="00B050"/>
                </a:solidFill>
              </a:rPr>
              <a:t>Views</a:t>
            </a:r>
          </a:p>
        </p:txBody>
      </p:sp>
      <p:sp>
        <p:nvSpPr>
          <p:cNvPr id="3" name="Date Placeholder 2">
            <a:extLst>
              <a:ext uri="{FF2B5EF4-FFF2-40B4-BE49-F238E27FC236}">
                <a16:creationId xmlns:a16="http://schemas.microsoft.com/office/drawing/2014/main" id="{761C5850-5328-418B-81A7-3B288F9CFB0C}"/>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FE72AF61-73CA-4A3D-8A6D-AF4D9CC8203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57</a:t>
            </a:fld>
            <a:endParaRPr lang="en-US"/>
          </a:p>
        </p:txBody>
      </p:sp>
      <p:sp>
        <p:nvSpPr>
          <p:cNvPr id="5" name="Text Placeholder 4">
            <a:extLst>
              <a:ext uri="{FF2B5EF4-FFF2-40B4-BE49-F238E27FC236}">
                <a16:creationId xmlns:a16="http://schemas.microsoft.com/office/drawing/2014/main" id="{AF27047A-8FE3-439B-BF2F-102679056903}"/>
              </a:ext>
            </a:extLst>
          </p:cNvPr>
          <p:cNvSpPr>
            <a:spLocks noGrp="1"/>
          </p:cNvSpPr>
          <p:nvPr>
            <p:ph type="body" idx="1"/>
          </p:nvPr>
        </p:nvSpPr>
        <p:spPr>
          <a:xfrm>
            <a:off x="301752" y="1527048"/>
            <a:ext cx="8503920" cy="4877936"/>
          </a:xfrm>
        </p:spPr>
        <p:txBody>
          <a:bodyPr/>
          <a:lstStyle/>
          <a:p>
            <a:r>
              <a:rPr lang="en-US" dirty="0"/>
              <a:t>Syntax: CREATE </a:t>
            </a:r>
            <a:r>
              <a:rPr lang="en-US" dirty="0">
                <a:solidFill>
                  <a:srgbClr val="00B050"/>
                </a:solidFill>
              </a:rPr>
              <a:t>VIEW</a:t>
            </a:r>
            <a:r>
              <a:rPr lang="en-US" dirty="0"/>
              <a:t> </a:t>
            </a:r>
            <a:r>
              <a:rPr lang="en-US" i="1" dirty="0" err="1"/>
              <a:t>view_name</a:t>
            </a:r>
            <a:r>
              <a:rPr lang="en-US" dirty="0"/>
              <a:t> AS</a:t>
            </a:r>
            <a:br>
              <a:rPr lang="en-US" dirty="0"/>
            </a:br>
            <a:r>
              <a:rPr lang="en-US" dirty="0"/>
              <a:t>SELECT </a:t>
            </a:r>
            <a:r>
              <a:rPr lang="en-US" i="1" dirty="0"/>
              <a:t>column1</a:t>
            </a:r>
            <a:r>
              <a:rPr lang="en-US" dirty="0"/>
              <a:t>, </a:t>
            </a:r>
            <a:r>
              <a:rPr lang="en-US" i="1" dirty="0"/>
              <a:t>column2</a:t>
            </a:r>
            <a:r>
              <a:rPr lang="en-US" dirty="0"/>
              <a:t>, ...</a:t>
            </a:r>
            <a:br>
              <a:rPr lang="en-US" dirty="0"/>
            </a:br>
            <a:r>
              <a:rPr lang="en-US" dirty="0"/>
              <a:t>FROM </a:t>
            </a:r>
            <a:r>
              <a:rPr lang="en-US" i="1" dirty="0" err="1"/>
              <a:t>table_name</a:t>
            </a:r>
            <a:br>
              <a:rPr lang="en-US" dirty="0"/>
            </a:br>
            <a:r>
              <a:rPr lang="en-US" dirty="0"/>
              <a:t>WHERE </a:t>
            </a:r>
            <a:r>
              <a:rPr lang="en-US" i="1" dirty="0"/>
              <a:t>condition</a:t>
            </a:r>
            <a:r>
              <a:rPr lang="en-US" dirty="0"/>
              <a:t>;</a:t>
            </a:r>
          </a:p>
          <a:p>
            <a:endParaRPr lang="en-US" dirty="0"/>
          </a:p>
          <a:p>
            <a:r>
              <a:rPr lang="en-US" dirty="0"/>
              <a:t>Example: CREATE </a:t>
            </a:r>
            <a:r>
              <a:rPr lang="en-US" dirty="0">
                <a:solidFill>
                  <a:srgbClr val="00B050"/>
                </a:solidFill>
              </a:rPr>
              <a:t>VIEW</a:t>
            </a:r>
            <a:r>
              <a:rPr lang="en-US" dirty="0"/>
              <a:t> [Brazil Customers] AS</a:t>
            </a:r>
            <a:br>
              <a:rPr lang="en-US" dirty="0"/>
            </a:br>
            <a:r>
              <a:rPr lang="en-US" dirty="0"/>
              <a:t>SELECT </a:t>
            </a:r>
            <a:r>
              <a:rPr lang="en-US" dirty="0" err="1"/>
              <a:t>CustomerName</a:t>
            </a:r>
            <a:r>
              <a:rPr lang="en-US" dirty="0"/>
              <a:t>, </a:t>
            </a:r>
            <a:r>
              <a:rPr lang="en-US" dirty="0" err="1"/>
              <a:t>ContactName</a:t>
            </a:r>
            <a:br>
              <a:rPr lang="en-US" dirty="0"/>
            </a:br>
            <a:r>
              <a:rPr lang="en-US" dirty="0"/>
              <a:t>FROM Customers</a:t>
            </a:r>
            <a:br>
              <a:rPr lang="en-US" dirty="0"/>
            </a:br>
            <a:r>
              <a:rPr lang="en-US" dirty="0"/>
              <a:t>WHERE Country = "Brazil";</a:t>
            </a:r>
          </a:p>
          <a:p>
            <a:endParaRPr lang="en-US" dirty="0"/>
          </a:p>
          <a:p>
            <a:r>
              <a:rPr lang="en-US" dirty="0"/>
              <a:t>Example:  SELECT * FROM [Brazil Customers];</a:t>
            </a:r>
          </a:p>
          <a:p>
            <a:endParaRPr lang="en-US" dirty="0"/>
          </a:p>
        </p:txBody>
      </p:sp>
    </p:spTree>
    <p:extLst>
      <p:ext uri="{BB962C8B-B14F-4D97-AF65-F5344CB8AC3E}">
        <p14:creationId xmlns:p14="http://schemas.microsoft.com/office/powerpoint/2010/main" val="3492104125"/>
      </p:ext>
    </p:extLst>
  </p:cSld>
  <p:clrMapOvr>
    <a:masterClrMapping/>
  </p:clrMapOvr>
  <p:transition>
    <p:fade thruBlk="1"/>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72E5-5CD4-4790-A8E5-6D5F91377C43}"/>
              </a:ext>
            </a:extLst>
          </p:cNvPr>
          <p:cNvSpPr>
            <a:spLocks noGrp="1"/>
          </p:cNvSpPr>
          <p:nvPr>
            <p:ph type="title"/>
          </p:nvPr>
        </p:nvSpPr>
        <p:spPr/>
        <p:txBody>
          <a:bodyPr/>
          <a:lstStyle/>
          <a:p>
            <a:r>
              <a:rPr lang="en-US" dirty="0"/>
              <a:t>SQL </a:t>
            </a:r>
            <a:r>
              <a:rPr lang="en-US" dirty="0">
                <a:solidFill>
                  <a:srgbClr val="00B050"/>
                </a:solidFill>
              </a:rPr>
              <a:t>CREATE OR REPLACE, DROP VIEW</a:t>
            </a:r>
          </a:p>
        </p:txBody>
      </p:sp>
      <p:sp>
        <p:nvSpPr>
          <p:cNvPr id="3" name="Date Placeholder 2">
            <a:extLst>
              <a:ext uri="{FF2B5EF4-FFF2-40B4-BE49-F238E27FC236}">
                <a16:creationId xmlns:a16="http://schemas.microsoft.com/office/drawing/2014/main" id="{0B15639E-DA8E-4997-8135-4F4196EAB499}"/>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6157402B-C27A-4940-B298-0F8D3D26149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58</a:t>
            </a:fld>
            <a:endParaRPr lang="en-US"/>
          </a:p>
        </p:txBody>
      </p:sp>
      <p:sp>
        <p:nvSpPr>
          <p:cNvPr id="5" name="Text Placeholder 4">
            <a:extLst>
              <a:ext uri="{FF2B5EF4-FFF2-40B4-BE49-F238E27FC236}">
                <a16:creationId xmlns:a16="http://schemas.microsoft.com/office/drawing/2014/main" id="{FD996ED1-DC4F-4B20-A0D7-044CA879A347}"/>
              </a:ext>
            </a:extLst>
          </p:cNvPr>
          <p:cNvSpPr>
            <a:spLocks noGrp="1"/>
          </p:cNvSpPr>
          <p:nvPr>
            <p:ph type="body" idx="1"/>
          </p:nvPr>
        </p:nvSpPr>
        <p:spPr/>
        <p:txBody>
          <a:bodyPr/>
          <a:lstStyle/>
          <a:p>
            <a:pPr marL="131445" indent="0">
              <a:buNone/>
            </a:pPr>
            <a:endParaRPr lang="en-US" dirty="0"/>
          </a:p>
          <a:p>
            <a:pPr marL="131445" indent="0">
              <a:buNone/>
            </a:pPr>
            <a:r>
              <a:rPr lang="en-US" dirty="0"/>
              <a:t>Example: CREATE OR REPLACE VIEW [Brazil Customers] AS</a:t>
            </a:r>
            <a:br>
              <a:rPr lang="en-US" dirty="0"/>
            </a:br>
            <a:r>
              <a:rPr lang="en-US" dirty="0"/>
              <a:t>SELECT </a:t>
            </a:r>
            <a:r>
              <a:rPr lang="en-US" dirty="0" err="1"/>
              <a:t>CustomerName</a:t>
            </a:r>
            <a:r>
              <a:rPr lang="en-US" dirty="0"/>
              <a:t>, </a:t>
            </a:r>
            <a:r>
              <a:rPr lang="en-US" dirty="0" err="1"/>
              <a:t>ContactName</a:t>
            </a:r>
            <a:r>
              <a:rPr lang="en-US" dirty="0"/>
              <a:t>, City</a:t>
            </a:r>
            <a:br>
              <a:rPr lang="en-US" dirty="0"/>
            </a:br>
            <a:r>
              <a:rPr lang="en-US" dirty="0"/>
              <a:t>FROM Customers</a:t>
            </a:r>
            <a:br>
              <a:rPr lang="en-US" dirty="0"/>
            </a:br>
            <a:r>
              <a:rPr lang="en-US" dirty="0"/>
              <a:t>WHERE Country = "Brazil";</a:t>
            </a:r>
          </a:p>
          <a:p>
            <a:pPr marL="131445" indent="0">
              <a:buNone/>
            </a:pPr>
            <a:endParaRPr lang="en-US" dirty="0"/>
          </a:p>
          <a:p>
            <a:pPr marL="131445" indent="0">
              <a:buNone/>
            </a:pPr>
            <a:r>
              <a:rPr lang="en-US" dirty="0"/>
              <a:t>SQL </a:t>
            </a:r>
            <a:r>
              <a:rPr lang="en-US" dirty="0">
                <a:solidFill>
                  <a:srgbClr val="00B050"/>
                </a:solidFill>
              </a:rPr>
              <a:t>DROP VIEW </a:t>
            </a:r>
            <a:r>
              <a:rPr lang="en-US" dirty="0"/>
              <a:t>Syntax: DROP </a:t>
            </a:r>
            <a:r>
              <a:rPr lang="en-US" dirty="0">
                <a:solidFill>
                  <a:srgbClr val="00B050"/>
                </a:solidFill>
              </a:rPr>
              <a:t>VIEW</a:t>
            </a:r>
            <a:r>
              <a:rPr lang="en-US" dirty="0"/>
              <a:t> </a:t>
            </a:r>
            <a:r>
              <a:rPr lang="en-US" i="1" dirty="0" err="1"/>
              <a:t>view_name</a:t>
            </a:r>
            <a:r>
              <a:rPr lang="en-US" dirty="0"/>
              <a:t>;</a:t>
            </a:r>
          </a:p>
          <a:p>
            <a:pPr marL="131445" indent="0">
              <a:buNone/>
            </a:pPr>
            <a:endParaRPr lang="en-US" dirty="0"/>
          </a:p>
          <a:p>
            <a:pPr marL="131445" indent="0">
              <a:buNone/>
            </a:pPr>
            <a:endParaRPr lang="en-US" dirty="0"/>
          </a:p>
        </p:txBody>
      </p:sp>
    </p:spTree>
    <p:extLst>
      <p:ext uri="{BB962C8B-B14F-4D97-AF65-F5344CB8AC3E}">
        <p14:creationId xmlns:p14="http://schemas.microsoft.com/office/powerpoint/2010/main" val="3930855444"/>
      </p:ext>
    </p:extLst>
  </p:cSld>
  <p:clrMapOvr>
    <a:masterClrMapping/>
  </p:clrMapOvr>
  <p:transition>
    <p:fade thruBlk="1"/>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5520C-9280-4B05-B076-7D7B059470E4}"/>
              </a:ext>
            </a:extLst>
          </p:cNvPr>
          <p:cNvSpPr>
            <a:spLocks noGrp="1"/>
          </p:cNvSpPr>
          <p:nvPr>
            <p:ph type="title"/>
          </p:nvPr>
        </p:nvSpPr>
        <p:spPr/>
        <p:txBody>
          <a:bodyPr/>
          <a:lstStyle/>
          <a:p>
            <a:r>
              <a:rPr lang="en-US" dirty="0"/>
              <a:t>The COMMIT Command</a:t>
            </a:r>
          </a:p>
        </p:txBody>
      </p:sp>
      <p:sp>
        <p:nvSpPr>
          <p:cNvPr id="3" name="Date Placeholder 2">
            <a:extLst>
              <a:ext uri="{FF2B5EF4-FFF2-40B4-BE49-F238E27FC236}">
                <a16:creationId xmlns:a16="http://schemas.microsoft.com/office/drawing/2014/main" id="{BA50F833-7E31-4BD0-A976-570ED66C3B48}"/>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16BCD2DC-3B61-4568-8586-59FDD5210E0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59</a:t>
            </a:fld>
            <a:endParaRPr lang="en-US"/>
          </a:p>
        </p:txBody>
      </p:sp>
      <p:sp>
        <p:nvSpPr>
          <p:cNvPr id="5" name="Text Placeholder 4">
            <a:extLst>
              <a:ext uri="{FF2B5EF4-FFF2-40B4-BE49-F238E27FC236}">
                <a16:creationId xmlns:a16="http://schemas.microsoft.com/office/drawing/2014/main" id="{772E4934-7D05-4EC0-BB8F-7805270E54B0}"/>
              </a:ext>
            </a:extLst>
          </p:cNvPr>
          <p:cNvSpPr>
            <a:spLocks noGrp="1"/>
          </p:cNvSpPr>
          <p:nvPr>
            <p:ph type="body" idx="1"/>
          </p:nvPr>
        </p:nvSpPr>
        <p:spPr>
          <a:xfrm>
            <a:off x="301752" y="1527048"/>
            <a:ext cx="8503920" cy="4877936"/>
          </a:xfrm>
        </p:spPr>
        <p:txBody>
          <a:bodyPr/>
          <a:lstStyle/>
          <a:p>
            <a:r>
              <a:rPr lang="en-US" dirty="0"/>
              <a:t>The COMMIT command is the transactional command used to save changes invoked by a transaction to the database.</a:t>
            </a:r>
          </a:p>
          <a:p>
            <a:endParaRPr lang="en-US" dirty="0"/>
          </a:p>
          <a:p>
            <a:r>
              <a:rPr lang="en-US" dirty="0"/>
              <a:t>Example: </a:t>
            </a:r>
          </a:p>
          <a:p>
            <a:pPr marL="131445" indent="0">
              <a:buNone/>
            </a:pPr>
            <a:endParaRPr lang="en-US" dirty="0"/>
          </a:p>
          <a:p>
            <a:pPr marL="131445" indent="0">
              <a:buNone/>
            </a:pPr>
            <a:r>
              <a:rPr lang="en-US" dirty="0"/>
              <a:t>SQL&gt; DELETE FROM CUSTOMERS</a:t>
            </a:r>
          </a:p>
          <a:p>
            <a:pPr marL="131445" indent="0">
              <a:buNone/>
            </a:pPr>
            <a:r>
              <a:rPr lang="en-US" dirty="0"/>
              <a:t>WHERE AGE = 25;</a:t>
            </a:r>
          </a:p>
          <a:p>
            <a:pPr marL="131445" indent="0">
              <a:buNone/>
            </a:pPr>
            <a:endParaRPr lang="en-US" dirty="0"/>
          </a:p>
          <a:p>
            <a:pPr marL="131445" indent="0">
              <a:buNone/>
            </a:pPr>
            <a:r>
              <a:rPr lang="en-US" dirty="0"/>
              <a:t>SQL&gt; COMMIT;</a:t>
            </a:r>
          </a:p>
        </p:txBody>
      </p:sp>
    </p:spTree>
    <p:extLst>
      <p:ext uri="{BB962C8B-B14F-4D97-AF65-F5344CB8AC3E}">
        <p14:creationId xmlns:p14="http://schemas.microsoft.com/office/powerpoint/2010/main" val="2336819179"/>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E5AC-09D3-4507-BF36-A53014854FA2}"/>
              </a:ext>
            </a:extLst>
          </p:cNvPr>
          <p:cNvSpPr>
            <a:spLocks noGrp="1"/>
          </p:cNvSpPr>
          <p:nvPr>
            <p:ph type="title"/>
          </p:nvPr>
        </p:nvSpPr>
        <p:spPr/>
        <p:txBody>
          <a:bodyPr/>
          <a:lstStyle/>
          <a:p>
            <a:r>
              <a:rPr lang="en-US" dirty="0"/>
              <a:t>Non-Relational Database</a:t>
            </a:r>
          </a:p>
        </p:txBody>
      </p:sp>
      <p:sp>
        <p:nvSpPr>
          <p:cNvPr id="3" name="Date Placeholder 2">
            <a:extLst>
              <a:ext uri="{FF2B5EF4-FFF2-40B4-BE49-F238E27FC236}">
                <a16:creationId xmlns:a16="http://schemas.microsoft.com/office/drawing/2014/main" id="{633438ED-5F08-4A53-8285-02509870BC99}"/>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05E89684-64A1-40C9-88DD-176FEAB8D93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a:t>
            </a:fld>
            <a:endParaRPr lang="en-US"/>
          </a:p>
        </p:txBody>
      </p:sp>
      <p:sp>
        <p:nvSpPr>
          <p:cNvPr id="5" name="Text Placeholder 4">
            <a:extLst>
              <a:ext uri="{FF2B5EF4-FFF2-40B4-BE49-F238E27FC236}">
                <a16:creationId xmlns:a16="http://schemas.microsoft.com/office/drawing/2014/main" id="{3E873A66-466D-467B-ADDB-31AE826F958D}"/>
              </a:ext>
            </a:extLst>
          </p:cNvPr>
          <p:cNvSpPr>
            <a:spLocks noGrp="1"/>
          </p:cNvSpPr>
          <p:nvPr>
            <p:ph type="body" idx="1"/>
          </p:nvPr>
        </p:nvSpPr>
        <p:spPr/>
        <p:txBody>
          <a:bodyPr/>
          <a:lstStyle/>
          <a:p>
            <a:pPr marL="131445" indent="0">
              <a:buNone/>
            </a:pPr>
            <a:endParaRPr lang="en-US" dirty="0"/>
          </a:p>
          <a:p>
            <a:endParaRPr lang="en-US" dirty="0"/>
          </a:p>
          <a:p>
            <a:r>
              <a:rPr lang="en-US" dirty="0"/>
              <a:t>Data represented in the form of trees, graphs structured format except table.</a:t>
            </a:r>
          </a:p>
          <a:p>
            <a:endParaRPr lang="en-US" dirty="0"/>
          </a:p>
          <a:p>
            <a:r>
              <a:rPr lang="pt-BR" dirty="0"/>
              <a:t>Examples: Mongodb, Casandra, Hive, Hbase, Mariadb.</a:t>
            </a:r>
            <a:endParaRPr lang="en-US" dirty="0"/>
          </a:p>
        </p:txBody>
      </p:sp>
    </p:spTree>
    <p:extLst>
      <p:ext uri="{BB962C8B-B14F-4D97-AF65-F5344CB8AC3E}">
        <p14:creationId xmlns:p14="http://schemas.microsoft.com/office/powerpoint/2010/main" val="3145298163"/>
      </p:ext>
    </p:extLst>
  </p:cSld>
  <p:clrMapOvr>
    <a:masterClrMapping/>
  </p:clrMapOvr>
  <p:transition>
    <p:fade thruBlk="1"/>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2578-DF35-4466-8BEA-F5442B6D6E48}"/>
              </a:ext>
            </a:extLst>
          </p:cNvPr>
          <p:cNvSpPr>
            <a:spLocks noGrp="1"/>
          </p:cNvSpPr>
          <p:nvPr>
            <p:ph type="title"/>
          </p:nvPr>
        </p:nvSpPr>
        <p:spPr/>
        <p:txBody>
          <a:bodyPr/>
          <a:lstStyle/>
          <a:p>
            <a:r>
              <a:rPr lang="en-US" dirty="0"/>
              <a:t>The ROLLBACK Command</a:t>
            </a:r>
          </a:p>
        </p:txBody>
      </p:sp>
      <p:sp>
        <p:nvSpPr>
          <p:cNvPr id="3" name="Date Placeholder 2">
            <a:extLst>
              <a:ext uri="{FF2B5EF4-FFF2-40B4-BE49-F238E27FC236}">
                <a16:creationId xmlns:a16="http://schemas.microsoft.com/office/drawing/2014/main" id="{8779F849-4E40-4336-AE5E-94B69CD7B169}"/>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0CE2DA19-800D-465A-BE86-8071F050C1B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60</a:t>
            </a:fld>
            <a:endParaRPr lang="en-US"/>
          </a:p>
        </p:txBody>
      </p:sp>
      <p:sp>
        <p:nvSpPr>
          <p:cNvPr id="5" name="Text Placeholder 4">
            <a:extLst>
              <a:ext uri="{FF2B5EF4-FFF2-40B4-BE49-F238E27FC236}">
                <a16:creationId xmlns:a16="http://schemas.microsoft.com/office/drawing/2014/main" id="{F7ED157F-5AF8-4479-8E20-FA53F92D4071}"/>
              </a:ext>
            </a:extLst>
          </p:cNvPr>
          <p:cNvSpPr>
            <a:spLocks noGrp="1"/>
          </p:cNvSpPr>
          <p:nvPr>
            <p:ph type="body" idx="1"/>
          </p:nvPr>
        </p:nvSpPr>
        <p:spPr/>
        <p:txBody>
          <a:bodyPr/>
          <a:lstStyle/>
          <a:p>
            <a:r>
              <a:rPr lang="en-US" dirty="0"/>
              <a:t>The ROLLBACK command is the transactional command used to undo transactions that have not already been saved to the database. This command can only be used to undo transactions since the last COMMIT or ROLLBACK command was issued.</a:t>
            </a:r>
          </a:p>
          <a:p>
            <a:endParaRPr lang="en-US" dirty="0"/>
          </a:p>
          <a:p>
            <a:pPr marL="131445" indent="0">
              <a:buNone/>
            </a:pPr>
            <a:r>
              <a:rPr lang="en-US" dirty="0"/>
              <a:t>Example: </a:t>
            </a:r>
          </a:p>
          <a:p>
            <a:r>
              <a:rPr lang="en-US" dirty="0"/>
              <a:t>SQL&gt; DELETE FROM CUSTOMERS</a:t>
            </a:r>
          </a:p>
          <a:p>
            <a:pPr marL="131445" indent="0">
              <a:buNone/>
            </a:pPr>
            <a:r>
              <a:rPr lang="en-US" dirty="0"/>
              <a:t>    WHERE AGE = 25;</a:t>
            </a:r>
          </a:p>
          <a:p>
            <a:r>
              <a:rPr lang="en-US" dirty="0"/>
              <a:t>SQL&gt; ROLLBACK;</a:t>
            </a:r>
          </a:p>
        </p:txBody>
      </p:sp>
    </p:spTree>
    <p:extLst>
      <p:ext uri="{BB962C8B-B14F-4D97-AF65-F5344CB8AC3E}">
        <p14:creationId xmlns:p14="http://schemas.microsoft.com/office/powerpoint/2010/main" val="3765943652"/>
      </p:ext>
    </p:extLst>
  </p:cSld>
  <p:clrMapOvr>
    <a:masterClrMapping/>
  </p:clrMapOvr>
  <p:transition>
    <p:fade thruBlk="1"/>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0972E-402E-4F7A-AD37-BE724FA7366C}"/>
              </a:ext>
            </a:extLst>
          </p:cNvPr>
          <p:cNvSpPr>
            <a:spLocks noGrp="1"/>
          </p:cNvSpPr>
          <p:nvPr>
            <p:ph type="title"/>
          </p:nvPr>
        </p:nvSpPr>
        <p:spPr/>
        <p:txBody>
          <a:bodyPr/>
          <a:lstStyle/>
          <a:p>
            <a:r>
              <a:rPr lang="en-US" dirty="0"/>
              <a:t>SQL BACKUP DATABASE for SQL Server</a:t>
            </a:r>
          </a:p>
        </p:txBody>
      </p:sp>
      <p:sp>
        <p:nvSpPr>
          <p:cNvPr id="3" name="Date Placeholder 2">
            <a:extLst>
              <a:ext uri="{FF2B5EF4-FFF2-40B4-BE49-F238E27FC236}">
                <a16:creationId xmlns:a16="http://schemas.microsoft.com/office/drawing/2014/main" id="{48D5A7AD-12E9-4581-904B-826E8009E487}"/>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4A7FA178-B2BC-4C80-81CB-B0A24293E05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61</a:t>
            </a:fld>
            <a:endParaRPr lang="en-US"/>
          </a:p>
        </p:txBody>
      </p:sp>
      <p:sp>
        <p:nvSpPr>
          <p:cNvPr id="5" name="Text Placeholder 4">
            <a:extLst>
              <a:ext uri="{FF2B5EF4-FFF2-40B4-BE49-F238E27FC236}">
                <a16:creationId xmlns:a16="http://schemas.microsoft.com/office/drawing/2014/main" id="{EE4F190F-D25A-405F-A9C9-534B250A347F}"/>
              </a:ext>
            </a:extLst>
          </p:cNvPr>
          <p:cNvSpPr>
            <a:spLocks noGrp="1"/>
          </p:cNvSpPr>
          <p:nvPr>
            <p:ph type="body" idx="1"/>
          </p:nvPr>
        </p:nvSpPr>
        <p:spPr>
          <a:xfrm>
            <a:off x="301752" y="1527048"/>
            <a:ext cx="8503920" cy="4877936"/>
          </a:xfrm>
        </p:spPr>
        <p:txBody>
          <a:bodyPr/>
          <a:lstStyle/>
          <a:p>
            <a:r>
              <a:rPr lang="en-US" dirty="0"/>
              <a:t>Syntax:</a:t>
            </a:r>
            <a:r>
              <a:rPr lang="en-US" dirty="0">
                <a:solidFill>
                  <a:srgbClr val="00B050"/>
                </a:solidFill>
              </a:rPr>
              <a:t> BACKUP DATABASE </a:t>
            </a:r>
            <a:r>
              <a:rPr lang="en-US" dirty="0" err="1"/>
              <a:t>databasename</a:t>
            </a:r>
            <a:endParaRPr lang="en-US" dirty="0"/>
          </a:p>
          <a:p>
            <a:pPr marL="131445" indent="0">
              <a:buNone/>
            </a:pPr>
            <a:r>
              <a:rPr lang="en-US" dirty="0"/>
              <a:t>    TO DISK = '</a:t>
            </a:r>
            <a:r>
              <a:rPr lang="en-US" dirty="0" err="1"/>
              <a:t>filepath</a:t>
            </a:r>
            <a:r>
              <a:rPr lang="en-US" dirty="0"/>
              <a:t>’;</a:t>
            </a:r>
          </a:p>
          <a:p>
            <a:pPr marL="131445" indent="0">
              <a:buNone/>
            </a:pPr>
            <a:endParaRPr lang="en-US" dirty="0"/>
          </a:p>
          <a:p>
            <a:r>
              <a:rPr lang="en-US" dirty="0"/>
              <a:t>A differential back up only backs up the parts of the database that have changed since the last full database backup.</a:t>
            </a:r>
          </a:p>
          <a:p>
            <a:endParaRPr lang="en-US" dirty="0"/>
          </a:p>
          <a:p>
            <a:r>
              <a:rPr lang="en-US" dirty="0"/>
              <a:t>Syntax: </a:t>
            </a:r>
            <a:r>
              <a:rPr lang="en-US" dirty="0">
                <a:solidFill>
                  <a:srgbClr val="00B050"/>
                </a:solidFill>
              </a:rPr>
              <a:t>BACKUP DATABASE</a:t>
            </a:r>
            <a:r>
              <a:rPr lang="en-US" dirty="0"/>
              <a:t> </a:t>
            </a:r>
            <a:r>
              <a:rPr lang="en-US" i="1" dirty="0" err="1"/>
              <a:t>databasename</a:t>
            </a:r>
            <a:br>
              <a:rPr lang="en-US" dirty="0"/>
            </a:br>
            <a:r>
              <a:rPr lang="en-US" dirty="0"/>
              <a:t>TO DISK = '</a:t>
            </a:r>
            <a:r>
              <a:rPr lang="en-US" i="1" dirty="0" err="1"/>
              <a:t>filepath</a:t>
            </a:r>
            <a:r>
              <a:rPr lang="en-US" dirty="0"/>
              <a:t>'</a:t>
            </a:r>
            <a:br>
              <a:rPr lang="en-US" dirty="0"/>
            </a:br>
            <a:r>
              <a:rPr lang="en-US" dirty="0"/>
              <a:t>WITH </a:t>
            </a:r>
            <a:r>
              <a:rPr lang="en-US" dirty="0">
                <a:solidFill>
                  <a:srgbClr val="00B050"/>
                </a:solidFill>
              </a:rPr>
              <a:t>DIFFERENTIAL</a:t>
            </a:r>
            <a:r>
              <a:rPr lang="en-US" dirty="0"/>
              <a:t>;</a:t>
            </a:r>
          </a:p>
        </p:txBody>
      </p:sp>
    </p:spTree>
    <p:extLst>
      <p:ext uri="{BB962C8B-B14F-4D97-AF65-F5344CB8AC3E}">
        <p14:creationId xmlns:p14="http://schemas.microsoft.com/office/powerpoint/2010/main" val="3019823050"/>
      </p:ext>
    </p:extLst>
  </p:cSld>
  <p:clrMapOvr>
    <a:masterClrMapping/>
  </p:clrMapOvr>
  <p:transition>
    <p:fade thruBlk="1"/>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84EF-51E5-4863-863D-0D9281B8C16B}"/>
              </a:ext>
            </a:extLst>
          </p:cNvPr>
          <p:cNvSpPr>
            <a:spLocks noGrp="1"/>
          </p:cNvSpPr>
          <p:nvPr>
            <p:ph type="title"/>
          </p:nvPr>
        </p:nvSpPr>
        <p:spPr/>
        <p:txBody>
          <a:bodyPr/>
          <a:lstStyle/>
          <a:p>
            <a:r>
              <a:rPr lang="en-US" dirty="0"/>
              <a:t>Object Oriented Programming: Class</a:t>
            </a:r>
          </a:p>
        </p:txBody>
      </p:sp>
      <p:sp>
        <p:nvSpPr>
          <p:cNvPr id="3" name="Date Placeholder 2">
            <a:extLst>
              <a:ext uri="{FF2B5EF4-FFF2-40B4-BE49-F238E27FC236}">
                <a16:creationId xmlns:a16="http://schemas.microsoft.com/office/drawing/2014/main" id="{91748B0D-DCAC-4F0E-8806-EF294AB11425}"/>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253B8E4F-13C3-4CEF-8A9E-004FD48E24A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62</a:t>
            </a:fld>
            <a:endParaRPr lang="en-US"/>
          </a:p>
        </p:txBody>
      </p:sp>
      <p:sp>
        <p:nvSpPr>
          <p:cNvPr id="5" name="Text Placeholder 4">
            <a:extLst>
              <a:ext uri="{FF2B5EF4-FFF2-40B4-BE49-F238E27FC236}">
                <a16:creationId xmlns:a16="http://schemas.microsoft.com/office/drawing/2014/main" id="{4289A23B-4B59-4746-ABB8-4875DA502DAB}"/>
              </a:ext>
            </a:extLst>
          </p:cNvPr>
          <p:cNvSpPr>
            <a:spLocks noGrp="1"/>
          </p:cNvSpPr>
          <p:nvPr>
            <p:ph type="body" idx="1"/>
          </p:nvPr>
        </p:nvSpPr>
        <p:spPr/>
        <p:txBody>
          <a:bodyPr/>
          <a:lstStyle/>
          <a:p>
            <a:r>
              <a:rPr lang="en-US" dirty="0"/>
              <a:t>A class is simply a representation of a type of object. It is the blueprint/plan/template that describes the details of an object.</a:t>
            </a:r>
          </a:p>
          <a:p>
            <a:endParaRPr lang="en-US" dirty="0"/>
          </a:p>
          <a:p>
            <a:endParaRPr lang="en-US" dirty="0"/>
          </a:p>
        </p:txBody>
      </p:sp>
      <p:pic>
        <p:nvPicPr>
          <p:cNvPr id="6" name="Picture 5">
            <a:extLst>
              <a:ext uri="{FF2B5EF4-FFF2-40B4-BE49-F238E27FC236}">
                <a16:creationId xmlns:a16="http://schemas.microsoft.com/office/drawing/2014/main" id="{E5681652-3DC3-4D2B-9B41-8BC5F5798135}"/>
              </a:ext>
            </a:extLst>
          </p:cNvPr>
          <p:cNvPicPr>
            <a:picLocks noChangeAspect="1"/>
          </p:cNvPicPr>
          <p:nvPr/>
        </p:nvPicPr>
        <p:blipFill>
          <a:blip r:embed="rId2"/>
          <a:stretch>
            <a:fillRect/>
          </a:stretch>
        </p:blipFill>
        <p:spPr>
          <a:xfrm>
            <a:off x="562165" y="3429000"/>
            <a:ext cx="8056246" cy="2250948"/>
          </a:xfrm>
          <a:prstGeom prst="rect">
            <a:avLst/>
          </a:prstGeom>
        </p:spPr>
      </p:pic>
    </p:spTree>
    <p:extLst>
      <p:ext uri="{BB962C8B-B14F-4D97-AF65-F5344CB8AC3E}">
        <p14:creationId xmlns:p14="http://schemas.microsoft.com/office/powerpoint/2010/main" val="3023835104"/>
      </p:ext>
    </p:extLst>
  </p:cSld>
  <p:clrMapOvr>
    <a:masterClrMapping/>
  </p:clrMapOvr>
  <p:transition>
    <p:fade thruBlk="1"/>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6977-0A94-4E8E-9064-3D874F5ADEA6}"/>
              </a:ext>
            </a:extLst>
          </p:cNvPr>
          <p:cNvSpPr>
            <a:spLocks noGrp="1"/>
          </p:cNvSpPr>
          <p:nvPr>
            <p:ph type="title"/>
          </p:nvPr>
        </p:nvSpPr>
        <p:spPr/>
        <p:txBody>
          <a:bodyPr/>
          <a:lstStyle/>
          <a:p>
            <a:r>
              <a:rPr lang="en-US" dirty="0"/>
              <a:t>Object Oriented Programming: Object</a:t>
            </a:r>
          </a:p>
        </p:txBody>
      </p:sp>
      <p:sp>
        <p:nvSpPr>
          <p:cNvPr id="3" name="Date Placeholder 2">
            <a:extLst>
              <a:ext uri="{FF2B5EF4-FFF2-40B4-BE49-F238E27FC236}">
                <a16:creationId xmlns:a16="http://schemas.microsoft.com/office/drawing/2014/main" id="{39697908-7DE0-4FC9-B6CF-A5077CA6A797}"/>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2F2AB349-554E-4DB5-A560-B97A66ABEBE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63</a:t>
            </a:fld>
            <a:endParaRPr lang="en-US"/>
          </a:p>
        </p:txBody>
      </p:sp>
      <p:sp>
        <p:nvSpPr>
          <p:cNvPr id="5" name="Text Placeholder 4">
            <a:extLst>
              <a:ext uri="{FF2B5EF4-FFF2-40B4-BE49-F238E27FC236}">
                <a16:creationId xmlns:a16="http://schemas.microsoft.com/office/drawing/2014/main" id="{9FE5293C-A8C0-42A3-A750-138F8F880BB9}"/>
              </a:ext>
            </a:extLst>
          </p:cNvPr>
          <p:cNvSpPr>
            <a:spLocks noGrp="1"/>
          </p:cNvSpPr>
          <p:nvPr>
            <p:ph type="body" idx="1"/>
          </p:nvPr>
        </p:nvSpPr>
        <p:spPr/>
        <p:txBody>
          <a:bodyPr/>
          <a:lstStyle/>
          <a:p>
            <a:r>
              <a:rPr lang="en-US" dirty="0"/>
              <a:t>An object is an instance of a class. It has its own state, behavior, and identity.</a:t>
            </a:r>
          </a:p>
          <a:p>
            <a:endParaRPr lang="en-US" dirty="0"/>
          </a:p>
          <a:p>
            <a:endParaRPr lang="en-US" dirty="0"/>
          </a:p>
        </p:txBody>
      </p:sp>
      <p:pic>
        <p:nvPicPr>
          <p:cNvPr id="6" name="Picture 5">
            <a:extLst>
              <a:ext uri="{FF2B5EF4-FFF2-40B4-BE49-F238E27FC236}">
                <a16:creationId xmlns:a16="http://schemas.microsoft.com/office/drawing/2014/main" id="{B30E896E-D223-404D-9E14-118DD18A8DF5}"/>
              </a:ext>
            </a:extLst>
          </p:cNvPr>
          <p:cNvPicPr>
            <a:picLocks noChangeAspect="1"/>
          </p:cNvPicPr>
          <p:nvPr/>
        </p:nvPicPr>
        <p:blipFill>
          <a:blip r:embed="rId2"/>
          <a:stretch>
            <a:fillRect/>
          </a:stretch>
        </p:blipFill>
        <p:spPr>
          <a:xfrm>
            <a:off x="819150" y="3218304"/>
            <a:ext cx="7986522" cy="2382396"/>
          </a:xfrm>
          <a:prstGeom prst="rect">
            <a:avLst/>
          </a:prstGeom>
        </p:spPr>
      </p:pic>
    </p:spTree>
    <p:extLst>
      <p:ext uri="{BB962C8B-B14F-4D97-AF65-F5344CB8AC3E}">
        <p14:creationId xmlns:p14="http://schemas.microsoft.com/office/powerpoint/2010/main" val="4242962145"/>
      </p:ext>
    </p:extLst>
  </p:cSld>
  <p:clrMapOvr>
    <a:masterClrMapping/>
  </p:clrMapOvr>
  <p:transition>
    <p:fade thruBlk="1"/>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471B-3B43-4604-BC5D-C1884DCC47C4}"/>
              </a:ext>
            </a:extLst>
          </p:cNvPr>
          <p:cNvSpPr>
            <a:spLocks noGrp="1"/>
          </p:cNvSpPr>
          <p:nvPr>
            <p:ph type="title"/>
          </p:nvPr>
        </p:nvSpPr>
        <p:spPr>
          <a:xfrm>
            <a:off x="301752" y="-76200"/>
            <a:ext cx="8534400" cy="1228725"/>
          </a:xfrm>
        </p:spPr>
        <p:txBody>
          <a:bodyPr/>
          <a:lstStyle/>
          <a:p>
            <a:br>
              <a:rPr lang="en-US" dirty="0"/>
            </a:br>
            <a:br>
              <a:rPr lang="en-US" dirty="0"/>
            </a:br>
            <a:br>
              <a:rPr lang="en-US" dirty="0"/>
            </a:br>
            <a:br>
              <a:rPr lang="en-US" dirty="0"/>
            </a:br>
            <a:br>
              <a:rPr lang="en-US" dirty="0"/>
            </a:br>
            <a:r>
              <a:rPr lang="en-US" dirty="0"/>
              <a:t>Object Oriented Programming: Encapsulation</a:t>
            </a:r>
          </a:p>
        </p:txBody>
      </p:sp>
      <p:sp>
        <p:nvSpPr>
          <p:cNvPr id="3" name="Date Placeholder 2">
            <a:extLst>
              <a:ext uri="{FF2B5EF4-FFF2-40B4-BE49-F238E27FC236}">
                <a16:creationId xmlns:a16="http://schemas.microsoft.com/office/drawing/2014/main" id="{3D360F00-2AA8-4228-8002-95387329690C}"/>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BAD37B1B-ECF4-4BA1-9ACC-74F2502DC08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64</a:t>
            </a:fld>
            <a:endParaRPr lang="en-US"/>
          </a:p>
        </p:txBody>
      </p:sp>
      <p:sp>
        <p:nvSpPr>
          <p:cNvPr id="5" name="Text Placeholder 4">
            <a:extLst>
              <a:ext uri="{FF2B5EF4-FFF2-40B4-BE49-F238E27FC236}">
                <a16:creationId xmlns:a16="http://schemas.microsoft.com/office/drawing/2014/main" id="{7EDB0577-3EF7-476F-B92D-7ED707A82A26}"/>
              </a:ext>
            </a:extLst>
          </p:cNvPr>
          <p:cNvSpPr>
            <a:spLocks noGrp="1"/>
          </p:cNvSpPr>
          <p:nvPr>
            <p:ph type="body" idx="1"/>
          </p:nvPr>
        </p:nvSpPr>
        <p:spPr/>
        <p:txBody>
          <a:bodyPr/>
          <a:lstStyle/>
          <a:p>
            <a:r>
              <a:rPr lang="en-US" dirty="0"/>
              <a:t>Encapsulation is a process of combining data members and functions in a single unit called class. This is to prevent the access to the data directly, the access to them is provided through the functions of the class. </a:t>
            </a:r>
          </a:p>
        </p:txBody>
      </p:sp>
      <p:pic>
        <p:nvPicPr>
          <p:cNvPr id="7" name="Picture 6">
            <a:extLst>
              <a:ext uri="{FF2B5EF4-FFF2-40B4-BE49-F238E27FC236}">
                <a16:creationId xmlns:a16="http://schemas.microsoft.com/office/drawing/2014/main" id="{EB6B77EC-17E9-41E8-AD8C-5480FB226B66}"/>
              </a:ext>
            </a:extLst>
          </p:cNvPr>
          <p:cNvPicPr>
            <a:picLocks noChangeAspect="1"/>
          </p:cNvPicPr>
          <p:nvPr/>
        </p:nvPicPr>
        <p:blipFill>
          <a:blip r:embed="rId2"/>
          <a:stretch>
            <a:fillRect/>
          </a:stretch>
        </p:blipFill>
        <p:spPr>
          <a:xfrm>
            <a:off x="847725" y="3796860"/>
            <a:ext cx="7988428" cy="2676712"/>
          </a:xfrm>
          <a:prstGeom prst="rect">
            <a:avLst/>
          </a:prstGeom>
        </p:spPr>
      </p:pic>
    </p:spTree>
    <p:extLst>
      <p:ext uri="{BB962C8B-B14F-4D97-AF65-F5344CB8AC3E}">
        <p14:creationId xmlns:p14="http://schemas.microsoft.com/office/powerpoint/2010/main" val="1598970561"/>
      </p:ext>
    </p:extLst>
  </p:cSld>
  <p:clrMapOvr>
    <a:masterClrMapping/>
  </p:clrMapOvr>
  <p:transition>
    <p:fade thruBlk="1"/>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A8B4-5CF3-40C5-B031-148B8FB3CAC8}"/>
              </a:ext>
            </a:extLst>
          </p:cNvPr>
          <p:cNvSpPr>
            <a:spLocks noGrp="1"/>
          </p:cNvSpPr>
          <p:nvPr>
            <p:ph type="title"/>
          </p:nvPr>
        </p:nvSpPr>
        <p:spPr/>
        <p:txBody>
          <a:bodyPr/>
          <a:lstStyle/>
          <a:p>
            <a:r>
              <a:rPr lang="en-US" dirty="0"/>
              <a:t>Object Oriented Programming: Abstraction</a:t>
            </a:r>
          </a:p>
        </p:txBody>
      </p:sp>
      <p:sp>
        <p:nvSpPr>
          <p:cNvPr id="3" name="Date Placeholder 2">
            <a:extLst>
              <a:ext uri="{FF2B5EF4-FFF2-40B4-BE49-F238E27FC236}">
                <a16:creationId xmlns:a16="http://schemas.microsoft.com/office/drawing/2014/main" id="{52362476-BDA2-46CF-BF67-F1F6D1C1CE2C}"/>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5383C0F4-BCDA-4C8A-8A4E-6C5923130F8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65</a:t>
            </a:fld>
            <a:endParaRPr lang="en-US"/>
          </a:p>
        </p:txBody>
      </p:sp>
      <p:sp>
        <p:nvSpPr>
          <p:cNvPr id="5" name="Text Placeholder 4">
            <a:extLst>
              <a:ext uri="{FF2B5EF4-FFF2-40B4-BE49-F238E27FC236}">
                <a16:creationId xmlns:a16="http://schemas.microsoft.com/office/drawing/2014/main" id="{05EB5F56-42E9-4518-BDAC-E3676E5B156E}"/>
              </a:ext>
            </a:extLst>
          </p:cNvPr>
          <p:cNvSpPr>
            <a:spLocks noGrp="1"/>
          </p:cNvSpPr>
          <p:nvPr>
            <p:ph type="body" idx="1"/>
          </p:nvPr>
        </p:nvSpPr>
        <p:spPr>
          <a:xfrm>
            <a:off x="301752" y="1527048"/>
            <a:ext cx="8503920" cy="4797552"/>
          </a:xfrm>
        </p:spPr>
        <p:txBody>
          <a:bodyPr/>
          <a:lstStyle/>
          <a:p>
            <a:r>
              <a:rPr lang="en-US" dirty="0"/>
              <a:t>Abstraction is a good feature of OOPS, and it shows only the necessary details to the client of an object. Means, it shows only required details for an object, not the inner constructors, of an object.</a:t>
            </a:r>
          </a:p>
          <a:p>
            <a:r>
              <a:rPr lang="en-US" b="1" dirty="0"/>
              <a:t>Abstract class:</a:t>
            </a:r>
            <a:r>
              <a:rPr lang="en-US" dirty="0"/>
              <a:t> is a restricted class that cannot be used to create objects (to access it, it must be inherited from another class).</a:t>
            </a:r>
          </a:p>
          <a:p>
            <a:endParaRPr lang="en-US" dirty="0"/>
          </a:p>
          <a:p>
            <a:r>
              <a:rPr lang="en-US" b="1" dirty="0"/>
              <a:t>Abstract method:</a:t>
            </a:r>
            <a:r>
              <a:rPr lang="en-US" dirty="0"/>
              <a:t> can only be used in an abstract class, and it does not have a body. The body is provided by the subclass (inherited from).</a:t>
            </a:r>
          </a:p>
          <a:p>
            <a:endParaRPr lang="en-US" dirty="0"/>
          </a:p>
          <a:p>
            <a:endParaRPr lang="en-US" dirty="0"/>
          </a:p>
        </p:txBody>
      </p:sp>
    </p:spTree>
    <p:extLst>
      <p:ext uri="{BB962C8B-B14F-4D97-AF65-F5344CB8AC3E}">
        <p14:creationId xmlns:p14="http://schemas.microsoft.com/office/powerpoint/2010/main" val="3405444890"/>
      </p:ext>
    </p:extLst>
  </p:cSld>
  <p:clrMapOvr>
    <a:masterClrMapping/>
  </p:clrMapOvr>
  <p:transition>
    <p:fade thruBlk="1"/>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5252B-D7E8-4D71-AC30-BC26F9401ED6}"/>
              </a:ext>
            </a:extLst>
          </p:cNvPr>
          <p:cNvSpPr>
            <a:spLocks noGrp="1"/>
          </p:cNvSpPr>
          <p:nvPr>
            <p:ph type="title"/>
          </p:nvPr>
        </p:nvSpPr>
        <p:spPr/>
        <p:txBody>
          <a:bodyPr/>
          <a:lstStyle/>
          <a:p>
            <a:r>
              <a:rPr lang="en-US" dirty="0"/>
              <a:t>Example: Abstraction</a:t>
            </a:r>
          </a:p>
        </p:txBody>
      </p:sp>
      <p:sp>
        <p:nvSpPr>
          <p:cNvPr id="3" name="Date Placeholder 2">
            <a:extLst>
              <a:ext uri="{FF2B5EF4-FFF2-40B4-BE49-F238E27FC236}">
                <a16:creationId xmlns:a16="http://schemas.microsoft.com/office/drawing/2014/main" id="{E890D32E-DF53-4B0F-9261-0EABF783B4CA}"/>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2D39899A-4903-4C45-85BA-BD3A8D0BF81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66</a:t>
            </a:fld>
            <a:endParaRPr lang="en-US"/>
          </a:p>
        </p:txBody>
      </p:sp>
      <p:sp>
        <p:nvSpPr>
          <p:cNvPr id="5" name="Text Placeholder 4">
            <a:extLst>
              <a:ext uri="{FF2B5EF4-FFF2-40B4-BE49-F238E27FC236}">
                <a16:creationId xmlns:a16="http://schemas.microsoft.com/office/drawing/2014/main" id="{A32C922F-F91D-43B7-9BE5-48393968332B}"/>
              </a:ext>
            </a:extLst>
          </p:cNvPr>
          <p:cNvSpPr>
            <a:spLocks noGrp="1"/>
          </p:cNvSpPr>
          <p:nvPr>
            <p:ph type="body" idx="1"/>
          </p:nvPr>
        </p:nvSpPr>
        <p:spPr>
          <a:xfrm>
            <a:off x="301752" y="1527048"/>
            <a:ext cx="8503920" cy="4572000"/>
          </a:xfrm>
        </p:spPr>
        <p:txBody>
          <a:bodyPr/>
          <a:lstStyle/>
          <a:p>
            <a:r>
              <a:rPr lang="en-US" dirty="0"/>
              <a:t>From the example above, it is not possible to create an object of the Animal class:</a:t>
            </a:r>
          </a:p>
          <a:p>
            <a:endParaRPr lang="en-US" dirty="0"/>
          </a:p>
          <a:p>
            <a:endParaRPr lang="en-US" dirty="0"/>
          </a:p>
          <a:p>
            <a:endParaRPr lang="en-US" dirty="0"/>
          </a:p>
          <a:p>
            <a:endParaRPr lang="en-US" dirty="0"/>
          </a:p>
          <a:p>
            <a:endParaRPr lang="en-US" dirty="0"/>
          </a:p>
          <a:p>
            <a:endParaRPr lang="en-US" dirty="0"/>
          </a:p>
          <a:p>
            <a:pPr marL="131445" indent="0">
              <a:buNone/>
            </a:pPr>
            <a:r>
              <a:rPr lang="en-US" dirty="0"/>
              <a:t> </a:t>
            </a:r>
          </a:p>
        </p:txBody>
      </p:sp>
      <p:pic>
        <p:nvPicPr>
          <p:cNvPr id="11" name="Picture 10">
            <a:extLst>
              <a:ext uri="{FF2B5EF4-FFF2-40B4-BE49-F238E27FC236}">
                <a16:creationId xmlns:a16="http://schemas.microsoft.com/office/drawing/2014/main" id="{7F43DCB5-1635-492F-A557-0CC16C7EA84F}"/>
              </a:ext>
            </a:extLst>
          </p:cNvPr>
          <p:cNvPicPr>
            <a:picLocks noChangeAspect="1"/>
          </p:cNvPicPr>
          <p:nvPr/>
        </p:nvPicPr>
        <p:blipFill>
          <a:blip r:embed="rId2"/>
          <a:stretch>
            <a:fillRect/>
          </a:stretch>
        </p:blipFill>
        <p:spPr>
          <a:xfrm>
            <a:off x="741806" y="2853116"/>
            <a:ext cx="7515225" cy="1419225"/>
          </a:xfrm>
          <a:prstGeom prst="rect">
            <a:avLst/>
          </a:prstGeom>
        </p:spPr>
      </p:pic>
      <p:pic>
        <p:nvPicPr>
          <p:cNvPr id="12" name="Picture 11">
            <a:extLst>
              <a:ext uri="{FF2B5EF4-FFF2-40B4-BE49-F238E27FC236}">
                <a16:creationId xmlns:a16="http://schemas.microsoft.com/office/drawing/2014/main" id="{235D5533-CD04-4DF4-AD49-655B991E60CE}"/>
              </a:ext>
            </a:extLst>
          </p:cNvPr>
          <p:cNvPicPr>
            <a:picLocks noChangeAspect="1"/>
          </p:cNvPicPr>
          <p:nvPr/>
        </p:nvPicPr>
        <p:blipFill>
          <a:blip r:embed="rId3"/>
          <a:stretch>
            <a:fillRect/>
          </a:stretch>
        </p:blipFill>
        <p:spPr>
          <a:xfrm>
            <a:off x="741807" y="4483226"/>
            <a:ext cx="7515225" cy="695325"/>
          </a:xfrm>
          <a:prstGeom prst="rect">
            <a:avLst/>
          </a:prstGeom>
        </p:spPr>
      </p:pic>
    </p:spTree>
    <p:extLst>
      <p:ext uri="{BB962C8B-B14F-4D97-AF65-F5344CB8AC3E}">
        <p14:creationId xmlns:p14="http://schemas.microsoft.com/office/powerpoint/2010/main" val="3121040026"/>
      </p:ext>
    </p:extLst>
  </p:cSld>
  <p:clrMapOvr>
    <a:masterClrMapping/>
  </p:clrMapOvr>
  <p:transition>
    <p:fade thruBlk="1"/>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1604B-1261-4D3E-B1D5-4357EACB3253}"/>
              </a:ext>
            </a:extLst>
          </p:cNvPr>
          <p:cNvSpPr>
            <a:spLocks noGrp="1"/>
          </p:cNvSpPr>
          <p:nvPr>
            <p:ph type="title"/>
          </p:nvPr>
        </p:nvSpPr>
        <p:spPr/>
        <p:txBody>
          <a:bodyPr/>
          <a:lstStyle/>
          <a:p>
            <a:r>
              <a:rPr lang="en-US" dirty="0"/>
              <a:t>Object Oriented Programming: Inheritance</a:t>
            </a:r>
          </a:p>
        </p:txBody>
      </p:sp>
      <p:sp>
        <p:nvSpPr>
          <p:cNvPr id="3" name="Date Placeholder 2">
            <a:extLst>
              <a:ext uri="{FF2B5EF4-FFF2-40B4-BE49-F238E27FC236}">
                <a16:creationId xmlns:a16="http://schemas.microsoft.com/office/drawing/2014/main" id="{2D206CE6-32C0-4915-9B0F-5D9F187CB3FE}"/>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DF49915F-FBBC-47F9-BF36-67BD623DAA9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67</a:t>
            </a:fld>
            <a:endParaRPr lang="en-US"/>
          </a:p>
        </p:txBody>
      </p:sp>
      <p:sp>
        <p:nvSpPr>
          <p:cNvPr id="5" name="Text Placeholder 4">
            <a:extLst>
              <a:ext uri="{FF2B5EF4-FFF2-40B4-BE49-F238E27FC236}">
                <a16:creationId xmlns:a16="http://schemas.microsoft.com/office/drawing/2014/main" id="{3BE14F41-661F-41F4-9B7B-2BE58B40CE38}"/>
              </a:ext>
            </a:extLst>
          </p:cNvPr>
          <p:cNvSpPr>
            <a:spLocks noGrp="1"/>
          </p:cNvSpPr>
          <p:nvPr>
            <p:ph type="body" idx="1"/>
          </p:nvPr>
        </p:nvSpPr>
        <p:spPr/>
        <p:txBody>
          <a:bodyPr/>
          <a:lstStyle/>
          <a:p>
            <a:r>
              <a:rPr lang="en-US" dirty="0"/>
              <a:t>It is possible to inherit attributes and methods from one class to another. The "inheritance concept" into two categories:</a:t>
            </a:r>
          </a:p>
          <a:p>
            <a:endParaRPr lang="en-US" dirty="0"/>
          </a:p>
          <a:p>
            <a:r>
              <a:rPr lang="en-US" b="1" dirty="0"/>
              <a:t>subclass</a:t>
            </a:r>
            <a:r>
              <a:rPr lang="en-US" dirty="0"/>
              <a:t> (child) - the class that inherits from another class.</a:t>
            </a:r>
          </a:p>
          <a:p>
            <a:r>
              <a:rPr lang="en-US" b="1" dirty="0"/>
              <a:t>superclass</a:t>
            </a:r>
            <a:r>
              <a:rPr lang="en-US" dirty="0"/>
              <a:t> (parent) - the class being inherited from.</a:t>
            </a:r>
          </a:p>
          <a:p>
            <a:endParaRPr lang="en-US" dirty="0"/>
          </a:p>
        </p:txBody>
      </p:sp>
    </p:spTree>
    <p:extLst>
      <p:ext uri="{BB962C8B-B14F-4D97-AF65-F5344CB8AC3E}">
        <p14:creationId xmlns:p14="http://schemas.microsoft.com/office/powerpoint/2010/main" val="997566289"/>
      </p:ext>
    </p:extLst>
  </p:cSld>
  <p:clrMapOvr>
    <a:masterClrMapping/>
  </p:clrMapOvr>
  <p:transition>
    <p:fade thruBlk="1"/>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94779-C48A-4A5E-9744-27FAEF270063}"/>
              </a:ext>
            </a:extLst>
          </p:cNvPr>
          <p:cNvSpPr>
            <a:spLocks noGrp="1"/>
          </p:cNvSpPr>
          <p:nvPr>
            <p:ph type="title"/>
          </p:nvPr>
        </p:nvSpPr>
        <p:spPr/>
        <p:txBody>
          <a:bodyPr/>
          <a:lstStyle/>
          <a:p>
            <a:r>
              <a:rPr lang="en-US" dirty="0"/>
              <a:t>Inheritance Example (Java)</a:t>
            </a:r>
          </a:p>
        </p:txBody>
      </p:sp>
      <p:sp>
        <p:nvSpPr>
          <p:cNvPr id="3" name="Date Placeholder 2">
            <a:extLst>
              <a:ext uri="{FF2B5EF4-FFF2-40B4-BE49-F238E27FC236}">
                <a16:creationId xmlns:a16="http://schemas.microsoft.com/office/drawing/2014/main" id="{FD933B2E-D7CE-4A16-8F99-7CEDD94B32FE}"/>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9375AB95-FAB0-4B58-9995-B9BC4AD6070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68</a:t>
            </a:fld>
            <a:endParaRPr lang="en-US"/>
          </a:p>
        </p:txBody>
      </p:sp>
      <p:pic>
        <p:nvPicPr>
          <p:cNvPr id="6" name="Picture 5">
            <a:extLst>
              <a:ext uri="{FF2B5EF4-FFF2-40B4-BE49-F238E27FC236}">
                <a16:creationId xmlns:a16="http://schemas.microsoft.com/office/drawing/2014/main" id="{DB8E2AE5-7F4C-45D1-BD64-228F305792B3}"/>
              </a:ext>
            </a:extLst>
          </p:cNvPr>
          <p:cNvPicPr>
            <a:picLocks noChangeAspect="1"/>
          </p:cNvPicPr>
          <p:nvPr/>
        </p:nvPicPr>
        <p:blipFill>
          <a:blip r:embed="rId3"/>
          <a:stretch>
            <a:fillRect/>
          </a:stretch>
        </p:blipFill>
        <p:spPr>
          <a:xfrm>
            <a:off x="301752" y="1527047"/>
            <a:ext cx="8508873" cy="5103919"/>
          </a:xfrm>
          <a:prstGeom prst="rect">
            <a:avLst/>
          </a:prstGeom>
        </p:spPr>
      </p:pic>
      <p:sp>
        <p:nvSpPr>
          <p:cNvPr id="5" name="Text Placeholder 4">
            <a:extLst>
              <a:ext uri="{FF2B5EF4-FFF2-40B4-BE49-F238E27FC236}">
                <a16:creationId xmlns:a16="http://schemas.microsoft.com/office/drawing/2014/main" id="{1940515C-FE49-47DB-A8BC-16984D5B570B}"/>
              </a:ext>
            </a:extLst>
          </p:cNvPr>
          <p:cNvSpPr>
            <a:spLocks noGrp="1"/>
          </p:cNvSpPr>
          <p:nvPr>
            <p:ph type="body" idx="1"/>
          </p:nvPr>
        </p:nvSpPr>
        <p:spPr>
          <a:xfrm>
            <a:off x="301752" y="1527048"/>
            <a:ext cx="8503920" cy="5102352"/>
          </a:xfrm>
        </p:spPr>
        <p:txBody>
          <a:bodyPr/>
          <a:lstStyle/>
          <a:p>
            <a:endParaRPr lang="en-US" dirty="0"/>
          </a:p>
        </p:txBody>
      </p:sp>
    </p:spTree>
    <p:extLst>
      <p:ext uri="{BB962C8B-B14F-4D97-AF65-F5344CB8AC3E}">
        <p14:creationId xmlns:p14="http://schemas.microsoft.com/office/powerpoint/2010/main" val="910928931"/>
      </p:ext>
    </p:extLst>
  </p:cSld>
  <p:clrMapOvr>
    <a:masterClrMapping/>
  </p:clrMapOvr>
  <p:transition>
    <p:fade thruBlk="1"/>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42D1F-2300-4A97-8950-5866762A18BB}"/>
              </a:ext>
            </a:extLst>
          </p:cNvPr>
          <p:cNvSpPr>
            <a:spLocks noGrp="1"/>
          </p:cNvSpPr>
          <p:nvPr>
            <p:ph type="title"/>
          </p:nvPr>
        </p:nvSpPr>
        <p:spPr>
          <a:xfrm>
            <a:off x="301752" y="228599"/>
            <a:ext cx="8534400" cy="923925"/>
          </a:xfrm>
        </p:spPr>
        <p:txBody>
          <a:bodyPr/>
          <a:lstStyle/>
          <a:p>
            <a:r>
              <a:rPr lang="en-US" dirty="0"/>
              <a:t>Object Oriented Programming: Polymorphism</a:t>
            </a:r>
          </a:p>
        </p:txBody>
      </p:sp>
      <p:sp>
        <p:nvSpPr>
          <p:cNvPr id="3" name="Date Placeholder 2">
            <a:extLst>
              <a:ext uri="{FF2B5EF4-FFF2-40B4-BE49-F238E27FC236}">
                <a16:creationId xmlns:a16="http://schemas.microsoft.com/office/drawing/2014/main" id="{757264F9-DEA8-44E3-8E90-AB8D3BB2BA6F}"/>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5BFB9F22-8F12-4976-824B-CF2142E1A94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69</a:t>
            </a:fld>
            <a:endParaRPr lang="en-US"/>
          </a:p>
        </p:txBody>
      </p:sp>
      <p:sp>
        <p:nvSpPr>
          <p:cNvPr id="5" name="Text Placeholder 4">
            <a:extLst>
              <a:ext uri="{FF2B5EF4-FFF2-40B4-BE49-F238E27FC236}">
                <a16:creationId xmlns:a16="http://schemas.microsoft.com/office/drawing/2014/main" id="{BFC6545A-A67F-4DF6-A3DA-837B7185F971}"/>
              </a:ext>
            </a:extLst>
          </p:cNvPr>
          <p:cNvSpPr>
            <a:spLocks noGrp="1"/>
          </p:cNvSpPr>
          <p:nvPr>
            <p:ph type="body" idx="1"/>
          </p:nvPr>
        </p:nvSpPr>
        <p:spPr/>
        <p:txBody>
          <a:bodyPr/>
          <a:lstStyle/>
          <a:p>
            <a:endParaRPr lang="en-US" dirty="0"/>
          </a:p>
          <a:p>
            <a:endParaRPr lang="en-US" dirty="0"/>
          </a:p>
          <a:p>
            <a:endParaRPr lang="en-US" dirty="0"/>
          </a:p>
          <a:p>
            <a:r>
              <a:rPr lang="en-US" dirty="0"/>
              <a:t>Polymorphism is nothing but assigning behavior or value in a subclass to something that was already declared in the main class. Simply, polymorphism takes more than one form.</a:t>
            </a:r>
          </a:p>
          <a:p>
            <a:endParaRPr lang="en-US" dirty="0"/>
          </a:p>
        </p:txBody>
      </p:sp>
    </p:spTree>
    <p:extLst>
      <p:ext uri="{BB962C8B-B14F-4D97-AF65-F5344CB8AC3E}">
        <p14:creationId xmlns:p14="http://schemas.microsoft.com/office/powerpoint/2010/main" val="5810873"/>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F33EA-7D9D-4DDB-AA6F-6F576323E92A}"/>
              </a:ext>
            </a:extLst>
          </p:cNvPr>
          <p:cNvSpPr>
            <a:spLocks noGrp="1"/>
          </p:cNvSpPr>
          <p:nvPr>
            <p:ph type="title"/>
          </p:nvPr>
        </p:nvSpPr>
        <p:spPr/>
        <p:txBody>
          <a:bodyPr/>
          <a:lstStyle/>
          <a:p>
            <a:r>
              <a:rPr lang="en-US" dirty="0"/>
              <a:t>Advantages of Non-Relational Database</a:t>
            </a:r>
          </a:p>
        </p:txBody>
      </p:sp>
      <p:sp>
        <p:nvSpPr>
          <p:cNvPr id="3" name="Date Placeholder 2">
            <a:extLst>
              <a:ext uri="{FF2B5EF4-FFF2-40B4-BE49-F238E27FC236}">
                <a16:creationId xmlns:a16="http://schemas.microsoft.com/office/drawing/2014/main" id="{54223C69-0685-4A9A-BC94-77FE06352449}"/>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03026FE4-1CDC-41D7-A10E-9942BD9B1A2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sp>
        <p:nvSpPr>
          <p:cNvPr id="5" name="Text Placeholder 4">
            <a:extLst>
              <a:ext uri="{FF2B5EF4-FFF2-40B4-BE49-F238E27FC236}">
                <a16:creationId xmlns:a16="http://schemas.microsoft.com/office/drawing/2014/main" id="{1C7C414A-DE60-4D2E-B09C-48BF016A527B}"/>
              </a:ext>
            </a:extLst>
          </p:cNvPr>
          <p:cNvSpPr>
            <a:spLocks noGrp="1"/>
          </p:cNvSpPr>
          <p:nvPr>
            <p:ph type="body" idx="1"/>
          </p:nvPr>
        </p:nvSpPr>
        <p:spPr/>
        <p:txBody>
          <a:bodyPr/>
          <a:lstStyle/>
          <a:p>
            <a:endParaRPr lang="en-US" dirty="0"/>
          </a:p>
          <a:p>
            <a:endParaRPr lang="en-US" dirty="0"/>
          </a:p>
          <a:p>
            <a:r>
              <a:rPr lang="en-US" dirty="0"/>
              <a:t>No Fixed Schema.</a:t>
            </a:r>
          </a:p>
          <a:p>
            <a:r>
              <a:rPr lang="en-US" dirty="0"/>
              <a:t>Ability to handle big data better.</a:t>
            </a:r>
          </a:p>
          <a:p>
            <a:r>
              <a:rPr lang="en-US" dirty="0"/>
              <a:t>Lesser server cost.</a:t>
            </a:r>
          </a:p>
          <a:p>
            <a:endParaRPr lang="en-US" dirty="0"/>
          </a:p>
        </p:txBody>
      </p:sp>
    </p:spTree>
    <p:extLst>
      <p:ext uri="{BB962C8B-B14F-4D97-AF65-F5344CB8AC3E}">
        <p14:creationId xmlns:p14="http://schemas.microsoft.com/office/powerpoint/2010/main" val="2568579193"/>
      </p:ext>
    </p:extLst>
  </p:cSld>
  <p:clrMapOvr>
    <a:masterClrMapping/>
  </p:clrMapOvr>
  <p:transition>
    <p:fade thruBlk="1"/>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E71B5-73EE-4151-ADCC-3B03BE3E4D61}"/>
              </a:ext>
            </a:extLst>
          </p:cNvPr>
          <p:cNvSpPr>
            <a:spLocks noGrp="1"/>
          </p:cNvSpPr>
          <p:nvPr>
            <p:ph type="title"/>
          </p:nvPr>
        </p:nvSpPr>
        <p:spPr/>
        <p:txBody>
          <a:bodyPr/>
          <a:lstStyle/>
          <a:p>
            <a:r>
              <a:rPr lang="en-US" dirty="0"/>
              <a:t>Polymorphism Example (Java)</a:t>
            </a:r>
          </a:p>
        </p:txBody>
      </p:sp>
      <p:sp>
        <p:nvSpPr>
          <p:cNvPr id="3" name="Date Placeholder 2">
            <a:extLst>
              <a:ext uri="{FF2B5EF4-FFF2-40B4-BE49-F238E27FC236}">
                <a16:creationId xmlns:a16="http://schemas.microsoft.com/office/drawing/2014/main" id="{7952997A-CF5F-4840-977C-7397985471C6}"/>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69348B64-98C5-450C-8190-A964242BD8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70</a:t>
            </a:fld>
            <a:endParaRPr lang="en-US"/>
          </a:p>
        </p:txBody>
      </p:sp>
      <p:pic>
        <p:nvPicPr>
          <p:cNvPr id="6" name="Picture 5">
            <a:extLst>
              <a:ext uri="{FF2B5EF4-FFF2-40B4-BE49-F238E27FC236}">
                <a16:creationId xmlns:a16="http://schemas.microsoft.com/office/drawing/2014/main" id="{6E3314FC-E82A-47AD-959D-32E21FABF8EA}"/>
              </a:ext>
            </a:extLst>
          </p:cNvPr>
          <p:cNvPicPr>
            <a:picLocks noChangeAspect="1"/>
          </p:cNvPicPr>
          <p:nvPr/>
        </p:nvPicPr>
        <p:blipFill>
          <a:blip r:embed="rId3"/>
          <a:stretch>
            <a:fillRect/>
          </a:stretch>
        </p:blipFill>
        <p:spPr>
          <a:xfrm>
            <a:off x="301752" y="1506517"/>
            <a:ext cx="8503920" cy="4898467"/>
          </a:xfrm>
          <a:prstGeom prst="rect">
            <a:avLst/>
          </a:prstGeom>
        </p:spPr>
      </p:pic>
      <p:sp>
        <p:nvSpPr>
          <p:cNvPr id="5" name="Text Placeholder 4">
            <a:extLst>
              <a:ext uri="{FF2B5EF4-FFF2-40B4-BE49-F238E27FC236}">
                <a16:creationId xmlns:a16="http://schemas.microsoft.com/office/drawing/2014/main" id="{813F5227-0AC7-4C00-9F0B-668E207DA3E2}"/>
              </a:ext>
            </a:extLst>
          </p:cNvPr>
          <p:cNvSpPr>
            <a:spLocks noGrp="1"/>
          </p:cNvSpPr>
          <p:nvPr>
            <p:ph type="body" idx="1"/>
          </p:nvPr>
        </p:nvSpPr>
        <p:spPr>
          <a:xfrm>
            <a:off x="338328" y="1527049"/>
            <a:ext cx="8467344" cy="4877936"/>
          </a:xfrm>
        </p:spPr>
        <p:txBody>
          <a:bodyPr/>
          <a:lstStyle/>
          <a:p>
            <a:endParaRPr lang="en-US" dirty="0"/>
          </a:p>
        </p:txBody>
      </p:sp>
    </p:spTree>
    <p:extLst>
      <p:ext uri="{BB962C8B-B14F-4D97-AF65-F5344CB8AC3E}">
        <p14:creationId xmlns:p14="http://schemas.microsoft.com/office/powerpoint/2010/main" val="4273084266"/>
      </p:ext>
    </p:extLst>
  </p:cSld>
  <p:clrMapOvr>
    <a:masterClrMapping/>
  </p:clrMapOvr>
  <p:transition>
    <p:fade thruBlk="1"/>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A7EB-000D-4DDB-8BE7-C7401448DCEC}"/>
              </a:ext>
            </a:extLst>
          </p:cNvPr>
          <p:cNvSpPr>
            <a:spLocks noGrp="1"/>
          </p:cNvSpPr>
          <p:nvPr>
            <p:ph type="title"/>
          </p:nvPr>
        </p:nvSpPr>
        <p:spPr/>
        <p:txBody>
          <a:bodyPr/>
          <a:lstStyle/>
          <a:p>
            <a:r>
              <a:rPr lang="en-US" dirty="0"/>
              <a:t>Clean Code</a:t>
            </a:r>
          </a:p>
        </p:txBody>
      </p:sp>
      <p:sp>
        <p:nvSpPr>
          <p:cNvPr id="3" name="Date Placeholder 2">
            <a:extLst>
              <a:ext uri="{FF2B5EF4-FFF2-40B4-BE49-F238E27FC236}">
                <a16:creationId xmlns:a16="http://schemas.microsoft.com/office/drawing/2014/main" id="{4D851F83-DC1B-42C6-8EB0-71A19BCE86F6}"/>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4C265988-07C8-45D3-A741-AB83226EB1B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71</a:t>
            </a:fld>
            <a:endParaRPr lang="en-US"/>
          </a:p>
        </p:txBody>
      </p:sp>
      <p:sp>
        <p:nvSpPr>
          <p:cNvPr id="5" name="Text Placeholder 4">
            <a:extLst>
              <a:ext uri="{FF2B5EF4-FFF2-40B4-BE49-F238E27FC236}">
                <a16:creationId xmlns:a16="http://schemas.microsoft.com/office/drawing/2014/main" id="{98794616-5E17-4365-B05F-427786DDCE0F}"/>
              </a:ext>
            </a:extLst>
          </p:cNvPr>
          <p:cNvSpPr>
            <a:spLocks noGrp="1"/>
          </p:cNvSpPr>
          <p:nvPr>
            <p:ph type="body" idx="1"/>
          </p:nvPr>
        </p:nvSpPr>
        <p:spPr/>
        <p:txBody>
          <a:bodyPr/>
          <a:lstStyle/>
          <a:p>
            <a:endParaRPr lang="en-US" dirty="0"/>
          </a:p>
          <a:p>
            <a:r>
              <a:rPr lang="en-US" dirty="0"/>
              <a:t>Clean code is subjective and every developer has a personal take on it. There are some ideas that are considered best practice and what constitutes as clean code within the industry and community, but there is no definitive distinction. And I don’t think there ever will be.</a:t>
            </a:r>
          </a:p>
        </p:txBody>
      </p:sp>
    </p:spTree>
    <p:extLst>
      <p:ext uri="{BB962C8B-B14F-4D97-AF65-F5344CB8AC3E}">
        <p14:creationId xmlns:p14="http://schemas.microsoft.com/office/powerpoint/2010/main" val="1777728451"/>
      </p:ext>
    </p:extLst>
  </p:cSld>
  <p:clrMapOvr>
    <a:masterClrMapping/>
  </p:clrMapOvr>
  <p:transition>
    <p:fade thruBlk="1"/>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ACE7B-B822-48A1-B6EC-4D214313B215}"/>
              </a:ext>
            </a:extLst>
          </p:cNvPr>
          <p:cNvSpPr>
            <a:spLocks noGrp="1"/>
          </p:cNvSpPr>
          <p:nvPr>
            <p:ph type="title"/>
          </p:nvPr>
        </p:nvSpPr>
        <p:spPr/>
        <p:txBody>
          <a:bodyPr/>
          <a:lstStyle/>
          <a:p>
            <a:r>
              <a:rPr lang="en-US" dirty="0"/>
              <a:t>Clean Code: </a:t>
            </a:r>
            <a:r>
              <a:rPr lang="en-US" b="1" dirty="0"/>
              <a:t>Naming Convention</a:t>
            </a:r>
            <a:endParaRPr lang="en-US" dirty="0"/>
          </a:p>
        </p:txBody>
      </p:sp>
      <p:sp>
        <p:nvSpPr>
          <p:cNvPr id="3" name="Date Placeholder 2">
            <a:extLst>
              <a:ext uri="{FF2B5EF4-FFF2-40B4-BE49-F238E27FC236}">
                <a16:creationId xmlns:a16="http://schemas.microsoft.com/office/drawing/2014/main" id="{E97FE565-E9AA-4DD8-BB24-627CE7BAA789}"/>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44B85D61-8E1D-463E-9902-806C76B85BD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72</a:t>
            </a:fld>
            <a:endParaRPr lang="en-US"/>
          </a:p>
        </p:txBody>
      </p:sp>
      <p:sp>
        <p:nvSpPr>
          <p:cNvPr id="5" name="Text Placeholder 4">
            <a:extLst>
              <a:ext uri="{FF2B5EF4-FFF2-40B4-BE49-F238E27FC236}">
                <a16:creationId xmlns:a16="http://schemas.microsoft.com/office/drawing/2014/main" id="{FC44F945-269A-44AC-82C3-0CF5F4766ED5}"/>
              </a:ext>
            </a:extLst>
          </p:cNvPr>
          <p:cNvSpPr>
            <a:spLocks noGrp="1"/>
          </p:cNvSpPr>
          <p:nvPr>
            <p:ph type="body" idx="1"/>
          </p:nvPr>
        </p:nvSpPr>
        <p:spPr/>
        <p:txBody>
          <a:bodyPr/>
          <a:lstStyle/>
          <a:p>
            <a:pPr>
              <a:buFont typeface="Arial" panose="020B0604020202020204" pitchFamily="34" charset="0"/>
              <a:buChar char="•"/>
            </a:pPr>
            <a:r>
              <a:rPr lang="en-US" dirty="0">
                <a:latin typeface="medium-content-serif-font"/>
              </a:rPr>
              <a:t>All variables, methods and classes should use </a:t>
            </a:r>
            <a:r>
              <a:rPr lang="en-US" b="1" dirty="0">
                <a:latin typeface="medium-content-serif-font"/>
              </a:rPr>
              <a:t>CamelCase</a:t>
            </a:r>
            <a:r>
              <a:rPr lang="en-US" dirty="0">
                <a:latin typeface="medium-content-serif-font"/>
              </a:rPr>
              <a:t> style. The only difference: a first letter of class should be capital:</a:t>
            </a:r>
          </a:p>
          <a:p>
            <a:endParaRPr lang="en-US" b="1" dirty="0"/>
          </a:p>
          <a:p>
            <a:endParaRPr lang="en-US" dirty="0"/>
          </a:p>
        </p:txBody>
      </p:sp>
      <p:pic>
        <p:nvPicPr>
          <p:cNvPr id="6" name="Picture 5">
            <a:extLst>
              <a:ext uri="{FF2B5EF4-FFF2-40B4-BE49-F238E27FC236}">
                <a16:creationId xmlns:a16="http://schemas.microsoft.com/office/drawing/2014/main" id="{730ADF64-C8E8-4D5D-BC68-CC39EBE94A07}"/>
              </a:ext>
            </a:extLst>
          </p:cNvPr>
          <p:cNvPicPr>
            <a:picLocks noChangeAspect="1"/>
          </p:cNvPicPr>
          <p:nvPr/>
        </p:nvPicPr>
        <p:blipFill>
          <a:blip r:embed="rId2"/>
          <a:stretch>
            <a:fillRect/>
          </a:stretch>
        </p:blipFill>
        <p:spPr>
          <a:xfrm>
            <a:off x="766000" y="3429000"/>
            <a:ext cx="7648575" cy="2009775"/>
          </a:xfrm>
          <a:prstGeom prst="rect">
            <a:avLst/>
          </a:prstGeom>
          <a:ln>
            <a:noFill/>
          </a:ln>
          <a:effectLst>
            <a:softEdge rad="112500"/>
          </a:effectLst>
        </p:spPr>
      </p:pic>
    </p:spTree>
    <p:extLst>
      <p:ext uri="{BB962C8B-B14F-4D97-AF65-F5344CB8AC3E}">
        <p14:creationId xmlns:p14="http://schemas.microsoft.com/office/powerpoint/2010/main" val="904160031"/>
      </p:ext>
    </p:extLst>
  </p:cSld>
  <p:clrMapOvr>
    <a:masterClrMapping/>
  </p:clrMapOvr>
  <p:transition>
    <p:fade thruBlk="1"/>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86DF-4264-4E53-BB96-B1269393CCD1}"/>
              </a:ext>
            </a:extLst>
          </p:cNvPr>
          <p:cNvSpPr>
            <a:spLocks noGrp="1"/>
          </p:cNvSpPr>
          <p:nvPr>
            <p:ph type="title"/>
          </p:nvPr>
        </p:nvSpPr>
        <p:spPr/>
        <p:txBody>
          <a:bodyPr/>
          <a:lstStyle/>
          <a:p>
            <a:r>
              <a:rPr lang="en-US" dirty="0"/>
              <a:t>Clean Code: </a:t>
            </a:r>
            <a:r>
              <a:rPr lang="en-US" b="1" dirty="0"/>
              <a:t>Naming Convention</a:t>
            </a:r>
            <a:endParaRPr lang="en-US" dirty="0"/>
          </a:p>
        </p:txBody>
      </p:sp>
      <p:sp>
        <p:nvSpPr>
          <p:cNvPr id="3" name="Date Placeholder 2">
            <a:extLst>
              <a:ext uri="{FF2B5EF4-FFF2-40B4-BE49-F238E27FC236}">
                <a16:creationId xmlns:a16="http://schemas.microsoft.com/office/drawing/2014/main" id="{E6B32D86-2650-4152-826A-AC849BF17F90}"/>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5CD16BCF-D735-48FE-A2C2-15362D18126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73</a:t>
            </a:fld>
            <a:endParaRPr lang="en-US"/>
          </a:p>
        </p:txBody>
      </p:sp>
      <p:sp>
        <p:nvSpPr>
          <p:cNvPr id="5" name="Text Placeholder 4">
            <a:extLst>
              <a:ext uri="{FF2B5EF4-FFF2-40B4-BE49-F238E27FC236}">
                <a16:creationId xmlns:a16="http://schemas.microsoft.com/office/drawing/2014/main" id="{4F0D121B-99BA-4633-BFF2-25FCC7BC41A3}"/>
              </a:ext>
            </a:extLst>
          </p:cNvPr>
          <p:cNvSpPr>
            <a:spLocks noGrp="1"/>
          </p:cNvSpPr>
          <p:nvPr>
            <p:ph type="body" idx="1"/>
          </p:nvPr>
        </p:nvSpPr>
        <p:spPr/>
        <p:txBody>
          <a:bodyPr/>
          <a:lstStyle/>
          <a:p>
            <a:r>
              <a:rPr lang="en-US" dirty="0"/>
              <a:t>Constants should use all capital letters divided with underscore:</a:t>
            </a:r>
          </a:p>
          <a:p>
            <a:endParaRPr lang="en-US" dirty="0"/>
          </a:p>
          <a:p>
            <a:endParaRPr lang="en-US" dirty="0"/>
          </a:p>
          <a:p>
            <a:r>
              <a:rPr lang="en-US" dirty="0"/>
              <a:t>Try to avoid special characters and numbers:</a:t>
            </a:r>
          </a:p>
          <a:p>
            <a:pPr marL="131445" indent="0">
              <a:buNone/>
            </a:pPr>
            <a:endParaRPr lang="en-US" dirty="0"/>
          </a:p>
          <a:p>
            <a:endParaRPr lang="en-US" dirty="0"/>
          </a:p>
        </p:txBody>
      </p:sp>
      <p:pic>
        <p:nvPicPr>
          <p:cNvPr id="6" name="Picture 5">
            <a:extLst>
              <a:ext uri="{FF2B5EF4-FFF2-40B4-BE49-F238E27FC236}">
                <a16:creationId xmlns:a16="http://schemas.microsoft.com/office/drawing/2014/main" id="{A4B6A5C4-AE92-4574-8178-9891143C4FF0}"/>
              </a:ext>
            </a:extLst>
          </p:cNvPr>
          <p:cNvPicPr>
            <a:picLocks noChangeAspect="1"/>
          </p:cNvPicPr>
          <p:nvPr/>
        </p:nvPicPr>
        <p:blipFill>
          <a:blip r:embed="rId2"/>
          <a:stretch>
            <a:fillRect/>
          </a:stretch>
        </p:blipFill>
        <p:spPr>
          <a:xfrm>
            <a:off x="790575" y="2695575"/>
            <a:ext cx="7820025" cy="561975"/>
          </a:xfrm>
          <a:prstGeom prst="rect">
            <a:avLst/>
          </a:prstGeom>
          <a:ln>
            <a:noFill/>
          </a:ln>
          <a:effectLst>
            <a:softEdge rad="112500"/>
          </a:effectLst>
        </p:spPr>
      </p:pic>
      <p:pic>
        <p:nvPicPr>
          <p:cNvPr id="7" name="Picture 6">
            <a:extLst>
              <a:ext uri="{FF2B5EF4-FFF2-40B4-BE49-F238E27FC236}">
                <a16:creationId xmlns:a16="http://schemas.microsoft.com/office/drawing/2014/main" id="{0BA20B1B-9AD6-4CF2-A1DB-F6B553A3A629}"/>
              </a:ext>
            </a:extLst>
          </p:cNvPr>
          <p:cNvPicPr>
            <a:picLocks noChangeAspect="1"/>
          </p:cNvPicPr>
          <p:nvPr/>
        </p:nvPicPr>
        <p:blipFill>
          <a:blip r:embed="rId3"/>
          <a:stretch>
            <a:fillRect/>
          </a:stretch>
        </p:blipFill>
        <p:spPr>
          <a:xfrm>
            <a:off x="790575" y="4263961"/>
            <a:ext cx="7820025" cy="828675"/>
          </a:xfrm>
          <a:prstGeom prst="rect">
            <a:avLst/>
          </a:prstGeom>
          <a:ln>
            <a:noFill/>
          </a:ln>
          <a:effectLst>
            <a:softEdge rad="112500"/>
          </a:effectLst>
        </p:spPr>
      </p:pic>
    </p:spTree>
    <p:extLst>
      <p:ext uri="{BB962C8B-B14F-4D97-AF65-F5344CB8AC3E}">
        <p14:creationId xmlns:p14="http://schemas.microsoft.com/office/powerpoint/2010/main" val="3428784515"/>
      </p:ext>
    </p:extLst>
  </p:cSld>
  <p:clrMapOvr>
    <a:masterClrMapping/>
  </p:clrMapOvr>
  <p:transition>
    <p:fade thruBlk="1"/>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4A61-A487-49F2-BBA6-6DD3EEBE9E17}"/>
              </a:ext>
            </a:extLst>
          </p:cNvPr>
          <p:cNvSpPr>
            <a:spLocks noGrp="1"/>
          </p:cNvSpPr>
          <p:nvPr>
            <p:ph type="title"/>
          </p:nvPr>
        </p:nvSpPr>
        <p:spPr/>
        <p:txBody>
          <a:bodyPr/>
          <a:lstStyle/>
          <a:p>
            <a:r>
              <a:rPr lang="en-US" dirty="0"/>
              <a:t>Clean Code: </a:t>
            </a:r>
            <a:r>
              <a:rPr lang="en-US" b="1" dirty="0"/>
              <a:t>Naming Convention</a:t>
            </a:r>
            <a:endParaRPr lang="en-US" dirty="0"/>
          </a:p>
        </p:txBody>
      </p:sp>
      <p:sp>
        <p:nvSpPr>
          <p:cNvPr id="3" name="Date Placeholder 2">
            <a:extLst>
              <a:ext uri="{FF2B5EF4-FFF2-40B4-BE49-F238E27FC236}">
                <a16:creationId xmlns:a16="http://schemas.microsoft.com/office/drawing/2014/main" id="{42C08C60-CB39-44AE-B946-F77990221753}"/>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CAA7C120-8675-4D06-A408-48F05ABAF17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74</a:t>
            </a:fld>
            <a:endParaRPr lang="en-US"/>
          </a:p>
        </p:txBody>
      </p:sp>
      <p:sp>
        <p:nvSpPr>
          <p:cNvPr id="5" name="Text Placeholder 4">
            <a:extLst>
              <a:ext uri="{FF2B5EF4-FFF2-40B4-BE49-F238E27FC236}">
                <a16:creationId xmlns:a16="http://schemas.microsoft.com/office/drawing/2014/main" id="{99CDE481-19AC-4556-8CF2-182470D53F83}"/>
              </a:ext>
            </a:extLst>
          </p:cNvPr>
          <p:cNvSpPr>
            <a:spLocks noGrp="1"/>
          </p:cNvSpPr>
          <p:nvPr>
            <p:ph type="body" idx="1"/>
          </p:nvPr>
        </p:nvSpPr>
        <p:spPr/>
        <p:txBody>
          <a:bodyPr/>
          <a:lstStyle/>
          <a:p>
            <a:r>
              <a:rPr lang="en-US" dirty="0"/>
              <a:t>Don’t use too much words in the variable/method name. It should be as simple as possible, but also informative.</a:t>
            </a:r>
          </a:p>
          <a:p>
            <a:endParaRPr lang="en-US" dirty="0"/>
          </a:p>
          <a:p>
            <a:endParaRPr lang="en-US" dirty="0"/>
          </a:p>
          <a:p>
            <a:endParaRPr lang="en-US" dirty="0"/>
          </a:p>
          <a:p>
            <a:endParaRPr lang="en-US" dirty="0"/>
          </a:p>
          <a:p>
            <a:r>
              <a:rPr lang="en-US" dirty="0"/>
              <a:t>Use verbs for function names and nouns for classes and attributes.</a:t>
            </a:r>
          </a:p>
          <a:p>
            <a:endParaRPr lang="en-US" dirty="0"/>
          </a:p>
          <a:p>
            <a:endParaRPr lang="en-US" dirty="0"/>
          </a:p>
        </p:txBody>
      </p:sp>
      <p:pic>
        <p:nvPicPr>
          <p:cNvPr id="6" name="Picture 5">
            <a:extLst>
              <a:ext uri="{FF2B5EF4-FFF2-40B4-BE49-F238E27FC236}">
                <a16:creationId xmlns:a16="http://schemas.microsoft.com/office/drawing/2014/main" id="{5418493B-2F90-43AD-8DD6-903A34A9A250}"/>
              </a:ext>
            </a:extLst>
          </p:cNvPr>
          <p:cNvPicPr>
            <a:picLocks noChangeAspect="1"/>
          </p:cNvPicPr>
          <p:nvPr/>
        </p:nvPicPr>
        <p:blipFill>
          <a:blip r:embed="rId2"/>
          <a:stretch>
            <a:fillRect/>
          </a:stretch>
        </p:blipFill>
        <p:spPr>
          <a:xfrm>
            <a:off x="809625" y="3077143"/>
            <a:ext cx="7800975" cy="1304357"/>
          </a:xfrm>
          <a:prstGeom prst="rect">
            <a:avLst/>
          </a:prstGeom>
          <a:ln>
            <a:noFill/>
          </a:ln>
          <a:effectLst>
            <a:softEdge rad="112500"/>
          </a:effectLst>
        </p:spPr>
      </p:pic>
    </p:spTree>
    <p:extLst>
      <p:ext uri="{BB962C8B-B14F-4D97-AF65-F5344CB8AC3E}">
        <p14:creationId xmlns:p14="http://schemas.microsoft.com/office/powerpoint/2010/main" val="3430369939"/>
      </p:ext>
    </p:extLst>
  </p:cSld>
  <p:clrMapOvr>
    <a:masterClrMapping/>
  </p:clrMapOvr>
  <p:transition>
    <p:fade thruBlk="1"/>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3B153-FF54-46E4-9068-785C4D18F7A6}"/>
              </a:ext>
            </a:extLst>
          </p:cNvPr>
          <p:cNvSpPr>
            <a:spLocks noGrp="1"/>
          </p:cNvSpPr>
          <p:nvPr>
            <p:ph type="title"/>
          </p:nvPr>
        </p:nvSpPr>
        <p:spPr/>
        <p:txBody>
          <a:bodyPr/>
          <a:lstStyle/>
          <a:p>
            <a:r>
              <a:rPr lang="en-US" dirty="0"/>
              <a:t>Clean Code: </a:t>
            </a:r>
            <a:r>
              <a:rPr lang="en-US" b="1" dirty="0"/>
              <a:t>Naming Convention</a:t>
            </a:r>
            <a:endParaRPr lang="en-US" dirty="0"/>
          </a:p>
        </p:txBody>
      </p:sp>
      <p:sp>
        <p:nvSpPr>
          <p:cNvPr id="3" name="Date Placeholder 2">
            <a:extLst>
              <a:ext uri="{FF2B5EF4-FFF2-40B4-BE49-F238E27FC236}">
                <a16:creationId xmlns:a16="http://schemas.microsoft.com/office/drawing/2014/main" id="{9039EAD6-BAEC-4710-970E-45436CD7A937}"/>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3614C613-DEEA-4DC4-A3B3-BB49B9C53B8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75</a:t>
            </a:fld>
            <a:endParaRPr lang="en-US"/>
          </a:p>
        </p:txBody>
      </p:sp>
      <p:sp>
        <p:nvSpPr>
          <p:cNvPr id="5" name="Text Placeholder 4">
            <a:extLst>
              <a:ext uri="{FF2B5EF4-FFF2-40B4-BE49-F238E27FC236}">
                <a16:creationId xmlns:a16="http://schemas.microsoft.com/office/drawing/2014/main" id="{DD39DAA2-B221-4428-845E-D41344F2BE44}"/>
              </a:ext>
            </a:extLst>
          </p:cNvPr>
          <p:cNvSpPr>
            <a:spLocks noGrp="1"/>
          </p:cNvSpPr>
          <p:nvPr>
            <p:ph type="body" idx="1"/>
          </p:nvPr>
        </p:nvSpPr>
        <p:spPr>
          <a:xfrm>
            <a:off x="301752" y="1527048"/>
            <a:ext cx="8503920" cy="4877936"/>
          </a:xfrm>
        </p:spPr>
        <p:txBody>
          <a:bodyPr/>
          <a:lstStyle/>
          <a:p>
            <a:r>
              <a:rPr lang="en-US" dirty="0"/>
              <a:t>Create variable with full name.</a:t>
            </a:r>
          </a:p>
          <a:p>
            <a:endParaRPr lang="en-US" dirty="0"/>
          </a:p>
          <a:p>
            <a:endParaRPr lang="en-US" dirty="0"/>
          </a:p>
          <a:p>
            <a:endParaRPr lang="en-US" dirty="0"/>
          </a:p>
          <a:p>
            <a:r>
              <a:rPr lang="en-US" dirty="0"/>
              <a:t>This code is totally unclear, so other developer will definitely not understand what this method does.</a:t>
            </a:r>
          </a:p>
          <a:p>
            <a:pPr marL="131445" indent="0">
              <a:buNone/>
            </a:pPr>
            <a:r>
              <a:rPr lang="en-US" dirty="0"/>
              <a:t>    Written in a better way:</a:t>
            </a:r>
          </a:p>
          <a:p>
            <a:endParaRPr lang="en-US" dirty="0"/>
          </a:p>
        </p:txBody>
      </p:sp>
      <p:pic>
        <p:nvPicPr>
          <p:cNvPr id="6" name="Picture 5">
            <a:extLst>
              <a:ext uri="{FF2B5EF4-FFF2-40B4-BE49-F238E27FC236}">
                <a16:creationId xmlns:a16="http://schemas.microsoft.com/office/drawing/2014/main" id="{D0E622EE-947F-4C53-8ACC-B8B3040490BC}"/>
              </a:ext>
            </a:extLst>
          </p:cNvPr>
          <p:cNvPicPr>
            <a:picLocks noChangeAspect="1"/>
          </p:cNvPicPr>
          <p:nvPr/>
        </p:nvPicPr>
        <p:blipFill>
          <a:blip r:embed="rId2"/>
          <a:stretch>
            <a:fillRect/>
          </a:stretch>
        </p:blipFill>
        <p:spPr>
          <a:xfrm>
            <a:off x="827151" y="4823266"/>
            <a:ext cx="7011924" cy="1428750"/>
          </a:xfrm>
          <a:prstGeom prst="rect">
            <a:avLst/>
          </a:prstGeom>
          <a:ln>
            <a:noFill/>
          </a:ln>
          <a:effectLst>
            <a:softEdge rad="112500"/>
          </a:effectLst>
        </p:spPr>
      </p:pic>
      <p:pic>
        <p:nvPicPr>
          <p:cNvPr id="7" name="Picture 6">
            <a:extLst>
              <a:ext uri="{FF2B5EF4-FFF2-40B4-BE49-F238E27FC236}">
                <a16:creationId xmlns:a16="http://schemas.microsoft.com/office/drawing/2014/main" id="{159D2A09-D525-4E55-981F-7108275175A6}"/>
              </a:ext>
            </a:extLst>
          </p:cNvPr>
          <p:cNvPicPr>
            <a:picLocks noChangeAspect="1"/>
          </p:cNvPicPr>
          <p:nvPr/>
        </p:nvPicPr>
        <p:blipFill>
          <a:blip r:embed="rId3"/>
          <a:stretch>
            <a:fillRect/>
          </a:stretch>
        </p:blipFill>
        <p:spPr>
          <a:xfrm>
            <a:off x="827151" y="2034734"/>
            <a:ext cx="6830949" cy="1428750"/>
          </a:xfrm>
          <a:prstGeom prst="rect">
            <a:avLst/>
          </a:prstGeom>
          <a:ln>
            <a:noFill/>
          </a:ln>
          <a:effectLst>
            <a:softEdge rad="112500"/>
          </a:effectLst>
        </p:spPr>
      </p:pic>
    </p:spTree>
    <p:extLst>
      <p:ext uri="{BB962C8B-B14F-4D97-AF65-F5344CB8AC3E}">
        <p14:creationId xmlns:p14="http://schemas.microsoft.com/office/powerpoint/2010/main" val="2107535212"/>
      </p:ext>
    </p:extLst>
  </p:cSld>
  <p:clrMapOvr>
    <a:masterClrMapping/>
  </p:clrMapOvr>
  <p:transition>
    <p:fade thruBlk="1"/>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9AE5-93C7-4207-BF3A-D910540E19C0}"/>
              </a:ext>
            </a:extLst>
          </p:cNvPr>
          <p:cNvSpPr>
            <a:spLocks noGrp="1"/>
          </p:cNvSpPr>
          <p:nvPr>
            <p:ph type="title"/>
          </p:nvPr>
        </p:nvSpPr>
        <p:spPr/>
        <p:txBody>
          <a:bodyPr/>
          <a:lstStyle/>
          <a:p>
            <a:r>
              <a:rPr lang="en-US" dirty="0"/>
              <a:t>Clean Code: </a:t>
            </a:r>
            <a:r>
              <a:rPr lang="en-US" b="1" dirty="0"/>
              <a:t>Variables/Methods</a:t>
            </a:r>
            <a:endParaRPr lang="en-US" dirty="0"/>
          </a:p>
        </p:txBody>
      </p:sp>
      <p:sp>
        <p:nvSpPr>
          <p:cNvPr id="3" name="Date Placeholder 2">
            <a:extLst>
              <a:ext uri="{FF2B5EF4-FFF2-40B4-BE49-F238E27FC236}">
                <a16:creationId xmlns:a16="http://schemas.microsoft.com/office/drawing/2014/main" id="{2CBB187F-4EE3-4776-AF0E-31DC84A74F26}"/>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B233E7C5-2044-403C-830B-D643DCDAC6D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76</a:t>
            </a:fld>
            <a:endParaRPr lang="en-US"/>
          </a:p>
        </p:txBody>
      </p:sp>
      <p:sp>
        <p:nvSpPr>
          <p:cNvPr id="5" name="Text Placeholder 4">
            <a:extLst>
              <a:ext uri="{FF2B5EF4-FFF2-40B4-BE49-F238E27FC236}">
                <a16:creationId xmlns:a16="http://schemas.microsoft.com/office/drawing/2014/main" id="{302C5F6B-ABC0-4A4D-8BEE-EDA054EE1415}"/>
              </a:ext>
            </a:extLst>
          </p:cNvPr>
          <p:cNvSpPr>
            <a:spLocks noGrp="1"/>
          </p:cNvSpPr>
          <p:nvPr>
            <p:ph type="body" idx="1"/>
          </p:nvPr>
        </p:nvSpPr>
        <p:spPr/>
        <p:txBody>
          <a:bodyPr/>
          <a:lstStyle/>
          <a:p>
            <a:r>
              <a:rPr lang="en-US" dirty="0"/>
              <a:t>All variables in the class should be declared at the top of the class.</a:t>
            </a:r>
          </a:p>
          <a:p>
            <a:r>
              <a:rPr lang="en-US" dirty="0"/>
              <a:t>If variable is used only in one method then it would be better to declare it as a local variable of this method.</a:t>
            </a:r>
          </a:p>
          <a:p>
            <a:r>
              <a:rPr lang="en-US" dirty="0"/>
              <a:t>Methods should be declared in the same order as they are used (from top to bottom).</a:t>
            </a:r>
          </a:p>
          <a:p>
            <a:r>
              <a:rPr lang="en-US" dirty="0"/>
              <a:t>Also more important methods should be declared at the top of a class and minor methods at the end.</a:t>
            </a:r>
          </a:p>
        </p:txBody>
      </p:sp>
    </p:spTree>
    <p:extLst>
      <p:ext uri="{BB962C8B-B14F-4D97-AF65-F5344CB8AC3E}">
        <p14:creationId xmlns:p14="http://schemas.microsoft.com/office/powerpoint/2010/main" val="1236806706"/>
      </p:ext>
    </p:extLst>
  </p:cSld>
  <p:clrMapOvr>
    <a:masterClrMapping/>
  </p:clrMapOvr>
  <p:transition>
    <p:fade thruBlk="1"/>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AA9B4-DED4-4CF7-939A-AD70E459627A}"/>
              </a:ext>
            </a:extLst>
          </p:cNvPr>
          <p:cNvSpPr>
            <a:spLocks noGrp="1"/>
          </p:cNvSpPr>
          <p:nvPr>
            <p:ph type="title"/>
          </p:nvPr>
        </p:nvSpPr>
        <p:spPr/>
        <p:txBody>
          <a:bodyPr/>
          <a:lstStyle/>
          <a:p>
            <a:r>
              <a:rPr lang="en-US" dirty="0"/>
              <a:t>Clean Code: </a:t>
            </a:r>
            <a:r>
              <a:rPr lang="en-US" b="1" dirty="0"/>
              <a:t>Single Responsibility</a:t>
            </a:r>
            <a:endParaRPr lang="en-US" dirty="0"/>
          </a:p>
        </p:txBody>
      </p:sp>
      <p:sp>
        <p:nvSpPr>
          <p:cNvPr id="3" name="Date Placeholder 2">
            <a:extLst>
              <a:ext uri="{FF2B5EF4-FFF2-40B4-BE49-F238E27FC236}">
                <a16:creationId xmlns:a16="http://schemas.microsoft.com/office/drawing/2014/main" id="{A6D0D798-DC06-449D-9D38-EC3ECA18D189}"/>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A17291E6-6FA4-42D5-A73A-4AD5F4B3AEC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77</a:t>
            </a:fld>
            <a:endParaRPr lang="en-US"/>
          </a:p>
        </p:txBody>
      </p:sp>
      <p:sp>
        <p:nvSpPr>
          <p:cNvPr id="5" name="Text Placeholder 4">
            <a:extLst>
              <a:ext uri="{FF2B5EF4-FFF2-40B4-BE49-F238E27FC236}">
                <a16:creationId xmlns:a16="http://schemas.microsoft.com/office/drawing/2014/main" id="{789AA676-BB4F-41A6-90F0-5FC5AE2C7D61}"/>
              </a:ext>
            </a:extLst>
          </p:cNvPr>
          <p:cNvSpPr>
            <a:spLocks noGrp="1"/>
          </p:cNvSpPr>
          <p:nvPr>
            <p:ph type="body" idx="1"/>
          </p:nvPr>
        </p:nvSpPr>
        <p:spPr/>
        <p:txBody>
          <a:bodyPr/>
          <a:lstStyle/>
          <a:p>
            <a:endParaRPr lang="en-US" dirty="0"/>
          </a:p>
          <a:p>
            <a:endParaRPr lang="en-US" dirty="0"/>
          </a:p>
          <a:p>
            <a:r>
              <a:rPr lang="en-US" dirty="0"/>
              <a:t>One method should be responsible only for one action. If your method does two or three different things at a time then you should consider splitting the functionality of this method into other methods.</a:t>
            </a:r>
          </a:p>
        </p:txBody>
      </p:sp>
    </p:spTree>
    <p:extLst>
      <p:ext uri="{BB962C8B-B14F-4D97-AF65-F5344CB8AC3E}">
        <p14:creationId xmlns:p14="http://schemas.microsoft.com/office/powerpoint/2010/main" val="1521409544"/>
      </p:ext>
    </p:extLst>
  </p:cSld>
  <p:clrMapOvr>
    <a:masterClrMapping/>
  </p:clrMapOvr>
  <p:transition>
    <p:fade thruBlk="1"/>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5C644-D6FF-4F04-A350-C4B4FE75C0A6}"/>
              </a:ext>
            </a:extLst>
          </p:cNvPr>
          <p:cNvSpPr>
            <a:spLocks noGrp="1"/>
          </p:cNvSpPr>
          <p:nvPr>
            <p:ph type="title"/>
          </p:nvPr>
        </p:nvSpPr>
        <p:spPr/>
        <p:txBody>
          <a:bodyPr/>
          <a:lstStyle/>
          <a:p>
            <a:r>
              <a:rPr lang="en-US" dirty="0"/>
              <a:t>Clean Code: </a:t>
            </a:r>
            <a:r>
              <a:rPr lang="en-US" b="1" dirty="0"/>
              <a:t>Small Methods</a:t>
            </a:r>
            <a:endParaRPr lang="en-US" dirty="0"/>
          </a:p>
        </p:txBody>
      </p:sp>
      <p:sp>
        <p:nvSpPr>
          <p:cNvPr id="3" name="Date Placeholder 2">
            <a:extLst>
              <a:ext uri="{FF2B5EF4-FFF2-40B4-BE49-F238E27FC236}">
                <a16:creationId xmlns:a16="http://schemas.microsoft.com/office/drawing/2014/main" id="{DCB79449-6F1C-4D58-BDD6-F839332736EE}"/>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95CE82CC-AF83-4BB8-A6AE-1DB13D29FBB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78</a:t>
            </a:fld>
            <a:endParaRPr lang="en-US"/>
          </a:p>
        </p:txBody>
      </p:sp>
      <p:sp>
        <p:nvSpPr>
          <p:cNvPr id="5" name="Text Placeholder 4">
            <a:extLst>
              <a:ext uri="{FF2B5EF4-FFF2-40B4-BE49-F238E27FC236}">
                <a16:creationId xmlns:a16="http://schemas.microsoft.com/office/drawing/2014/main" id="{D5354CD1-C737-45FB-9B0A-0B8845813316}"/>
              </a:ext>
            </a:extLst>
          </p:cNvPr>
          <p:cNvSpPr>
            <a:spLocks noGrp="1"/>
          </p:cNvSpPr>
          <p:nvPr>
            <p:ph type="body" idx="1"/>
          </p:nvPr>
        </p:nvSpPr>
        <p:spPr/>
        <p:txBody>
          <a:bodyPr/>
          <a:lstStyle/>
          <a:p>
            <a:endParaRPr lang="en-US" dirty="0"/>
          </a:p>
          <a:p>
            <a:endParaRPr lang="en-US" dirty="0"/>
          </a:p>
          <a:p>
            <a:r>
              <a:rPr lang="en-US" dirty="0"/>
              <a:t>There is no a standard pattern for method length among the developers. Someone can say that 10 lines is max size, someone can say 5, in some cases even 20 lines of code is okay. Just try to make methods as small as possible.</a:t>
            </a:r>
          </a:p>
        </p:txBody>
      </p:sp>
    </p:spTree>
    <p:extLst>
      <p:ext uri="{BB962C8B-B14F-4D97-AF65-F5344CB8AC3E}">
        <p14:creationId xmlns:p14="http://schemas.microsoft.com/office/powerpoint/2010/main" val="401554589"/>
      </p:ext>
    </p:extLst>
  </p:cSld>
  <p:clrMapOvr>
    <a:masterClrMapping/>
  </p:clrMapOvr>
  <p:transition>
    <p:fade thruBlk="1"/>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8AEE2-07C6-4A63-B051-AF6300DF4929}"/>
              </a:ext>
            </a:extLst>
          </p:cNvPr>
          <p:cNvSpPr>
            <a:spLocks noGrp="1"/>
          </p:cNvSpPr>
          <p:nvPr>
            <p:ph type="title"/>
          </p:nvPr>
        </p:nvSpPr>
        <p:spPr/>
        <p:txBody>
          <a:bodyPr/>
          <a:lstStyle/>
          <a:p>
            <a:r>
              <a:rPr lang="en-US" dirty="0"/>
              <a:t>Clean Code: </a:t>
            </a:r>
            <a:r>
              <a:rPr lang="en-US" b="1" dirty="0"/>
              <a:t>Minimize Code</a:t>
            </a:r>
            <a:endParaRPr lang="en-US" dirty="0"/>
          </a:p>
        </p:txBody>
      </p:sp>
      <p:sp>
        <p:nvSpPr>
          <p:cNvPr id="3" name="Date Placeholder 2">
            <a:extLst>
              <a:ext uri="{FF2B5EF4-FFF2-40B4-BE49-F238E27FC236}">
                <a16:creationId xmlns:a16="http://schemas.microsoft.com/office/drawing/2014/main" id="{6C0EB817-A440-4538-9CF0-1D9D48DE968A}"/>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B0134A0B-E613-4EB5-BD77-4C1A70DDDC9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79</a:t>
            </a:fld>
            <a:endParaRPr lang="en-US"/>
          </a:p>
        </p:txBody>
      </p:sp>
      <p:sp>
        <p:nvSpPr>
          <p:cNvPr id="5" name="Text Placeholder 4">
            <a:extLst>
              <a:ext uri="{FF2B5EF4-FFF2-40B4-BE49-F238E27FC236}">
                <a16:creationId xmlns:a16="http://schemas.microsoft.com/office/drawing/2014/main" id="{A75DB307-8E15-4B89-AE71-A92351E6B0EC}"/>
              </a:ext>
            </a:extLst>
          </p:cNvPr>
          <p:cNvSpPr>
            <a:spLocks noGrp="1"/>
          </p:cNvSpPr>
          <p:nvPr>
            <p:ph type="body" idx="1"/>
          </p:nvPr>
        </p:nvSpPr>
        <p:spPr>
          <a:xfrm>
            <a:off x="301752" y="1527047"/>
            <a:ext cx="8503920" cy="4768977"/>
          </a:xfrm>
        </p:spPr>
        <p:txBody>
          <a:bodyPr/>
          <a:lstStyle/>
          <a:p>
            <a:r>
              <a:rPr lang="en-US" dirty="0"/>
              <a:t>Don’t write three lines of code if the same thing can be done with only one line.</a:t>
            </a:r>
          </a:p>
          <a:p>
            <a:pPr marL="131445" indent="0">
              <a:buNone/>
            </a:pPr>
            <a:r>
              <a:rPr lang="en-US" dirty="0"/>
              <a:t>    Instead of using this</a:t>
            </a:r>
          </a:p>
          <a:p>
            <a:pPr marL="131445" indent="0">
              <a:buNone/>
            </a:pPr>
            <a:endParaRPr lang="en-US" dirty="0"/>
          </a:p>
          <a:p>
            <a:pPr marL="131445" indent="0">
              <a:buNone/>
            </a:pPr>
            <a:endParaRPr lang="en-US" dirty="0"/>
          </a:p>
          <a:p>
            <a:pPr marL="131445" indent="0">
              <a:buNone/>
            </a:pPr>
            <a:endParaRPr lang="en-US" dirty="0"/>
          </a:p>
          <a:p>
            <a:pPr marL="131445" indent="0">
              <a:buNone/>
            </a:pPr>
            <a:endParaRPr lang="en-US" dirty="0"/>
          </a:p>
          <a:p>
            <a:pPr marL="131445" indent="0">
              <a:buNone/>
            </a:pPr>
            <a:r>
              <a:rPr lang="en-US" dirty="0"/>
              <a:t>    we can use this simplified code</a:t>
            </a:r>
          </a:p>
          <a:p>
            <a:pPr marL="131445" indent="0">
              <a:buNone/>
            </a:pPr>
            <a:endParaRPr lang="en-US" dirty="0"/>
          </a:p>
          <a:p>
            <a:pPr marL="131445" indent="0">
              <a:buNone/>
            </a:pPr>
            <a:endParaRPr lang="en-US" dirty="0"/>
          </a:p>
        </p:txBody>
      </p:sp>
      <p:pic>
        <p:nvPicPr>
          <p:cNvPr id="6" name="Picture 5">
            <a:extLst>
              <a:ext uri="{FF2B5EF4-FFF2-40B4-BE49-F238E27FC236}">
                <a16:creationId xmlns:a16="http://schemas.microsoft.com/office/drawing/2014/main" id="{58E01F63-4C7E-4D25-89CC-F3D9A68E0F60}"/>
              </a:ext>
            </a:extLst>
          </p:cNvPr>
          <p:cNvPicPr>
            <a:picLocks noChangeAspect="1"/>
          </p:cNvPicPr>
          <p:nvPr/>
        </p:nvPicPr>
        <p:blipFill>
          <a:blip r:embed="rId2"/>
          <a:stretch>
            <a:fillRect/>
          </a:stretch>
        </p:blipFill>
        <p:spPr>
          <a:xfrm>
            <a:off x="814387" y="3079622"/>
            <a:ext cx="7739063" cy="1473327"/>
          </a:xfrm>
          <a:prstGeom prst="rect">
            <a:avLst/>
          </a:prstGeom>
          <a:ln>
            <a:noFill/>
          </a:ln>
          <a:effectLst>
            <a:softEdge rad="112500"/>
          </a:effectLst>
        </p:spPr>
      </p:pic>
      <p:pic>
        <p:nvPicPr>
          <p:cNvPr id="7" name="Picture 6">
            <a:extLst>
              <a:ext uri="{FF2B5EF4-FFF2-40B4-BE49-F238E27FC236}">
                <a16:creationId xmlns:a16="http://schemas.microsoft.com/office/drawing/2014/main" id="{621A1511-9601-48B8-83CE-4F3AEA037E5B}"/>
              </a:ext>
            </a:extLst>
          </p:cNvPr>
          <p:cNvPicPr>
            <a:picLocks noChangeAspect="1"/>
          </p:cNvPicPr>
          <p:nvPr/>
        </p:nvPicPr>
        <p:blipFill>
          <a:blip r:embed="rId3"/>
          <a:stretch>
            <a:fillRect/>
          </a:stretch>
        </p:blipFill>
        <p:spPr>
          <a:xfrm>
            <a:off x="814387" y="5460153"/>
            <a:ext cx="7739063" cy="742950"/>
          </a:xfrm>
          <a:prstGeom prst="rect">
            <a:avLst/>
          </a:prstGeom>
          <a:ln>
            <a:noFill/>
          </a:ln>
          <a:effectLst>
            <a:softEdge rad="112500"/>
          </a:effectLst>
        </p:spPr>
      </p:pic>
    </p:spTree>
    <p:extLst>
      <p:ext uri="{BB962C8B-B14F-4D97-AF65-F5344CB8AC3E}">
        <p14:creationId xmlns:p14="http://schemas.microsoft.com/office/powerpoint/2010/main" val="3731533784"/>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532D4-7718-4ADC-9A3D-BC58E7B0D427}"/>
              </a:ext>
            </a:extLst>
          </p:cNvPr>
          <p:cNvSpPr>
            <a:spLocks noGrp="1"/>
          </p:cNvSpPr>
          <p:nvPr>
            <p:ph type="title"/>
          </p:nvPr>
        </p:nvSpPr>
        <p:spPr/>
        <p:txBody>
          <a:bodyPr/>
          <a:lstStyle/>
          <a:p>
            <a:r>
              <a:rPr lang="en-US" dirty="0"/>
              <a:t>Disadvantages of Non-Relational Database</a:t>
            </a:r>
          </a:p>
        </p:txBody>
      </p:sp>
      <p:sp>
        <p:nvSpPr>
          <p:cNvPr id="3" name="Date Placeholder 2">
            <a:extLst>
              <a:ext uri="{FF2B5EF4-FFF2-40B4-BE49-F238E27FC236}">
                <a16:creationId xmlns:a16="http://schemas.microsoft.com/office/drawing/2014/main" id="{39B79A53-8E31-4507-8EE4-26E92BC1262B}"/>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E9B4B072-0AEF-4A0A-A70D-123AFBC4B2D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a:t>
            </a:fld>
            <a:endParaRPr lang="en-US"/>
          </a:p>
        </p:txBody>
      </p:sp>
      <p:sp>
        <p:nvSpPr>
          <p:cNvPr id="5" name="Text Placeholder 4">
            <a:extLst>
              <a:ext uri="{FF2B5EF4-FFF2-40B4-BE49-F238E27FC236}">
                <a16:creationId xmlns:a16="http://schemas.microsoft.com/office/drawing/2014/main" id="{EB832BD4-6CB7-4FCC-8AA6-B771B832287D}"/>
              </a:ext>
            </a:extLst>
          </p:cNvPr>
          <p:cNvSpPr>
            <a:spLocks noGrp="1"/>
          </p:cNvSpPr>
          <p:nvPr>
            <p:ph type="body" idx="1"/>
          </p:nvPr>
        </p:nvSpPr>
        <p:spPr/>
        <p:txBody>
          <a:bodyPr/>
          <a:lstStyle/>
          <a:p>
            <a:endParaRPr lang="en-US" dirty="0"/>
          </a:p>
          <a:p>
            <a:endParaRPr lang="en-US" dirty="0"/>
          </a:p>
          <a:p>
            <a:r>
              <a:rPr lang="en-US" dirty="0"/>
              <a:t>No rules and restrictions.</a:t>
            </a:r>
          </a:p>
          <a:p>
            <a:r>
              <a:rPr lang="en-US" dirty="0"/>
              <a:t>Data inconsistency.</a:t>
            </a:r>
          </a:p>
          <a:p>
            <a:r>
              <a:rPr lang="en-US" dirty="0"/>
              <a:t>Replication of large databases may fail.</a:t>
            </a:r>
          </a:p>
          <a:p>
            <a:r>
              <a:rPr lang="en-US" dirty="0"/>
              <a:t>No any standard language.</a:t>
            </a:r>
          </a:p>
          <a:p>
            <a:endParaRPr lang="en-US" dirty="0"/>
          </a:p>
        </p:txBody>
      </p:sp>
    </p:spTree>
    <p:extLst>
      <p:ext uri="{BB962C8B-B14F-4D97-AF65-F5344CB8AC3E}">
        <p14:creationId xmlns:p14="http://schemas.microsoft.com/office/powerpoint/2010/main" val="3939310543"/>
      </p:ext>
    </p:extLst>
  </p:cSld>
  <p:clrMapOvr>
    <a:masterClrMapping/>
  </p:clrMapOvr>
  <p:transition>
    <p:fade thruBlk="1"/>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7B23-8CD7-46B3-83FB-21614054F139}"/>
              </a:ext>
            </a:extLst>
          </p:cNvPr>
          <p:cNvSpPr>
            <a:spLocks noGrp="1"/>
          </p:cNvSpPr>
          <p:nvPr>
            <p:ph type="title"/>
          </p:nvPr>
        </p:nvSpPr>
        <p:spPr/>
        <p:txBody>
          <a:bodyPr/>
          <a:lstStyle/>
          <a:p>
            <a:r>
              <a:rPr lang="en-US" dirty="0"/>
              <a:t>Clean Code: </a:t>
            </a:r>
            <a:r>
              <a:rPr lang="en-US" b="1" dirty="0"/>
              <a:t>Avoid code duplication</a:t>
            </a:r>
            <a:r>
              <a:rPr lang="en-US" dirty="0"/>
              <a:t> </a:t>
            </a:r>
          </a:p>
        </p:txBody>
      </p:sp>
      <p:sp>
        <p:nvSpPr>
          <p:cNvPr id="3" name="Date Placeholder 2">
            <a:extLst>
              <a:ext uri="{FF2B5EF4-FFF2-40B4-BE49-F238E27FC236}">
                <a16:creationId xmlns:a16="http://schemas.microsoft.com/office/drawing/2014/main" id="{9061BE82-058F-4D0A-9E79-6EF0F4DB385A}"/>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CCA72195-C21B-4693-BE9D-973CB6750F3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80</a:t>
            </a:fld>
            <a:endParaRPr lang="en-US"/>
          </a:p>
        </p:txBody>
      </p:sp>
      <p:sp>
        <p:nvSpPr>
          <p:cNvPr id="5" name="Text Placeholder 4">
            <a:extLst>
              <a:ext uri="{FF2B5EF4-FFF2-40B4-BE49-F238E27FC236}">
                <a16:creationId xmlns:a16="http://schemas.microsoft.com/office/drawing/2014/main" id="{BC1A0BB9-5AD6-4DC4-B791-916B118084CC}"/>
              </a:ext>
            </a:extLst>
          </p:cNvPr>
          <p:cNvSpPr>
            <a:spLocks noGrp="1"/>
          </p:cNvSpPr>
          <p:nvPr>
            <p:ph type="body" idx="1"/>
          </p:nvPr>
        </p:nvSpPr>
        <p:spPr/>
        <p:txBody>
          <a:bodyPr/>
          <a:lstStyle/>
          <a:p>
            <a:endParaRPr lang="en-US" dirty="0"/>
          </a:p>
          <a:p>
            <a:endParaRPr lang="en-US" dirty="0"/>
          </a:p>
          <a:p>
            <a:r>
              <a:rPr lang="en-US" dirty="0"/>
              <a:t>Try to avoid code duplication in project. If you cannot reuse a method in other place then probably this method is bad and should consider a better way to write this method. Methods must be as universal as possible. This will help team members to use method instead of writing own.</a:t>
            </a:r>
          </a:p>
        </p:txBody>
      </p:sp>
    </p:spTree>
    <p:extLst>
      <p:ext uri="{BB962C8B-B14F-4D97-AF65-F5344CB8AC3E}">
        <p14:creationId xmlns:p14="http://schemas.microsoft.com/office/powerpoint/2010/main" val="3645612237"/>
      </p:ext>
    </p:extLst>
  </p:cSld>
  <p:clrMapOvr>
    <a:masterClrMapping/>
  </p:clrMapOvr>
  <p:transition>
    <p:fade thruBlk="1"/>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5013-27F5-47C5-AF54-C9110D0F6072}"/>
              </a:ext>
            </a:extLst>
          </p:cNvPr>
          <p:cNvSpPr>
            <a:spLocks noGrp="1"/>
          </p:cNvSpPr>
          <p:nvPr>
            <p:ph type="title"/>
          </p:nvPr>
        </p:nvSpPr>
        <p:spPr/>
        <p:txBody>
          <a:bodyPr/>
          <a:lstStyle/>
          <a:p>
            <a:r>
              <a:rPr lang="en-US" dirty="0"/>
              <a:t>Clean Code: </a:t>
            </a:r>
            <a:r>
              <a:rPr lang="en-US" b="1" dirty="0"/>
              <a:t>Comments</a:t>
            </a:r>
            <a:endParaRPr lang="en-US" dirty="0"/>
          </a:p>
        </p:txBody>
      </p:sp>
      <p:sp>
        <p:nvSpPr>
          <p:cNvPr id="3" name="Date Placeholder 2">
            <a:extLst>
              <a:ext uri="{FF2B5EF4-FFF2-40B4-BE49-F238E27FC236}">
                <a16:creationId xmlns:a16="http://schemas.microsoft.com/office/drawing/2014/main" id="{8D983EDF-7ED9-4BE9-9171-14DBC915B883}"/>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4FBF7894-66B2-4614-B34D-B2566B49FC8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81</a:t>
            </a:fld>
            <a:endParaRPr lang="en-US"/>
          </a:p>
        </p:txBody>
      </p:sp>
      <p:sp>
        <p:nvSpPr>
          <p:cNvPr id="5" name="Text Placeholder 4">
            <a:extLst>
              <a:ext uri="{FF2B5EF4-FFF2-40B4-BE49-F238E27FC236}">
                <a16:creationId xmlns:a16="http://schemas.microsoft.com/office/drawing/2014/main" id="{7D480978-EE9E-4118-9FF2-D6FEE3CECDCF}"/>
              </a:ext>
            </a:extLst>
          </p:cNvPr>
          <p:cNvSpPr>
            <a:spLocks noGrp="1"/>
          </p:cNvSpPr>
          <p:nvPr>
            <p:ph type="body" idx="1"/>
          </p:nvPr>
        </p:nvSpPr>
        <p:spPr/>
        <p:txBody>
          <a:bodyPr/>
          <a:lstStyle/>
          <a:p>
            <a:endParaRPr lang="en-US" dirty="0"/>
          </a:p>
          <a:p>
            <a:r>
              <a:rPr lang="en-US" dirty="0"/>
              <a:t>Try to explain what the code causes to happen.</a:t>
            </a:r>
          </a:p>
          <a:p>
            <a:r>
              <a:rPr lang="en-US" dirty="0"/>
              <a:t>Comments can be useful when placed in certain places.</a:t>
            </a:r>
          </a:p>
          <a:p>
            <a:r>
              <a:rPr lang="en-US" dirty="0"/>
              <a:t>Create method names and informative variables instead of explaining the code with comments.</a:t>
            </a:r>
          </a:p>
          <a:p>
            <a:r>
              <a:rPr lang="en-US" dirty="0"/>
              <a:t>Comments can be used to express the importance of certain points in the code.</a:t>
            </a:r>
          </a:p>
          <a:p>
            <a:endParaRPr lang="en-US" dirty="0"/>
          </a:p>
        </p:txBody>
      </p:sp>
    </p:spTree>
    <p:extLst>
      <p:ext uri="{BB962C8B-B14F-4D97-AF65-F5344CB8AC3E}">
        <p14:creationId xmlns:p14="http://schemas.microsoft.com/office/powerpoint/2010/main" val="4118984673"/>
      </p:ext>
    </p:extLst>
  </p:cSld>
  <p:clrMapOvr>
    <a:masterClrMapping/>
  </p:clrMapOvr>
  <p:transition>
    <p:fade thruBlk="1"/>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1ACF-710F-4B00-90D8-176D8668A0BE}"/>
              </a:ext>
            </a:extLst>
          </p:cNvPr>
          <p:cNvSpPr>
            <a:spLocks noGrp="1"/>
          </p:cNvSpPr>
          <p:nvPr>
            <p:ph type="title"/>
          </p:nvPr>
        </p:nvSpPr>
        <p:spPr/>
        <p:txBody>
          <a:bodyPr/>
          <a:lstStyle/>
          <a:p>
            <a:r>
              <a:rPr lang="en-US" b="1" dirty="0"/>
              <a:t>Web server</a:t>
            </a:r>
            <a:endParaRPr lang="en-US" dirty="0"/>
          </a:p>
        </p:txBody>
      </p:sp>
      <p:sp>
        <p:nvSpPr>
          <p:cNvPr id="3" name="Date Placeholder 2">
            <a:extLst>
              <a:ext uri="{FF2B5EF4-FFF2-40B4-BE49-F238E27FC236}">
                <a16:creationId xmlns:a16="http://schemas.microsoft.com/office/drawing/2014/main" id="{8BB58914-4632-43AC-B562-B5FBD760F2B4}"/>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3D3E9C0A-4C04-4AD6-B209-8FF7FA0BB7A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82</a:t>
            </a:fld>
            <a:endParaRPr lang="en-US"/>
          </a:p>
        </p:txBody>
      </p:sp>
      <p:sp>
        <p:nvSpPr>
          <p:cNvPr id="5" name="Text Placeholder 4">
            <a:extLst>
              <a:ext uri="{FF2B5EF4-FFF2-40B4-BE49-F238E27FC236}">
                <a16:creationId xmlns:a16="http://schemas.microsoft.com/office/drawing/2014/main" id="{6725755A-C567-49F8-B846-F491008FA48D}"/>
              </a:ext>
            </a:extLst>
          </p:cNvPr>
          <p:cNvSpPr>
            <a:spLocks noGrp="1"/>
          </p:cNvSpPr>
          <p:nvPr>
            <p:ph type="body" idx="1"/>
          </p:nvPr>
        </p:nvSpPr>
        <p:spPr/>
        <p:txBody>
          <a:bodyPr/>
          <a:lstStyle/>
          <a:p>
            <a:endParaRPr lang="en-US" dirty="0"/>
          </a:p>
          <a:p>
            <a:r>
              <a:rPr lang="en-US" dirty="0"/>
              <a:t>A Web server is a program that uses HTTP (Hypertext Transfer Protocol) to serve the files that form Web pages to users, in response to their requests, which are forwarded by their computers' HTTP clients. Dedicated computers and appliances may be referred to as Web servers as well.</a:t>
            </a:r>
          </a:p>
        </p:txBody>
      </p:sp>
    </p:spTree>
    <p:extLst>
      <p:ext uri="{BB962C8B-B14F-4D97-AF65-F5344CB8AC3E}">
        <p14:creationId xmlns:p14="http://schemas.microsoft.com/office/powerpoint/2010/main" val="1189689448"/>
      </p:ext>
    </p:extLst>
  </p:cSld>
  <p:clrMapOvr>
    <a:masterClrMapping/>
  </p:clrMapOvr>
  <p:transition>
    <p:fade thruBlk="1"/>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DDF8D-3EEF-48B7-B073-860763E56259}"/>
              </a:ext>
            </a:extLst>
          </p:cNvPr>
          <p:cNvSpPr>
            <a:spLocks noGrp="1"/>
          </p:cNvSpPr>
          <p:nvPr>
            <p:ph type="title"/>
          </p:nvPr>
        </p:nvSpPr>
        <p:spPr>
          <a:xfrm>
            <a:off x="301752" y="-66675"/>
            <a:ext cx="8534400" cy="1190625"/>
          </a:xfrm>
        </p:spPr>
        <p:txBody>
          <a:bodyPr/>
          <a:lstStyle/>
          <a:p>
            <a:br>
              <a:rPr lang="en-US" b="1" dirty="0"/>
            </a:br>
            <a:br>
              <a:rPr lang="en-US" b="1" dirty="0"/>
            </a:br>
            <a:br>
              <a:rPr lang="en-US" b="1" dirty="0"/>
            </a:br>
            <a:br>
              <a:rPr lang="en-US" b="1" dirty="0"/>
            </a:br>
            <a:r>
              <a:rPr lang="en-US" b="1" dirty="0"/>
              <a:t>Microsoft IIS</a:t>
            </a:r>
            <a:r>
              <a:rPr lang="en-US" dirty="0"/>
              <a:t> vs </a:t>
            </a:r>
            <a:r>
              <a:rPr lang="en-US" b="1" dirty="0" err="1"/>
              <a:t>nginx</a:t>
            </a:r>
            <a:r>
              <a:rPr lang="en-US" dirty="0"/>
              <a:t> vs </a:t>
            </a:r>
            <a:r>
              <a:rPr lang="en-US" b="1" dirty="0"/>
              <a:t>Apache Tomcat</a:t>
            </a:r>
            <a:endParaRPr lang="en-US" dirty="0"/>
          </a:p>
        </p:txBody>
      </p:sp>
      <p:sp>
        <p:nvSpPr>
          <p:cNvPr id="3" name="Date Placeholder 2">
            <a:extLst>
              <a:ext uri="{FF2B5EF4-FFF2-40B4-BE49-F238E27FC236}">
                <a16:creationId xmlns:a16="http://schemas.microsoft.com/office/drawing/2014/main" id="{13D96749-D745-4277-B6A2-A6A257AB7036}"/>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E774CDEE-325E-4AF8-876F-D65C1186571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83</a:t>
            </a:fld>
            <a:endParaRPr lang="en-US"/>
          </a:p>
        </p:txBody>
      </p:sp>
      <p:sp>
        <p:nvSpPr>
          <p:cNvPr id="5" name="Text Placeholder 4">
            <a:extLst>
              <a:ext uri="{FF2B5EF4-FFF2-40B4-BE49-F238E27FC236}">
                <a16:creationId xmlns:a16="http://schemas.microsoft.com/office/drawing/2014/main" id="{A8301802-925F-4CF2-A489-77318F565A39}"/>
              </a:ext>
            </a:extLst>
          </p:cNvPr>
          <p:cNvSpPr>
            <a:spLocks noGrp="1"/>
          </p:cNvSpPr>
          <p:nvPr>
            <p:ph type="body" idx="1"/>
          </p:nvPr>
        </p:nvSpPr>
        <p:spPr>
          <a:xfrm>
            <a:off x="301752" y="1527048"/>
            <a:ext cx="8503920" cy="4877936"/>
          </a:xfrm>
        </p:spPr>
        <p:txBody>
          <a:bodyPr/>
          <a:lstStyle/>
          <a:p>
            <a:r>
              <a:rPr lang="en-US" dirty="0"/>
              <a:t>Internet Information Services (IIS) for Windows Server is a flexible, secure and manageable Web server for hosting anything on the Web.</a:t>
            </a:r>
          </a:p>
          <a:p>
            <a:endParaRPr lang="en-US" dirty="0"/>
          </a:p>
          <a:p>
            <a:r>
              <a:rPr lang="en-US" dirty="0" err="1"/>
              <a:t>nginx</a:t>
            </a:r>
            <a:r>
              <a:rPr lang="en-US" dirty="0"/>
              <a:t> [engine x] is an HTTP and reverse proxy server, as well as a mail proxy server, written by Igor </a:t>
            </a:r>
            <a:r>
              <a:rPr lang="en-US" dirty="0" err="1"/>
              <a:t>Sysoev</a:t>
            </a:r>
            <a:r>
              <a:rPr lang="en-US" dirty="0"/>
              <a:t>.</a:t>
            </a:r>
          </a:p>
          <a:p>
            <a:endParaRPr lang="en-US" dirty="0"/>
          </a:p>
          <a:p>
            <a:r>
              <a:rPr lang="en-US" dirty="0"/>
              <a:t>Apache Tomcat powers numerous large-scale, mission-critical web applications across a diverse range of industries and organizations.</a:t>
            </a:r>
          </a:p>
        </p:txBody>
      </p:sp>
    </p:spTree>
    <p:extLst>
      <p:ext uri="{BB962C8B-B14F-4D97-AF65-F5344CB8AC3E}">
        <p14:creationId xmlns:p14="http://schemas.microsoft.com/office/powerpoint/2010/main" val="1470254413"/>
      </p:ext>
    </p:extLst>
  </p:cSld>
  <p:clrMapOvr>
    <a:masterClrMapping/>
  </p:clrMapOvr>
  <p:transition>
    <p:fade thruBlk="1"/>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03B8-4D26-4BD5-93F3-BCAD762A9414}"/>
              </a:ext>
            </a:extLst>
          </p:cNvPr>
          <p:cNvSpPr>
            <a:spLocks noGrp="1"/>
          </p:cNvSpPr>
          <p:nvPr>
            <p:ph type="title"/>
          </p:nvPr>
        </p:nvSpPr>
        <p:spPr/>
        <p:txBody>
          <a:bodyPr/>
          <a:lstStyle/>
          <a:p>
            <a:r>
              <a:rPr lang="en-US" dirty="0"/>
              <a:t>CSS</a:t>
            </a:r>
          </a:p>
        </p:txBody>
      </p:sp>
      <p:sp>
        <p:nvSpPr>
          <p:cNvPr id="3" name="Date Placeholder 2">
            <a:extLst>
              <a:ext uri="{FF2B5EF4-FFF2-40B4-BE49-F238E27FC236}">
                <a16:creationId xmlns:a16="http://schemas.microsoft.com/office/drawing/2014/main" id="{AAAA1520-FE36-4682-9729-4783BCA72930}"/>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9B577D9B-6420-43E5-BE5E-D2CB81417B4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84</a:t>
            </a:fld>
            <a:endParaRPr lang="en-US"/>
          </a:p>
        </p:txBody>
      </p:sp>
      <p:sp>
        <p:nvSpPr>
          <p:cNvPr id="5" name="Text Placeholder 4">
            <a:extLst>
              <a:ext uri="{FF2B5EF4-FFF2-40B4-BE49-F238E27FC236}">
                <a16:creationId xmlns:a16="http://schemas.microsoft.com/office/drawing/2014/main" id="{CF9BFA46-8AC7-40A8-809D-D341B01BE8E0}"/>
              </a:ext>
            </a:extLst>
          </p:cNvPr>
          <p:cNvSpPr>
            <a:spLocks noGrp="1"/>
          </p:cNvSpPr>
          <p:nvPr>
            <p:ph type="body" idx="1"/>
          </p:nvPr>
        </p:nvSpPr>
        <p:spPr/>
        <p:txBody>
          <a:bodyPr/>
          <a:lstStyle/>
          <a:p>
            <a:r>
              <a:rPr lang="en-US" dirty="0"/>
              <a:t>CSS helps you to keep the informational content of a document separate from the details of how to display it. The details of how to display the document are known as its </a:t>
            </a:r>
            <a:r>
              <a:rPr lang="en-US" i="1" dirty="0"/>
              <a:t>style</a:t>
            </a:r>
            <a:r>
              <a:rPr lang="en-US" dirty="0"/>
              <a:t>. You keep the style separate from the content so that you can:</a:t>
            </a:r>
          </a:p>
          <a:p>
            <a:endParaRPr lang="en-US" dirty="0"/>
          </a:p>
          <a:p>
            <a:r>
              <a:rPr lang="en-US" dirty="0"/>
              <a:t>Avoid duplication</a:t>
            </a:r>
          </a:p>
          <a:p>
            <a:r>
              <a:rPr lang="en-US" dirty="0"/>
              <a:t>Make maintenance easier</a:t>
            </a:r>
          </a:p>
          <a:p>
            <a:r>
              <a:rPr lang="en-US" dirty="0"/>
              <a:t>Use the same content with different styles for different purposes</a:t>
            </a:r>
          </a:p>
          <a:p>
            <a:endParaRPr lang="en-US" dirty="0"/>
          </a:p>
        </p:txBody>
      </p:sp>
    </p:spTree>
    <p:extLst>
      <p:ext uri="{BB962C8B-B14F-4D97-AF65-F5344CB8AC3E}">
        <p14:creationId xmlns:p14="http://schemas.microsoft.com/office/powerpoint/2010/main" val="2173355133"/>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E671-E259-4EC1-A1DC-4E6D216B4A10}"/>
              </a:ext>
            </a:extLst>
          </p:cNvPr>
          <p:cNvSpPr>
            <a:spLocks noGrp="1"/>
          </p:cNvSpPr>
          <p:nvPr>
            <p:ph type="title"/>
          </p:nvPr>
        </p:nvSpPr>
        <p:spPr/>
        <p:txBody>
          <a:bodyPr/>
          <a:lstStyle/>
          <a:p>
            <a:r>
              <a:rPr lang="en-US" b="1" dirty="0"/>
              <a:t>Tables</a:t>
            </a:r>
            <a:endParaRPr lang="en-US" dirty="0"/>
          </a:p>
        </p:txBody>
      </p:sp>
      <p:sp>
        <p:nvSpPr>
          <p:cNvPr id="3" name="Date Placeholder 2">
            <a:extLst>
              <a:ext uri="{FF2B5EF4-FFF2-40B4-BE49-F238E27FC236}">
                <a16:creationId xmlns:a16="http://schemas.microsoft.com/office/drawing/2014/main" id="{92C2BA83-B0BD-482F-8925-706BABE0901A}"/>
              </a:ext>
            </a:extLst>
          </p:cNvPr>
          <p:cNvSpPr>
            <a:spLocks noGrp="1"/>
          </p:cNvSpPr>
          <p:nvPr>
            <p:ph type="dt" idx="10"/>
          </p:nvPr>
        </p:nvSpPr>
        <p:spPr/>
        <p:txBody>
          <a:bodyPr/>
          <a:lstStyle/>
          <a:p>
            <a:fld id="{F073089A-E596-4E41-B79E-A0546BB4D06C}" type="datetime1">
              <a:rPr lang="en-US" smtClean="0"/>
              <a:t>8/20/2019</a:t>
            </a:fld>
            <a:endParaRPr lang="en-US"/>
          </a:p>
        </p:txBody>
      </p:sp>
      <p:sp>
        <p:nvSpPr>
          <p:cNvPr id="4" name="Slide Number Placeholder 3">
            <a:extLst>
              <a:ext uri="{FF2B5EF4-FFF2-40B4-BE49-F238E27FC236}">
                <a16:creationId xmlns:a16="http://schemas.microsoft.com/office/drawing/2014/main" id="{5824ECE2-0A4D-4ADC-B626-7020DE025E5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9</a:t>
            </a:fld>
            <a:endParaRPr lang="en-US"/>
          </a:p>
        </p:txBody>
      </p:sp>
      <p:sp>
        <p:nvSpPr>
          <p:cNvPr id="5" name="Text Placeholder 4">
            <a:extLst>
              <a:ext uri="{FF2B5EF4-FFF2-40B4-BE49-F238E27FC236}">
                <a16:creationId xmlns:a16="http://schemas.microsoft.com/office/drawing/2014/main" id="{A0FC8246-0EED-428A-A5C8-2E4D9A367185}"/>
              </a:ext>
            </a:extLst>
          </p:cNvPr>
          <p:cNvSpPr>
            <a:spLocks noGrp="1"/>
          </p:cNvSpPr>
          <p:nvPr>
            <p:ph type="body" idx="1"/>
          </p:nvPr>
        </p:nvSpPr>
        <p:spPr>
          <a:xfrm>
            <a:off x="425319" y="1527048"/>
            <a:ext cx="8503920" cy="4572000"/>
          </a:xfrm>
        </p:spPr>
        <p:txBody>
          <a:bodyPr/>
          <a:lstStyle/>
          <a:p>
            <a:r>
              <a:rPr lang="en-US" dirty="0"/>
              <a:t>A database table is composed of records and fields that hold data. Tables are also called datasheets. Each table in a database holds data about a different, but related, subject.</a:t>
            </a:r>
          </a:p>
          <a:p>
            <a:endParaRPr lang="en-US" dirty="0"/>
          </a:p>
        </p:txBody>
      </p:sp>
      <p:pic>
        <p:nvPicPr>
          <p:cNvPr id="2050" name="Picture 2" descr="https://www.cengage.com/school/corpview/RegularFeatures/DatabaseTutorial/figures/figure_2.gif">
            <a:extLst>
              <a:ext uri="{FF2B5EF4-FFF2-40B4-BE49-F238E27FC236}">
                <a16:creationId xmlns:a16="http://schemas.microsoft.com/office/drawing/2014/main" id="{8E3B64A7-01DC-4661-BF8D-3AD119FF40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404" y="3689983"/>
            <a:ext cx="7760045" cy="2562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286727"/>
      </p:ext>
    </p:extLst>
  </p:cSld>
  <p:clrMapOvr>
    <a:masterClrMapping/>
  </p:clrMapOvr>
  <p:transition>
    <p:fade thruBlk="1"/>
  </p:transition>
</p:sld>
</file>

<file path=ppt/theme/theme1.xml><?xml version="1.0" encoding="utf-8"?>
<a:theme xmlns:a="http://schemas.openxmlformats.org/drawingml/2006/main"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2815</TotalTime>
  <Words>2259</Words>
  <Application>Microsoft Office PowerPoint</Application>
  <PresentationFormat>On-screen Show (4:3)</PresentationFormat>
  <Paragraphs>557</Paragraphs>
  <Slides>84</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84</vt:i4>
      </vt:variant>
    </vt:vector>
  </HeadingPairs>
  <TitlesOfParts>
    <vt:vector size="95" baseType="lpstr">
      <vt:lpstr>Comic Sans MS</vt:lpstr>
      <vt:lpstr>Wingdings</vt:lpstr>
      <vt:lpstr>Playfair Display</vt:lpstr>
      <vt:lpstr>Arial</vt:lpstr>
      <vt:lpstr>Georgia</vt:lpstr>
      <vt:lpstr>Noto Sans Symbols</vt:lpstr>
      <vt:lpstr>Teko</vt:lpstr>
      <vt:lpstr>Arabic Typesetting</vt:lpstr>
      <vt:lpstr>medium-content-serif-font</vt:lpstr>
      <vt:lpstr>Civic</vt:lpstr>
      <vt:lpstr>Storyboard Layouts</vt:lpstr>
      <vt:lpstr>Learnings of 2st two week                         Md. Iabur Rahman </vt:lpstr>
      <vt:lpstr>Hello!</vt:lpstr>
      <vt:lpstr>Relational Database</vt:lpstr>
      <vt:lpstr>Advantages of Relational Database</vt:lpstr>
      <vt:lpstr>Disadvantages of Relational Database</vt:lpstr>
      <vt:lpstr>Non-Relational Database</vt:lpstr>
      <vt:lpstr>Advantages of Non-Relational Database</vt:lpstr>
      <vt:lpstr>Disadvantages of Non-Relational Database</vt:lpstr>
      <vt:lpstr>Tables</vt:lpstr>
      <vt:lpstr>Records</vt:lpstr>
      <vt:lpstr>Fields</vt:lpstr>
      <vt:lpstr>SQL CREATE DATABASE Statement </vt:lpstr>
      <vt:lpstr>SQL DROP DATABASE Statement</vt:lpstr>
      <vt:lpstr>USE Statement</vt:lpstr>
      <vt:lpstr>SQL SELECT DISTINCT Statement</vt:lpstr>
      <vt:lpstr>SQL Aliases</vt:lpstr>
      <vt:lpstr>Alias for Columns Examples</vt:lpstr>
      <vt:lpstr>Alias for Tables Example</vt:lpstr>
      <vt:lpstr>Between a certain range</vt:lpstr>
      <vt:lpstr>SQL LIKE Operator</vt:lpstr>
      <vt:lpstr>Different LIKE operators</vt:lpstr>
      <vt:lpstr>SQL IN Operator</vt:lpstr>
      <vt:lpstr>SQL ORDER BY Keyword</vt:lpstr>
      <vt:lpstr>ORDER BY DESC Example</vt:lpstr>
      <vt:lpstr>SQL GROUP BY Statement</vt:lpstr>
      <vt:lpstr>SQL GROUP BY Examples</vt:lpstr>
      <vt:lpstr>The SQL HAVING Clause</vt:lpstr>
      <vt:lpstr>SQL HAVING Examples</vt:lpstr>
      <vt:lpstr>SQL TOP and LIMIT Clause</vt:lpstr>
      <vt:lpstr>SQL CREATE TABLE Statement</vt:lpstr>
      <vt:lpstr>SQL DROP TABLE Statement</vt:lpstr>
      <vt:lpstr>SQL TRUNCATE TABLE</vt:lpstr>
      <vt:lpstr>SQL CREATE INDEX Statement</vt:lpstr>
      <vt:lpstr>SQL CREATE INDEX Statement</vt:lpstr>
      <vt:lpstr>SQL ALTER TABLE Statement</vt:lpstr>
      <vt:lpstr>ALTER TABLE - ADD Column</vt:lpstr>
      <vt:lpstr>ALTER TABLE - DROP COLUMN</vt:lpstr>
      <vt:lpstr>ALTER TABLE - ALTER/MODIFY COLUMN</vt:lpstr>
      <vt:lpstr>SQL INSERT INTO Statement</vt:lpstr>
      <vt:lpstr>SQL UPDATE Statement</vt:lpstr>
      <vt:lpstr>SQL DELETE Statement</vt:lpstr>
      <vt:lpstr>SQL Data Types</vt:lpstr>
      <vt:lpstr>SQL Constraints</vt:lpstr>
      <vt:lpstr>UNIQUE Constraint Example</vt:lpstr>
      <vt:lpstr>NOT NULL constraint Example</vt:lpstr>
      <vt:lpstr>PRIMARY KEY Constraint Example</vt:lpstr>
      <vt:lpstr>FOREIGN KEY Constraint Example</vt:lpstr>
      <vt:lpstr>CHECK Constraint Example</vt:lpstr>
      <vt:lpstr>DEFAULT Constraint Example</vt:lpstr>
      <vt:lpstr>SQL JOIN</vt:lpstr>
      <vt:lpstr>SQL INNER JOIN </vt:lpstr>
      <vt:lpstr>SQL LEFT JOIN</vt:lpstr>
      <vt:lpstr>SQL RIGHT JOIN</vt:lpstr>
      <vt:lpstr>SQL FULL OUTER JOIN</vt:lpstr>
      <vt:lpstr>SQL UNION Operator</vt:lpstr>
      <vt:lpstr>SQL Views</vt:lpstr>
      <vt:lpstr>SQL Views</vt:lpstr>
      <vt:lpstr>SQL CREATE OR REPLACE, DROP VIEW</vt:lpstr>
      <vt:lpstr>The COMMIT Command</vt:lpstr>
      <vt:lpstr>The ROLLBACK Command</vt:lpstr>
      <vt:lpstr>SQL BACKUP DATABASE for SQL Server</vt:lpstr>
      <vt:lpstr>Object Oriented Programming: Class</vt:lpstr>
      <vt:lpstr>Object Oriented Programming: Object</vt:lpstr>
      <vt:lpstr>     Object Oriented Programming: Encapsulation</vt:lpstr>
      <vt:lpstr>Object Oriented Programming: Abstraction</vt:lpstr>
      <vt:lpstr>Example: Abstraction</vt:lpstr>
      <vt:lpstr>Object Oriented Programming: Inheritance</vt:lpstr>
      <vt:lpstr>Inheritance Example (Java)</vt:lpstr>
      <vt:lpstr>Object Oriented Programming: Polymorphism</vt:lpstr>
      <vt:lpstr>Polymorphism Example (Java)</vt:lpstr>
      <vt:lpstr>Clean Code</vt:lpstr>
      <vt:lpstr>Clean Code: Naming Convention</vt:lpstr>
      <vt:lpstr>Clean Code: Naming Convention</vt:lpstr>
      <vt:lpstr>Clean Code: Naming Convention</vt:lpstr>
      <vt:lpstr>Clean Code: Naming Convention</vt:lpstr>
      <vt:lpstr>Clean Code: Variables/Methods</vt:lpstr>
      <vt:lpstr>Clean Code: Single Responsibility</vt:lpstr>
      <vt:lpstr>Clean Code: Small Methods</vt:lpstr>
      <vt:lpstr>Clean Code: Minimize Code</vt:lpstr>
      <vt:lpstr>Clean Code: Avoid code duplication </vt:lpstr>
      <vt:lpstr>Clean Code: Comments</vt:lpstr>
      <vt:lpstr>Web server</vt:lpstr>
      <vt:lpstr>    Microsoft IIS vs nginx vs Apache Tomcat</vt:lpstr>
      <vt:lpstr>CSS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up to day 10</dc:title>
  <dc:creator>Md Iabur Rahman</dc:creator>
  <cp:lastModifiedBy>Md Iabur Rahman</cp:lastModifiedBy>
  <cp:revision>116</cp:revision>
  <dcterms:modified xsi:type="dcterms:W3CDTF">2019-08-20T11:33:35Z</dcterms:modified>
</cp:coreProperties>
</file>