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62" r:id="rId3"/>
    <p:sldId id="263" r:id="rId4"/>
    <p:sldId id="278" r:id="rId5"/>
    <p:sldId id="264" r:id="rId6"/>
    <p:sldId id="265" r:id="rId7"/>
    <p:sldId id="266" r:id="rId8"/>
    <p:sldId id="267" r:id="rId9"/>
    <p:sldId id="268" r:id="rId10"/>
    <p:sldId id="273" r:id="rId11"/>
    <p:sldId id="274" r:id="rId12"/>
    <p:sldId id="27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howGuides="1">
      <p:cViewPr varScale="1">
        <p:scale>
          <a:sx n="64" d="100"/>
          <a:sy n="64" d="100"/>
        </p:scale>
        <p:origin x="1590" y="78"/>
      </p:cViewPr>
      <p:guideLst>
        <p:guide orient="horz" pos="218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1T15:26:41.251"/>
    </inkml:context>
    <inkml:brush xml:id="br0">
      <inkml:brushProperty name="width" value="0.035" units="cm"/>
      <inkml:brushProperty name="height" value="0.035" units="cm"/>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1T15:26:42.224"/>
    </inkml:context>
    <inkml:brush xml:id="br0">
      <inkml:brushProperty name="width" value="0.035" units="cm"/>
      <inkml:brushProperty name="height" value="0.035" units="cm"/>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1T15:26:42.433"/>
    </inkml:context>
    <inkml:brush xml:id="br0">
      <inkml:brushProperty name="width" value="0.035" units="cm"/>
      <inkml:brushProperty name="height" value="0.035" units="cm"/>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1E31D-1BD7-4FCD-B115-235B54B5776C}" type="datetimeFigureOut">
              <a:rPr lang="en-US" smtClean="0"/>
              <a:pPr/>
              <a:t>6/11/2025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492C9-F47B-4177-96C7-FFD36CF8E6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8492C9-F47B-4177-96C7-FFD36CF8E6A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lstStyle/>
          <a:p>
            <a:endParaRPr lang="en-US" dirty="0"/>
          </a:p>
          <a:p>
            <a:pPr algn="ctr">
              <a:buNone/>
            </a:pPr>
            <a:endParaRPr lang="en-IN" b="1" dirty="0"/>
          </a:p>
          <a:p>
            <a:pPr algn="ctr">
              <a:buNone/>
            </a:pPr>
            <a:r>
              <a:rPr lang="en-US" sz="2400" b="1" dirty="0">
                <a:latin typeface="Times New Roman" panose="02020603050405020304" pitchFamily="18" charset="0"/>
                <a:cs typeface="Times New Roman" panose="02020603050405020304" pitchFamily="18" charset="0"/>
              </a:rPr>
              <a:t>Department of Computer Science and Engineering </a:t>
            </a:r>
            <a:r>
              <a:rPr lang="en-US" sz="2400" b="1" dirty="0" err="1">
                <a:latin typeface="Times New Roman" panose="02020603050405020304" pitchFamily="18" charset="0"/>
                <a:cs typeface="Times New Roman" panose="02020603050405020304" pitchFamily="18" charset="0"/>
              </a:rPr>
              <a:t>Mtech</a:t>
            </a:r>
            <a:r>
              <a:rPr lang="en-US" sz="2400" b="1" dirty="0">
                <a:latin typeface="Times New Roman" panose="02020603050405020304" pitchFamily="18" charset="0"/>
                <a:cs typeface="Times New Roman" panose="02020603050405020304" pitchFamily="18" charset="0"/>
              </a:rPr>
              <a:t> Artificial Intelligence</a:t>
            </a:r>
          </a:p>
          <a:p>
            <a:pPr algn="ctr">
              <a:buNone/>
            </a:pPr>
            <a:r>
              <a:rPr lang="en-US" sz="2000" dirty="0">
                <a:latin typeface="Times New Roman" panose="02020603050405020304" pitchFamily="18" charset="0"/>
                <a:cs typeface="Times New Roman" panose="02020603050405020304" pitchFamily="18" charset="0"/>
              </a:rPr>
              <a:t>Mini Project Review</a:t>
            </a:r>
          </a:p>
          <a:p>
            <a:pPr algn="ctr">
              <a:buNone/>
            </a:pPr>
            <a:r>
              <a:rPr lang="en-US" sz="2000" dirty="0">
                <a:latin typeface="Times New Roman" panose="02020603050405020304" pitchFamily="18" charset="0"/>
                <a:cs typeface="Times New Roman" panose="02020603050405020304" pitchFamily="18" charset="0"/>
              </a:rPr>
              <a:t>on</a:t>
            </a:r>
          </a:p>
          <a:p>
            <a:pPr algn="ctr">
              <a:buNone/>
            </a:pPr>
            <a:r>
              <a:rPr lang="en-US" sz="2400" b="1" u="sng" dirty="0" err="1"/>
              <a:t>DeepBrain</a:t>
            </a:r>
            <a:r>
              <a:rPr lang="en-US" sz="2400" b="1" u="sng" dirty="0"/>
              <a:t>: An Explainable Deep Learning Approach for Brain Tumor Classification Using MobileNetV2</a:t>
            </a:r>
            <a:endParaRPr lang="en-US" sz="2400" b="1" u="sng" dirty="0">
              <a:latin typeface="Times New Roman" panose="02020603050405020304" pitchFamily="18" charset="0"/>
              <a:cs typeface="Times New Roman" panose="02020603050405020304" pitchFamily="18" charset="0"/>
            </a:endParaRPr>
          </a:p>
          <a:p>
            <a:pPr>
              <a:buNone/>
            </a:pPr>
            <a:endParaRPr lang="en-US" sz="24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Under the Guidance                                                Presented </a:t>
            </a:r>
          </a:p>
          <a:p>
            <a:pPr>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by</a:t>
            </a: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Mrs.P.Sandhya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G.Ashika</a:t>
            </a:r>
            <a:r>
              <a:rPr lang="en-US" sz="2400" dirty="0">
                <a:latin typeface="Times New Roman" panose="02020603050405020304" pitchFamily="18" charset="0"/>
                <a:cs typeface="Times New Roman" panose="02020603050405020304" pitchFamily="18" charset="0"/>
              </a:rPr>
              <a:t> Sreya</a:t>
            </a:r>
          </a:p>
          <a:p>
            <a:pPr>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asst.Professor</a:t>
            </a:r>
            <a:r>
              <a:rPr lang="en-US" sz="2000" dirty="0">
                <a:latin typeface="Times New Roman" panose="02020603050405020304" pitchFamily="18" charset="0"/>
                <a:cs typeface="Times New Roman" panose="02020603050405020304" pitchFamily="18" charset="0"/>
              </a:rPr>
              <a:t>)                                                                  (24L31DAC04)</a:t>
            </a:r>
            <a:r>
              <a:rPr lang="en-US" sz="2000" dirty="0"/>
              <a:t>                                                                   </a:t>
            </a:r>
          </a:p>
        </p:txBody>
      </p:sp>
      <p:pic>
        <p:nvPicPr>
          <p:cNvPr id="24" name="Picture 24"/>
          <p:cNvPicPr>
            <a:picLocks noChangeAspect="1" noChangeArrowheads="1"/>
          </p:cNvPicPr>
          <p:nvPr/>
        </p:nvPicPr>
        <p:blipFill>
          <a:blip r:embed="rId2"/>
          <a:srcRect/>
          <a:stretch>
            <a:fillRect/>
          </a:stretch>
        </p:blipFill>
        <p:spPr>
          <a:xfrm>
            <a:off x="546101" y="152401"/>
            <a:ext cx="8458835" cy="885825"/>
          </a:xfrm>
          <a:prstGeom prst="rect">
            <a:avLst/>
          </a:prstGeom>
          <a:noFill/>
          <a:ln w="9525">
            <a:noFill/>
            <a:miter lim="800000"/>
            <a:headEnd/>
            <a:tailEnd/>
          </a:ln>
        </p:spPr>
      </p:pic>
    </p:spTree>
  </p:cSld>
  <p:clrMapOvr>
    <a:masterClrMapping/>
  </p:clrMapOvr>
  <p:transition advTm="395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endParaRPr lang="en-US" dirty="0"/>
          </a:p>
        </p:txBody>
      </p:sp>
      <p:sp>
        <p:nvSpPr>
          <p:cNvPr id="3" name="Content Placeholder 2"/>
          <p:cNvSpPr>
            <a:spLocks noGrp="1"/>
          </p:cNvSpPr>
          <p:nvPr>
            <p:ph idx="1"/>
          </p:nvPr>
        </p:nvSpPr>
        <p:spPr>
          <a:xfrm>
            <a:off x="0" y="1285861"/>
            <a:ext cx="9144000" cy="5429287"/>
          </a:xfrm>
        </p:spPr>
        <p:txBody>
          <a:bodyPr>
            <a:normAutofit fontScale="92500"/>
          </a:bodyPr>
          <a:lstStyle/>
          <a:p>
            <a:pPr algn="ctr">
              <a:buNone/>
            </a:pPr>
            <a:r>
              <a:rPr lang="en-US" sz="2400" b="1" dirty="0">
                <a:solidFill>
                  <a:srgbClr val="000000"/>
                </a:solidFill>
                <a:latin typeface="Times New Roman" panose="02020603050405020304" pitchFamily="18" charset="0"/>
                <a:cs typeface="Times New Roman" panose="02020603050405020304" pitchFamily="18" charset="0"/>
              </a:rPr>
              <a:t>CNN</a:t>
            </a:r>
          </a:p>
          <a:p>
            <a:pPr algn="ctr">
              <a:buNone/>
            </a:pPr>
            <a:r>
              <a:rPr lang="en-US" sz="2400" dirty="0"/>
              <a:t>A convolutional neural network (CNN) is a deep learning algorithm highly effective for image classification and analysis tasks. It consists of multiple layers, such as convolutional layers that extract features, pooling layers that reduce spatial dimensions, activation functions that introduce non-linearity, and fully connected layers that perform final classification.</a:t>
            </a:r>
          </a:p>
          <a:p>
            <a:r>
              <a:rPr lang="en-US" sz="2400" dirty="0"/>
              <a:t>Key components used in the proposed model include:</a:t>
            </a:r>
          </a:p>
          <a:p>
            <a:r>
              <a:rPr lang="en-US" sz="2400" dirty="0"/>
              <a:t>Convolutional layers</a:t>
            </a:r>
          </a:p>
          <a:p>
            <a:r>
              <a:rPr lang="en-US" sz="2400" dirty="0" err="1"/>
              <a:t>Depthwise</a:t>
            </a:r>
            <a:r>
              <a:rPr lang="en-US" sz="2400" dirty="0"/>
              <a:t> separable convolutions (used in MobileNetV2)</a:t>
            </a:r>
          </a:p>
          <a:p>
            <a:r>
              <a:rPr lang="en-US" sz="2400" dirty="0"/>
              <a:t>Activation functions (ReLU and ReLU6)</a:t>
            </a:r>
          </a:p>
          <a:p>
            <a:r>
              <a:rPr lang="en-US" sz="2400" dirty="0"/>
              <a:t>Fully connected (dense) layers</a:t>
            </a:r>
          </a:p>
          <a:p>
            <a:r>
              <a:rPr lang="en-US" sz="2400" dirty="0"/>
              <a:t>Different types of CNN models commonly used in medical imaging are:</a:t>
            </a:r>
            <a:br>
              <a:rPr lang="en-US" sz="2400" dirty="0"/>
            </a:br>
            <a:r>
              <a:rPr lang="en-US" sz="2400" dirty="0"/>
              <a:t>LeNet, </a:t>
            </a:r>
            <a:r>
              <a:rPr lang="en-US" sz="2400" dirty="0" err="1"/>
              <a:t>AlexNet</a:t>
            </a:r>
            <a:r>
              <a:rPr lang="en-US" sz="2400" dirty="0"/>
              <a:t>, </a:t>
            </a:r>
            <a:r>
              <a:rPr lang="en-US" sz="2400" dirty="0" err="1"/>
              <a:t>GoogleNet</a:t>
            </a:r>
            <a:r>
              <a:rPr lang="en-US" sz="2400" dirty="0"/>
              <a:t>, </a:t>
            </a:r>
            <a:r>
              <a:rPr lang="en-US" sz="2400" dirty="0" err="1"/>
              <a:t>ResNet</a:t>
            </a:r>
            <a:r>
              <a:rPr lang="en-US" sz="2400" dirty="0"/>
              <a:t>, </a:t>
            </a:r>
            <a:r>
              <a:rPr lang="en-US" sz="2400" dirty="0" err="1"/>
              <a:t>MobileNet</a:t>
            </a:r>
            <a:r>
              <a:rPr lang="en-US" sz="2400" dirty="0"/>
              <a:t> (used in this project), and VGG.</a:t>
            </a:r>
          </a:p>
          <a:p>
            <a:pPr>
              <a:buNone/>
            </a:pPr>
            <a:endParaRPr lang="en-US" sz="1800" dirty="0">
              <a:solidFill>
                <a:srgbClr val="000000"/>
              </a:solidFill>
              <a:latin typeface="Times New Roman" panose="02020603050405020304" pitchFamily="18" charset="0"/>
              <a:cs typeface="Times New Roman" panose="02020603050405020304" pitchFamily="18" charset="0"/>
            </a:endParaRPr>
          </a:p>
          <a:p>
            <a:pPr>
              <a:buNone/>
            </a:pPr>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4" name="Picture 24"/>
          <p:cNvPicPr>
            <a:picLocks noChangeAspect="1" noChangeArrowheads="1"/>
          </p:cNvPicPr>
          <p:nvPr/>
        </p:nvPicPr>
        <p:blipFill>
          <a:blip r:embed="rId3"/>
          <a:srcRect/>
          <a:stretch>
            <a:fillRect/>
          </a:stretch>
        </p:blipFill>
        <p:spPr>
          <a:xfrm>
            <a:off x="369571" y="152401"/>
            <a:ext cx="8443595" cy="885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54032"/>
          </a:xfrm>
        </p:spPr>
        <p:txBody>
          <a:bodyPr>
            <a:normAutofit fontScale="90000"/>
          </a:bodyPr>
          <a:lstStyle/>
          <a:p>
            <a:endParaRPr lang="en-US" dirty="0"/>
          </a:p>
        </p:txBody>
      </p:sp>
      <p:sp>
        <p:nvSpPr>
          <p:cNvPr id="3" name="Content Placeholder 2"/>
          <p:cNvSpPr>
            <a:spLocks noGrp="1"/>
          </p:cNvSpPr>
          <p:nvPr>
            <p:ph idx="1"/>
          </p:nvPr>
        </p:nvSpPr>
        <p:spPr>
          <a:xfrm>
            <a:off x="142844" y="1071546"/>
            <a:ext cx="8858312" cy="5643601"/>
          </a:xfrm>
        </p:spPr>
        <p:txBody>
          <a:bodyPr>
            <a:normAutofit fontScale="65000" lnSpcReduction="20000"/>
          </a:bodyPr>
          <a:lstStyle/>
          <a:p>
            <a:pPr marL="0" indent="0">
              <a:buNone/>
            </a:pPr>
            <a:r>
              <a:rPr lang="en-US" sz="2800" b="1" dirty="0"/>
              <a:t>                                                                </a:t>
            </a:r>
            <a:r>
              <a:rPr lang="en-US" sz="3700" b="1" dirty="0"/>
              <a:t>MobileNetV2</a:t>
            </a:r>
          </a:p>
          <a:p>
            <a:pPr marL="0" indent="0">
              <a:buNone/>
            </a:pPr>
            <a:endParaRPr lang="en-US" sz="3700" b="1" dirty="0"/>
          </a:p>
          <a:p>
            <a:pPr marL="0" indent="0">
              <a:buNone/>
            </a:pPr>
            <a:br>
              <a:rPr lang="en-US" sz="2800" dirty="0"/>
            </a:br>
            <a:r>
              <a:rPr lang="en-US" sz="2800" dirty="0" err="1"/>
              <a:t>MobileNetV2</a:t>
            </a:r>
            <a:r>
              <a:rPr lang="en-US" sz="2800" dirty="0"/>
              <a:t> is a lightweight and efficient convolutional neural network architecture introduced by Google in 2018. It is specifically designed for mobile and embedded vision applications, where computational resources are limited. MobileNetV2 improves upon the original </a:t>
            </a:r>
            <a:r>
              <a:rPr lang="en-US" sz="2800" dirty="0" err="1"/>
              <a:t>MobileNet</a:t>
            </a:r>
            <a:r>
              <a:rPr lang="en-US" sz="2800" dirty="0"/>
              <a:t> by using </a:t>
            </a:r>
            <a:r>
              <a:rPr lang="en-US" sz="2800" i="1" dirty="0"/>
              <a:t>inverted residuals</a:t>
            </a:r>
            <a:r>
              <a:rPr lang="en-US" sz="2800" dirty="0"/>
              <a:t> and </a:t>
            </a:r>
            <a:r>
              <a:rPr lang="en-US" sz="2800" i="1" dirty="0"/>
              <a:t>linear bottlenecks</a:t>
            </a:r>
            <a:r>
              <a:rPr lang="en-US" sz="2800" dirty="0"/>
              <a:t>, enabling faster and more efficient inference without sacrificing accuracy.</a:t>
            </a:r>
          </a:p>
          <a:p>
            <a:r>
              <a:rPr lang="en-US" sz="2800" b="1" dirty="0"/>
              <a:t>Benefits of MobileNetV2 include:</a:t>
            </a:r>
            <a:endParaRPr lang="en-US" sz="2800" dirty="0"/>
          </a:p>
          <a:p>
            <a:r>
              <a:rPr lang="en-US" sz="2800" dirty="0"/>
              <a:t>Lightweight and low-latency inference</a:t>
            </a:r>
          </a:p>
          <a:p>
            <a:r>
              <a:rPr lang="en-US" sz="2800" dirty="0"/>
              <a:t>Reduced number of parameters</a:t>
            </a:r>
          </a:p>
          <a:p>
            <a:r>
              <a:rPr lang="en-US" sz="2800" dirty="0"/>
              <a:t>High accuracy on image classification tasks</a:t>
            </a:r>
          </a:p>
          <a:p>
            <a:r>
              <a:rPr lang="en-US" sz="2800" dirty="0"/>
              <a:t>Ideal for deployment on mobile and edge devices</a:t>
            </a:r>
          </a:p>
          <a:p>
            <a:r>
              <a:rPr lang="en-US" sz="2800" b="1" dirty="0"/>
              <a:t>Variants and Applications of </a:t>
            </a:r>
            <a:r>
              <a:rPr lang="en-US" sz="2800" b="1" dirty="0" err="1"/>
              <a:t>MobileNet</a:t>
            </a:r>
            <a:r>
              <a:rPr lang="en-US" sz="2800" b="1" dirty="0"/>
              <a:t> include:</a:t>
            </a:r>
            <a:endParaRPr lang="en-US" sz="2800" dirty="0"/>
          </a:p>
          <a:p>
            <a:r>
              <a:rPr lang="en-US" sz="2800" dirty="0"/>
              <a:t>MobileNetV1: The original lightweight CNN model</a:t>
            </a:r>
          </a:p>
          <a:p>
            <a:r>
              <a:rPr lang="en-US" sz="2800" b="1" dirty="0"/>
              <a:t>MobileNetV2</a:t>
            </a:r>
            <a:r>
              <a:rPr lang="en-US" sz="2800" dirty="0"/>
              <a:t>: Improved architecture with better accuracy and efficiency</a:t>
            </a:r>
          </a:p>
          <a:p>
            <a:r>
              <a:rPr lang="en-US" sz="2800" dirty="0"/>
              <a:t>MobileNetV3 (Small and Large): Optimized for even better performance using neural architecture search</a:t>
            </a:r>
          </a:p>
          <a:p>
            <a:r>
              <a:rPr lang="en-US" sz="2800" dirty="0"/>
              <a:t>Widely used in medical imaging, object detection, and real-time AI on mobile platforms</a:t>
            </a:r>
          </a:p>
          <a:p>
            <a:pPr>
              <a:lnSpc>
                <a:spcPct val="150000"/>
              </a:lnSpc>
              <a:buNone/>
            </a:pPr>
            <a:r>
              <a:rPr lang="en-US" sz="22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24"/>
          <p:cNvPicPr>
            <a:picLocks noChangeAspect="1" noChangeArrowheads="1"/>
          </p:cNvPicPr>
          <p:nvPr/>
        </p:nvPicPr>
        <p:blipFill>
          <a:blip r:embed="rId2"/>
          <a:srcRect/>
          <a:stretch>
            <a:fillRect/>
          </a:stretch>
        </p:blipFill>
        <p:spPr>
          <a:xfrm>
            <a:off x="369571" y="152401"/>
            <a:ext cx="8443595" cy="8858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6"/>
            <a:ext cx="8229600" cy="494030"/>
          </a:xfrm>
        </p:spPr>
        <p:txBody>
          <a:bodyPr>
            <a:normAutofit fontScale="90000"/>
          </a:bodyPr>
          <a:lstStyle/>
          <a:p>
            <a:br>
              <a:rPr lang="en-US"/>
            </a:br>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7" name="Picture 24"/>
          <p:cNvPicPr>
            <a:picLocks noChangeAspect="1" noChangeArrowheads="1"/>
          </p:cNvPicPr>
          <p:nvPr/>
        </p:nvPicPr>
        <p:blipFill>
          <a:blip r:embed="rId2"/>
          <a:srcRect/>
          <a:stretch>
            <a:fillRect/>
          </a:stretch>
        </p:blipFill>
        <p:spPr>
          <a:xfrm>
            <a:off x="185421" y="123191"/>
            <a:ext cx="8653780" cy="885825"/>
          </a:xfrm>
          <a:prstGeom prst="rect">
            <a:avLst/>
          </a:prstGeom>
          <a:noFill/>
          <a:ln w="9525">
            <a:noFill/>
            <a:miter lim="800000"/>
            <a:headEnd/>
            <a:tailEnd/>
          </a:ln>
        </p:spPr>
      </p:pic>
      <p:sp>
        <p:nvSpPr>
          <p:cNvPr id="8" name="Text Box 7"/>
          <p:cNvSpPr txBox="1"/>
          <p:nvPr/>
        </p:nvSpPr>
        <p:spPr>
          <a:xfrm>
            <a:off x="3482976" y="1045845"/>
            <a:ext cx="2519045" cy="523220"/>
          </a:xfrm>
          <a:prstGeom prst="rect">
            <a:avLst/>
          </a:prstGeom>
          <a:noFill/>
        </p:spPr>
        <p:txBody>
          <a:bodyPr wrap="square" rtlCol="0">
            <a:spAutoFit/>
          </a:bodyPr>
          <a:lstStyle/>
          <a:p>
            <a:pPr algn="ctr"/>
            <a:r>
              <a:rPr lang="en-US" sz="2800" b="1"/>
              <a:t>RESULTS</a:t>
            </a:r>
          </a:p>
        </p:txBody>
      </p:sp>
      <p:sp>
        <p:nvSpPr>
          <p:cNvPr id="9" name="Text Box 8"/>
          <p:cNvSpPr txBox="1"/>
          <p:nvPr/>
        </p:nvSpPr>
        <p:spPr>
          <a:xfrm>
            <a:off x="1214414" y="1785926"/>
            <a:ext cx="3479165" cy="400110"/>
          </a:xfrm>
          <a:prstGeom prst="rect">
            <a:avLst/>
          </a:prstGeom>
          <a:noFill/>
        </p:spPr>
        <p:txBody>
          <a:bodyPr wrap="square" rtlCol="0">
            <a:spAutoFit/>
          </a:bodyPr>
          <a:lstStyle/>
          <a:p>
            <a:r>
              <a:rPr lang="en-US" sz="2000" b="1" dirty="0"/>
              <a:t>Confusion Matrix</a:t>
            </a:r>
          </a:p>
        </p:txBody>
      </p:sp>
      <p:sp>
        <p:nvSpPr>
          <p:cNvPr id="12" name="TextBox 11"/>
          <p:cNvSpPr txBox="1"/>
          <p:nvPr/>
        </p:nvSpPr>
        <p:spPr>
          <a:xfrm>
            <a:off x="214391" y="4239858"/>
            <a:ext cx="1143008" cy="369332"/>
          </a:xfrm>
          <a:prstGeom prst="rect">
            <a:avLst/>
          </a:prstGeom>
          <a:noFill/>
        </p:spPr>
        <p:txBody>
          <a:bodyPr wrap="square" rtlCol="0">
            <a:spAutoFit/>
          </a:bodyPr>
          <a:lstStyle/>
          <a:p>
            <a:r>
              <a:rPr lang="en-US" b="1" dirty="0"/>
              <a:t>Accuracy</a:t>
            </a:r>
          </a:p>
        </p:txBody>
      </p:sp>
      <p:graphicFrame>
        <p:nvGraphicFramePr>
          <p:cNvPr id="10" name="Table 9">
            <a:extLst>
              <a:ext uri="{FF2B5EF4-FFF2-40B4-BE49-F238E27FC236}">
                <a16:creationId xmlns:a16="http://schemas.microsoft.com/office/drawing/2014/main" id="{002749B2-8019-B1AE-E351-57BE8B0479D0}"/>
              </a:ext>
            </a:extLst>
          </p:cNvPr>
          <p:cNvGraphicFramePr>
            <a:graphicFrameLocks noGrp="1"/>
          </p:cNvGraphicFramePr>
          <p:nvPr>
            <p:extLst>
              <p:ext uri="{D42A27DB-BD31-4B8C-83A1-F6EECF244321}">
                <p14:modId xmlns:p14="http://schemas.microsoft.com/office/powerpoint/2010/main" val="2905134523"/>
              </p:ext>
            </p:extLst>
          </p:nvPr>
        </p:nvGraphicFramePr>
        <p:xfrm>
          <a:off x="457200" y="2137169"/>
          <a:ext cx="7405343" cy="1947947"/>
        </p:xfrm>
        <a:graphic>
          <a:graphicData uri="http://schemas.openxmlformats.org/drawingml/2006/table">
            <a:tbl>
              <a:tblPr/>
              <a:tblGrid>
                <a:gridCol w="1481069">
                  <a:extLst>
                    <a:ext uri="{9D8B030D-6E8A-4147-A177-3AD203B41FA5}">
                      <a16:colId xmlns:a16="http://schemas.microsoft.com/office/drawing/2014/main" val="3108709024"/>
                    </a:ext>
                  </a:extLst>
                </a:gridCol>
                <a:gridCol w="1344314">
                  <a:extLst>
                    <a:ext uri="{9D8B030D-6E8A-4147-A177-3AD203B41FA5}">
                      <a16:colId xmlns:a16="http://schemas.microsoft.com/office/drawing/2014/main" val="549170200"/>
                    </a:ext>
                  </a:extLst>
                </a:gridCol>
                <a:gridCol w="1617822">
                  <a:extLst>
                    <a:ext uri="{9D8B030D-6E8A-4147-A177-3AD203B41FA5}">
                      <a16:colId xmlns:a16="http://schemas.microsoft.com/office/drawing/2014/main" val="3500036783"/>
                    </a:ext>
                  </a:extLst>
                </a:gridCol>
                <a:gridCol w="1481069">
                  <a:extLst>
                    <a:ext uri="{9D8B030D-6E8A-4147-A177-3AD203B41FA5}">
                      <a16:colId xmlns:a16="http://schemas.microsoft.com/office/drawing/2014/main" val="4099117222"/>
                    </a:ext>
                  </a:extLst>
                </a:gridCol>
                <a:gridCol w="1481069">
                  <a:extLst>
                    <a:ext uri="{9D8B030D-6E8A-4147-A177-3AD203B41FA5}">
                      <a16:colId xmlns:a16="http://schemas.microsoft.com/office/drawing/2014/main" val="3088303685"/>
                    </a:ext>
                  </a:extLst>
                </a:gridCol>
              </a:tblGrid>
              <a:tr h="277090">
                <a:tc>
                  <a:txBody>
                    <a:bodyPr/>
                    <a:lstStyle/>
                    <a:p>
                      <a:r>
                        <a:rPr lang="en-IN" b="1" dirty="0"/>
                        <a:t>Class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TP</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FP</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FN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TN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14503"/>
                  </a:ext>
                </a:extLst>
              </a:tr>
              <a:tr h="277090">
                <a:tc>
                  <a:txBody>
                    <a:bodyPr/>
                    <a:lstStyle/>
                    <a:p>
                      <a:r>
                        <a:rPr lang="en-IN" b="1" dirty="0"/>
                        <a:t>glioma</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505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3498270"/>
                  </a:ext>
                </a:extLst>
              </a:tr>
              <a:tr h="484907">
                <a:tc>
                  <a:txBody>
                    <a:bodyPr/>
                    <a:lstStyle/>
                    <a:p>
                      <a:r>
                        <a:rPr lang="en-IN" b="1"/>
                        <a:t>meningioma</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2865849"/>
                  </a:ext>
                </a:extLst>
              </a:tr>
              <a:tr h="277090">
                <a:tc>
                  <a:txBody>
                    <a:bodyPr/>
                    <a:lstStyle/>
                    <a:p>
                      <a:r>
                        <a:rPr lang="en-IN" b="1"/>
                        <a:t>notumor</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464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786881"/>
                  </a:ext>
                </a:extLst>
              </a:tr>
              <a:tr h="277090">
                <a:tc>
                  <a:txBody>
                    <a:bodyPr/>
                    <a:lstStyle/>
                    <a:p>
                      <a:r>
                        <a:rPr lang="en-IN" b="1"/>
                        <a:t>pituitary</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507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853696"/>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0A858B8B-0D43-2E85-1CCD-C73F06E69698}"/>
                  </a:ext>
                </a:extLst>
              </p14:cNvPr>
              <p14:cNvContentPartPr/>
              <p14:nvPr/>
            </p14:nvContentPartPr>
            <p14:xfrm>
              <a:off x="-1783953" y="2907608"/>
              <a:ext cx="360" cy="360"/>
            </p14:xfrm>
          </p:contentPart>
        </mc:Choice>
        <mc:Fallback>
          <p:pic>
            <p:nvPicPr>
              <p:cNvPr id="14" name="Ink 13">
                <a:extLst>
                  <a:ext uri="{FF2B5EF4-FFF2-40B4-BE49-F238E27FC236}">
                    <a16:creationId xmlns:a16="http://schemas.microsoft.com/office/drawing/2014/main" id="{0A858B8B-0D43-2E85-1CCD-C73F06E69698}"/>
                  </a:ext>
                </a:extLst>
              </p:cNvPr>
              <p:cNvPicPr/>
              <p:nvPr/>
            </p:nvPicPr>
            <p:blipFill>
              <a:blip r:embed="rId4"/>
              <a:stretch>
                <a:fillRect/>
              </a:stretch>
            </p:blipFill>
            <p:spPr>
              <a:xfrm>
                <a:off x="-1790073" y="290148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2933DAE7-ECA3-112E-1BE3-5473CC55A865}"/>
                  </a:ext>
                </a:extLst>
              </p14:cNvPr>
              <p14:cNvContentPartPr/>
              <p14:nvPr/>
            </p14:nvContentPartPr>
            <p14:xfrm>
              <a:off x="-1754073" y="2923088"/>
              <a:ext cx="360" cy="360"/>
            </p14:xfrm>
          </p:contentPart>
        </mc:Choice>
        <mc:Fallback>
          <p:pic>
            <p:nvPicPr>
              <p:cNvPr id="15" name="Ink 14">
                <a:extLst>
                  <a:ext uri="{FF2B5EF4-FFF2-40B4-BE49-F238E27FC236}">
                    <a16:creationId xmlns:a16="http://schemas.microsoft.com/office/drawing/2014/main" id="{2933DAE7-ECA3-112E-1BE3-5473CC55A865}"/>
                  </a:ext>
                </a:extLst>
              </p:cNvPr>
              <p:cNvPicPr/>
              <p:nvPr/>
            </p:nvPicPr>
            <p:blipFill>
              <a:blip r:embed="rId4"/>
              <a:stretch>
                <a:fillRect/>
              </a:stretch>
            </p:blipFill>
            <p:spPr>
              <a:xfrm>
                <a:off x="-1760193" y="291696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FE02B0AE-EB03-D60F-C1EE-2613314257CE}"/>
                  </a:ext>
                </a:extLst>
              </p14:cNvPr>
              <p14:cNvContentPartPr/>
              <p14:nvPr/>
            </p14:nvContentPartPr>
            <p14:xfrm>
              <a:off x="-1754073" y="2923088"/>
              <a:ext cx="360" cy="360"/>
            </p14:xfrm>
          </p:contentPart>
        </mc:Choice>
        <mc:Fallback>
          <p:pic>
            <p:nvPicPr>
              <p:cNvPr id="16" name="Ink 15">
                <a:extLst>
                  <a:ext uri="{FF2B5EF4-FFF2-40B4-BE49-F238E27FC236}">
                    <a16:creationId xmlns:a16="http://schemas.microsoft.com/office/drawing/2014/main" id="{FE02B0AE-EB03-D60F-C1EE-2613314257CE}"/>
                  </a:ext>
                </a:extLst>
              </p:cNvPr>
              <p:cNvPicPr/>
              <p:nvPr/>
            </p:nvPicPr>
            <p:blipFill>
              <a:blip r:embed="rId4"/>
              <a:stretch>
                <a:fillRect/>
              </a:stretch>
            </p:blipFill>
            <p:spPr>
              <a:xfrm>
                <a:off x="-1760193" y="2916968"/>
                <a:ext cx="12600" cy="12600"/>
              </a:xfrm>
              <a:prstGeom prst="rect">
                <a:avLst/>
              </a:prstGeom>
            </p:spPr>
          </p:pic>
        </mc:Fallback>
      </mc:AlternateContent>
      <p:pic>
        <p:nvPicPr>
          <p:cNvPr id="22" name="Picture 21" descr="A graph of a graph with blue lines and text&#10;&#10;AI-generated content may be incorrect.">
            <a:extLst>
              <a:ext uri="{FF2B5EF4-FFF2-40B4-BE49-F238E27FC236}">
                <a16:creationId xmlns:a16="http://schemas.microsoft.com/office/drawing/2014/main" id="{7B0B00A4-0DF2-A8AA-8B9E-5BAEB7AFC9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5914" y="4424524"/>
            <a:ext cx="5852172" cy="2338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81935"/>
            <a:ext cx="8229600" cy="6264696"/>
          </a:xfrm>
        </p:spPr>
        <p:txBody>
          <a:bodyPr>
            <a:normAutofit fontScale="55000" lnSpcReduction="20000"/>
          </a:bodyPr>
          <a:lstStyle/>
          <a:p>
            <a:pPr algn="ctr">
              <a:buNone/>
            </a:pPr>
            <a:endParaRPr lang="en-US" b="1" u="sng" dirty="0"/>
          </a:p>
          <a:p>
            <a:pPr algn="ctr">
              <a:buNone/>
            </a:pPr>
            <a:endParaRPr lang="en-US" b="1" u="sng" dirty="0"/>
          </a:p>
          <a:p>
            <a:pPr algn="ctr">
              <a:buNone/>
            </a:pPr>
            <a:r>
              <a:rPr lang="en-US" sz="2500" b="1" dirty="0">
                <a:latin typeface="Times New Roman" panose="02020603050405020304" pitchFamily="18" charset="0"/>
                <a:cs typeface="Times New Roman" panose="02020603050405020304" pitchFamily="18" charset="0"/>
              </a:rPr>
              <a:t>FUTURE ENHANCEMENT</a:t>
            </a:r>
          </a:p>
          <a:p>
            <a:r>
              <a:rPr lang="en-US" dirty="0"/>
              <a:t>Add real-time webcam-based MRI image capture</a:t>
            </a:r>
          </a:p>
          <a:p>
            <a:r>
              <a:rPr lang="en-US" dirty="0"/>
              <a:t>Integrate email notification with attached PDF reports</a:t>
            </a:r>
          </a:p>
          <a:p>
            <a:r>
              <a:rPr lang="en-US" dirty="0"/>
              <a:t>Implement user authentication (login/signup system)</a:t>
            </a:r>
          </a:p>
          <a:p>
            <a:r>
              <a:rPr lang="en-US" dirty="0"/>
              <a:t>Enable historical prediction tracking per patient</a:t>
            </a:r>
          </a:p>
          <a:p>
            <a:r>
              <a:rPr lang="en-US" dirty="0"/>
              <a:t>Add a confidence threshold slider in the frontend</a:t>
            </a:r>
          </a:p>
          <a:p>
            <a:r>
              <a:rPr lang="en-US" dirty="0"/>
              <a:t>Enable multi-language support (frontend &amp; reports)</a:t>
            </a:r>
          </a:p>
          <a:p>
            <a:r>
              <a:rPr lang="en-US" dirty="0"/>
              <a:t>Allow manual annotation or correction by doctors in the app</a:t>
            </a:r>
          </a:p>
          <a:p>
            <a:r>
              <a:rPr lang="en-US" dirty="0"/>
              <a:t>Provide Grad-CAM audio explanation using text-to-speech</a:t>
            </a:r>
          </a:p>
          <a:p>
            <a:r>
              <a:rPr lang="en-US" dirty="0"/>
              <a:t>Support switching between different trained model versions</a:t>
            </a:r>
          </a:p>
          <a:p>
            <a:r>
              <a:rPr lang="en-US" dirty="0"/>
              <a:t>Add feedback button to flag wrong predictions for retraining</a:t>
            </a:r>
          </a:p>
          <a:p>
            <a:r>
              <a:rPr lang="en-US" dirty="0"/>
              <a:t>Integrate with hospital PACS/RIS/DICOM systems</a:t>
            </a:r>
          </a:p>
          <a:p>
            <a:r>
              <a:rPr lang="en-US" dirty="0"/>
              <a:t>Include clinical treatment suggestions in PDF reports</a:t>
            </a:r>
          </a:p>
          <a:p>
            <a:r>
              <a:rPr lang="en-US" dirty="0"/>
              <a:t>Make the frontend responsive and mobile-friendly</a:t>
            </a:r>
          </a:p>
          <a:p>
            <a:r>
              <a:rPr lang="en-US" dirty="0"/>
              <a:t>Enhance dark/light mode with theme persistence</a:t>
            </a:r>
          </a:p>
          <a:p>
            <a:r>
              <a:rPr lang="en-US" dirty="0"/>
              <a:t>Add dashboard for usage analytics and model performance</a:t>
            </a:r>
          </a:p>
          <a:p>
            <a:r>
              <a:rPr lang="en-US" dirty="0"/>
              <a:t>Daily usage</a:t>
            </a:r>
          </a:p>
          <a:p>
            <a:r>
              <a:rPr lang="en-US" dirty="0"/>
              <a:t>Model accuracy trends</a:t>
            </a:r>
          </a:p>
          <a:p>
            <a:r>
              <a:rPr lang="en-US" dirty="0"/>
              <a:t>Common misclassified classes</a:t>
            </a:r>
          </a:p>
          <a:p>
            <a:r>
              <a:rPr lang="en-US" dirty="0"/>
              <a:t>Patient volume per tumor type</a:t>
            </a:r>
          </a:p>
          <a:p>
            <a:endParaRPr lang="en-US" dirty="0"/>
          </a:p>
        </p:txBody>
      </p:sp>
      <p:pic>
        <p:nvPicPr>
          <p:cNvPr id="24" name="Picture 24"/>
          <p:cNvPicPr>
            <a:picLocks noChangeAspect="1" noChangeArrowheads="1"/>
          </p:cNvPicPr>
          <p:nvPr/>
        </p:nvPicPr>
        <p:blipFill>
          <a:blip r:embed="rId2"/>
          <a:srcRect/>
          <a:stretch>
            <a:fillRect/>
          </a:stretch>
        </p:blipFill>
        <p:spPr>
          <a:xfrm>
            <a:off x="363220" y="332656"/>
            <a:ext cx="8323580" cy="885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flipH="1" flipV="1">
            <a:off x="-3348880" y="6647202"/>
            <a:ext cx="3312942" cy="598221"/>
          </a:xfrm>
        </p:spPr>
        <p:txBody>
          <a:bodyPr>
            <a:normAutofit fontScale="97500" lnSpcReduction="10000"/>
          </a:bodyPr>
          <a:lstStyle/>
          <a:p>
            <a:pPr algn="ctr">
              <a:buNone/>
            </a:pPr>
            <a:endParaRPr lang="en-US" sz="3600" dirty="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16829" y="210797"/>
            <a:ext cx="8293735" cy="885825"/>
          </a:xfrm>
          <a:prstGeom prst="rect">
            <a:avLst/>
          </a:prstGeom>
          <a:noFill/>
          <a:ln w="9525">
            <a:noFill/>
            <a:miter lim="800000"/>
            <a:headEnd/>
            <a:tailEnd/>
          </a:ln>
        </p:spPr>
      </p:pic>
      <p:sp>
        <p:nvSpPr>
          <p:cNvPr id="6" name="Rectangle 4">
            <a:extLst>
              <a:ext uri="{FF2B5EF4-FFF2-40B4-BE49-F238E27FC236}">
                <a16:creationId xmlns:a16="http://schemas.microsoft.com/office/drawing/2014/main" id="{E9E5A0E6-77BA-A8D7-1B08-3FF6D23E2DDF}"/>
              </a:ext>
            </a:extLst>
          </p:cNvPr>
          <p:cNvSpPr>
            <a:spLocks noChangeArrowheads="1"/>
          </p:cNvSpPr>
          <p:nvPr/>
        </p:nvSpPr>
        <p:spPr bwMode="auto">
          <a:xfrm>
            <a:off x="833580" y="1185257"/>
            <a:ext cx="666023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integration of deep learning techniques in brain tumor classification has significantly enhanced the accuracy and efficiency of diagnostic processes. By utilizing convolutional neural networks (CNNs), particularly the MobileNetV2 architecture, the system effectively analyzes complex MRI brain images to distinguish between glioma, meningioma, pituitary tumors, and healthy brains. This approach automates the detection process, minimizes human error, and supports radiologists with fast and reliable predictions. The use of Grad-CAM further adds explainability by visually highlighting tumor regions in the images, thereby increasing trust and interpretability of the model’s decisions. Unlike traditional methods, this system benefits from transfer learning, allowing high performance even with limited data. Overall, this deep learning-based application offers a non-invasive, efficient, and accurate solution for early brain tumor diagnosis, potentially improving clinical workflows and patient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5" y="5500702"/>
            <a:ext cx="8229600" cy="1143000"/>
          </a:xfrm>
        </p:spPr>
        <p:txBody>
          <a:bodyPr/>
          <a:lstStyle/>
          <a:p>
            <a:r>
              <a:rPr lang="en-US" dirty="0"/>
              <a:t>     </a:t>
            </a:r>
          </a:p>
        </p:txBody>
      </p:sp>
      <p:sp>
        <p:nvSpPr>
          <p:cNvPr id="3" name="Content Placeholder 2"/>
          <p:cNvSpPr>
            <a:spLocks noGrp="1"/>
          </p:cNvSpPr>
          <p:nvPr>
            <p:ph idx="1"/>
          </p:nvPr>
        </p:nvSpPr>
        <p:spPr/>
        <p:txBody>
          <a:bodyPr/>
          <a:lstStyle/>
          <a:p>
            <a:pPr>
              <a:buNone/>
            </a:pPr>
            <a:endParaRPr lang="en-US" dirty="0"/>
          </a:p>
          <a:p>
            <a:pPr>
              <a:buNone/>
            </a:pPr>
            <a:endParaRPr lang="en-US" dirty="0"/>
          </a:p>
          <a:p>
            <a:pPr marL="0" indent="0">
              <a:buNone/>
            </a:pPr>
            <a:r>
              <a:rPr lang="en-US" sz="8000" b="1" dirty="0">
                <a:latin typeface="Times New Roman" panose="02020603050405020304" pitchFamily="18" charset="0"/>
                <a:cs typeface="Times New Roman" panose="02020603050405020304" pitchFamily="18" charset="0"/>
              </a:rPr>
              <a:t>       Thank You</a:t>
            </a:r>
          </a:p>
          <a:p>
            <a:pPr marL="0" indent="0" algn="ctr">
              <a:buNone/>
            </a:pPr>
            <a:endParaRPr lang="en-US" sz="8000" b="1" dirty="0"/>
          </a:p>
        </p:txBody>
      </p:sp>
      <p:pic>
        <p:nvPicPr>
          <p:cNvPr id="24" name="Picture 24"/>
          <p:cNvPicPr>
            <a:picLocks noChangeAspect="1" noChangeArrowheads="1"/>
          </p:cNvPicPr>
          <p:nvPr/>
        </p:nvPicPr>
        <p:blipFill>
          <a:blip r:embed="rId2"/>
          <a:srcRect/>
          <a:stretch>
            <a:fillRect/>
          </a:stretch>
        </p:blipFill>
        <p:spPr>
          <a:xfrm>
            <a:off x="334646" y="274955"/>
            <a:ext cx="8655685" cy="885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57299"/>
            <a:ext cx="9144000" cy="5195902"/>
          </a:xfrm>
        </p:spPr>
        <p:txBody>
          <a:bodyPr>
            <a:normAutofit fontScale="57500" lnSpcReduction="20000"/>
          </a:bodyPr>
          <a:lstStyle/>
          <a:p>
            <a:pPr algn="ctr">
              <a:buNone/>
            </a:pPr>
            <a:endParaRPr lang="en-IN" sz="2900" b="1" u="sng" dirty="0"/>
          </a:p>
          <a:p>
            <a:pPr algn="ctr">
              <a:buNone/>
            </a:pPr>
            <a:r>
              <a:rPr lang="en-IN" sz="3600" b="1" dirty="0">
                <a:latin typeface="Times New Roman" panose="02020603050405020304" pitchFamily="18" charset="0"/>
                <a:cs typeface="Times New Roman" panose="02020603050405020304" pitchFamily="18" charset="0"/>
              </a:rPr>
              <a:t>ABSTRACT</a:t>
            </a:r>
          </a:p>
          <a:p>
            <a:r>
              <a:rPr lang="en-US" sz="2200" dirty="0">
                <a:solidFill>
                  <a:srgbClr val="000000"/>
                </a:solidFill>
                <a:latin typeface="Times New Roman" panose="02020603050405020304"/>
              </a:rPr>
              <a:t>	</a:t>
            </a:r>
            <a:r>
              <a:rPr lang="en-IN" dirty="0"/>
              <a:t>This project presents </a:t>
            </a:r>
            <a:r>
              <a:rPr lang="en-IN" i="1" dirty="0" err="1"/>
              <a:t>DeepBrain</a:t>
            </a:r>
            <a:r>
              <a:rPr lang="en-IN" dirty="0"/>
              <a:t>, a clinically motivated deep learning-based system for automatic brain </a:t>
            </a:r>
            <a:r>
              <a:rPr lang="en-IN" dirty="0" err="1"/>
              <a:t>tumor</a:t>
            </a:r>
            <a:r>
              <a:rPr lang="en-IN" dirty="0"/>
              <a:t> classification using MobileNetV2 and Grad-CAM visualization. The solution leverages transfer learning with MobileNetV2 and fine-tunes it using a custom training pipeline enhanced with data augmentation, dropout, batch normalization, and L2 regularization layers. The dataset used is categorized into four distinct classes: glioma, meningioma, pituitary </a:t>
            </a:r>
            <a:r>
              <a:rPr lang="en-IN" dirty="0" err="1"/>
              <a:t>tumor</a:t>
            </a:r>
            <a:r>
              <a:rPr lang="en-IN" dirty="0"/>
              <a:t>, and no </a:t>
            </a:r>
            <a:r>
              <a:rPr lang="en-IN" dirty="0" err="1"/>
              <a:t>tumor</a:t>
            </a:r>
            <a:r>
              <a:rPr lang="en-IN" dirty="0"/>
              <a:t>, and is split into training, validation, and test sets with image size standardized to 224×224 pixels.</a:t>
            </a:r>
            <a:endParaRPr lang="en-IN" b="1" dirty="0"/>
          </a:p>
          <a:p>
            <a:r>
              <a:rPr lang="en-IN" dirty="0"/>
              <a:t>The backend is deployed using </a:t>
            </a:r>
            <a:r>
              <a:rPr lang="en-IN" dirty="0" err="1"/>
              <a:t>FastAPI</a:t>
            </a:r>
            <a:r>
              <a:rPr lang="en-IN" dirty="0"/>
              <a:t>, exposing endpoints for prediction and PDF generation. The frontend is built with HTML, CSS, and JavaScript, providing a user-friendly interface for uploading images, receiving predictions with class probabilities, and visualizing Grad-CAM overlays for explainability. The model's output is summarized in a downloadable PDF containing the diagnosis, Grad-CAM results, and treatment recommendations for each image.</a:t>
            </a:r>
            <a:endParaRPr lang="en-IN" b="1" dirty="0"/>
          </a:p>
          <a:p>
            <a:r>
              <a:rPr lang="en-IN" dirty="0"/>
              <a:t>The model is evaluated using accuracy, confusion matrix, ROC-AUC curves, and classification reports. The system also supports batch image classification, dynamic prediction progress bars, patient name entry, and auto-cleaning of temporary data. This end-to-end application is tailored for clinical use, telemedicine, and educational settings, enabling fast, interpretable, and reliable brain </a:t>
            </a:r>
            <a:r>
              <a:rPr lang="en-IN" dirty="0" err="1"/>
              <a:t>tumor</a:t>
            </a:r>
            <a:r>
              <a:rPr lang="en-IN"/>
              <a:t> detection.</a:t>
            </a:r>
            <a:endParaRPr lang="en-IN" b="1"/>
          </a:p>
          <a:p>
            <a:pPr algn="just">
              <a:lnSpc>
                <a:spcPct val="170000"/>
              </a:lnSpc>
              <a:buNone/>
            </a:pPr>
            <a:r>
              <a:rPr lang="en-IN" sz="2400" b="1" u="sng"/>
              <a:t>   </a:t>
            </a:r>
            <a:endParaRPr lang="en-IN" sz="2400" b="1" u="sng" dirty="0"/>
          </a:p>
          <a:p>
            <a:pPr algn="ctr">
              <a:buNone/>
            </a:pPr>
            <a:endParaRPr lang="en-IN" sz="3900" b="1" u="sng" dirty="0"/>
          </a:p>
          <a:p>
            <a:pPr algn="just">
              <a:buNone/>
            </a:pPr>
            <a:endParaRPr lang="en-IN" b="1" u="sng" dirty="0"/>
          </a:p>
        </p:txBody>
      </p:sp>
      <p:pic>
        <p:nvPicPr>
          <p:cNvPr id="24" name="Picture 24"/>
          <p:cNvPicPr>
            <a:picLocks noChangeAspect="1" noChangeArrowheads="1"/>
          </p:cNvPicPr>
          <p:nvPr/>
        </p:nvPicPr>
        <p:blipFill>
          <a:blip r:embed="rId2"/>
          <a:srcRect/>
          <a:stretch>
            <a:fillRect/>
          </a:stretch>
        </p:blipFill>
        <p:spPr>
          <a:xfrm>
            <a:off x="357157" y="214291"/>
            <a:ext cx="8501123" cy="8858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normAutofit fontScale="92500" lnSpcReduction="10000"/>
          </a:bodyPr>
          <a:lstStyle/>
          <a:p>
            <a:pPr algn="ctr">
              <a:buNone/>
            </a:pPr>
            <a:endParaRPr lang="en-US" sz="3900" b="1" u="sng" dirty="0"/>
          </a:p>
          <a:p>
            <a:pPr algn="ctr">
              <a:buNone/>
            </a:pPr>
            <a:endParaRPr lang="en-US" sz="3900" b="1" u="sng" dirty="0"/>
          </a:p>
          <a:p>
            <a:pPr algn="ctr">
              <a:buNone/>
            </a:pPr>
            <a:r>
              <a:rPr lang="en-US" sz="2500" b="1" dirty="0">
                <a:latin typeface="Times New Roman" panose="02020603050405020304" pitchFamily="18" charset="0"/>
                <a:cs typeface="Times New Roman" panose="02020603050405020304" pitchFamily="18" charset="0"/>
              </a:rPr>
              <a:t>Brain Tumor</a:t>
            </a:r>
          </a:p>
          <a:p>
            <a:pPr algn="ctr">
              <a:buNone/>
            </a:pPr>
            <a:endParaRPr lang="en-US" sz="1800" b="1" u="sng" dirty="0"/>
          </a:p>
          <a:p>
            <a:pPr algn="just">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a:t>Brain tumors are abnormal growths of cells in the brain that can be benign or malignant. If not diagnosed and treated early, malignant brain tumors can grow rapidly, disrupt normal brain function, and become life-threatening. These tumors originate within the brain tissue and may spread to other parts of the central nervous system. Accurate and early detection of brain tumors is crucial to improving treatment outcomes and survival rates. This project aims to predict the presence of brain tumors by analyzing MRI scan data of patients, using deep learning algorithms. A convolutional neural network (CNN) is trained to classify brain scans into categories such as glioma, meningioma, pituitary tumor, or no tumor, assisting in faster and more reliable diagnoses.</a:t>
            </a:r>
            <a:endParaRPr lang="en-US" sz="1800" dirty="0">
              <a:latin typeface="Times New Roman" panose="02020603050405020304" pitchFamily="18" charset="0"/>
              <a:cs typeface="Times New Roman" panose="02020603050405020304" pitchFamily="18" charset="0"/>
            </a:endParaRPr>
          </a:p>
          <a:p>
            <a:pPr algn="just">
              <a:buNone/>
            </a:pPr>
            <a:r>
              <a:rPr lang="en-US" sz="2900" dirty="0"/>
              <a:t>              </a:t>
            </a:r>
          </a:p>
          <a:p>
            <a:pPr algn="ctr">
              <a:buNone/>
            </a:pPr>
            <a:endParaRPr lang="en-US" b="1" u="sng" dirty="0"/>
          </a:p>
          <a:p>
            <a:pPr algn="ctr">
              <a:buNone/>
            </a:pPr>
            <a:endParaRPr lang="en-US" b="1" u="sng" dirty="0"/>
          </a:p>
          <a:p>
            <a:pPr algn="ctr">
              <a:buNone/>
            </a:pPr>
            <a:endParaRPr lang="en-US" b="1" u="sng" dirty="0"/>
          </a:p>
          <a:p>
            <a:pPr algn="ctr">
              <a:buNone/>
            </a:pPr>
            <a:endParaRPr lang="en-US" b="1" u="sng" dirty="0"/>
          </a:p>
        </p:txBody>
      </p:sp>
      <p:pic>
        <p:nvPicPr>
          <p:cNvPr id="24" name="Picture 24"/>
          <p:cNvPicPr>
            <a:picLocks noChangeAspect="1" noChangeArrowheads="1"/>
          </p:cNvPicPr>
          <p:nvPr/>
        </p:nvPicPr>
        <p:blipFill>
          <a:blip r:embed="rId2"/>
          <a:srcRect/>
          <a:stretch>
            <a:fillRect/>
          </a:stretch>
        </p:blipFill>
        <p:spPr>
          <a:xfrm>
            <a:off x="572135" y="381001"/>
            <a:ext cx="8262620" cy="8858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1" descr="World Heart Day 2022 70% Of Heart Attack Deaths Last Year Occurred In 30-60  Age Group"/>
          <p:cNvSpPr/>
          <p:nvPr/>
        </p:nvSpPr>
        <p:spPr>
          <a:xfrm>
            <a:off x="1727200" y="1327934"/>
            <a:ext cx="5943600" cy="4456132"/>
          </a:xfrm>
        </p:spPr>
        <p:txBody>
          <a:bodyPr/>
          <a:lstStyle/>
          <a:p>
            <a:endParaRPr lang="en-IN"/>
          </a:p>
        </p:txBody>
      </p:sp>
      <p:sp>
        <p:nvSpPr>
          <p:cNvPr id="8" name="Picture 1" descr="World Heart Day 2022 70% Of Heart Attack Deaths Last Year Occurred In 30-60  Age Group"/>
          <p:cNvSpPr/>
          <p:nvPr/>
        </p:nvSpPr>
        <p:spPr>
          <a:xfrm>
            <a:off x="1854200" y="1454934"/>
            <a:ext cx="5943600" cy="4456132"/>
          </a:xfrm>
        </p:spPr>
        <p:txBody>
          <a:bodyPr/>
          <a:lstStyle/>
          <a:p>
            <a:endParaRPr lang="en-IN"/>
          </a:p>
        </p:txBody>
      </p:sp>
      <p:sp>
        <p:nvSpPr>
          <p:cNvPr id="9" name="Picture 1" descr="World Heart Day 2022 70% Of Heart Attack Deaths Last Year Occurred In 30-60  Age Group"/>
          <p:cNvSpPr/>
          <p:nvPr/>
        </p:nvSpPr>
        <p:spPr>
          <a:xfrm>
            <a:off x="1981200" y="1581935"/>
            <a:ext cx="5943600" cy="4456132"/>
          </a:xfrm>
        </p:spPr>
        <p:txBody>
          <a:bodyPr/>
          <a:lstStyle/>
          <a:p>
            <a:endParaRPr lang="en-IN"/>
          </a:p>
        </p:txBody>
      </p:sp>
      <p:sp>
        <p:nvSpPr>
          <p:cNvPr id="10" name="Picture 1" descr="World Heart Day 2022 70% Of Heart Attack Deaths Last Year Occurred In 30-60  Age Group"/>
          <p:cNvSpPr/>
          <p:nvPr/>
        </p:nvSpPr>
        <p:spPr>
          <a:xfrm>
            <a:off x="2108200" y="1708935"/>
            <a:ext cx="5943600" cy="4456132"/>
          </a:xfrm>
        </p:spPr>
        <p:txBody>
          <a:bodyPr/>
          <a:lstStyle/>
          <a:p>
            <a:endParaRPr lang="en-IN"/>
          </a:p>
        </p:txBody>
      </p:sp>
      <p:sp>
        <p:nvSpPr>
          <p:cNvPr id="11" name="Picture 1" descr="World Heart Day 2022 70% Of Heart Attack Deaths Last Year Occurred In 30-60  Age Group"/>
          <p:cNvSpPr/>
          <p:nvPr/>
        </p:nvSpPr>
        <p:spPr>
          <a:xfrm>
            <a:off x="2235200" y="1835934"/>
            <a:ext cx="5943600" cy="4456132"/>
          </a:xfrm>
        </p:spPr>
        <p:txBody>
          <a:bodyPr/>
          <a:lstStyle/>
          <a:p>
            <a:endParaRPr lang="en-IN"/>
          </a:p>
        </p:txBody>
      </p:sp>
      <p:sp>
        <p:nvSpPr>
          <p:cNvPr id="12" name="Picture 1" descr="World Heart Day 2022 70% Of Heart Attack Deaths Last Year Occurred In 30-60  Age Group"/>
          <p:cNvSpPr/>
          <p:nvPr/>
        </p:nvSpPr>
        <p:spPr>
          <a:xfrm>
            <a:off x="2362200" y="1962935"/>
            <a:ext cx="5943600" cy="4456132"/>
          </a:xfrm>
        </p:spPr>
        <p:txBody>
          <a:bodyPr/>
          <a:lstStyle/>
          <a:p>
            <a:endParaRPr lang="en-IN"/>
          </a:p>
        </p:txBody>
      </p:sp>
      <p:sp>
        <p:nvSpPr>
          <p:cNvPr id="13" name="Picture 1" descr="World Heart Day 2022 70% Of Heart Attack Deaths Last Year Occurred In 30-60  Age Group"/>
          <p:cNvSpPr/>
          <p:nvPr/>
        </p:nvSpPr>
        <p:spPr>
          <a:xfrm>
            <a:off x="2489200" y="2089935"/>
            <a:ext cx="5943600" cy="4456132"/>
          </a:xfrm>
        </p:spPr>
        <p:txBody>
          <a:bodyPr/>
          <a:lstStyle/>
          <a:p>
            <a:endParaRPr lang="en-IN"/>
          </a:p>
        </p:txBody>
      </p:sp>
      <p:sp>
        <p:nvSpPr>
          <p:cNvPr id="14" name="Picture 1" descr="World Heart Day 2022 70% Of Heart Attack Deaths Last Year Occurred In 30-60  Age Group"/>
          <p:cNvSpPr/>
          <p:nvPr/>
        </p:nvSpPr>
        <p:spPr>
          <a:xfrm>
            <a:off x="1600200" y="1200935"/>
            <a:ext cx="5943600" cy="4456132"/>
          </a:xfrm>
        </p:spPr>
        <p:txBody>
          <a:bodyPr/>
          <a:lstStyle/>
          <a:p>
            <a:endParaRPr lang="en-IN"/>
          </a:p>
        </p:txBody>
      </p:sp>
      <p:sp>
        <p:nvSpPr>
          <p:cNvPr id="15" name="Picture 1" descr="World Heart Day 2022 70% Of Heart Attack Deaths Last Year Occurred In 30-60  Age Group"/>
          <p:cNvSpPr/>
          <p:nvPr/>
        </p:nvSpPr>
        <p:spPr>
          <a:xfrm>
            <a:off x="2616200" y="2216934"/>
            <a:ext cx="5943600" cy="4456132"/>
          </a:xfrm>
        </p:spPr>
        <p:txBody>
          <a:bodyPr/>
          <a:lstStyle/>
          <a:p>
            <a:endParaRPr lang="en-IN"/>
          </a:p>
        </p:txBody>
      </p:sp>
      <p:sp>
        <p:nvSpPr>
          <p:cNvPr id="17" name="TextBox 16"/>
          <p:cNvSpPr txBox="1"/>
          <p:nvPr/>
        </p:nvSpPr>
        <p:spPr>
          <a:xfrm>
            <a:off x="1285852" y="1571613"/>
            <a:ext cx="6500859" cy="461665"/>
          </a:xfrm>
          <a:prstGeom prst="rect">
            <a:avLst/>
          </a:prstGeom>
          <a:noFill/>
        </p:spPr>
        <p:txBody>
          <a:bodyPr wrap="square" rtlCol="0">
            <a:spAutoFit/>
          </a:bodyPr>
          <a:lstStyle/>
          <a:p>
            <a:pPr algn="ctr"/>
            <a:r>
              <a:rPr lang="en-US" sz="2400" b="1" dirty="0"/>
              <a:t>Statistics on Brain Tumor in recent years</a:t>
            </a:r>
          </a:p>
        </p:txBody>
      </p:sp>
      <p:pic>
        <p:nvPicPr>
          <p:cNvPr id="18" name="Picture 24"/>
          <p:cNvPicPr>
            <a:picLocks noChangeAspect="1" noChangeArrowheads="1"/>
          </p:cNvPicPr>
          <p:nvPr/>
        </p:nvPicPr>
        <p:blipFill>
          <a:blip r:embed="rId2"/>
          <a:srcRect/>
          <a:stretch>
            <a:fillRect/>
          </a:stretch>
        </p:blipFill>
        <p:spPr>
          <a:xfrm>
            <a:off x="214281" y="214290"/>
            <a:ext cx="8929719" cy="885825"/>
          </a:xfrm>
          <a:prstGeom prst="rect">
            <a:avLst/>
          </a:prstGeom>
          <a:noFill/>
          <a:ln w="9525">
            <a:noFill/>
            <a:miter lim="800000"/>
            <a:headEnd/>
            <a:tailEnd/>
          </a:ln>
        </p:spPr>
      </p:pic>
      <p:pic>
        <p:nvPicPr>
          <p:cNvPr id="3" name="Picture 2" descr="A graph showing the age of a person&#10;&#10;AI-generated content may be incorrect.">
            <a:extLst>
              <a:ext uri="{FF2B5EF4-FFF2-40B4-BE49-F238E27FC236}">
                <a16:creationId xmlns:a16="http://schemas.microsoft.com/office/drawing/2014/main" id="{3B8194FD-F2F3-9A72-BA75-602403981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16934"/>
            <a:ext cx="7213600" cy="45569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1" y="1428736"/>
            <a:ext cx="8429684" cy="4500594"/>
          </a:xfrm>
        </p:spPr>
        <p:txBody>
          <a:bodyPr>
            <a:normAutofit fontScale="97500" lnSpcReduction="10000"/>
          </a:bodyPr>
          <a:lstStyle/>
          <a:p>
            <a:pPr algn="ctr">
              <a:buNone/>
            </a:pPr>
            <a:r>
              <a:rPr lang="en-US" sz="2900" b="1" dirty="0">
                <a:latin typeface="Times New Roman" panose="02020603050405020304" pitchFamily="18" charset="0"/>
                <a:cs typeface="Times New Roman" panose="02020603050405020304" pitchFamily="18" charset="0"/>
              </a:rPr>
              <a:t>EXISTING SYSTEM</a:t>
            </a:r>
          </a:p>
          <a:p>
            <a:pPr fontAlgn="ctr">
              <a:buNone/>
            </a:pPr>
            <a:r>
              <a:rPr lang="en-US" sz="1800" dirty="0"/>
              <a:t>There are a number of existing systems for detecting brain tumors, including:</a:t>
            </a:r>
            <a:br>
              <a:rPr lang="en-US" sz="1800" dirty="0"/>
            </a:br>
            <a:r>
              <a:rPr lang="en-US" sz="1800" b="1" dirty="0"/>
              <a:t>Magnetic Resonance Imaging (MRI):</a:t>
            </a:r>
            <a:r>
              <a:rPr lang="en-US" sz="1800" dirty="0"/>
              <a:t> The most widely used imaging technique for detecting brain tumors. MRI provides detailed images of the brain’s structure and helps identify abnormalities. However, interpretation depends on radiologist expertise and may miss subtle patterns.</a:t>
            </a:r>
            <a:br>
              <a:rPr lang="en-US" sz="1800" dirty="0"/>
            </a:br>
            <a:r>
              <a:rPr lang="en-US" sz="1800" b="1" dirty="0"/>
              <a:t>Computed Tomography (CT) Scans:</a:t>
            </a:r>
            <a:r>
              <a:rPr lang="en-US" sz="1800" dirty="0"/>
              <a:t> CT scans are faster and often used in emergency situations, but offer lower resolution than MRIs and are less effective at detecting small or early-stage tumors.</a:t>
            </a:r>
            <a:br>
              <a:rPr lang="en-US" sz="1800" dirty="0"/>
            </a:br>
            <a:r>
              <a:rPr lang="en-US" sz="1800" b="1" dirty="0"/>
              <a:t>Biopsy:</a:t>
            </a:r>
            <a:r>
              <a:rPr lang="en-US" sz="1800" dirty="0"/>
              <a:t> A surgical method to extract brain tissue for analysis. It is invasive and used only after imaging suggests a tumor.</a:t>
            </a:r>
            <a:br>
              <a:rPr lang="en-US" sz="1800" dirty="0"/>
            </a:br>
            <a:r>
              <a:rPr lang="en-US" sz="1800" b="1" dirty="0"/>
              <a:t>Manual Radiologist Diagnosis:</a:t>
            </a:r>
            <a:r>
              <a:rPr lang="en-US" sz="1800" dirty="0"/>
              <a:t> Experts analyze MRI or CT scans manually. This approach is prone to human error due to fatigue or limited experience, especially in complex or borderline cases.</a:t>
            </a:r>
            <a:br>
              <a:rPr lang="en-US" sz="1800" dirty="0"/>
            </a:br>
            <a:r>
              <a:rPr lang="en-US" sz="1800" b="1" dirty="0"/>
              <a:t>Traditional Machine Learning Models:</a:t>
            </a:r>
            <a:r>
              <a:rPr lang="en-US" sz="1800" dirty="0"/>
              <a:t> Some systems use handcrafted features with classifiers like SVMs or random forests. However, they often lack robustness and generalization across datasets.</a:t>
            </a:r>
            <a:endParaRPr lang="en-US" dirty="0"/>
          </a:p>
        </p:txBody>
      </p:sp>
      <p:pic>
        <p:nvPicPr>
          <p:cNvPr id="24" name="Picture 24"/>
          <p:cNvPicPr>
            <a:picLocks noChangeAspect="1" noChangeArrowheads="1"/>
          </p:cNvPicPr>
          <p:nvPr/>
        </p:nvPicPr>
        <p:blipFill>
          <a:blip r:embed="rId2"/>
          <a:srcRect/>
          <a:stretch>
            <a:fillRect/>
          </a:stretch>
        </p:blipFill>
        <p:spPr>
          <a:xfrm>
            <a:off x="570229" y="228601"/>
            <a:ext cx="7984491" cy="8858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6371"/>
            <a:ext cx="8229600" cy="6436567"/>
          </a:xfrm>
        </p:spPr>
        <p:txBody>
          <a:bodyPr>
            <a:normAutofit fontScale="92500" lnSpcReduction="20000"/>
          </a:bodyPr>
          <a:lstStyle/>
          <a:p>
            <a:pPr algn="ctr">
              <a:buNone/>
            </a:pPr>
            <a:endParaRPr lang="en-US" b="1" u="sng" dirty="0"/>
          </a:p>
          <a:p>
            <a:pPr algn="ctr">
              <a:buNone/>
            </a:pPr>
            <a:endParaRPr lang="en-US" b="1" u="sng" dirty="0"/>
          </a:p>
          <a:p>
            <a:pPr algn="ctr">
              <a:buNone/>
            </a:pPr>
            <a:r>
              <a:rPr lang="en-US" sz="2400" b="1" dirty="0">
                <a:latin typeface="Times New Roman" panose="02020603050405020304" pitchFamily="18" charset="0"/>
                <a:cs typeface="Times New Roman" panose="02020603050405020304" pitchFamily="18" charset="0"/>
              </a:rPr>
              <a:t>PROPOSED SYSTEM</a:t>
            </a:r>
          </a:p>
          <a:p>
            <a:pPr algn="ctr">
              <a:buNone/>
            </a:pPr>
            <a:endParaRPr lang="en-US" sz="1600" b="1" dirty="0">
              <a:latin typeface="Times New Roman" panose="02020603050405020304" pitchFamily="18" charset="0"/>
              <a:cs typeface="Times New Roman" panose="02020603050405020304" pitchFamily="18" charset="0"/>
            </a:endParaRPr>
          </a:p>
          <a:p>
            <a:r>
              <a:rPr lang="en-US" sz="1800" dirty="0"/>
              <a:t>In the proposed system, a deep learning-based approach is used to detect and classify brain tumors from MRI images with high accuracy. The dataset used comprises four distinct classes: glioma, meningioma, pituitary tumor, and no-tumor. Prior to model training, the dataset is preprocessed and augmented using techniques like rotation, zooming, flipping, and rescaling to improve generalization and prevent overfitting.</a:t>
            </a:r>
          </a:p>
          <a:p>
            <a:r>
              <a:rPr lang="en-US" sz="1800" dirty="0"/>
              <a:t>A MobileNetV2-based Convolutional Neural Network (CNN) is employed, known for its balance of efficiency and accuracy, especially suitable for low-resource environments. The model architecture includes </a:t>
            </a:r>
            <a:r>
              <a:rPr lang="en-US" sz="1800" dirty="0" err="1"/>
              <a:t>depthwise</a:t>
            </a:r>
            <a:r>
              <a:rPr lang="en-US" sz="1800" dirty="0"/>
              <a:t> separable convolutions, batch normalization, and activation layers, followed by global average pooling and dense layers for classification. The model is trained on a well-organized dataset, split into training and testing folders, and achieves more than 93% accuracy, significantly improving upon existing baseline methods.</a:t>
            </a:r>
          </a:p>
          <a:p>
            <a:r>
              <a:rPr lang="en-US" sz="1800" dirty="0"/>
              <a:t>Enhancements such as Grad-CAM visualizations are integrated into the system to provide explainable AI, highlighting regions of the brain that influenced the classification result. The model also undergoes performance evaluation using classification reports, ROC-AUC curves, and confusion matrices to ensure its reliability and robustness.</a:t>
            </a:r>
          </a:p>
          <a:p>
            <a:r>
              <a:rPr lang="en-US" sz="1800" dirty="0"/>
              <a:t>Furthermore, a user-friendly Flask web application is built around the model, enabling real-time predictions on uploaded images. Features include multiple image uploads, visual prediction results with ✅/❌ labels, Grad-CAM heatmaps, and downloadable PDF reports, making the system practical for medical professionals and educational purposes.</a:t>
            </a:r>
            <a:endParaRPr lang="en-US" sz="1800" dirty="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145417" y="304800"/>
            <a:ext cx="8658225" cy="10033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3" y="428605"/>
            <a:ext cx="8086724" cy="5821363"/>
          </a:xfrm>
        </p:spPr>
        <p:txBody>
          <a:bodyPr>
            <a:normAutofit fontScale="75000" lnSpcReduction="20000"/>
          </a:bodyPr>
          <a:lstStyle/>
          <a:p>
            <a:pPr algn="ctr">
              <a:buNone/>
            </a:pPr>
            <a:endParaRPr lang="en-US" b="1" u="sng" dirty="0"/>
          </a:p>
          <a:p>
            <a:pPr algn="ctr">
              <a:buNone/>
            </a:pPr>
            <a:endParaRPr lang="en-US" b="1" u="sng" dirty="0"/>
          </a:p>
          <a:p>
            <a:pPr algn="ctr">
              <a:buNone/>
            </a:pPr>
            <a:endParaRPr lang="en-US" sz="2700" b="1" dirty="0">
              <a:latin typeface="Times New Roman" panose="02020603050405020304" pitchFamily="18" charset="0"/>
              <a:cs typeface="Times New Roman" panose="02020603050405020304" pitchFamily="18" charset="0"/>
            </a:endParaRPr>
          </a:p>
          <a:p>
            <a:pPr algn="ctr">
              <a:buNone/>
            </a:pPr>
            <a:r>
              <a:rPr lang="en-US" sz="2700" b="1" dirty="0">
                <a:latin typeface="Times New Roman" panose="02020603050405020304" pitchFamily="18" charset="0"/>
                <a:cs typeface="Times New Roman" panose="02020603050405020304" pitchFamily="18" charset="0"/>
              </a:rPr>
              <a:t>SYSTEM REQUIREMENTS</a:t>
            </a:r>
          </a:p>
          <a:p>
            <a:pPr algn="ctr">
              <a:buNone/>
            </a:pPr>
            <a:endParaRPr lang="en-US" sz="2000" b="1" u="sng" dirty="0"/>
          </a:p>
          <a:p>
            <a:pPr algn="ctr">
              <a:buNone/>
            </a:pPr>
            <a:endParaRPr lang="en-US" sz="2000" b="1" u="sng" dirty="0"/>
          </a:p>
          <a:p>
            <a:pPr algn="ctr">
              <a:buNone/>
            </a:pPr>
            <a:endParaRPr lang="en-US" sz="2000" b="1" u="sng" dirty="0"/>
          </a:p>
          <a:p>
            <a:r>
              <a:rPr lang="en-IN" sz="2400" b="1" dirty="0"/>
              <a:t>Hardware Requirements:</a:t>
            </a:r>
            <a:br>
              <a:rPr lang="en-IN" sz="2400" dirty="0"/>
            </a:br>
            <a:r>
              <a:rPr lang="en-IN" sz="2400" dirty="0"/>
              <a:t>Processor   : Intel Core i5 or higher</a:t>
            </a:r>
            <a:br>
              <a:rPr lang="en-IN" sz="2400" dirty="0"/>
            </a:br>
            <a:r>
              <a:rPr lang="en-IN" sz="2400" dirty="0"/>
              <a:t>RAM     : 8 GB minimum (16 GB recommended for faster training)</a:t>
            </a:r>
            <a:br>
              <a:rPr lang="en-IN" sz="2400" dirty="0"/>
            </a:br>
            <a:r>
              <a:rPr lang="en-IN" sz="2400" dirty="0"/>
              <a:t>ROM        : 512 GB (SSD recommended for faster data access)</a:t>
            </a:r>
            <a:br>
              <a:rPr lang="en-IN" sz="2400" dirty="0"/>
            </a:br>
            <a:r>
              <a:rPr lang="en-IN" sz="2400" dirty="0"/>
              <a:t>GPU     : NVIDIA GPU with CUDA support (optional but recommended)</a:t>
            </a:r>
          </a:p>
          <a:p>
            <a:endParaRPr lang="en-IN" sz="2400" dirty="0"/>
          </a:p>
          <a:p>
            <a:endParaRPr lang="en-IN" sz="2400" dirty="0"/>
          </a:p>
          <a:p>
            <a:r>
              <a:rPr lang="en-IN" sz="2400" b="1" dirty="0"/>
              <a:t>Software Requirements:</a:t>
            </a:r>
            <a:br>
              <a:rPr lang="en-IN" sz="2400" dirty="0"/>
            </a:br>
            <a:r>
              <a:rPr lang="en-IN" sz="2400" dirty="0"/>
              <a:t>Operating System      : Windows 10/11, Linux, or macOS</a:t>
            </a:r>
            <a:br>
              <a:rPr lang="en-IN" sz="2400" dirty="0"/>
            </a:br>
            <a:r>
              <a:rPr lang="en-IN" sz="2400" dirty="0"/>
              <a:t>Coding Language       : Python 3.7 or above</a:t>
            </a:r>
            <a:br>
              <a:rPr lang="en-IN" sz="2400" dirty="0"/>
            </a:br>
            <a:r>
              <a:rPr lang="en-IN" sz="2400" dirty="0"/>
              <a:t>Development Platform    : </a:t>
            </a:r>
            <a:r>
              <a:rPr lang="en-IN" sz="2400" dirty="0" err="1"/>
              <a:t>Jupyter</a:t>
            </a:r>
            <a:r>
              <a:rPr lang="en-IN" sz="2400" dirty="0"/>
              <a:t> Notebook / VS Code / PyCharm</a:t>
            </a:r>
            <a:br>
              <a:rPr lang="en-IN" sz="2400" dirty="0"/>
            </a:br>
            <a:r>
              <a:rPr lang="en-IN" sz="2400" dirty="0"/>
              <a:t>Frameworks &amp; Libraries   : TensorFlow, </a:t>
            </a:r>
            <a:r>
              <a:rPr lang="en-IN" sz="2400" dirty="0" err="1"/>
              <a:t>Keras</a:t>
            </a:r>
            <a:r>
              <a:rPr lang="en-IN" sz="2400" dirty="0"/>
              <a:t>, OpenCV, NumPy, Matplotlib, Flask</a:t>
            </a:r>
            <a:br>
              <a:rPr lang="en-IN" sz="2400" dirty="0"/>
            </a:br>
            <a:r>
              <a:rPr lang="en-IN" sz="2400" dirty="0"/>
              <a:t>Back-end Dataset       : Brain </a:t>
            </a:r>
            <a:r>
              <a:rPr lang="en-IN" sz="2400" dirty="0" err="1"/>
              <a:t>Tumor</a:t>
            </a:r>
            <a:r>
              <a:rPr lang="en-IN" sz="2400" dirty="0"/>
              <a:t> MRI Dataset (sourced from Kaggle)</a:t>
            </a:r>
            <a:br>
              <a:rPr lang="en-IN" sz="2400" dirty="0"/>
            </a:br>
            <a:endParaRPr lang="en-IN" sz="2400" dirty="0"/>
          </a:p>
        </p:txBody>
      </p:sp>
      <p:pic>
        <p:nvPicPr>
          <p:cNvPr id="24" name="Picture 24"/>
          <p:cNvPicPr>
            <a:picLocks noChangeAspect="1" noChangeArrowheads="1"/>
          </p:cNvPicPr>
          <p:nvPr/>
        </p:nvPicPr>
        <p:blipFill>
          <a:blip r:embed="rId2"/>
          <a:srcRect/>
          <a:stretch>
            <a:fillRect/>
          </a:stretch>
        </p:blipFill>
        <p:spPr>
          <a:xfrm>
            <a:off x="358141" y="457201"/>
            <a:ext cx="8316595" cy="885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1"/>
            <a:ext cx="8229600" cy="5668963"/>
          </a:xfrm>
        </p:spPr>
        <p:txBody>
          <a:bodyPr>
            <a:normAutofit/>
          </a:bodyPr>
          <a:lstStyle/>
          <a:p>
            <a:pPr>
              <a:buNone/>
            </a:pPr>
            <a:endParaRPr lang="en-US" sz="4000" b="1" u="sng" dirty="0"/>
          </a:p>
          <a:p>
            <a:pPr>
              <a:buNone/>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	                 PHASES IN MODEL LEARNING</a:t>
            </a:r>
          </a:p>
          <a:p>
            <a:pPr>
              <a:buNone/>
            </a:pPr>
            <a:endParaRPr lang="en-US" sz="2400" b="1"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1000"/>
              </a:spcAft>
              <a:buNone/>
            </a:pPr>
            <a:r>
              <a:rPr lang="en-US" sz="1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There are totally 4 modules in the current application. They are as follows:</a:t>
            </a:r>
            <a:endParaRPr lang="en-US" sz="4000" dirty="0"/>
          </a:p>
          <a:p>
            <a:pPr>
              <a:lnSpc>
                <a:spcPct val="150000"/>
              </a:lnSpc>
            </a:pPr>
            <a:r>
              <a:rPr lang="en-IN" sz="1800" dirty="0"/>
              <a:t>Data Preparation</a:t>
            </a:r>
          </a:p>
          <a:p>
            <a:pPr>
              <a:lnSpc>
                <a:spcPct val="150000"/>
              </a:lnSpc>
            </a:pPr>
            <a:r>
              <a:rPr lang="en-IN" sz="1800" dirty="0"/>
              <a:t>Model Training and Evaluation</a:t>
            </a:r>
          </a:p>
          <a:p>
            <a:pPr>
              <a:lnSpc>
                <a:spcPct val="150000"/>
              </a:lnSpc>
            </a:pPr>
            <a:r>
              <a:rPr lang="en-US" sz="1800" dirty="0"/>
              <a:t>Prediction and Explainability with Grad-CAM</a:t>
            </a:r>
          </a:p>
          <a:p>
            <a:pPr>
              <a:lnSpc>
                <a:spcPct val="150000"/>
              </a:lnSpc>
            </a:pPr>
            <a:r>
              <a:rPr lang="en-IN" sz="1800" dirty="0"/>
              <a:t>Local Web Application Interface</a:t>
            </a:r>
            <a:endParaRPr lang="en-US" sz="4000" dirty="0"/>
          </a:p>
        </p:txBody>
      </p:sp>
      <p:pic>
        <p:nvPicPr>
          <p:cNvPr id="24" name="Picture 24"/>
          <p:cNvPicPr>
            <a:picLocks noChangeAspect="1" noChangeArrowheads="1"/>
          </p:cNvPicPr>
          <p:nvPr/>
        </p:nvPicPr>
        <p:blipFill>
          <a:blip r:embed="rId2"/>
          <a:srcRect/>
          <a:stretch>
            <a:fillRect/>
          </a:stretch>
        </p:blipFill>
        <p:spPr>
          <a:xfrm>
            <a:off x="197486" y="304801"/>
            <a:ext cx="8582660" cy="885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flipH="1" flipV="1">
            <a:off x="12780912" y="6858000"/>
            <a:ext cx="432048" cy="747464"/>
          </a:xfrm>
        </p:spPr>
        <p:txBody>
          <a:bodyPr>
            <a:normAutofit/>
          </a:bodyPr>
          <a:lstStyle/>
          <a:p>
            <a:pPr algn="just">
              <a:lnSpc>
                <a:spcPct val="160000"/>
              </a:lnSpc>
              <a:buNone/>
            </a:pPr>
            <a:endParaRPr lang="en-US" sz="1600" dirty="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383541" y="152401"/>
            <a:ext cx="8459471" cy="885825"/>
          </a:xfrm>
          <a:prstGeom prst="rect">
            <a:avLst/>
          </a:prstGeom>
          <a:noFill/>
          <a:ln w="9525">
            <a:noFill/>
            <a:miter lim="800000"/>
            <a:headEnd/>
            <a:tailEnd/>
          </a:ln>
        </p:spPr>
      </p:pic>
      <p:sp>
        <p:nvSpPr>
          <p:cNvPr id="8" name="Rectangle 6">
            <a:extLst>
              <a:ext uri="{FF2B5EF4-FFF2-40B4-BE49-F238E27FC236}">
                <a16:creationId xmlns:a16="http://schemas.microsoft.com/office/drawing/2014/main" id="{CA95FC18-2CAA-FBCF-5C79-05702158E570}"/>
              </a:ext>
            </a:extLst>
          </p:cNvPr>
          <p:cNvSpPr>
            <a:spLocks noChangeArrowheads="1"/>
          </p:cNvSpPr>
          <p:nvPr/>
        </p:nvSpPr>
        <p:spPr bwMode="auto">
          <a:xfrm>
            <a:off x="383540" y="1268760"/>
            <a:ext cx="809757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is loaded from organized Training and Testing folders with four brain tumor classes. Images are resized to 224x224 pixels, normalized, and augmented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ImageDataGenerator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model robustness.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 and Evaluation</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MobileNetV2 is fine-tuned on the prepared data, trained with augmented images, and evaluated using accuracy, classification reports, and ROC-AUC curves to ensure reliable performance.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and Explainability with Grad-CAM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trained model predicts tumor presence in new MRI scans, while Grad-CAM generates heatmaps to visually highlight regions influencing the classification, enhancing interpretability.</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Web Application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F</a:t>
            </a:r>
            <a:r>
              <a:rPr lang="en-US" altLang="en-US" dirty="0">
                <a:latin typeface="Times New Roman" panose="02020603050405020304" pitchFamily="18" charset="0"/>
                <a:cs typeface="Times New Roman" panose="02020603050405020304" pitchFamily="18" charset="0"/>
              </a:rPr>
              <a:t>ast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upload multiple images, displays predictions with clear labels (✅ healthy, ❌ tumor), and shows Grad-CAM heatmaps for each image, providing an interactive diagnostic tool.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1745</Words>
  <Application>Microsoft Office PowerPoint</Application>
  <PresentationFormat>On-screen Show (4:3)</PresentationFormat>
  <Paragraphs>150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Suicidal Tendencies Messages In Social Network  A MINI PROJECT REPORT  Submitted in partial fulfillment of the requirements for the Award of the degree of MASTER OF TECHNOLOGY IN  COMPUTER SCIENCE AND ENGNEERING  Submitted By  S MADHAVI(22L31D5801)M.TECH.(CSE)  Under the guidance of  VIGNAN’S INSTITUTE OF INFORMATION TECHNOLOGY (AUTONOMOUS)  Duvvada Visakhapatnam– 530 049, Andhra Pradesh</dc:title>
  <dc:creator>VIGNAN</dc:creator>
  <cp:lastModifiedBy>Honey Hanish</cp:lastModifiedBy>
  <cp:revision>198</cp:revision>
  <dcterms:created xsi:type="dcterms:W3CDTF">2006-08-16T00:00:00Z</dcterms:created>
  <dcterms:modified xsi:type="dcterms:W3CDTF">2025-06-11T15:35:40Z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22DE2FC7FCA046CCBD10005EEE64F869_12</vt:lpwstr>
  </property>
  <property fmtid="{D5CDD505-2E9C-101B-9397-08002B2CF9AE}" pid="3" name="KSOProductBuildVer">
    <vt:lpwstr>1033-12.2.0.13266</vt:lpwstr>
  </property>
</Properties>
</file>