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Ashika%20R%20NAAN%20MUDALVAN%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6">
                <a:shade val="58000"/>
              </a:schemeClr>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FC52-E44B-AD63-122F8DA58E9A}"/>
            </c:ext>
          </c:extLst>
        </c:ser>
        <c:ser>
          <c:idx val="1"/>
          <c:order val="1"/>
          <c:tx>
            <c:v>LOW</c:v>
          </c:tx>
          <c:spPr>
            <a:solidFill>
              <a:schemeClr val="accent6">
                <a:shade val="86000"/>
              </a:schemeClr>
            </a:solidFill>
            <a:ln>
              <a:noFill/>
            </a:ln>
            <a:effectLst/>
          </c:spPr>
          <c:invertIfNegative val="0"/>
          <c:trendline>
            <c:spPr>
              <a:ln w="19050" cap="rnd">
                <a:solidFill>
                  <a:schemeClr val="accent6">
                    <a:shade val="86000"/>
                  </a:schemeClr>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FC52-E44B-AD63-122F8DA58E9A}"/>
            </c:ext>
          </c:extLst>
        </c:ser>
        <c:ser>
          <c:idx val="2"/>
          <c:order val="2"/>
          <c:tx>
            <c:v>MEDIUM</c:v>
          </c:tx>
          <c:spPr>
            <a:solidFill>
              <a:schemeClr val="accent6">
                <a:tint val="86000"/>
              </a:schemeClr>
            </a:solidFill>
            <a:ln>
              <a:noFill/>
            </a:ln>
            <a:effectLst/>
          </c:spPr>
          <c:invertIfNegative val="0"/>
          <c:trendline>
            <c:spPr>
              <a:ln w="19050" cap="rnd">
                <a:solidFill>
                  <a:schemeClr val="accent6">
                    <a:tint val="86000"/>
                  </a:schemeClr>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FC52-E44B-AD63-122F8DA58E9A}"/>
            </c:ext>
          </c:extLst>
        </c:ser>
        <c:ser>
          <c:idx val="3"/>
          <c:order val="3"/>
          <c:tx>
            <c:v>VERY HIGH</c:v>
          </c:tx>
          <c:spPr>
            <a:solidFill>
              <a:schemeClr val="accent6">
                <a:tint val="58000"/>
              </a:schemeClr>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FC52-E44B-AD63-122F8DA58E9A}"/>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[Ashika R NAAN MUDALVAN 1.xlsx]Sheet1!PivotTable3</c:name>
    <c:fmtId val="-1"/>
  </c:pivotSource>
  <c:chart>
    <c:title>
      <c:layout>
        <c:manualLayout>
          <c:xMode val="edge"/>
          <c:yMode val="edge"/>
          <c:x val="0.39882093226718757"/>
          <c:y val="0.1193032689095681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3"/>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4"/>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5"/>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6"/>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7"/>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8"/>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9"/>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20"/>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21"/>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22"/>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23"/>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24"/>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25"/>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26"/>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27"/>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28"/>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29"/>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0"/>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1"/>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2"/>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3"/>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4"/>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5"/>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6"/>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7"/>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8"/>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9"/>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0"/>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1"/>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2"/>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3"/>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4"/>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5"/>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6"/>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7"/>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8"/>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9"/>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0"/>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1"/>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2"/>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3"/>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4"/>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5"/>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6"/>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7"/>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8"/>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9"/>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0"/>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1"/>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2"/>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3"/>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4"/>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5"/>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6"/>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7"/>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8"/>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9"/>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0"/>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1"/>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2"/>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3"/>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4"/>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5"/>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6"/>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7"/>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8"/>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9"/>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0"/>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1"/>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2"/>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3"/>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4"/>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5"/>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6"/>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7"/>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8"/>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9"/>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0"/>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1"/>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2"/>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3"/>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4"/>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5"/>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6"/>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7"/>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8"/>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9"/>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00"/>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1"/>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2"/>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3"/>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4"/>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5"/>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6"/>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7"/>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8"/>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9"/>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11"/>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2"/>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3"/>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4"/>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5"/>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6"/>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7"/>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8"/>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9"/>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0"/>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1"/>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22"/>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3"/>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4"/>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5"/>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6"/>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7"/>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8"/>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9"/>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30"/>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31"/>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1"/>
            <c:bubble3D val="0"/>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2"/>
            <c:bubble3D val="0"/>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3"/>
            <c:bubble3D val="0"/>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4"/>
            <c:bubble3D val="0"/>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5"/>
            <c:bubble3D val="0"/>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6"/>
            <c:bubble3D val="0"/>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7"/>
            <c:bubble3D val="0"/>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8"/>
            <c:bubble3D val="0"/>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9"/>
            <c:bubble3D val="0"/>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054-C345-9155-12A181A52682}"/>
            </c:ext>
          </c:extLst>
        </c:ser>
        <c:ser>
          <c:idx val="1"/>
          <c:order val="1"/>
          <c:tx>
            <c:strRef>
              <c:f>Sheet1!$C$3:$C$4</c:f>
              <c:strCache>
                <c:ptCount val="1"/>
                <c:pt idx="0">
                  <c:v>LOW</c:v>
                </c:pt>
              </c:strCache>
            </c:strRef>
          </c:tx>
          <c:dPt>
            <c:idx val="0"/>
            <c:bubble3D val="0"/>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1"/>
            <c:bubble3D val="0"/>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2"/>
            <c:bubble3D val="0"/>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3"/>
            <c:bubble3D val="0"/>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4"/>
            <c:bubble3D val="0"/>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5"/>
            <c:bubble3D val="0"/>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6"/>
            <c:bubble3D val="0"/>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7"/>
            <c:bubble3D val="0"/>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8"/>
            <c:bubble3D val="0"/>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9"/>
            <c:bubble3D val="0"/>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054-C345-9155-12A181A52682}"/>
            </c:ext>
          </c:extLst>
        </c:ser>
        <c:ser>
          <c:idx val="2"/>
          <c:order val="2"/>
          <c:tx>
            <c:strRef>
              <c:f>Sheet1!$D$3:$D$4</c:f>
              <c:strCache>
                <c:ptCount val="1"/>
                <c:pt idx="0">
                  <c:v>MEDIUM</c:v>
                </c:pt>
              </c:strCache>
            </c:strRef>
          </c:tx>
          <c:dPt>
            <c:idx val="0"/>
            <c:bubble3D val="0"/>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1"/>
            <c:bubble3D val="0"/>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2"/>
            <c:bubble3D val="0"/>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3"/>
            <c:bubble3D val="0"/>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4"/>
            <c:bubble3D val="0"/>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5"/>
            <c:bubble3D val="0"/>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6"/>
            <c:bubble3D val="0"/>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7"/>
            <c:bubble3D val="0"/>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8"/>
            <c:bubble3D val="0"/>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9"/>
            <c:bubble3D val="0"/>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054-C345-9155-12A181A52682}"/>
            </c:ext>
          </c:extLst>
        </c:ser>
        <c:ser>
          <c:idx val="3"/>
          <c:order val="3"/>
          <c:tx>
            <c:strRef>
              <c:f>Sheet1!$E$3:$E$4</c:f>
              <c:strCache>
                <c:ptCount val="1"/>
                <c:pt idx="0">
                  <c:v>VERY HIGH</c:v>
                </c:pt>
              </c:strCache>
            </c:strRef>
          </c:tx>
          <c:dPt>
            <c:idx val="0"/>
            <c:bubble3D val="0"/>
            <c:spPr>
              <a:solidFill>
                <a:schemeClr val="accent6">
                  <a:shade val="42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1"/>
            <c:bubble3D val="0"/>
            <c:spPr>
              <a:solidFill>
                <a:schemeClr val="accent6">
                  <a:shade val="55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2"/>
            <c:bubble3D val="0"/>
            <c:spPr>
              <a:solidFill>
                <a:schemeClr val="accent6">
                  <a:shade val="68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3"/>
            <c:bubble3D val="0"/>
            <c:spPr>
              <a:solidFill>
                <a:schemeClr val="accent6">
                  <a:shade val="8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4"/>
            <c:bubble3D val="0"/>
            <c:spPr>
              <a:solidFill>
                <a:schemeClr val="accent6">
                  <a:shade val="9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5"/>
            <c:bubble3D val="0"/>
            <c:spPr>
              <a:solidFill>
                <a:schemeClr val="accent6">
                  <a:tint val="94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6"/>
            <c:bubble3D val="0"/>
            <c:spPr>
              <a:solidFill>
                <a:schemeClr val="accent6">
                  <a:tint val="81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7"/>
            <c:bubble3D val="0"/>
            <c:spPr>
              <a:solidFill>
                <a:schemeClr val="accent6">
                  <a:tint val="69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8"/>
            <c:bubble3D val="0"/>
            <c:spPr>
              <a:solidFill>
                <a:schemeClr val="accent6">
                  <a:tint val="5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Pt>
            <c:idx val="9"/>
            <c:bubble3D val="0"/>
            <c:spPr>
              <a:solidFill>
                <a:schemeClr val="accent6">
                  <a:tint val="43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054-C345-9155-12A181A52682}"/>
            </c:ext>
          </c:extLst>
        </c:ser>
        <c:dLbls>
          <c:dLblPos val="inEnd"/>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err="1"/>
              <a:t>Ashika</a:t>
            </a:r>
            <a:r>
              <a:rPr lang="en-IN" sz="2400" dirty="0"/>
              <a:t> R</a:t>
            </a:r>
            <a:endParaRPr lang="en-US" sz="2400" dirty="0"/>
          </a:p>
          <a:p>
            <a:r>
              <a:rPr lang="en-US" sz="2400" dirty="0"/>
              <a:t>REGISTER NO:</a:t>
            </a:r>
            <a:r>
              <a:rPr lang="en-IN" sz="2400" dirty="0"/>
              <a:t>122202121</a:t>
            </a:r>
            <a:endParaRPr lang="en-US" sz="2400" dirty="0"/>
          </a:p>
          <a:p>
            <a:r>
              <a:rPr lang="en-US" sz="2400" dirty="0"/>
              <a:t>DEPARTMENT:</a:t>
            </a:r>
            <a:r>
              <a:rPr lang="en-IN" sz="2400" dirty="0" err="1"/>
              <a:t>B.com</a:t>
            </a:r>
            <a:r>
              <a:rPr lang="en-IN" sz="2400" dirty="0"/>
              <a:t> corporate </a:t>
            </a:r>
            <a:r>
              <a:rPr lang="en-IN" sz="2400" dirty="0" err="1"/>
              <a:t>secretaryship</a:t>
            </a:r>
            <a:r>
              <a:rPr lang="en-IN" sz="2400" dirty="0"/>
              <a:t> </a:t>
            </a:r>
            <a:endParaRPr lang="en-US" sz="2400" dirty="0"/>
          </a:p>
          <a:p>
            <a:r>
              <a:rPr lang="en-US" sz="2400" dirty="0"/>
              <a:t>COLLEGE</a:t>
            </a:r>
            <a:r>
              <a:rPr lang="en-IN" sz="2400" dirty="0"/>
              <a:t>: Anna </a:t>
            </a:r>
            <a:r>
              <a:rPr lang="en-IN" sz="2400" dirty="0" err="1"/>
              <a:t>Adarsh</a:t>
            </a:r>
            <a:r>
              <a:rPr lang="en-IN"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D2D4F35-5E1E-0AA3-CAD8-3BE6769E3F7D}"/>
              </a:ext>
            </a:extLst>
          </p:cNvPr>
          <p:cNvSpPr txBox="1"/>
          <p:nvPr/>
        </p:nvSpPr>
        <p:spPr>
          <a:xfrm>
            <a:off x="752475" y="1386540"/>
            <a:ext cx="7968690" cy="6986528"/>
          </a:xfrm>
          <a:prstGeom prst="rect">
            <a:avLst/>
          </a:prstGeom>
          <a:noFill/>
        </p:spPr>
        <p:txBody>
          <a:bodyPr wrap="square" rtlCol="0">
            <a:spAutoFit/>
          </a:bodyPr>
          <a:lstStyle/>
          <a:p>
            <a:pPr marL="457200" indent="-457200" algn="l">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STEP 1 </a:t>
            </a:r>
            <a:endParaRPr lang="en-IN" sz="2800"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Download the employee DATASET and open the employee DATASET in excel.</a:t>
            </a:r>
          </a:p>
          <a:p>
            <a:pPr marL="457200" indent="-457200" algn="l">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STEP 2</a:t>
            </a:r>
          </a:p>
          <a:p>
            <a:pPr algn="l"/>
            <a:r>
              <a:rPr lang="en-IN" sz="2800" dirty="0">
                <a:latin typeface="Times New Roman" panose="02020603050405020304" pitchFamily="18" charset="0"/>
                <a:cs typeface="Times New Roman" panose="02020603050405020304" pitchFamily="18" charset="0"/>
              </a:rPr>
              <a:t>Select the entire data and click on data and click on filter option.</a:t>
            </a:r>
          </a:p>
          <a:p>
            <a:pPr marL="457200" indent="-457200" algn="l">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STEP 3 </a:t>
            </a:r>
          </a:p>
          <a:p>
            <a:pPr algn="l"/>
            <a:r>
              <a:rPr lang="en-IN" sz="2800" dirty="0">
                <a:latin typeface="Times New Roman" panose="02020603050405020304" pitchFamily="18" charset="0"/>
                <a:cs typeface="Times New Roman" panose="02020603050405020304" pitchFamily="18" charset="0"/>
              </a:rPr>
              <a:t>Filter from A to Z order.</a:t>
            </a:r>
          </a:p>
          <a:p>
            <a:pPr marL="457200" indent="-457200" algn="l">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STEP 4 </a:t>
            </a:r>
          </a:p>
          <a:p>
            <a:pPr algn="l"/>
            <a:r>
              <a:rPr lang="en-IN" sz="2800" dirty="0">
                <a:latin typeface="Times New Roman" panose="02020603050405020304" pitchFamily="18" charset="0"/>
                <a:cs typeface="Times New Roman" panose="02020603050405020304" pitchFamily="18" charset="0"/>
              </a:rPr>
              <a:t>Select the entire data and click on insert and click on pivot table to create pivot table.</a:t>
            </a: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b="1" dirty="0">
              <a:latin typeface="Times New Roman" panose="02020603050405020304" pitchFamily="18" charset="0"/>
              <a:cs typeface="Times New Roman" panose="02020603050405020304" pitchFamily="18" charset="0"/>
            </a:endParaRPr>
          </a:p>
          <a:p>
            <a:pPr algn="l"/>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A023-9405-7EB3-80DB-387909EE10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878E391-D0A9-ED08-C759-6CDB509EC806}"/>
              </a:ext>
            </a:extLst>
          </p:cNvPr>
          <p:cNvSpPr>
            <a:spLocks noGrp="1"/>
          </p:cNvSpPr>
          <p:nvPr>
            <p:ph type="body" idx="1"/>
          </p:nvPr>
        </p:nvSpPr>
        <p:spPr>
          <a:xfrm>
            <a:off x="609600" y="1577340"/>
            <a:ext cx="10972800" cy="4739759"/>
          </a:xfrm>
        </p:spPr>
        <p:txBody>
          <a:bodyPr/>
          <a:lstStyle/>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STEP 5 </a:t>
            </a:r>
          </a:p>
          <a:p>
            <a:r>
              <a:rPr lang="en-IN" sz="2800" dirty="0">
                <a:latin typeface="Times New Roman" panose="02020603050405020304" pitchFamily="18" charset="0"/>
                <a:cs typeface="Times New Roman" panose="02020603050405020304" pitchFamily="18" charset="0"/>
              </a:rPr>
              <a:t>Drag the needed data and create a pivot table.</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STEP 6 </a:t>
            </a:r>
          </a:p>
          <a:p>
            <a:r>
              <a:rPr lang="en-IN" sz="2800" dirty="0">
                <a:latin typeface="Times New Roman" panose="02020603050405020304" pitchFamily="18" charset="0"/>
                <a:cs typeface="Times New Roman" panose="02020603050405020304" pitchFamily="18" charset="0"/>
              </a:rPr>
              <a:t>Select the pivot table and click on insert. </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STEP 7 </a:t>
            </a:r>
          </a:p>
          <a:p>
            <a:r>
              <a:rPr lang="en-IN" sz="2800" dirty="0">
                <a:latin typeface="Times New Roman" panose="02020603050405020304" pitchFamily="18" charset="0"/>
                <a:cs typeface="Times New Roman" panose="02020603050405020304" pitchFamily="18" charset="0"/>
              </a:rPr>
              <a:t>Now click on the chart that you want.</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STEP 8 </a:t>
            </a:r>
          </a:p>
          <a:p>
            <a:r>
              <a:rPr lang="en-IN" sz="2800" dirty="0">
                <a:latin typeface="Times New Roman" panose="02020603050405020304" pitchFamily="18" charset="0"/>
                <a:cs typeface="Times New Roman" panose="02020603050405020304" pitchFamily="18" charset="0"/>
              </a:rPr>
              <a:t>The chart is created.</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6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4" name="Chart 13">
            <a:extLst>
              <a:ext uri="{FF2B5EF4-FFF2-40B4-BE49-F238E27FC236}">
                <a16:creationId xmlns:a16="http://schemas.microsoft.com/office/drawing/2014/main" id="{9005B710-4CE8-1263-B340-7E22F80DE65C}"/>
              </a:ext>
            </a:extLst>
          </p:cNvPr>
          <p:cNvGraphicFramePr>
            <a:graphicFrameLocks/>
          </p:cNvGraphicFramePr>
          <p:nvPr>
            <p:extLst>
              <p:ext uri="{D42A27DB-BD31-4B8C-83A1-F6EECF244321}">
                <p14:modId xmlns:p14="http://schemas.microsoft.com/office/powerpoint/2010/main" val="3425435466"/>
              </p:ext>
            </p:extLst>
          </p:nvPr>
        </p:nvGraphicFramePr>
        <p:xfrm>
          <a:off x="386905" y="1372779"/>
          <a:ext cx="5632895" cy="42809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58BE5C50-7698-5272-D0A8-3EA6AD2F68C6}"/>
              </a:ext>
            </a:extLst>
          </p:cNvPr>
          <p:cNvGraphicFramePr>
            <a:graphicFrameLocks/>
          </p:cNvGraphicFramePr>
          <p:nvPr>
            <p:extLst>
              <p:ext uri="{D42A27DB-BD31-4B8C-83A1-F6EECF244321}">
                <p14:modId xmlns:p14="http://schemas.microsoft.com/office/powerpoint/2010/main" val="1834417840"/>
              </p:ext>
            </p:extLst>
          </p:nvPr>
        </p:nvGraphicFramePr>
        <p:xfrm>
          <a:off x="6506884" y="1695450"/>
          <a:ext cx="3675529" cy="330951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EC14E3-27D2-1611-FE56-81322B80F0B2}"/>
              </a:ext>
            </a:extLst>
          </p:cNvPr>
          <p:cNvSpPr txBox="1"/>
          <p:nvPr/>
        </p:nvSpPr>
        <p:spPr>
          <a:xfrm>
            <a:off x="5187576" y="2522070"/>
            <a:ext cx="1828800" cy="523220"/>
          </a:xfrm>
          <a:prstGeom prst="rect">
            <a:avLst/>
          </a:prstGeom>
          <a:noFill/>
        </p:spPr>
        <p:txBody>
          <a:bodyPr wrap="square" rtlCol="0">
            <a:spAutoFit/>
          </a:bodyPr>
          <a:lstStyle/>
          <a:p>
            <a:pPr algn="l"/>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51634BE-7262-C252-A62C-21DD41907815}"/>
              </a:ext>
            </a:extLst>
          </p:cNvPr>
          <p:cNvSpPr txBox="1"/>
          <p:nvPr/>
        </p:nvSpPr>
        <p:spPr>
          <a:xfrm>
            <a:off x="1171388" y="1998850"/>
            <a:ext cx="1828800" cy="523220"/>
          </a:xfrm>
          <a:prstGeom prst="rect">
            <a:avLst/>
          </a:prstGeom>
          <a:noFill/>
        </p:spPr>
        <p:txBody>
          <a:bodyPr wrap="square" rtlCol="0">
            <a:spAutoFit/>
          </a:bodyPr>
          <a:lstStyle/>
          <a:p>
            <a:pPr algn="l"/>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4B3E22-0160-D429-F459-B009571209DC}"/>
              </a:ext>
            </a:extLst>
          </p:cNvPr>
          <p:cNvSpPr txBox="1"/>
          <p:nvPr/>
        </p:nvSpPr>
        <p:spPr>
          <a:xfrm>
            <a:off x="1171388" y="1607670"/>
            <a:ext cx="8402918" cy="2246769"/>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The dataset reveals the overall composition of the workforce, including Demographics such as gender, salary ,employee type and work locations. This information is crucial for understanding the diversity and experience level within the organization.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A7E3EA8-E71A-9D00-90DF-9EBACE563CF8}"/>
              </a:ext>
            </a:extLst>
          </p:cNvPr>
          <p:cNvSpPr txBox="1"/>
          <p:nvPr/>
        </p:nvSpPr>
        <p:spPr>
          <a:xfrm>
            <a:off x="5184588" y="2519082"/>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B3D5727A-D96A-ABC4-4BA7-F99881AA11BE}"/>
              </a:ext>
            </a:extLst>
          </p:cNvPr>
          <p:cNvSpPr txBox="1"/>
          <p:nvPr/>
        </p:nvSpPr>
        <p:spPr>
          <a:xfrm>
            <a:off x="5187576" y="2522070"/>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22ABE662-84C9-EE6A-C064-2DD4AB2E5702}"/>
              </a:ext>
            </a:extLst>
          </p:cNvPr>
          <p:cNvSpPr txBox="1"/>
          <p:nvPr/>
        </p:nvSpPr>
        <p:spPr>
          <a:xfrm>
            <a:off x="958532" y="1643416"/>
            <a:ext cx="5585292" cy="4401205"/>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In today’s competitive business environment, organizations aim to optimize employee performance to achieve strategic goals and maintain a competitive edge. Effective employee performance analysis helps in understanding individual contributions, identifying areas for improvement, and aligning employee objectives with organizational goals.</a:t>
            </a:r>
            <a:endParaRPr lang="en-US"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F1EE5DD-2B37-EBF9-6188-04C4E0653BAB}"/>
              </a:ext>
            </a:extLst>
          </p:cNvPr>
          <p:cNvSpPr txBox="1"/>
          <p:nvPr/>
        </p:nvSpPr>
        <p:spPr>
          <a:xfrm>
            <a:off x="5187576" y="2522070"/>
            <a:ext cx="1828800" cy="1828800"/>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DE33C8F5-C1CF-20DE-D242-788766DD05AF}"/>
              </a:ext>
            </a:extLst>
          </p:cNvPr>
          <p:cNvSpPr txBox="1"/>
          <p:nvPr/>
        </p:nvSpPr>
        <p:spPr>
          <a:xfrm>
            <a:off x="5187576" y="2522070"/>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254420B-67F3-322B-E250-87EAAC98B965}"/>
              </a:ext>
            </a:extLst>
          </p:cNvPr>
          <p:cNvSpPr txBox="1"/>
          <p:nvPr/>
        </p:nvSpPr>
        <p:spPr>
          <a:xfrm>
            <a:off x="990600" y="2158841"/>
            <a:ext cx="1828800" cy="646331"/>
          </a:xfrm>
          <a:prstGeom prst="rect">
            <a:avLst/>
          </a:prstGeom>
          <a:noFill/>
        </p:spPr>
        <p:txBody>
          <a:bodyPr wrap="square" rtlCol="0">
            <a:spAutoFit/>
          </a:bodyPr>
          <a:lstStyle/>
          <a:p>
            <a:pPr algn="l"/>
            <a:endParaRPr lang="en-IN" dirty="0"/>
          </a:p>
          <a:p>
            <a:pPr algn="l"/>
            <a:endParaRPr lang="en-US" dirty="0"/>
          </a:p>
        </p:txBody>
      </p:sp>
      <p:sp>
        <p:nvSpPr>
          <p:cNvPr id="12" name="TextBox 11">
            <a:extLst>
              <a:ext uri="{FF2B5EF4-FFF2-40B4-BE49-F238E27FC236}">
                <a16:creationId xmlns:a16="http://schemas.microsoft.com/office/drawing/2014/main" id="{32C77B34-DBE6-BD1F-3144-EE26973F900A}"/>
              </a:ext>
            </a:extLst>
          </p:cNvPr>
          <p:cNvSpPr txBox="1"/>
          <p:nvPr/>
        </p:nvSpPr>
        <p:spPr>
          <a:xfrm>
            <a:off x="872565" y="2019300"/>
            <a:ext cx="6837081" cy="3539430"/>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The primary objectives of the project is to analyse employee performance data to identify key trends, strengths, and areas for improvement. The insights gained will be used to enhance individual and team productivity, improve overall organizational performance,  and inform decision-making related to talent management,  training, and development.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DBCD6EF-1FE8-D5EE-2443-E63B7EB68D7F}"/>
              </a:ext>
            </a:extLst>
          </p:cNvPr>
          <p:cNvSpPr txBox="1"/>
          <p:nvPr/>
        </p:nvSpPr>
        <p:spPr>
          <a:xfrm>
            <a:off x="5187576" y="2522070"/>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EC3E000C-363C-F0AE-E6A2-89EC9B8F6FC9}"/>
              </a:ext>
            </a:extLst>
          </p:cNvPr>
          <p:cNvSpPr txBox="1"/>
          <p:nvPr/>
        </p:nvSpPr>
        <p:spPr>
          <a:xfrm>
            <a:off x="723900" y="1695450"/>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6E73BF38-220B-B3E5-936C-696B6E24E949}"/>
              </a:ext>
            </a:extLst>
          </p:cNvPr>
          <p:cNvSpPr txBox="1"/>
          <p:nvPr/>
        </p:nvSpPr>
        <p:spPr>
          <a:xfrm>
            <a:off x="5187576" y="252207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C8F643B4-520F-7F96-632D-617F9B0D15E5}"/>
              </a:ext>
            </a:extLst>
          </p:cNvPr>
          <p:cNvSpPr txBox="1"/>
          <p:nvPr/>
        </p:nvSpPr>
        <p:spPr>
          <a:xfrm>
            <a:off x="957271" y="1409952"/>
            <a:ext cx="4498955" cy="4832092"/>
          </a:xfrm>
          <a:prstGeom prst="rect">
            <a:avLst/>
          </a:prstGeom>
          <a:noFill/>
        </p:spPr>
        <p:txBody>
          <a:bodyPr wrap="square" rtlCol="0">
            <a:spAutoFit/>
          </a:bodyPr>
          <a:lstStyle/>
          <a:p>
            <a:pPr marL="285750" indent="-28575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Human Resources (HR) Team.</a:t>
            </a:r>
          </a:p>
          <a:p>
            <a:pPr marL="285750" indent="-28575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Team Leaders.</a:t>
            </a:r>
          </a:p>
          <a:p>
            <a:pPr marL="285750" indent="-28575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Senior Leadership and Executives.</a:t>
            </a:r>
          </a:p>
          <a:p>
            <a:pPr marL="285750" indent="-28575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Employees.</a:t>
            </a:r>
          </a:p>
          <a:p>
            <a:pPr marL="285750" indent="-28575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Learning and Development (L&amp;D) Teams.</a:t>
            </a:r>
          </a:p>
          <a:p>
            <a:pPr marL="285750" indent="-28575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Compensation and Benefits Teams.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B6494FB-561E-29B8-7C43-720DD19C973E}"/>
              </a:ext>
            </a:extLst>
          </p:cNvPr>
          <p:cNvSpPr txBox="1"/>
          <p:nvPr/>
        </p:nvSpPr>
        <p:spPr>
          <a:xfrm>
            <a:off x="2867024" y="2121535"/>
            <a:ext cx="6348694" cy="3970318"/>
          </a:xfrm>
          <a:prstGeom prst="rect">
            <a:avLst/>
          </a:prstGeom>
          <a:noFill/>
        </p:spPr>
        <p:txBody>
          <a:bodyPr wrap="square" rtlCol="0" anchor="t">
            <a:spAutoFit/>
          </a:bodyPr>
          <a:lstStyle/>
          <a:p>
            <a:r>
              <a:rPr lang="en-IN" sz="2800" dirty="0">
                <a:latin typeface="Times New Roman" panose="02020603050405020304" pitchFamily="18" charset="0"/>
                <a:cs typeface="Times New Roman" panose="02020603050405020304" pitchFamily="18" charset="0"/>
              </a:rPr>
              <a:t>Our solution for Employee performance analysis is a comprehensive, data-driven platform designed to provide actionable insights into employee performance at various levels of the organization.  It integrates data from multiple sources, applies advance analytics, and presents the results through intuitive dashboards and reports.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54AE8A1-B4CA-FC8B-07AB-9EB2B571374E}"/>
              </a:ext>
            </a:extLst>
          </p:cNvPr>
          <p:cNvSpPr txBox="1"/>
          <p:nvPr/>
        </p:nvSpPr>
        <p:spPr>
          <a:xfrm>
            <a:off x="848656" y="1290916"/>
            <a:ext cx="9215719" cy="5816977"/>
          </a:xfrm>
          <a:prstGeom prst="rect">
            <a:avLst/>
          </a:prstGeom>
          <a:noFill/>
        </p:spPr>
        <p:txBody>
          <a:bodyPr wrap="square" rtlCol="0">
            <a:spAutoFit/>
          </a:bodyPr>
          <a:lstStyle/>
          <a:p>
            <a:pPr marL="285750" indent="-285750" algn="l">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DATA SET-NAN MUDHALVAN PORTAL </a:t>
            </a:r>
          </a:p>
          <a:p>
            <a:pPr marL="285750" indent="-285750" algn="l">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9 FEATURES IN EXCEL:</a:t>
            </a:r>
          </a:p>
          <a:p>
            <a:pPr algn="l"/>
            <a:r>
              <a:rPr lang="en-IN" sz="2800" b="1" dirty="0">
                <a:latin typeface="Times New Roman" panose="02020603050405020304" pitchFamily="18" charset="0"/>
                <a:cs typeface="Times New Roman" panose="02020603050405020304" pitchFamily="18" charset="0"/>
              </a:rPr>
              <a:t>EMPLOYEE ID – </a:t>
            </a:r>
            <a:r>
              <a:rPr lang="en-IN" sz="2800" dirty="0">
                <a:latin typeface="Times New Roman" panose="02020603050405020304" pitchFamily="18" charset="0"/>
                <a:cs typeface="Times New Roman" panose="02020603050405020304" pitchFamily="18" charset="0"/>
              </a:rPr>
              <a:t>ALPHANUMERIC (TEXT)</a:t>
            </a:r>
          </a:p>
          <a:p>
            <a:pPr algn="l"/>
            <a:r>
              <a:rPr lang="en-IN" sz="2800" b="1" dirty="0">
                <a:latin typeface="Times New Roman" panose="02020603050405020304" pitchFamily="18" charset="0"/>
                <a:cs typeface="Times New Roman" panose="02020603050405020304" pitchFamily="18" charset="0"/>
              </a:rPr>
              <a:t>NAME – </a:t>
            </a:r>
            <a:r>
              <a:rPr lang="en-IN" sz="2800" dirty="0">
                <a:latin typeface="Times New Roman" panose="02020603050405020304" pitchFamily="18" charset="0"/>
                <a:cs typeface="Times New Roman" panose="02020603050405020304" pitchFamily="18" charset="0"/>
              </a:rPr>
              <a:t>ALPHABETICAL (TEXT)</a:t>
            </a:r>
          </a:p>
          <a:p>
            <a:pPr algn="l"/>
            <a:r>
              <a:rPr lang="en-IN" sz="2800" b="1" dirty="0">
                <a:latin typeface="Times New Roman" panose="02020603050405020304" pitchFamily="18" charset="0"/>
                <a:cs typeface="Times New Roman" panose="02020603050405020304" pitchFamily="18" charset="0"/>
              </a:rPr>
              <a:t>GENDER- </a:t>
            </a:r>
            <a:r>
              <a:rPr lang="en-IN" sz="2800" dirty="0">
                <a:latin typeface="Times New Roman" panose="02020603050405020304" pitchFamily="18" charset="0"/>
                <a:cs typeface="Times New Roman" panose="02020603050405020304" pitchFamily="18" charset="0"/>
              </a:rPr>
              <a:t>ALPHABETICAL (TEXT)</a:t>
            </a:r>
          </a:p>
          <a:p>
            <a:pPr algn="l"/>
            <a:r>
              <a:rPr lang="en-IN" sz="2800" b="1" dirty="0">
                <a:latin typeface="Times New Roman" panose="02020603050405020304" pitchFamily="18" charset="0"/>
                <a:cs typeface="Times New Roman" panose="02020603050405020304" pitchFamily="18" charset="0"/>
              </a:rPr>
              <a:t>DEPARTMENT- </a:t>
            </a:r>
            <a:r>
              <a:rPr lang="en-IN" sz="2800" dirty="0">
                <a:latin typeface="Times New Roman" panose="02020603050405020304" pitchFamily="18" charset="0"/>
                <a:cs typeface="Times New Roman" panose="02020603050405020304" pitchFamily="18" charset="0"/>
              </a:rPr>
              <a:t>ALPHABETICAL (TEXT)</a:t>
            </a:r>
          </a:p>
          <a:p>
            <a:pPr algn="l"/>
            <a:r>
              <a:rPr lang="en-IN" sz="2800" b="1" dirty="0">
                <a:latin typeface="Times New Roman" panose="02020603050405020304" pitchFamily="18" charset="0"/>
                <a:cs typeface="Times New Roman" panose="02020603050405020304" pitchFamily="18" charset="0"/>
              </a:rPr>
              <a:t>SALARY- </a:t>
            </a:r>
            <a:r>
              <a:rPr lang="en-IN" sz="2800" dirty="0">
                <a:latin typeface="Times New Roman" panose="02020603050405020304" pitchFamily="18" charset="0"/>
                <a:cs typeface="Times New Roman" panose="02020603050405020304" pitchFamily="18" charset="0"/>
              </a:rPr>
              <a:t>NUMERICAL </a:t>
            </a:r>
          </a:p>
          <a:p>
            <a:pPr algn="l"/>
            <a:r>
              <a:rPr lang="en-IN" sz="2800" b="1" dirty="0">
                <a:latin typeface="Times New Roman" panose="02020603050405020304" pitchFamily="18" charset="0"/>
                <a:cs typeface="Times New Roman" panose="02020603050405020304" pitchFamily="18" charset="0"/>
              </a:rPr>
              <a:t>START DATE – </a:t>
            </a:r>
            <a:r>
              <a:rPr lang="en-IN" sz="2800" dirty="0">
                <a:latin typeface="Times New Roman" panose="02020603050405020304" pitchFamily="18" charset="0"/>
                <a:cs typeface="Times New Roman" panose="02020603050405020304" pitchFamily="18" charset="0"/>
              </a:rPr>
              <a:t>ALPHANUMERIC (TEXT)</a:t>
            </a:r>
          </a:p>
          <a:p>
            <a:pPr algn="l"/>
            <a:endParaRPr lang="en-IN" sz="2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3 FEATURES USED:</a:t>
            </a:r>
          </a:p>
          <a:p>
            <a:pPr algn="l"/>
            <a:r>
              <a:rPr lang="en-IN" sz="2800" b="1" dirty="0">
                <a:latin typeface="Times New Roman" panose="02020603050405020304" pitchFamily="18" charset="0"/>
                <a:cs typeface="Times New Roman" panose="02020603050405020304" pitchFamily="18" charset="0"/>
              </a:rPr>
              <a:t>DEPARTMENT- </a:t>
            </a:r>
            <a:r>
              <a:rPr lang="en-IN" sz="2800" dirty="0">
                <a:latin typeface="Times New Roman" panose="02020603050405020304" pitchFamily="18" charset="0"/>
                <a:cs typeface="Times New Roman" panose="02020603050405020304" pitchFamily="18" charset="0"/>
              </a:rPr>
              <a:t>ALPHABETICAL (TEXT)</a:t>
            </a:r>
          </a:p>
          <a:p>
            <a:pPr algn="l"/>
            <a:r>
              <a:rPr lang="en-IN" sz="2800" b="1" dirty="0">
                <a:latin typeface="Times New Roman" panose="02020603050405020304" pitchFamily="18" charset="0"/>
                <a:cs typeface="Times New Roman" panose="02020603050405020304" pitchFamily="18" charset="0"/>
              </a:rPr>
              <a:t>EMPLOYEE TYPE- </a:t>
            </a:r>
            <a:r>
              <a:rPr lang="en-IN" sz="2800" dirty="0">
                <a:latin typeface="Times New Roman" panose="02020603050405020304" pitchFamily="18" charset="0"/>
                <a:cs typeface="Times New Roman" panose="02020603050405020304" pitchFamily="18" charset="0"/>
              </a:rPr>
              <a:t>ALPHABETICAL (TEXT)</a:t>
            </a:r>
            <a:endParaRPr lang="en-IN" sz="2800" b="1" dirty="0">
              <a:latin typeface="Times New Roman" panose="02020603050405020304" pitchFamily="18" charset="0"/>
              <a:cs typeface="Times New Roman" panose="02020603050405020304" pitchFamily="18" charset="0"/>
            </a:endParaRPr>
          </a:p>
          <a:p>
            <a:pPr algn="l"/>
            <a:endParaRPr lang="en-IN" b="1" dirty="0"/>
          </a:p>
          <a:p>
            <a:pPr algn="l"/>
            <a:endParaRPr lang="en-US"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D13F62B-F19F-E27B-C0C3-2D209F78CD07}"/>
              </a:ext>
            </a:extLst>
          </p:cNvPr>
          <p:cNvSpPr txBox="1"/>
          <p:nvPr/>
        </p:nvSpPr>
        <p:spPr>
          <a:xfrm>
            <a:off x="2224932" y="2142162"/>
            <a:ext cx="9280886" cy="2677656"/>
          </a:xfrm>
          <a:prstGeom prst="rect">
            <a:avLst/>
          </a:prstGeom>
          <a:noFill/>
        </p:spPr>
        <p:txBody>
          <a:bodyPr wrap="square" rtlCol="0">
            <a:spAutoFit/>
          </a:bodyPr>
          <a:lstStyle/>
          <a:p>
            <a:pPr algn="l"/>
            <a:r>
              <a:rPr lang="en-IN" sz="2800" b="1" dirty="0">
                <a:latin typeface="Times New Roman" panose="02020603050405020304" pitchFamily="18" charset="0"/>
                <a:cs typeface="Times New Roman" panose="02020603050405020304" pitchFamily="18" charset="0"/>
              </a:rPr>
              <a:t>Formula used for finding the performance level of employees </a:t>
            </a:r>
          </a:p>
          <a:p>
            <a:pPr algn="l"/>
            <a:endParaRPr lang="en-IN" sz="2800" b="1"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=IFS(Z8&gt;=5,”VERY HIGH”,Z8&gt;=4,”HIGH”,Z8&gt;=3,”MED”,Z8&gt;=2,”LOW,Z8&gt;=1,”VERY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Ashika Ramachandran</cp:lastModifiedBy>
  <cp:revision>16</cp:revision>
  <dcterms:created xsi:type="dcterms:W3CDTF">2024-03-29T15:07:22Z</dcterms:created>
  <dcterms:modified xsi:type="dcterms:W3CDTF">2024-08-30T18:49:23Z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