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Manager</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4037343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1.jpeg" /><Relationship Id="rId2" Type="http://schemas.openxmlformats.org/officeDocument/2006/relationships/notesSlide" Target="../notesSlides/notesSlide2.xml" /><Relationship Id="rId1" Type="http://schemas.openxmlformats.org/officeDocument/2006/relationships/slideLayout" Target="../slideLayouts/slideLayout4.xml" /><Relationship Id="rId6" Type="http://schemas.openxmlformats.org/officeDocument/2006/relationships/image" Target="../media/image10.jpeg" /><Relationship Id="rId5" Type="http://schemas.openxmlformats.org/officeDocument/2006/relationships/image" Target="../media/image9.jpeg"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2.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315680"/>
            <a:ext cx="8610600" cy="1938992"/>
          </a:xfrm>
          <a:prstGeom prst="rect">
            <a:avLst/>
          </a:prstGeom>
          <a:noFill/>
        </p:spPr>
        <p:txBody>
          <a:bodyPr wrap="square" rtlCol="0">
            <a:spAutoFit/>
          </a:bodyPr>
          <a:lstStyle/>
          <a:p>
            <a:r>
              <a:rPr lang="en-US" sz="2400" dirty="0"/>
              <a:t>STUDENT NAME:</a:t>
            </a:r>
            <a:r>
              <a:rPr lang="en-GB" sz="2400" dirty="0"/>
              <a:t> </a:t>
            </a:r>
            <a:r>
              <a:rPr lang="en-GB" sz="2400" dirty="0" err="1"/>
              <a:t>Ashika</a:t>
            </a:r>
            <a:r>
              <a:rPr lang="en-GB" sz="2400" dirty="0"/>
              <a:t> K</a:t>
            </a:r>
            <a:endParaRPr lang="en-US" sz="2400" dirty="0"/>
          </a:p>
          <a:p>
            <a:r>
              <a:rPr lang="en-US" sz="2400" dirty="0"/>
              <a:t>REGISTER NO</a:t>
            </a:r>
            <a:r>
              <a:rPr lang="en-GB" sz="2400" dirty="0"/>
              <a:t> </a:t>
            </a:r>
            <a:r>
              <a:rPr lang="en-US" sz="2400" dirty="0"/>
              <a:t>:</a:t>
            </a:r>
            <a:r>
              <a:rPr lang="en-GB" sz="2400" dirty="0"/>
              <a:t> 2213371036104/ unm410100442213371036104</a:t>
            </a:r>
            <a:endParaRPr lang="en-US" sz="2400" dirty="0"/>
          </a:p>
          <a:p>
            <a:r>
              <a:rPr lang="en-US" sz="2400" dirty="0"/>
              <a:t>DEPARTMENT:</a:t>
            </a:r>
            <a:r>
              <a:rPr lang="en-GB" sz="2400" dirty="0"/>
              <a:t> B.COM(GENERAL)</a:t>
            </a:r>
            <a:endParaRPr lang="en-US" sz="2400" dirty="0"/>
          </a:p>
          <a:p>
            <a:r>
              <a:rPr lang="en-US" sz="2400" dirty="0"/>
              <a:t>COLLEGE</a:t>
            </a:r>
            <a:r>
              <a:rPr lang="en-GB" sz="2400" dirty="0"/>
              <a:t>         : QUAID-E-MILLATH GOVERNMENT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5F0E026-8ADC-5B66-DF9C-BAA858A6CFFA}"/>
              </a:ext>
            </a:extLst>
          </p:cNvPr>
          <p:cNvSpPr txBox="1"/>
          <p:nvPr/>
        </p:nvSpPr>
        <p:spPr>
          <a:xfrm>
            <a:off x="866748" y="1180865"/>
            <a:ext cx="7795397" cy="6740307"/>
          </a:xfrm>
          <a:prstGeom prst="rect">
            <a:avLst/>
          </a:prstGeom>
          <a:noFill/>
        </p:spPr>
        <p:txBody>
          <a:bodyPr wrap="square" rtlCol="0">
            <a:spAutoFit/>
          </a:bodyPr>
          <a:lstStyle/>
          <a:p>
            <a:pPr algn="l"/>
            <a:r>
              <a:rPr lang="en-GB" b="1" u="sng" dirty="0">
                <a:solidFill>
                  <a:schemeClr val="accent3"/>
                </a:solidFill>
              </a:rPr>
              <a:t>DATA COLLECTION </a:t>
            </a:r>
          </a:p>
          <a:p>
            <a:pPr algn="l"/>
            <a:r>
              <a:rPr lang="en-GB" dirty="0">
                <a:solidFill>
                  <a:schemeClr val="accent3"/>
                </a:solidFill>
              </a:rPr>
              <a:t>✓ </a:t>
            </a:r>
            <a:r>
              <a:rPr lang="en-GB" dirty="0"/>
              <a:t>Downloaded the employees data from </a:t>
            </a:r>
            <a:r>
              <a:rPr lang="en-GB" dirty="0" err="1"/>
              <a:t>edunet</a:t>
            </a:r>
            <a:r>
              <a:rPr lang="en-GB" dirty="0"/>
              <a:t> dashboard</a:t>
            </a:r>
          </a:p>
          <a:p>
            <a:pPr algn="l"/>
            <a:endParaRPr lang="en-GB" dirty="0">
              <a:solidFill>
                <a:schemeClr val="accent3"/>
              </a:solidFill>
            </a:endParaRPr>
          </a:p>
          <a:p>
            <a:pPr algn="l"/>
            <a:r>
              <a:rPr lang="en-GB" b="1" u="sng" dirty="0">
                <a:solidFill>
                  <a:schemeClr val="accent3"/>
                </a:solidFill>
              </a:rPr>
              <a:t>FEATURE COLLECTION</a:t>
            </a:r>
          </a:p>
          <a:p>
            <a:pPr algn="l"/>
            <a:r>
              <a:rPr lang="en-GB" dirty="0">
                <a:solidFill>
                  <a:schemeClr val="accent3"/>
                </a:solidFill>
              </a:rPr>
              <a:t>✓ </a:t>
            </a:r>
            <a:r>
              <a:rPr lang="en-GB" dirty="0" err="1"/>
              <a:t>Identifed</a:t>
            </a:r>
            <a:r>
              <a:rPr lang="en-GB" dirty="0"/>
              <a:t> Each features and add performance level features </a:t>
            </a:r>
            <a:endParaRPr lang="en-GB" dirty="0">
              <a:solidFill>
                <a:schemeClr val="accent3"/>
              </a:solidFill>
            </a:endParaRPr>
          </a:p>
          <a:p>
            <a:pPr algn="l"/>
            <a:endParaRPr lang="en-GB" u="sng" dirty="0"/>
          </a:p>
          <a:p>
            <a:pPr algn="l"/>
            <a:r>
              <a:rPr lang="en-GB" b="1" u="sng" dirty="0">
                <a:solidFill>
                  <a:schemeClr val="accent3"/>
                </a:solidFill>
              </a:rPr>
              <a:t>DATA CLEANING</a:t>
            </a:r>
          </a:p>
          <a:p>
            <a:pPr algn="l"/>
            <a:r>
              <a:rPr lang="en-GB" dirty="0">
                <a:solidFill>
                  <a:schemeClr val="accent3"/>
                </a:solidFill>
              </a:rPr>
              <a:t>✓ </a:t>
            </a:r>
            <a:r>
              <a:rPr lang="en-GB" dirty="0"/>
              <a:t>Identify the missing values and filtered the missing values</a:t>
            </a:r>
          </a:p>
          <a:p>
            <a:pPr algn="l"/>
            <a:endParaRPr lang="en-GB" dirty="0">
              <a:solidFill>
                <a:schemeClr val="accent3"/>
              </a:solidFill>
            </a:endParaRPr>
          </a:p>
          <a:p>
            <a:pPr algn="l"/>
            <a:r>
              <a:rPr lang="en-GB" b="1" u="sng" dirty="0">
                <a:solidFill>
                  <a:schemeClr val="accent3"/>
                </a:solidFill>
              </a:rPr>
              <a:t>PERFORMANCE LEVEL</a:t>
            </a:r>
          </a:p>
          <a:p>
            <a:pPr algn="l"/>
            <a:r>
              <a:rPr lang="en-GB" dirty="0">
                <a:solidFill>
                  <a:schemeClr val="accent3"/>
                </a:solidFill>
              </a:rPr>
              <a:t>✓ </a:t>
            </a:r>
            <a:r>
              <a:rPr lang="en-GB" dirty="0"/>
              <a:t>Performance level formula =IF(Z8&gt;=5,”VERY HIGH”,(Z8&gt;=4,”HIGH”,(Z8&gt;=3,”MEDIUM”,”LOW”)))</a:t>
            </a:r>
            <a:endParaRPr lang="en-GB" dirty="0">
              <a:solidFill>
                <a:schemeClr val="accent3"/>
              </a:solidFill>
            </a:endParaRPr>
          </a:p>
          <a:p>
            <a:pPr algn="l"/>
            <a:endParaRPr lang="en-GB" dirty="0"/>
          </a:p>
          <a:p>
            <a:pPr algn="l"/>
            <a:r>
              <a:rPr lang="en-GB" b="1" u="sng" dirty="0">
                <a:solidFill>
                  <a:schemeClr val="accent3"/>
                </a:solidFill>
              </a:rPr>
              <a:t>SUMMARY</a:t>
            </a:r>
          </a:p>
          <a:p>
            <a:pPr algn="l"/>
            <a:r>
              <a:rPr lang="en-GB" dirty="0">
                <a:solidFill>
                  <a:schemeClr val="accent3"/>
                </a:solidFill>
              </a:rPr>
              <a:t>✓ </a:t>
            </a:r>
            <a:r>
              <a:rPr lang="en-GB" dirty="0"/>
              <a:t>PivotTable</a:t>
            </a:r>
          </a:p>
          <a:p>
            <a:pPr algn="l"/>
            <a:r>
              <a:rPr lang="en-GB" dirty="0">
                <a:solidFill>
                  <a:schemeClr val="accent3"/>
                </a:solidFill>
              </a:rPr>
              <a:t>✓ </a:t>
            </a:r>
            <a:r>
              <a:rPr lang="en-GB" dirty="0"/>
              <a:t>Pie chart</a:t>
            </a:r>
          </a:p>
          <a:p>
            <a:pPr algn="l"/>
            <a:endParaRPr lang="en-GB" dirty="0">
              <a:solidFill>
                <a:schemeClr val="accent3"/>
              </a:solidFill>
            </a:endParaRPr>
          </a:p>
          <a:p>
            <a:pPr algn="l"/>
            <a:r>
              <a:rPr lang="en-GB" b="1" u="sng" dirty="0">
                <a:solidFill>
                  <a:schemeClr val="accent3"/>
                </a:solidFill>
              </a:rPr>
              <a:t>VISUALIZATION</a:t>
            </a:r>
          </a:p>
          <a:p>
            <a:pPr algn="l"/>
            <a:r>
              <a:rPr lang="en-GB" dirty="0">
                <a:solidFill>
                  <a:schemeClr val="accent3"/>
                </a:solidFill>
              </a:rPr>
              <a:t>✓ </a:t>
            </a:r>
            <a:r>
              <a:rPr lang="en-GB" dirty="0"/>
              <a:t>Graph</a:t>
            </a:r>
          </a:p>
          <a:p>
            <a:pPr algn="l"/>
            <a:r>
              <a:rPr lang="en-GB" dirty="0">
                <a:solidFill>
                  <a:schemeClr val="accent3"/>
                </a:solidFill>
              </a:rPr>
              <a:t>✓  </a:t>
            </a:r>
            <a:r>
              <a:rPr lang="en-GB" dirty="0"/>
              <a:t>Pie chart</a:t>
            </a:r>
            <a:r>
              <a:rPr lang="en-GB" dirty="0">
                <a:solidFill>
                  <a:schemeClr val="accent3"/>
                </a:solidFill>
              </a:rPr>
              <a:t> </a:t>
            </a:r>
          </a:p>
          <a:p>
            <a:pPr algn="l"/>
            <a:endParaRPr lang="en-GB" dirty="0"/>
          </a:p>
          <a:p>
            <a:pPr algn="l"/>
            <a:endParaRPr lang="en-GB" dirty="0"/>
          </a:p>
          <a:p>
            <a:pPr algn="l"/>
            <a:endParaRPr lang="en-GB" dirty="0"/>
          </a:p>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990211" y="355669"/>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D0A58DE9-C5D6-8DA5-F2BD-0F4DD7432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65" y="1238396"/>
            <a:ext cx="9369823" cy="51045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D33B-6E42-01E5-DC9C-9F630451E54C}"/>
              </a:ext>
            </a:extLst>
          </p:cNvPr>
          <p:cNvSpPr>
            <a:spLocks noGrp="1"/>
          </p:cNvSpPr>
          <p:nvPr>
            <p:ph type="title"/>
          </p:nvPr>
        </p:nvSpPr>
        <p:spPr>
          <a:xfrm>
            <a:off x="2192260" y="240433"/>
            <a:ext cx="10681335" cy="758190"/>
          </a:xfrm>
        </p:spPr>
        <p:txBody>
          <a:bodyPr/>
          <a:lstStyle/>
          <a:p>
            <a:r>
              <a:rPr lang="en-GB" dirty="0"/>
              <a:t>RESULTS</a:t>
            </a:r>
            <a:endParaRPr lang="en-US" dirty="0"/>
          </a:p>
        </p:txBody>
      </p:sp>
      <p:pic>
        <p:nvPicPr>
          <p:cNvPr id="3" name="Picture 2">
            <a:extLst>
              <a:ext uri="{FF2B5EF4-FFF2-40B4-BE49-F238E27FC236}">
                <a16:creationId xmlns:a16="http://schemas.microsoft.com/office/drawing/2014/main" id="{623EE780-586D-AF17-9963-9E4199CE0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79" y="998623"/>
            <a:ext cx="8245374" cy="5160526"/>
          </a:xfrm>
          <a:prstGeom prst="rect">
            <a:avLst/>
          </a:prstGeom>
        </p:spPr>
      </p:pic>
    </p:spTree>
    <p:extLst>
      <p:ext uri="{BB962C8B-B14F-4D97-AF65-F5344CB8AC3E}">
        <p14:creationId xmlns:p14="http://schemas.microsoft.com/office/powerpoint/2010/main" val="1373449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solidFill>
                  <a:schemeClr val="accent4">
                    <a:lumMod val="75000"/>
                  </a:schemeClr>
                </a:solidFill>
                <a:latin typeface="Times New Roman" panose="02020603050405020304" pitchFamily="18" charset="0"/>
                <a:cs typeface="Times New Roman" panose="02020603050405020304" pitchFamily="18" charset="0"/>
              </a:rPr>
              <a:t>conclusion</a:t>
            </a:r>
            <a:endParaRPr lang="en-IN" u="sng"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36C8B5-B90E-A4BF-F756-7CBD1BDF3408}"/>
              </a:ext>
            </a:extLst>
          </p:cNvPr>
          <p:cNvSpPr txBox="1"/>
          <p:nvPr/>
        </p:nvSpPr>
        <p:spPr>
          <a:xfrm>
            <a:off x="5189905" y="2520384"/>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62704583-7383-F49F-B417-97580ADB17CF}"/>
              </a:ext>
            </a:extLst>
          </p:cNvPr>
          <p:cNvSpPr txBox="1"/>
          <p:nvPr/>
        </p:nvSpPr>
        <p:spPr>
          <a:xfrm>
            <a:off x="4938614" y="2260195"/>
            <a:ext cx="2076678" cy="2092889"/>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2B99EC29-9480-062C-9418-4FD952B5C88F}"/>
              </a:ext>
            </a:extLst>
          </p:cNvPr>
          <p:cNvSpPr txBox="1"/>
          <p:nvPr/>
        </p:nvSpPr>
        <p:spPr>
          <a:xfrm>
            <a:off x="755332" y="1541559"/>
            <a:ext cx="9744785" cy="3970318"/>
          </a:xfrm>
          <a:prstGeom prst="rect">
            <a:avLst/>
          </a:prstGeom>
          <a:noFill/>
        </p:spPr>
        <p:txBody>
          <a:bodyPr wrap="square" rtlCol="0">
            <a:spAutoFit/>
          </a:bodyPr>
          <a:lstStyle/>
          <a:p>
            <a:pPr algn="l"/>
            <a:r>
              <a:rPr lang="en-GB" b="1" dirty="0"/>
              <a:t>✓</a:t>
            </a:r>
            <a:r>
              <a:rPr lang="en-GB" dirty="0"/>
              <a:t> BY COMPARING THE PERFORMANCE OF THE EMPLOYEES. THE EMPLOYEES ARE HIGHER IN NUMBER. THERE ARE MORE PEOPLE IN AVERAGE LEVEL EMPLOYEES.
</a:t>
            </a:r>
            <a:r>
              <a:rPr lang="en-GB" b="1" dirty="0"/>
              <a:t>✓</a:t>
            </a:r>
            <a:r>
              <a:rPr lang="en-GB" dirty="0"/>
              <a:t> WE HAVE TO MOTIVAYE THE EMPLOYEES TO DEVELOP THEIR SKILLS AND TALENTS. TO ACHIEVE THE ORGANISATIONAL GOALS AND OBJECTIVES TO REACH THE PLACE OF HIGH </a:t>
            </a:r>
            <a:r>
              <a:rPr lang="en-GB"/>
              <a:t>LEVEL PERFORMANCE </a:t>
            </a:r>
            <a:r>
              <a:rPr lang="en-GB" dirty="0"/>
              <a:t>TO SUSTAIN THE GOALS AND TARGETS.
</a:t>
            </a:r>
            <a:r>
              <a:rPr lang="en-GB" b="1" dirty="0"/>
              <a:t>✓</a:t>
            </a:r>
            <a:r>
              <a:rPr lang="en-GB" dirty="0"/>
              <a:t>  WE HAVE TO TRAIN AND DEVELOP THE EMPLOYEES WITH BETTER OUTCOME TO REACH THE ORGANISATIONAL GOALS</a:t>
            </a:r>
          </a:p>
          <a:p>
            <a:pPr algn="l"/>
            <a:endParaRPr lang="en-GB" dirty="0"/>
          </a:p>
          <a:p>
            <a:pPr algn="l"/>
            <a:endParaRPr lang="en-GB" dirty="0"/>
          </a:p>
          <a:p>
            <a:pPr algn="l"/>
            <a:endParaRPr lang="en-GB" dirty="0"/>
          </a:p>
          <a:p>
            <a:pPr algn="l"/>
            <a:endParaRPr lang="en-GB" dirty="0"/>
          </a:p>
          <a:p>
            <a:pPr algn="l"/>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167053"/>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38760" y="433397"/>
            <a:ext cx="10209722" cy="7210948"/>
          </a:xfrm>
          <a:prstGeom prst="rect">
            <a:avLst/>
          </a:prstGeom>
          <a:ln>
            <a:solidFill>
              <a:schemeClr val="accent1"/>
            </a:solidFill>
          </a:ln>
        </p:spPr>
        <p:txBody>
          <a:bodyPr vert="horz" wrap="square" lIns="0" tIns="16510" rIns="0" bIns="0" rtlCol="0">
            <a:spAutoFit/>
          </a:bodyPr>
          <a:lstStyle/>
          <a:p>
            <a:pPr marL="12700">
              <a:lnSpc>
                <a:spcPct val="100000"/>
              </a:lnSpc>
              <a:spcBef>
                <a:spcPts val="130"/>
              </a:spcBef>
              <a:tabLst>
                <a:tab pos="2727960" algn="l"/>
              </a:tabLst>
            </a:pPr>
            <a:r>
              <a:rPr lang="en-GB" sz="4250" spc="-20" dirty="0"/>
              <a:t>         </a:t>
            </a: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GB" sz="4250" spc="10" dirty="0"/>
            </a:br>
            <a:br>
              <a:rPr lang="en-GB" sz="4250" spc="10" dirty="0"/>
            </a:br>
            <a:r>
              <a:rPr lang="en-GB" sz="4250" b="0" spc="10" dirty="0"/>
              <a:t>✓ We have to motivate the employees  </a:t>
            </a:r>
            <a:br>
              <a:rPr lang="en-GB" sz="4250" b="0" spc="10" dirty="0"/>
            </a:br>
            <a:r>
              <a:rPr lang="en-GB" sz="4250" b="0" spc="10" dirty="0"/>
              <a:t>✓ We have to track the performance of employees work motive for the organization </a:t>
            </a:r>
            <a:br>
              <a:rPr lang="en-GB" sz="4250" spc="10" dirty="0"/>
            </a:br>
            <a:r>
              <a:rPr lang="en-GB" sz="4250" b="0" spc="10" dirty="0"/>
              <a:t>✓ We have to train and motivate the under developed employees in a effective manner.</a:t>
            </a:r>
            <a:br>
              <a:rPr lang="en-GB" sz="4250" spc="10" dirty="0"/>
            </a:br>
            <a:br>
              <a:rPr lang="en-GB"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87453" y="1695450"/>
            <a:ext cx="7678116" cy="6370975"/>
          </a:xfrm>
          <a:prstGeom prst="rect">
            <a:avLst/>
          </a:prstGeom>
          <a:noFill/>
        </p:spPr>
        <p:txBody>
          <a:bodyPr wrap="square" rtlCol="0">
            <a:spAutoFit/>
          </a:bodyPr>
          <a:lstStyle/>
          <a:p>
            <a:pPr algn="l"/>
            <a:endParaRPr lang="en-GB" sz="2400" dirty="0">
              <a:solidFill>
                <a:srgbClr val="0D0D0D"/>
              </a:solidFill>
              <a:latin typeface="Times New Roman" panose="02020603050405020304" pitchFamily="18" charset="0"/>
              <a:cs typeface="Times New Roman" panose="02020603050405020304" pitchFamily="18" charset="0"/>
            </a:endParaRPr>
          </a:p>
          <a:p>
            <a:pPr algn="l"/>
            <a:r>
              <a:rPr lang="en-GB" sz="2400" dirty="0">
                <a:solidFill>
                  <a:srgbClr val="0D0D0D"/>
                </a:solidFill>
                <a:latin typeface="Times New Roman" panose="02020603050405020304" pitchFamily="18" charset="0"/>
                <a:cs typeface="Times New Roman" panose="02020603050405020304" pitchFamily="18" charset="0"/>
              </a:rPr>
              <a:t>EMPLOYEE DATA ANALYSIS</a:t>
            </a:r>
          </a:p>
          <a:p>
            <a:pPr algn="l"/>
            <a:r>
              <a:rPr lang="en-GB" sz="2400" dirty="0">
                <a:solidFill>
                  <a:srgbClr val="0D0D0D"/>
                </a:solidFill>
                <a:latin typeface="Times New Roman" panose="02020603050405020304" pitchFamily="18" charset="0"/>
                <a:cs typeface="Times New Roman" panose="02020603050405020304" pitchFamily="18" charset="0"/>
              </a:rPr>
              <a:t>            </a:t>
            </a:r>
          </a:p>
          <a:p>
            <a:pPr algn="l"/>
            <a:r>
              <a:rPr lang="en-GB" sz="2400" dirty="0">
                <a:solidFill>
                  <a:srgbClr val="0D0D0D"/>
                </a:solidFill>
                <a:latin typeface="Times New Roman" panose="02020603050405020304" pitchFamily="18" charset="0"/>
                <a:cs typeface="Times New Roman" panose="02020603050405020304" pitchFamily="18" charset="0"/>
              </a:rPr>
              <a:t>                 Analysing the performance of the employees by considering the various factors like Gender, Performance level, Ratings and their Achievements, in order to identify the trends and patterns of different categories of employees like high, medium and low </a:t>
            </a:r>
          </a:p>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endParaRPr lang="en-GB" sz="2400" dirty="0">
              <a:solidFill>
                <a:srgbClr val="0D0D0D"/>
              </a:solidFill>
              <a:latin typeface="Times New Roman" panose="02020603050405020304" pitchFamily="18" charset="0"/>
              <a:cs typeface="Times New Roman" panose="02020603050405020304" pitchFamily="18" charset="0"/>
            </a:endParaRPr>
          </a:p>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endParaRPr lang="en-GB" sz="2400" dirty="0">
              <a:solidFill>
                <a:srgbClr val="0D0D0D"/>
              </a:solidFill>
              <a:latin typeface="Times New Roman" panose="02020603050405020304" pitchFamily="18" charset="0"/>
              <a:cs typeface="Times New Roman" panose="02020603050405020304" pitchFamily="18" charset="0"/>
            </a:endParaRPr>
          </a:p>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endParaRPr lang="en-GB" sz="2400" dirty="0">
              <a:solidFill>
                <a:srgbClr val="0D0D0D"/>
              </a:solidFill>
              <a:latin typeface="Times New Roman" panose="02020603050405020304" pitchFamily="18" charset="0"/>
              <a:cs typeface="Times New Roman" panose="02020603050405020304" pitchFamily="18" charset="0"/>
            </a:endParaRPr>
          </a:p>
          <a:p>
            <a:pPr algn="l"/>
            <a:endParaRPr lang="en-GB" sz="2400" b="0" i="0" dirty="0">
              <a:solidFill>
                <a:srgbClr val="0D0D0D"/>
              </a:solidFill>
              <a:effectLst/>
              <a:latin typeface="Times New Roman" panose="02020603050405020304" pitchFamily="18" charset="0"/>
              <a:cs typeface="Times New Roman" panose="02020603050405020304" pitchFamily="18" charset="0"/>
            </a:endParaRP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109294"/>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20986815-BEF3-4098-7FA2-2950048A4B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638" y="747247"/>
            <a:ext cx="3363598" cy="2681753"/>
          </a:xfrm>
          <a:prstGeom prst="roundRect">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 name="Picture 9">
            <a:extLst>
              <a:ext uri="{FF2B5EF4-FFF2-40B4-BE49-F238E27FC236}">
                <a16:creationId xmlns:a16="http://schemas.microsoft.com/office/drawing/2014/main" id="{52797592-ECDA-FC85-E413-AB38121CD1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6277" y="929189"/>
            <a:ext cx="2839595" cy="24998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reflection blurRad="6350" stA="52000" endA="300" endPos="35000" dir="5400000" sy="-100000" algn="bl" rotWithShape="0"/>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41E4AA84-5AE2-21A6-EC20-4C55B85F35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5855" y="3919394"/>
            <a:ext cx="3013961" cy="264982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2" name="Picture 11">
            <a:extLst>
              <a:ext uri="{FF2B5EF4-FFF2-40B4-BE49-F238E27FC236}">
                <a16:creationId xmlns:a16="http://schemas.microsoft.com/office/drawing/2014/main" id="{001D781B-B2AF-FFA7-E330-12E5CC072E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8115" y="3493296"/>
            <a:ext cx="3655920" cy="33385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9396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10662382" y="2118278"/>
            <a:ext cx="45719" cy="36933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6574ADC-EB70-3E5E-270C-941D01D9AF95}"/>
              </a:ext>
            </a:extLst>
          </p:cNvPr>
          <p:cNvSpPr txBox="1"/>
          <p:nvPr/>
        </p:nvSpPr>
        <p:spPr>
          <a:xfrm>
            <a:off x="3005301" y="2233424"/>
            <a:ext cx="7347354" cy="2862322"/>
          </a:xfrm>
          <a:prstGeom prst="rect">
            <a:avLst/>
          </a:prstGeom>
          <a:noFill/>
        </p:spPr>
        <p:txBody>
          <a:bodyPr wrap="square" rtlCol="0">
            <a:spAutoFit/>
          </a:bodyPr>
          <a:lstStyle/>
          <a:p>
            <a:r>
              <a:rPr lang="en-GB" b="1" dirty="0">
                <a:solidFill>
                  <a:schemeClr val="accent2">
                    <a:lumMod val="60000"/>
                    <a:lumOff val="40000"/>
                  </a:schemeClr>
                </a:solidFill>
              </a:rPr>
              <a:t>CONDITIONAL FORMATTING </a:t>
            </a:r>
            <a:r>
              <a:rPr lang="en-GB" b="1" dirty="0"/>
              <a:t>-  </a:t>
            </a:r>
            <a:r>
              <a:rPr lang="en-GB" dirty="0"/>
              <a:t>To identify the missing data</a:t>
            </a:r>
          </a:p>
          <a:p>
            <a:endParaRPr lang="en-GB" dirty="0"/>
          </a:p>
          <a:p>
            <a:r>
              <a:rPr lang="en-GB" b="1" dirty="0">
                <a:solidFill>
                  <a:schemeClr val="accent2">
                    <a:lumMod val="60000"/>
                    <a:lumOff val="40000"/>
                  </a:schemeClr>
                </a:solidFill>
              </a:rPr>
              <a:t>FILTER</a:t>
            </a:r>
            <a:r>
              <a:rPr lang="en-GB" b="1" dirty="0"/>
              <a:t>  -   </a:t>
            </a:r>
            <a:r>
              <a:rPr lang="en-GB" dirty="0"/>
              <a:t>Removing the unwanted data </a:t>
            </a:r>
            <a:endParaRPr lang="en-GB" b="1" dirty="0"/>
          </a:p>
          <a:p>
            <a:endParaRPr lang="en-GB" dirty="0"/>
          </a:p>
          <a:p>
            <a:r>
              <a:rPr lang="en-GB" b="1" dirty="0">
                <a:solidFill>
                  <a:schemeClr val="accent2">
                    <a:lumMod val="60000"/>
                    <a:lumOff val="40000"/>
                  </a:schemeClr>
                </a:solidFill>
              </a:rPr>
              <a:t>FORMULA </a:t>
            </a:r>
            <a:r>
              <a:rPr lang="en-GB" b="1" dirty="0"/>
              <a:t>- </a:t>
            </a:r>
            <a:r>
              <a:rPr lang="en-GB" dirty="0"/>
              <a:t> Identify the performance level of the employees </a:t>
            </a:r>
            <a:endParaRPr lang="en-GB" b="1" dirty="0">
              <a:solidFill>
                <a:schemeClr val="accent2">
                  <a:lumMod val="60000"/>
                  <a:lumOff val="40000"/>
                </a:schemeClr>
              </a:solidFill>
            </a:endParaRPr>
          </a:p>
          <a:p>
            <a:endParaRPr lang="en-GB" dirty="0"/>
          </a:p>
          <a:p>
            <a:r>
              <a:rPr lang="en-GB" b="1" dirty="0">
                <a:solidFill>
                  <a:schemeClr val="accent2">
                    <a:lumMod val="60000"/>
                    <a:lumOff val="40000"/>
                  </a:schemeClr>
                </a:solidFill>
              </a:rPr>
              <a:t>PIVOT TABLE  </a:t>
            </a:r>
            <a:r>
              <a:rPr lang="en-GB" b="1" dirty="0"/>
              <a:t>-  </a:t>
            </a:r>
            <a:r>
              <a:rPr lang="en-GB" dirty="0"/>
              <a:t>To convert the data into short table </a:t>
            </a:r>
            <a:endParaRPr lang="en-GB" b="1" dirty="0">
              <a:solidFill>
                <a:schemeClr val="accent2">
                  <a:lumMod val="60000"/>
                  <a:lumOff val="40000"/>
                </a:schemeClr>
              </a:solidFill>
            </a:endParaRPr>
          </a:p>
          <a:p>
            <a:endParaRPr lang="en-GB" dirty="0"/>
          </a:p>
          <a:p>
            <a:r>
              <a:rPr lang="en-GB" b="1" dirty="0">
                <a:solidFill>
                  <a:schemeClr val="accent2">
                    <a:lumMod val="60000"/>
                    <a:lumOff val="40000"/>
                  </a:schemeClr>
                </a:solidFill>
              </a:rPr>
              <a:t>GRAPH  </a:t>
            </a:r>
            <a:r>
              <a:rPr lang="en-GB" b="1" dirty="0"/>
              <a:t>-  </a:t>
            </a:r>
            <a:r>
              <a:rPr lang="en-GB" dirty="0"/>
              <a:t>Data visualization </a:t>
            </a:r>
            <a:endParaRPr lang="en-GB" b="1" dirty="0">
              <a:solidFill>
                <a:schemeClr val="accent2">
                  <a:lumMod val="60000"/>
                  <a:lumOff val="40000"/>
                </a:schemeClr>
              </a:solidFill>
            </a:endParaRPr>
          </a:p>
          <a:p>
            <a:endParaRPr lang="en-GB" dirty="0"/>
          </a:p>
        </p:txBody>
      </p:sp>
      <p:sp>
        <p:nvSpPr>
          <p:cNvPr id="11" name="Speech Bubble: Rectangle with Corners Rounded 10">
            <a:extLst>
              <a:ext uri="{FF2B5EF4-FFF2-40B4-BE49-F238E27FC236}">
                <a16:creationId xmlns:a16="http://schemas.microsoft.com/office/drawing/2014/main" id="{BBEE2712-CF80-9FFB-B5A7-4454D9EA9E3B}"/>
              </a:ext>
            </a:extLst>
          </p:cNvPr>
          <p:cNvSpPr/>
          <p:nvPr/>
        </p:nvSpPr>
        <p:spPr>
          <a:xfrm>
            <a:off x="2853733" y="1828565"/>
            <a:ext cx="6060190" cy="3534010"/>
          </a:xfrm>
          <a:prstGeom prst="wedgeRoundRectCallou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3A29666-F55A-4F22-400A-BE313036CE07}"/>
              </a:ext>
            </a:extLst>
          </p:cNvPr>
          <p:cNvSpPr txBox="1"/>
          <p:nvPr/>
        </p:nvSpPr>
        <p:spPr>
          <a:xfrm>
            <a:off x="5189905" y="2520384"/>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6821B604-332A-2A83-370C-6A9AE6749CF9}"/>
              </a:ext>
            </a:extLst>
          </p:cNvPr>
          <p:cNvSpPr txBox="1"/>
          <p:nvPr/>
        </p:nvSpPr>
        <p:spPr>
          <a:xfrm>
            <a:off x="933299" y="1143634"/>
            <a:ext cx="9175287" cy="5078313"/>
          </a:xfrm>
          <a:prstGeom prst="rect">
            <a:avLst/>
          </a:prstGeom>
          <a:noFill/>
        </p:spPr>
        <p:txBody>
          <a:bodyPr wrap="square" rtlCol="0">
            <a:spAutoFit/>
          </a:bodyPr>
          <a:lstStyle/>
          <a:p>
            <a:pPr algn="l"/>
            <a:endParaRPr lang="en-GB" dirty="0"/>
          </a:p>
          <a:p>
            <a:pPr algn="l"/>
            <a:r>
              <a:rPr lang="en-GB" dirty="0"/>
              <a:t>              </a:t>
            </a:r>
            <a:r>
              <a:rPr lang="en-GB" dirty="0">
                <a:solidFill>
                  <a:schemeClr val="accent4"/>
                </a:solidFill>
              </a:rPr>
              <a:t> </a:t>
            </a:r>
            <a:r>
              <a:rPr lang="en-GB" b="1" dirty="0">
                <a:solidFill>
                  <a:srgbClr val="7030A0"/>
                </a:solidFill>
              </a:rPr>
              <a:t>EMPLOYEE</a:t>
            </a:r>
            <a:r>
              <a:rPr lang="en-GB" dirty="0">
                <a:solidFill>
                  <a:schemeClr val="accent4"/>
                </a:solidFill>
              </a:rPr>
              <a:t> </a:t>
            </a:r>
            <a:r>
              <a:rPr lang="en-GB" b="1" dirty="0">
                <a:solidFill>
                  <a:srgbClr val="7030A0"/>
                </a:solidFill>
              </a:rPr>
              <a:t>DATA</a:t>
            </a:r>
            <a:r>
              <a:rPr lang="en-GB" dirty="0"/>
              <a:t> - </a:t>
            </a:r>
            <a:r>
              <a:rPr lang="en-GB" b="1" dirty="0">
                <a:solidFill>
                  <a:srgbClr val="7030A0"/>
                </a:solidFill>
              </a:rPr>
              <a:t>KAGGLE</a:t>
            </a:r>
            <a:r>
              <a:rPr lang="en-GB" dirty="0"/>
              <a:t>    </a:t>
            </a:r>
          </a:p>
          <a:p>
            <a:pPr algn="l"/>
            <a:r>
              <a:rPr lang="en-GB" dirty="0"/>
              <a:t>               </a:t>
            </a:r>
          </a:p>
          <a:p>
            <a:pPr algn="l"/>
            <a:r>
              <a:rPr lang="en-GB" dirty="0"/>
              <a:t>               </a:t>
            </a:r>
            <a:r>
              <a:rPr lang="en-GB" b="1" dirty="0">
                <a:solidFill>
                  <a:srgbClr val="7030A0"/>
                </a:solidFill>
              </a:rPr>
              <a:t>26 - FEATURES </a:t>
            </a:r>
            <a:r>
              <a:rPr lang="en-GB" dirty="0"/>
              <a:t>  </a:t>
            </a:r>
          </a:p>
          <a:p>
            <a:pPr algn="l"/>
            <a:r>
              <a:rPr lang="en-GB" dirty="0"/>
              <a:t>                </a:t>
            </a:r>
          </a:p>
          <a:p>
            <a:pPr algn="l"/>
            <a:r>
              <a:rPr lang="en-GB" dirty="0"/>
              <a:t>               </a:t>
            </a:r>
            <a:r>
              <a:rPr lang="en-GB" b="1" dirty="0">
                <a:solidFill>
                  <a:srgbClr val="7030A0"/>
                </a:solidFill>
              </a:rPr>
              <a:t>9 – FEATURES </a:t>
            </a:r>
            <a:endParaRPr lang="en-GB" dirty="0"/>
          </a:p>
          <a:p>
            <a:pPr algn="l"/>
            <a:endParaRPr lang="en-GB" dirty="0"/>
          </a:p>
          <a:p>
            <a:pPr algn="l"/>
            <a:r>
              <a:rPr lang="en-GB" dirty="0"/>
              <a:t>               </a:t>
            </a:r>
            <a:r>
              <a:rPr lang="en-GB" b="1" dirty="0">
                <a:solidFill>
                  <a:srgbClr val="7030A0"/>
                </a:solidFill>
              </a:rPr>
              <a:t>EMPLOYEE – ID – NUMERICAL VALUES</a:t>
            </a:r>
          </a:p>
          <a:p>
            <a:pPr algn="l"/>
            <a:endParaRPr lang="en-GB" dirty="0"/>
          </a:p>
          <a:p>
            <a:pPr algn="l"/>
            <a:r>
              <a:rPr lang="en-GB" dirty="0"/>
              <a:t>               </a:t>
            </a:r>
            <a:r>
              <a:rPr lang="en-GB" b="1" dirty="0">
                <a:solidFill>
                  <a:srgbClr val="7030A0"/>
                </a:solidFill>
              </a:rPr>
              <a:t>NAME – TEXT</a:t>
            </a:r>
          </a:p>
          <a:p>
            <a:pPr algn="l"/>
            <a:endParaRPr lang="en-GB" b="1" dirty="0"/>
          </a:p>
          <a:p>
            <a:pPr algn="l"/>
            <a:r>
              <a:rPr lang="en-GB" b="1" dirty="0"/>
              <a:t>               </a:t>
            </a:r>
            <a:r>
              <a:rPr lang="en-GB" b="1" dirty="0">
                <a:solidFill>
                  <a:srgbClr val="7030A0"/>
                </a:solidFill>
              </a:rPr>
              <a:t>EMPLOYEE TYPE</a:t>
            </a:r>
          </a:p>
          <a:p>
            <a:pPr algn="l"/>
            <a:endParaRPr lang="en-GB" b="1" dirty="0">
              <a:solidFill>
                <a:srgbClr val="7030A0"/>
              </a:solidFill>
            </a:endParaRPr>
          </a:p>
          <a:p>
            <a:pPr algn="l"/>
            <a:r>
              <a:rPr lang="en-GB" b="1" dirty="0">
                <a:solidFill>
                  <a:srgbClr val="7030A0"/>
                </a:solidFill>
              </a:rPr>
              <a:t>               PERFORMANCE LEVEL</a:t>
            </a:r>
          </a:p>
          <a:p>
            <a:pPr algn="l"/>
            <a:endParaRPr lang="en-GB" dirty="0"/>
          </a:p>
          <a:p>
            <a:pPr algn="l"/>
            <a:r>
              <a:rPr lang="en-GB" dirty="0"/>
              <a:t>               </a:t>
            </a:r>
            <a:r>
              <a:rPr lang="en-GB" b="1" dirty="0">
                <a:solidFill>
                  <a:srgbClr val="7030A0"/>
                </a:solidFill>
              </a:rPr>
              <a:t>GENDER – MALE , FEMALE</a:t>
            </a:r>
          </a:p>
          <a:p>
            <a:pPr algn="l"/>
            <a:endParaRPr lang="en-GB" b="1" dirty="0">
              <a:solidFill>
                <a:srgbClr val="7030A0"/>
              </a:solidFill>
            </a:endParaRPr>
          </a:p>
          <a:p>
            <a:pPr algn="l"/>
            <a:r>
              <a:rPr lang="en-GB" b="1" dirty="0">
                <a:solidFill>
                  <a:srgbClr val="7030A0"/>
                </a:solidFill>
              </a:rPr>
              <a:t>               EMPLOYEE RATING – NUMERICAL VALUES </a:t>
            </a:r>
            <a:endParaRPr lang="en-GB"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79541" y="2935304"/>
            <a:ext cx="8901582" cy="1384995"/>
          </a:xfrm>
          <a:prstGeom prst="rect">
            <a:avLst/>
          </a:prstGeom>
          <a:noFill/>
        </p:spPr>
        <p:txBody>
          <a:bodyPr wrap="square" rtlCol="0">
            <a:spAutoFit/>
          </a:bodyPr>
          <a:lstStyle/>
          <a:p>
            <a:pPr algn="l"/>
            <a:r>
              <a:rPr lang="en-GB" sz="2800" b="1" i="0" dirty="0">
                <a:effectLst/>
                <a:latin typeface="Times New Roman" panose="02020603050405020304" pitchFamily="18" charset="0"/>
                <a:cs typeface="Times New Roman" panose="02020603050405020304" pitchFamily="18" charset="0"/>
              </a:rPr>
              <a:t>Performance level =IF(Z8&gt;=5,”VERY HIGH”,(Z8&gt;=4,”HIGH”,(Z8&gt;=3,”MEDIUM”,”LOW”)))</a:t>
            </a:r>
            <a:endParaRPr lang="en-US" sz="2800" b="1"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Explosion: 14 Points 9">
            <a:extLst>
              <a:ext uri="{FF2B5EF4-FFF2-40B4-BE49-F238E27FC236}">
                <a16:creationId xmlns:a16="http://schemas.microsoft.com/office/drawing/2014/main" id="{62365A6F-2E30-2D51-66A8-FC5EFE3893F6}"/>
              </a:ext>
            </a:extLst>
          </p:cNvPr>
          <p:cNvSpPr/>
          <p:nvPr/>
        </p:nvSpPr>
        <p:spPr>
          <a:xfrm>
            <a:off x="1240900" y="1492005"/>
            <a:ext cx="9365998" cy="6160621"/>
          </a:xfrm>
          <a:prstGeom prst="irregularSeal2">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1" name="Thought Bubble: Cloud 10">
            <a:extLst>
              <a:ext uri="{FF2B5EF4-FFF2-40B4-BE49-F238E27FC236}">
                <a16:creationId xmlns:a16="http://schemas.microsoft.com/office/drawing/2014/main" id="{89DFD8FD-61B3-462A-7AE6-9FE55932AB0E}"/>
              </a:ext>
            </a:extLst>
          </p:cNvPr>
          <p:cNvSpPr/>
          <p:nvPr/>
        </p:nvSpPr>
        <p:spPr>
          <a:xfrm>
            <a:off x="2164342" y="1351375"/>
            <a:ext cx="9692116" cy="4552851"/>
          </a:xfrm>
          <a:prstGeom prst="cloudCallou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         PROBLEM STATEMENT  ✓ We have to motivate the employees   ✓ We have to track the performance of employees work motive for the organization  ✓ We have to train and motivate the under developed employees in a effective manner.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Pradeepa Saravanan</cp:lastModifiedBy>
  <cp:revision>19</cp:revision>
  <dcterms:created xsi:type="dcterms:W3CDTF">2024-03-29T15:07:22Z</dcterms:created>
  <dcterms:modified xsi:type="dcterms:W3CDTF">2024-09-09T05:22:01Z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