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FF"/>
    <a:srgbClr val="213164"/>
    <a:srgbClr val="E3E1FB"/>
    <a:srgbClr val="213264"/>
    <a:srgbClr val="841910"/>
    <a:srgbClr val="DFDDFB"/>
    <a:srgbClr val="FFAB40"/>
    <a:srgbClr val="FFFF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dirty="0" err="1">
                <a:solidFill>
                  <a:schemeClr val="tx1"/>
                </a:solidFill>
              </a:rPr>
              <a:t>Ashika.A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au960221243</a:t>
            </a:r>
            <a:r>
              <a:rPr lang="en-IN" sz="1100" dirty="0">
                <a:solidFill>
                  <a:schemeClr val="tx1"/>
                </a:solidFill>
              </a:rPr>
              <a:t>007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Collage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DAB84581-E82E-B668-22D7-D220A36500C7}"/>
              </a:ext>
            </a:extLst>
          </p:cNvPr>
          <p:cNvSpPr txBox="1"/>
          <p:nvPr/>
        </p:nvSpPr>
        <p:spPr>
          <a:xfrm>
            <a:off x="216500" y="1389589"/>
            <a:ext cx="7087526" cy="2677656"/>
          </a:xfrm>
          <a:prstGeom prst="rect">
            <a:avLst/>
          </a:prstGeom>
          <a:noFill/>
        </p:spPr>
        <p:txBody>
          <a:bodyPr wrap="square">
            <a:spAutoFit/>
          </a:bodyPr>
          <a:lstStyle/>
          <a:p>
            <a:pPr marL="342900" indent="-342900">
              <a:buAutoNum type="arabicPeriod"/>
            </a:pPr>
            <a:r>
              <a:rPr lang="en-US" b="1" dirty="0">
                <a:solidFill>
                  <a:srgbClr val="213163"/>
                </a:solidFill>
              </a:rPr>
              <a:t>Database Model</a:t>
            </a:r>
            <a:r>
              <a:rPr lang="en-IN" b="1" dirty="0">
                <a:solidFill>
                  <a:srgbClr val="213163"/>
                </a:solidFill>
              </a:rPr>
              <a:t> </a:t>
            </a:r>
            <a:r>
              <a:rPr lang="en-US" b="1" dirty="0">
                <a:solidFill>
                  <a:srgbClr val="213163"/>
                </a:solidFill>
              </a:rPr>
              <a:t>: Define models for cars, users, and bookings using Django ORM.</a:t>
            </a:r>
            <a:endParaRPr lang="en-IN" b="1" dirty="0">
              <a:solidFill>
                <a:srgbClr val="213163"/>
              </a:solidFill>
            </a:endParaRPr>
          </a:p>
          <a:p>
            <a:pPr marL="342900" indent="-342900">
              <a:buAutoNum type="arabicPeriod"/>
            </a:pPr>
            <a:r>
              <a:rPr lang="en-US" b="1" dirty="0">
                <a:solidFill>
                  <a:srgbClr val="213163"/>
                </a:solidFill>
              </a:rPr>
              <a:t>User Authentication</a:t>
            </a:r>
            <a:r>
              <a:rPr lang="en-IN" b="1" dirty="0">
                <a:solidFill>
                  <a:srgbClr val="213163"/>
                </a:solidFill>
              </a:rPr>
              <a:t> </a:t>
            </a:r>
            <a:r>
              <a:rPr lang="en-US" b="1" dirty="0">
                <a:solidFill>
                  <a:srgbClr val="213163"/>
                </a:solidFill>
              </a:rPr>
              <a:t>: Implement secure authentication for users.</a:t>
            </a:r>
            <a:endParaRPr lang="en-IN" b="1" dirty="0">
              <a:solidFill>
                <a:srgbClr val="213163"/>
              </a:solidFill>
            </a:endParaRPr>
          </a:p>
          <a:p>
            <a:pPr marL="342900" indent="-342900">
              <a:buAutoNum type="arabicPeriod"/>
            </a:pPr>
            <a:r>
              <a:rPr lang="en-US" b="1" dirty="0">
                <a:solidFill>
                  <a:srgbClr val="213163"/>
                </a:solidFill>
              </a:rPr>
              <a:t>Views &amp; Templates</a:t>
            </a:r>
            <a:r>
              <a:rPr lang="en-IN" b="1" dirty="0">
                <a:solidFill>
                  <a:srgbClr val="213163"/>
                </a:solidFill>
              </a:rPr>
              <a:t> </a:t>
            </a:r>
            <a:r>
              <a:rPr lang="en-US" b="1" dirty="0">
                <a:solidFill>
                  <a:srgbClr val="213163"/>
                </a:solidFill>
              </a:rPr>
              <a:t>: Create views and templates for browsing cars and managing bookings.</a:t>
            </a:r>
            <a:endParaRPr lang="en-IN" b="1" dirty="0">
              <a:solidFill>
                <a:srgbClr val="213163"/>
              </a:solidFill>
            </a:endParaRPr>
          </a:p>
          <a:p>
            <a:pPr marL="342900" indent="-342900">
              <a:buAutoNum type="arabicPeriod"/>
            </a:pPr>
            <a:r>
              <a:rPr lang="en-US" b="1" dirty="0">
                <a:solidFill>
                  <a:srgbClr val="213163"/>
                </a:solidFill>
              </a:rPr>
              <a:t>Forms</a:t>
            </a:r>
            <a:r>
              <a:rPr lang="en-IN" b="1" dirty="0">
                <a:solidFill>
                  <a:srgbClr val="213163"/>
                </a:solidFill>
              </a:rPr>
              <a:t> </a:t>
            </a:r>
            <a:r>
              <a:rPr lang="en-US" b="1" dirty="0">
                <a:solidFill>
                  <a:srgbClr val="213163"/>
                </a:solidFill>
              </a:rPr>
              <a:t>: Develop forms for user input during registration and booking.</a:t>
            </a:r>
            <a:endParaRPr lang="en-IN" b="1" dirty="0">
              <a:solidFill>
                <a:srgbClr val="213163"/>
              </a:solidFill>
            </a:endParaRPr>
          </a:p>
          <a:p>
            <a:pPr marL="342900" indent="-342900">
              <a:buAutoNum type="arabicPeriod"/>
            </a:pPr>
            <a:r>
              <a:rPr lang="en-US" b="1" dirty="0">
                <a:solidFill>
                  <a:srgbClr val="213163"/>
                </a:solidFill>
              </a:rPr>
              <a:t>URL Dispatcher</a:t>
            </a:r>
            <a:r>
              <a:rPr lang="en-IN" b="1" dirty="0">
                <a:solidFill>
                  <a:srgbClr val="213163"/>
                </a:solidFill>
              </a:rPr>
              <a:t> </a:t>
            </a:r>
            <a:r>
              <a:rPr lang="en-US" b="1" dirty="0">
                <a:solidFill>
                  <a:srgbClr val="213163"/>
                </a:solidFill>
              </a:rPr>
              <a:t>: Define URL patterns for navigation.</a:t>
            </a:r>
            <a:endParaRPr lang="en-IN" b="1" dirty="0">
              <a:solidFill>
                <a:srgbClr val="213163"/>
              </a:solidFill>
            </a:endParaRPr>
          </a:p>
          <a:p>
            <a:pPr marL="342900" indent="-342900">
              <a:buAutoNum type="arabicPeriod"/>
            </a:pPr>
            <a:r>
              <a:rPr lang="en-US" b="1" dirty="0">
                <a:solidFill>
                  <a:srgbClr val="213163"/>
                </a:solidFill>
              </a:rPr>
              <a:t>Admin Interface</a:t>
            </a:r>
            <a:r>
              <a:rPr lang="en-IN" b="1" dirty="0">
                <a:solidFill>
                  <a:srgbClr val="213163"/>
                </a:solidFill>
              </a:rPr>
              <a:t> </a:t>
            </a:r>
            <a:r>
              <a:rPr lang="en-US" b="1" dirty="0">
                <a:solidFill>
                  <a:srgbClr val="213163"/>
                </a:solidFill>
              </a:rPr>
              <a:t>: Utilize Django's admin interface for data management</a:t>
            </a:r>
            <a:r>
              <a:rPr lang="en-IN" b="1" dirty="0">
                <a:solidFill>
                  <a:srgbClr val="213163"/>
                </a:solidFill>
              </a:rPr>
              <a:t>.</a:t>
            </a:r>
          </a:p>
          <a:p>
            <a:pPr marL="342900" indent="-342900">
              <a:buAutoNum type="arabicPeriod"/>
            </a:pPr>
            <a:r>
              <a:rPr lang="en-US" b="1" dirty="0">
                <a:solidFill>
                  <a:srgbClr val="213163"/>
                </a:solidFill>
              </a:rPr>
              <a:t>Payment Integration</a:t>
            </a:r>
            <a:r>
              <a:rPr lang="en-IN" b="1" dirty="0">
                <a:solidFill>
                  <a:srgbClr val="213163"/>
                </a:solidFill>
              </a:rPr>
              <a:t> </a:t>
            </a:r>
            <a:r>
              <a:rPr lang="en-US" b="1" dirty="0">
                <a:solidFill>
                  <a:srgbClr val="213163"/>
                </a:solidFill>
              </a:rPr>
              <a:t>: Integrate secure payment gateways.</a:t>
            </a:r>
            <a:endParaRPr lang="en-IN" b="1" dirty="0">
              <a:solidFill>
                <a:srgbClr val="213163"/>
              </a:solidFill>
            </a:endParaRPr>
          </a:p>
          <a:p>
            <a:pPr marL="342900" indent="-342900">
              <a:buAutoNum type="arabicPeriod"/>
            </a:pPr>
            <a:r>
              <a:rPr lang="en-US" b="1" dirty="0">
                <a:solidFill>
                  <a:srgbClr val="213163"/>
                </a:solidFill>
              </a:rPr>
              <a:t>Responsive Design</a:t>
            </a:r>
            <a:r>
              <a:rPr lang="en-IN" b="1" dirty="0">
                <a:solidFill>
                  <a:srgbClr val="213163"/>
                </a:solidFill>
              </a:rPr>
              <a:t> </a:t>
            </a:r>
            <a:r>
              <a:rPr lang="en-US" b="1" dirty="0">
                <a:solidFill>
                  <a:srgbClr val="213163"/>
                </a:solidFill>
              </a:rPr>
              <a:t>: Ensure the app works well on all devices.</a:t>
            </a:r>
            <a:endParaRPr lang="en-IN" b="1" dirty="0">
              <a:solidFill>
                <a:srgbClr val="213163"/>
              </a:solidFill>
            </a:endParaRPr>
          </a:p>
          <a:p>
            <a:pPr marL="342900" indent="-342900">
              <a:buAutoNum type="arabicPeriod"/>
            </a:pPr>
            <a:r>
              <a:rPr lang="en-US" b="1" dirty="0">
                <a:solidFill>
                  <a:srgbClr val="213163"/>
                </a:solidFill>
              </a:rPr>
              <a:t>Testing</a:t>
            </a:r>
            <a:r>
              <a:rPr lang="en-IN" b="1" dirty="0">
                <a:solidFill>
                  <a:srgbClr val="213163"/>
                </a:solidFill>
              </a:rPr>
              <a:t> </a:t>
            </a:r>
            <a:r>
              <a:rPr lang="en-US" b="1" dirty="0">
                <a:solidFill>
                  <a:srgbClr val="213163"/>
                </a:solidFill>
              </a:rPr>
              <a:t>: Conduct thorough testing for reliability.</a:t>
            </a:r>
            <a:endParaRPr lang="en-IN" b="1" dirty="0">
              <a:solidFill>
                <a:srgbClr val="213163"/>
              </a:solidFill>
            </a:endParaRPr>
          </a:p>
          <a:p>
            <a:pPr marL="342900" indent="-342900">
              <a:buAutoNum type="arabicPeriod"/>
            </a:pPr>
            <a:r>
              <a:rPr lang="en-US" b="1" dirty="0">
                <a:solidFill>
                  <a:srgbClr val="213163"/>
                </a:solidFill>
              </a:rPr>
              <a:t>Deployment</a:t>
            </a:r>
            <a:r>
              <a:rPr lang="en-IN" b="1" dirty="0">
                <a:solidFill>
                  <a:srgbClr val="213163"/>
                </a:solidFill>
              </a:rPr>
              <a:t> </a:t>
            </a:r>
            <a:r>
              <a:rPr lang="en-US" b="1" dirty="0">
                <a:solidFill>
                  <a:srgbClr val="213163"/>
                </a:solidFill>
              </a:rPr>
              <a:t>: Deploy the app on a web server.</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4CE2DC49-FFBA-C076-0255-B592BC9607D7}"/>
              </a:ext>
            </a:extLst>
          </p:cNvPr>
          <p:cNvPicPr>
            <a:picLocks noChangeAspect="1"/>
          </p:cNvPicPr>
          <p:nvPr/>
        </p:nvPicPr>
        <p:blipFill>
          <a:blip r:embed="rId2"/>
          <a:stretch>
            <a:fillRect/>
          </a:stretch>
        </p:blipFill>
        <p:spPr>
          <a:xfrm>
            <a:off x="155850" y="1065075"/>
            <a:ext cx="8832300" cy="391135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3">
            <a:extLst>
              <a:ext uri="{FF2B5EF4-FFF2-40B4-BE49-F238E27FC236}">
                <a16:creationId xmlns:a16="http://schemas.microsoft.com/office/drawing/2014/main" id="{51D484FA-1AB1-F532-E5A2-CEF1D2F296D8}"/>
              </a:ext>
            </a:extLst>
          </p:cNvPr>
          <p:cNvPicPr>
            <a:picLocks noChangeAspect="1"/>
          </p:cNvPicPr>
          <p:nvPr/>
        </p:nvPicPr>
        <p:blipFill>
          <a:blip r:embed="rId2"/>
          <a:stretch>
            <a:fillRect/>
          </a:stretch>
        </p:blipFill>
        <p:spPr>
          <a:xfrm>
            <a:off x="205152" y="1163149"/>
            <a:ext cx="8788646" cy="378252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3">
            <a:extLst>
              <a:ext uri="{FF2B5EF4-FFF2-40B4-BE49-F238E27FC236}">
                <a16:creationId xmlns:a16="http://schemas.microsoft.com/office/drawing/2014/main" id="{B76BD153-1831-385F-6634-3EEEB6A368AF}"/>
              </a:ext>
            </a:extLst>
          </p:cNvPr>
          <p:cNvPicPr>
            <a:picLocks noChangeAspect="1"/>
          </p:cNvPicPr>
          <p:nvPr/>
        </p:nvPicPr>
        <p:blipFill>
          <a:blip r:embed="rId2"/>
          <a:stretch>
            <a:fillRect/>
          </a:stretch>
        </p:blipFill>
        <p:spPr>
          <a:xfrm>
            <a:off x="159361" y="1117357"/>
            <a:ext cx="8816120" cy="387411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3">
            <a:extLst>
              <a:ext uri="{FF2B5EF4-FFF2-40B4-BE49-F238E27FC236}">
                <a16:creationId xmlns:a16="http://schemas.microsoft.com/office/drawing/2014/main" id="{A6D19F70-A10F-B01F-80F2-E43F6B003EFD}"/>
              </a:ext>
            </a:extLst>
          </p:cNvPr>
          <p:cNvPicPr>
            <a:picLocks noChangeAspect="1"/>
          </p:cNvPicPr>
          <p:nvPr/>
        </p:nvPicPr>
        <p:blipFill>
          <a:blip r:embed="rId2"/>
          <a:stretch>
            <a:fillRect/>
          </a:stretch>
        </p:blipFill>
        <p:spPr>
          <a:xfrm>
            <a:off x="113567" y="1117356"/>
            <a:ext cx="8898548" cy="38741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4">
            <a:extLst>
              <a:ext uri="{FF2B5EF4-FFF2-40B4-BE49-F238E27FC236}">
                <a16:creationId xmlns:a16="http://schemas.microsoft.com/office/drawing/2014/main" id="{6E5843A5-4FE1-091B-4D8E-B8EA13CC9CCF}"/>
              </a:ext>
            </a:extLst>
          </p:cNvPr>
          <p:cNvPicPr>
            <a:picLocks noChangeAspect="1"/>
          </p:cNvPicPr>
          <p:nvPr/>
        </p:nvPicPr>
        <p:blipFill>
          <a:blip r:embed="rId2"/>
          <a:srcRect/>
          <a:stretch/>
        </p:blipFill>
        <p:spPr>
          <a:xfrm>
            <a:off x="100745" y="1077893"/>
            <a:ext cx="8893053" cy="387693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7877908-997E-BA18-E866-37604F2FEF0B}"/>
              </a:ext>
            </a:extLst>
          </p:cNvPr>
          <p:cNvSpPr txBox="1"/>
          <p:nvPr/>
        </p:nvSpPr>
        <p:spPr>
          <a:xfrm>
            <a:off x="1215809" y="1367123"/>
            <a:ext cx="6871281" cy="3108543"/>
          </a:xfrm>
          <a:prstGeom prst="rect">
            <a:avLst/>
          </a:prstGeom>
          <a:noFill/>
        </p:spPr>
        <p:txBody>
          <a:bodyPr wrap="square">
            <a:spAutoFit/>
          </a:bodyPr>
          <a:lstStyle/>
          <a:p>
            <a:pPr marL="342900" indent="-342900">
              <a:buAutoNum type="arabicPeriod"/>
            </a:pPr>
            <a:r>
              <a:rPr lang="en-US" b="1" dirty="0">
                <a:solidFill>
                  <a:srgbClr val="213163"/>
                </a:solidFill>
              </a:rPr>
              <a:t>Implementing a rating and review system for users to provide feedback on their rental experiences.</a:t>
            </a:r>
            <a:endParaRPr lang="en-IN" b="1" dirty="0">
              <a:solidFill>
                <a:srgbClr val="213163"/>
              </a:solidFill>
            </a:endParaRPr>
          </a:p>
          <a:p>
            <a:pPr marL="342900" indent="-342900">
              <a:buAutoNum type="arabicPeriod"/>
            </a:pPr>
            <a:r>
              <a:rPr lang="en-US" b="1" dirty="0">
                <a:solidFill>
                  <a:srgbClr val="213163"/>
                </a:solidFill>
              </a:rPr>
              <a:t>Integrating a notification system to alert users about booking confirmations, updates, and reminders.</a:t>
            </a:r>
            <a:endParaRPr lang="en-IN" b="1" dirty="0">
              <a:solidFill>
                <a:srgbClr val="213163"/>
              </a:solidFill>
            </a:endParaRPr>
          </a:p>
          <a:p>
            <a:pPr marL="342900" indent="-342900">
              <a:buAutoNum type="arabicPeriod"/>
            </a:pPr>
            <a:r>
              <a:rPr lang="en-US" b="1" dirty="0">
                <a:solidFill>
                  <a:srgbClr val="213163"/>
                </a:solidFill>
              </a:rPr>
              <a:t>Expanding payment options to include additional gateways and cryptocurrencies for flexibility.</a:t>
            </a:r>
            <a:endParaRPr lang="en-IN" b="1" dirty="0">
              <a:solidFill>
                <a:srgbClr val="213163"/>
              </a:solidFill>
            </a:endParaRPr>
          </a:p>
          <a:p>
            <a:pPr marL="342900" indent="-342900">
              <a:buAutoNum type="arabicPeriod"/>
            </a:pPr>
            <a:r>
              <a:rPr lang="en-US" b="1" dirty="0">
                <a:solidFill>
                  <a:srgbClr val="213163"/>
                </a:solidFill>
              </a:rPr>
              <a:t>Developing a mobile app version of the web application for enhanced accessibility and user experience.</a:t>
            </a:r>
            <a:endParaRPr lang="en-IN" b="1" dirty="0">
              <a:solidFill>
                <a:srgbClr val="213163"/>
              </a:solidFill>
            </a:endParaRPr>
          </a:p>
          <a:p>
            <a:pPr marL="342900" indent="-342900">
              <a:buAutoNum type="arabicPeriod"/>
            </a:pPr>
            <a:r>
              <a:rPr lang="en-US" b="1" dirty="0">
                <a:solidFill>
                  <a:srgbClr val="213163"/>
                </a:solidFill>
              </a:rPr>
              <a:t>Incorporating machine learning algorithms for personalized car recommendations based on user preferences and past bookings.</a:t>
            </a:r>
            <a:endParaRPr lang="en-IN" b="1" dirty="0">
              <a:solidFill>
                <a:srgbClr val="213163"/>
              </a:solidFill>
            </a:endParaRPr>
          </a:p>
          <a:p>
            <a:pPr marL="342900" indent="-342900">
              <a:buAutoNum type="arabicPeriod"/>
            </a:pPr>
            <a:r>
              <a:rPr lang="en-US" b="1" dirty="0">
                <a:solidFill>
                  <a:srgbClr val="213163"/>
                </a:solidFill>
              </a:rPr>
              <a:t>Introducing a loyalty program to reward frequent users with discounts, perks, or exclusive offers.</a:t>
            </a:r>
            <a:endParaRPr lang="en-IN" b="1" dirty="0">
              <a:solidFill>
                <a:srgbClr val="213163"/>
              </a:solidFill>
            </a:endParaRPr>
          </a:p>
          <a:p>
            <a:pPr marL="342900" indent="-342900">
              <a:buAutoNum type="arabicPeriod"/>
            </a:pPr>
            <a:r>
              <a:rPr lang="en-US" b="1" dirty="0">
                <a:solidFill>
                  <a:srgbClr val="213163"/>
                </a:solidFill>
              </a:rPr>
              <a:t>Enhancing the admin dashboard with advanced analytics and reporting tools for better insight into business performance and user behavior.</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B7D035C-0068-4DB3-4EDB-46DF63746D26}"/>
              </a:ext>
            </a:extLst>
          </p:cNvPr>
          <p:cNvSpPr txBox="1"/>
          <p:nvPr/>
        </p:nvSpPr>
        <p:spPr>
          <a:xfrm>
            <a:off x="762457" y="1573839"/>
            <a:ext cx="6765956" cy="1600438"/>
          </a:xfrm>
          <a:prstGeom prst="rect">
            <a:avLst/>
          </a:prstGeom>
          <a:noFill/>
        </p:spPr>
        <p:txBody>
          <a:bodyPr wrap="square">
            <a:spAutoFit/>
          </a:bodyPr>
          <a:lstStyle/>
          <a:p>
            <a:r>
              <a:rPr lang="en-US" b="1" dirty="0">
                <a:solidFill>
                  <a:srgbClr val="213163"/>
                </a:solidFill>
              </a:rPr>
              <a:t>By leveraging the Django framework, our car rental web application provides a seamless and secure platform for users to browse, book, and manage car rentals online. With user-friendly features, robust functionality, and thorough testing, the application ensures a positive experience for both customers and car owners. Deploying the app on a web server enables widespread accessibility, contributing to the convenience and efficiency of car rental services in the digital age.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TextBox 5">
            <a:extLst>
              <a:ext uri="{FF2B5EF4-FFF2-40B4-BE49-F238E27FC236}">
                <a16:creationId xmlns:a16="http://schemas.microsoft.com/office/drawing/2014/main" id="{8DD7AF1B-BEFB-A77E-008F-E4D20DAF8311}"/>
              </a:ext>
            </a:extLst>
          </p:cNvPr>
          <p:cNvSpPr txBox="1"/>
          <p:nvPr/>
        </p:nvSpPr>
        <p:spPr>
          <a:xfrm>
            <a:off x="497790" y="1328308"/>
            <a:ext cx="8312835" cy="2462213"/>
          </a:xfrm>
          <a:prstGeom prst="rect">
            <a:avLst/>
          </a:prstGeom>
          <a:solidFill>
            <a:schemeClr val="bg1"/>
          </a:solidFill>
        </p:spPr>
        <p:txBody>
          <a:bodyPr wrap="square">
            <a:spAutoFit/>
          </a:bodyPr>
          <a:lstStyle/>
          <a:p>
            <a:pPr lvl="2"/>
            <a:r>
              <a:rPr lang="en-IN" b="1" dirty="0">
                <a:solidFill>
                  <a:srgbClr val="213163"/>
                </a:solidFill>
              </a:rPr>
              <a:t>                      </a:t>
            </a:r>
            <a:r>
              <a:rPr lang="en-US" b="1" dirty="0">
                <a:solidFill>
                  <a:srgbClr val="213163"/>
                </a:solidFill>
              </a:rPr>
              <a:t>The development of a Car Rental web application using the Django framework aims to provide an efficient and user-friendly platform for renting vehicles online.</a:t>
            </a:r>
            <a:endParaRPr lang="en-IN" b="1" dirty="0">
              <a:solidFill>
                <a:srgbClr val="213163"/>
              </a:solidFill>
            </a:endParaRPr>
          </a:p>
          <a:p>
            <a:pPr lvl="2"/>
            <a:r>
              <a:rPr lang="en-IN" b="1" dirty="0">
                <a:solidFill>
                  <a:srgbClr val="213163"/>
                </a:solidFill>
              </a:rPr>
              <a:t>                     </a:t>
            </a:r>
            <a:r>
              <a:rPr lang="en-US" b="1" dirty="0">
                <a:solidFill>
                  <a:srgbClr val="213163"/>
                </a:solidFill>
              </a:rPr>
              <a:t> Through a combination of Django's powerful backend capabilities and modern web design principles, the application facilitates seamless browsing, booking, and management of car rentals. </a:t>
            </a:r>
            <a:endParaRPr lang="en-IN" b="1" dirty="0">
              <a:solidFill>
                <a:srgbClr val="213163"/>
              </a:solidFill>
            </a:endParaRPr>
          </a:p>
          <a:p>
            <a:pPr lvl="2"/>
            <a:r>
              <a:rPr lang="en-IN" b="1" dirty="0">
                <a:solidFill>
                  <a:srgbClr val="213163"/>
                </a:solidFill>
              </a:rPr>
              <a:t>                       </a:t>
            </a:r>
            <a:r>
              <a:rPr lang="en-US" b="1" dirty="0">
                <a:solidFill>
                  <a:srgbClr val="213163"/>
                </a:solidFill>
              </a:rPr>
              <a:t>Key features include a comprehensive search and filtering system, user authentication and authorization, secure payment integration, and administrative tools for managing inventory and reservations. </a:t>
            </a:r>
            <a:endParaRPr lang="en-IN" b="1" dirty="0">
              <a:solidFill>
                <a:srgbClr val="213163"/>
              </a:solidFill>
            </a:endParaRPr>
          </a:p>
          <a:p>
            <a:pPr lvl="2"/>
            <a:r>
              <a:rPr lang="en-IN" b="1" dirty="0">
                <a:solidFill>
                  <a:srgbClr val="213163"/>
                </a:solidFill>
              </a:rPr>
              <a:t>                       </a:t>
            </a:r>
            <a:r>
              <a:rPr lang="en-US" b="1" dirty="0">
                <a:solidFill>
                  <a:srgbClr val="213163"/>
                </a:solidFill>
              </a:rPr>
              <a:t>By leveraging Django's scalability and extensibility, the Car Rental web application offers a reliable solution for both customers seeking rental vehicles and car owners looking to list their vehicles for rent.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28FB250-2583-0A78-4F19-BB322C09D2C2}"/>
              </a:ext>
            </a:extLst>
          </p:cNvPr>
          <p:cNvSpPr txBox="1"/>
          <p:nvPr/>
        </p:nvSpPr>
        <p:spPr>
          <a:xfrm>
            <a:off x="612026" y="1477029"/>
            <a:ext cx="7919947" cy="2031325"/>
          </a:xfrm>
          <a:prstGeom prst="rect">
            <a:avLst/>
          </a:prstGeom>
          <a:noFill/>
        </p:spPr>
        <p:txBody>
          <a:bodyPr wrap="square">
            <a:spAutoFit/>
          </a:bodyPr>
          <a:lstStyle/>
          <a:p>
            <a:r>
              <a:rPr lang="en-IN" dirty="0"/>
              <a:t>                           </a:t>
            </a:r>
            <a:r>
              <a:rPr lang="en-US" b="1" dirty="0">
                <a:solidFill>
                  <a:srgbClr val="213163"/>
                </a:solidFill>
              </a:rPr>
              <a:t>The traditional process of renting cars often involves time-consuming paperwork, limited availability, and lack of transparency regarding pricing and vehicle options. Additionally, car owners face challenges in efficiently managing their rental inventory and processing bookings. To address these issues, there is a need for a modern, user-friendly Car Rental web application built on the Django framework. This application should streamline the rental process for customers by providing a seamless browsing and booking experience, while also offering car owners efficient tools for managing their inventory and bookings. The goal is to create a platform that enhances the convenience, accessibility, and transparency of car rentals for both customers and car owners.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95C5A5F-BEB4-BB95-D97C-A3752B308928}"/>
              </a:ext>
            </a:extLst>
          </p:cNvPr>
          <p:cNvSpPr txBox="1"/>
          <p:nvPr/>
        </p:nvSpPr>
        <p:spPr>
          <a:xfrm>
            <a:off x="705217" y="1563400"/>
            <a:ext cx="5284543" cy="1600438"/>
          </a:xfrm>
          <a:prstGeom prst="rect">
            <a:avLst/>
          </a:prstGeom>
          <a:noFill/>
        </p:spPr>
        <p:txBody>
          <a:bodyPr wrap="square">
            <a:spAutoFit/>
          </a:bodyPr>
          <a:lstStyle/>
          <a:p>
            <a:pPr marL="342900" indent="-342900">
              <a:buAutoNum type="arabicPeriod"/>
            </a:pPr>
            <a:r>
              <a:rPr lang="en-US" b="1" dirty="0">
                <a:solidFill>
                  <a:srgbClr val="213163"/>
                </a:solidFill>
              </a:rPr>
              <a:t>Build a user-friendly car rental platform with Django.</a:t>
            </a:r>
            <a:endParaRPr lang="en-IN" b="1" dirty="0">
              <a:solidFill>
                <a:srgbClr val="213163"/>
              </a:solidFill>
            </a:endParaRPr>
          </a:p>
          <a:p>
            <a:pPr marL="342900" indent="-342900">
              <a:buAutoNum type="arabicPeriod"/>
            </a:pPr>
            <a:r>
              <a:rPr lang="en-US" b="1" dirty="0">
                <a:solidFill>
                  <a:srgbClr val="213163"/>
                </a:solidFill>
              </a:rPr>
              <a:t>Secure user authentication.</a:t>
            </a:r>
            <a:endParaRPr lang="en-IN" b="1" dirty="0">
              <a:solidFill>
                <a:srgbClr val="213163"/>
              </a:solidFill>
            </a:endParaRPr>
          </a:p>
          <a:p>
            <a:pPr marL="342900" indent="-342900">
              <a:buAutoNum type="arabicPeriod"/>
            </a:pPr>
            <a:r>
              <a:rPr lang="en-US" b="1" dirty="0">
                <a:solidFill>
                  <a:srgbClr val="213163"/>
                </a:solidFill>
              </a:rPr>
              <a:t>List available vehicles with search.</a:t>
            </a:r>
            <a:endParaRPr lang="en-IN" b="1" dirty="0">
              <a:solidFill>
                <a:srgbClr val="213163"/>
              </a:solidFill>
            </a:endParaRPr>
          </a:p>
          <a:p>
            <a:pPr marL="342900" indent="-342900">
              <a:buAutoNum type="arabicPeriod"/>
            </a:pPr>
            <a:r>
              <a:rPr lang="en-US" b="1" dirty="0">
                <a:solidFill>
                  <a:srgbClr val="213163"/>
                </a:solidFill>
              </a:rPr>
              <a:t>Smooth booking system with payments.</a:t>
            </a:r>
            <a:endParaRPr lang="en-IN" b="1" dirty="0">
              <a:solidFill>
                <a:srgbClr val="213163"/>
              </a:solidFill>
            </a:endParaRPr>
          </a:p>
          <a:p>
            <a:pPr marL="342900" indent="-342900">
              <a:buAutoNum type="arabicPeriod"/>
            </a:pPr>
            <a:r>
              <a:rPr lang="en-US" b="1" dirty="0">
                <a:solidFill>
                  <a:srgbClr val="213163"/>
                </a:solidFill>
              </a:rPr>
              <a:t>Admin dashboard for inventory management.</a:t>
            </a:r>
            <a:endParaRPr lang="en-IN" b="1" dirty="0">
              <a:solidFill>
                <a:srgbClr val="213163"/>
              </a:solidFill>
            </a:endParaRPr>
          </a:p>
          <a:p>
            <a:pPr marL="342900" indent="-342900">
              <a:buAutoNum type="arabicPeriod"/>
            </a:pPr>
            <a:r>
              <a:rPr lang="en-US" b="1" dirty="0">
                <a:solidFill>
                  <a:srgbClr val="213163"/>
                </a:solidFill>
              </a:rPr>
              <a:t>Responsive design for all devices.</a:t>
            </a:r>
            <a:endParaRPr lang="en-IN" b="1" dirty="0">
              <a:solidFill>
                <a:srgbClr val="213163"/>
              </a:solidFill>
            </a:endParaRPr>
          </a:p>
          <a:p>
            <a:pPr marL="342900" indent="-342900">
              <a:buAutoNum type="arabicPeriod"/>
            </a:pPr>
            <a:r>
              <a:rPr lang="en-US" b="1" dirty="0">
                <a:solidFill>
                  <a:srgbClr val="213163"/>
                </a:solidFill>
              </a:rPr>
              <a:t>Thorough testing for quality assurance.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45A3D1-CF76-6580-B33E-D56A6735DFAA}"/>
              </a:ext>
            </a:extLst>
          </p:cNvPr>
          <p:cNvSpPr txBox="1"/>
          <p:nvPr/>
        </p:nvSpPr>
        <p:spPr>
          <a:xfrm>
            <a:off x="625077" y="1477044"/>
            <a:ext cx="5877567" cy="1600438"/>
          </a:xfrm>
          <a:prstGeom prst="rect">
            <a:avLst/>
          </a:prstGeom>
          <a:noFill/>
        </p:spPr>
        <p:txBody>
          <a:bodyPr wrap="square">
            <a:spAutoFit/>
          </a:bodyPr>
          <a:lstStyle/>
          <a:p>
            <a:pPr marL="342900" indent="-342900">
              <a:buAutoNum type="arabicPeriod"/>
            </a:pPr>
            <a:r>
              <a:rPr lang="en-US" b="1" dirty="0">
                <a:solidFill>
                  <a:srgbClr val="213163"/>
                </a:solidFill>
              </a:rPr>
              <a:t>Develop a car rental platform with Django for easy access.</a:t>
            </a:r>
            <a:endParaRPr lang="en-IN" b="1" dirty="0">
              <a:solidFill>
                <a:srgbClr val="213163"/>
              </a:solidFill>
            </a:endParaRPr>
          </a:p>
          <a:p>
            <a:pPr marL="342900" indent="-342900">
              <a:buAutoNum type="arabicPeriod"/>
            </a:pPr>
            <a:r>
              <a:rPr lang="en-US" b="1" dirty="0">
                <a:solidFill>
                  <a:srgbClr val="213163"/>
                </a:solidFill>
              </a:rPr>
              <a:t>Use secure authentication for user safety</a:t>
            </a:r>
            <a:r>
              <a:rPr lang="en-IN" b="1" dirty="0">
                <a:solidFill>
                  <a:srgbClr val="213163"/>
                </a:solidFill>
              </a:rPr>
              <a:t>.</a:t>
            </a:r>
          </a:p>
          <a:p>
            <a:pPr marL="342900" indent="-342900">
              <a:buAutoNum type="arabicPeriod"/>
            </a:pPr>
            <a:r>
              <a:rPr lang="en-US" b="1" dirty="0">
                <a:solidFill>
                  <a:srgbClr val="213163"/>
                </a:solidFill>
              </a:rPr>
              <a:t>Display available vehicles with easy search options.</a:t>
            </a:r>
            <a:endParaRPr lang="en-IN" b="1" dirty="0">
              <a:solidFill>
                <a:srgbClr val="213163"/>
              </a:solidFill>
            </a:endParaRPr>
          </a:p>
          <a:p>
            <a:pPr marL="342900" indent="-342900">
              <a:buAutoNum type="arabicPeriod"/>
            </a:pPr>
            <a:r>
              <a:rPr lang="en-US" b="1" dirty="0">
                <a:solidFill>
                  <a:srgbClr val="213163"/>
                </a:solidFill>
              </a:rPr>
              <a:t>Make booking seamless with integrated payments.</a:t>
            </a:r>
            <a:endParaRPr lang="en-IN" b="1" dirty="0">
              <a:solidFill>
                <a:srgbClr val="213163"/>
              </a:solidFill>
            </a:endParaRPr>
          </a:p>
          <a:p>
            <a:pPr marL="342900" indent="-342900">
              <a:buAutoNum type="arabicPeriod"/>
            </a:pPr>
            <a:r>
              <a:rPr lang="en-US" b="1" dirty="0">
                <a:solidFill>
                  <a:srgbClr val="213163"/>
                </a:solidFill>
              </a:rPr>
              <a:t>Offer an admin dashboard for managing inventory.</a:t>
            </a:r>
            <a:endParaRPr lang="en-IN" b="1" dirty="0">
              <a:solidFill>
                <a:srgbClr val="213163"/>
              </a:solidFill>
            </a:endParaRPr>
          </a:p>
          <a:p>
            <a:pPr marL="342900" indent="-342900">
              <a:buAutoNum type="arabicPeriod"/>
            </a:pPr>
            <a:r>
              <a:rPr lang="en-US" b="1" dirty="0">
                <a:solidFill>
                  <a:srgbClr val="213163"/>
                </a:solidFill>
              </a:rPr>
              <a:t>Ensure the website works well on any device.</a:t>
            </a:r>
            <a:endParaRPr lang="en-IN" b="1" dirty="0">
              <a:solidFill>
                <a:srgbClr val="213163"/>
              </a:solidFill>
            </a:endParaRPr>
          </a:p>
          <a:p>
            <a:pPr marL="342900" indent="-342900">
              <a:buAutoNum type="arabicPeriod"/>
            </a:pPr>
            <a:r>
              <a:rPr lang="en-US" b="1" dirty="0">
                <a:solidFill>
                  <a:srgbClr val="213163"/>
                </a:solidFill>
              </a:rPr>
              <a:t>Test thoroughly to ensure quality and reliability.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3AEF9EBB-4845-E05D-DE2A-AF52264F8333}"/>
              </a:ext>
            </a:extLst>
          </p:cNvPr>
          <p:cNvSpPr txBox="1"/>
          <p:nvPr/>
        </p:nvSpPr>
        <p:spPr>
          <a:xfrm>
            <a:off x="138652" y="467589"/>
            <a:ext cx="8336481" cy="3931654"/>
          </a:xfrm>
          <a:prstGeom prst="rect">
            <a:avLst/>
          </a:prstGeom>
          <a:noFill/>
        </p:spPr>
        <p:txBody>
          <a:bodyPr wrap="square">
            <a:spAutoFit/>
          </a:bodyPr>
          <a:lstStyle/>
          <a:p>
            <a:pPr marL="457200" lvl="1">
              <a:lnSpc>
                <a:spcPct val="150000"/>
              </a:lnSpc>
            </a:pPr>
            <a:r>
              <a:rPr lang="en-US" sz="1400" b="1" dirty="0">
                <a:solidFill>
                  <a:srgbClr val="213163"/>
                </a:solidFill>
                <a:latin typeface="+mj-lt"/>
                <a:cs typeface="Times New Roman" panose="02020603050405020304" pitchFamily="18" charset="0"/>
              </a:rPr>
              <a:t>Creating a Next Gen Employability program for a car rentals application involves several components:</a:t>
            </a:r>
            <a:endParaRPr lang="en-US"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Django: Python-based web framework for building the application's backend.</a:t>
            </a:r>
            <a:endParaRPr lang="en-IN"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User Authentication: Django's built-in authentication system for user registration, login, and account management.</a:t>
            </a:r>
            <a:endParaRPr lang="en-IN"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Models: Django's ORM (Object-Relational Mapping) for defining database models, including cars, users, bookings, etc.</a:t>
            </a:r>
            <a:endParaRPr lang="en-IN"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Views: Django views for handling HTTP requests and rendering HTML templates.</a:t>
            </a:r>
            <a:endParaRPr lang="en-IN"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Templates: HTML templates for the frontend presentation of the application.</a:t>
            </a:r>
            <a:endParaRPr lang="en-IN"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Forms: Django forms for data validation and processing, such as user input during registration or booking.</a:t>
            </a:r>
            <a:endParaRPr lang="en-IN" sz="1400" b="1" dirty="0">
              <a:solidFill>
                <a:srgbClr val="002060"/>
              </a:solidFill>
              <a:latin typeface="+mj-lt"/>
              <a:cs typeface="Times New Roman" panose="02020603050405020304" pitchFamily="18" charset="0"/>
            </a:endParaRPr>
          </a:p>
          <a:p>
            <a:pPr marL="800100" lvl="1" indent="-342900">
              <a:lnSpc>
                <a:spcPct val="150000"/>
              </a:lnSpc>
              <a:buAutoNum type="arabicPeriod"/>
            </a:pPr>
            <a:r>
              <a:rPr lang="en-US" sz="1400" b="1" dirty="0">
                <a:solidFill>
                  <a:srgbClr val="002060"/>
                </a:solidFill>
                <a:latin typeface="+mj-lt"/>
                <a:cs typeface="Times New Roman" panose="02020603050405020304" pitchFamily="18" charset="0"/>
              </a:rPr>
              <a:t>URL Dispatcher: Django's URL dispatcher for mapping URLs to views.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60266"/>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F68AC62B-3A38-0AD7-0745-EB865E7779DF}"/>
              </a:ext>
            </a:extLst>
          </p:cNvPr>
          <p:cNvSpPr txBox="1"/>
          <p:nvPr/>
        </p:nvSpPr>
        <p:spPr>
          <a:xfrm>
            <a:off x="560967" y="760267"/>
            <a:ext cx="7914166" cy="3878444"/>
          </a:xfrm>
          <a:prstGeom prst="rect">
            <a:avLst/>
          </a:prstGeom>
          <a:noFill/>
        </p:spPr>
        <p:txBody>
          <a:bodyPr wrap="square">
            <a:spAutoFit/>
          </a:bodyPr>
          <a:lstStyle/>
          <a:p>
            <a:r>
              <a:rPr lang="en-US" b="1" dirty="0">
                <a:solidFill>
                  <a:srgbClr val="213163"/>
                </a:solidFill>
              </a:rPr>
              <a:t>8. Admin Interface: Django's admin interface for managing application data and users.</a:t>
            </a:r>
            <a:endParaRPr lang="en-IN" b="1" dirty="0">
              <a:solidFill>
                <a:srgbClr val="213163"/>
              </a:solidFill>
            </a:endParaRPr>
          </a:p>
          <a:p>
            <a:endParaRPr lang="en-IN" b="1" dirty="0">
              <a:solidFill>
                <a:srgbClr val="213163"/>
              </a:solidFill>
            </a:endParaRPr>
          </a:p>
          <a:p>
            <a:r>
              <a:rPr lang="en-US" b="1" dirty="0">
                <a:solidFill>
                  <a:srgbClr val="213163"/>
                </a:solidFill>
              </a:rPr>
              <a:t>9. Static Files: CSS, JavaScript, and other static files for styling and interactivity.</a:t>
            </a:r>
            <a:endParaRPr lang="en-IN" b="1" dirty="0">
              <a:solidFill>
                <a:srgbClr val="213163"/>
              </a:solidFill>
            </a:endParaRPr>
          </a:p>
          <a:p>
            <a:endParaRPr lang="en-IN" b="1" dirty="0">
              <a:solidFill>
                <a:srgbClr val="213163"/>
              </a:solidFill>
            </a:endParaRPr>
          </a:p>
          <a:p>
            <a:r>
              <a:rPr lang="en-US" b="1" dirty="0">
                <a:solidFill>
                  <a:srgbClr val="213163"/>
                </a:solidFill>
              </a:rPr>
              <a:t>10. Payment Integration: Integration of payment gateways for handling online transactions.</a:t>
            </a:r>
            <a:endParaRPr lang="en-IN" b="1" dirty="0">
              <a:solidFill>
                <a:srgbClr val="213163"/>
              </a:solidFill>
            </a:endParaRPr>
          </a:p>
          <a:p>
            <a:endParaRPr lang="en-IN" b="1" dirty="0">
              <a:solidFill>
                <a:srgbClr val="213163"/>
              </a:solidFill>
            </a:endParaRPr>
          </a:p>
          <a:p>
            <a:r>
              <a:rPr lang="en-US" b="1" dirty="0">
                <a:solidFill>
                  <a:srgbClr val="213163"/>
                </a:solidFill>
              </a:rPr>
              <a:t>11. Responsive Design: Techniques for ensuring the application's layout adjusts to different screen sizes.</a:t>
            </a:r>
            <a:endParaRPr lang="en-IN" b="1" dirty="0">
              <a:solidFill>
                <a:srgbClr val="213163"/>
              </a:solidFill>
            </a:endParaRPr>
          </a:p>
          <a:p>
            <a:endParaRPr lang="en-IN" b="1" dirty="0">
              <a:solidFill>
                <a:srgbClr val="213163"/>
              </a:solidFill>
            </a:endParaRPr>
          </a:p>
          <a:p>
            <a:r>
              <a:rPr lang="en-US" b="1" dirty="0">
                <a:solidFill>
                  <a:srgbClr val="213163"/>
                </a:solidFill>
              </a:rPr>
              <a:t>12. Testing: Unit tests and integration tests for ensuring the correctness and reliability of the application.</a:t>
            </a:r>
            <a:endParaRPr lang="en-IN" b="1" dirty="0">
              <a:solidFill>
                <a:srgbClr val="213163"/>
              </a:solidFill>
            </a:endParaRPr>
          </a:p>
          <a:p>
            <a:endParaRPr lang="en-IN" b="1" dirty="0">
              <a:solidFill>
                <a:srgbClr val="213163"/>
              </a:solidFill>
            </a:endParaRPr>
          </a:p>
          <a:p>
            <a:r>
              <a:rPr lang="en-US" b="1" dirty="0">
                <a:solidFill>
                  <a:srgbClr val="213163"/>
                </a:solidFill>
              </a:rPr>
              <a:t>13. Deployment: Deployment of the application on a web server, often using platforms like Heroku or AWS.</a:t>
            </a:r>
            <a:endParaRPr lang="en-IN" b="1" dirty="0">
              <a:solidFill>
                <a:srgbClr val="213163"/>
              </a:solidFill>
            </a:endParaRPr>
          </a:p>
          <a:p>
            <a:endParaRPr lang="en-IN" b="1" dirty="0">
              <a:solidFill>
                <a:srgbClr val="213163"/>
              </a:solidFill>
            </a:endParaRPr>
          </a:p>
          <a:p>
            <a:r>
              <a:rPr lang="en-US" b="1" dirty="0">
                <a:solidFill>
                  <a:srgbClr val="213163"/>
                </a:solidFill>
              </a:rPr>
              <a:t>14. External APIs: Integration of external APIs for features like geolocation, vehicle data, or weather information.</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TotalTime>
  <Words>637</Words>
  <Application>Microsoft Office PowerPoint</Application>
  <PresentationFormat>On-screen Show (16:9)</PresentationFormat>
  <Paragraphs>55</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Ashika Ashika</cp:lastModifiedBy>
  <cp:revision>11</cp:revision>
  <dcterms:modified xsi:type="dcterms:W3CDTF">2024-04-12T09:14:47Z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