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sldIdLst>
    <p:sldId id="264" r:id="rId2"/>
    <p:sldId id="263" r:id="rId3"/>
    <p:sldId id="265" r:id="rId4"/>
    <p:sldId id="260" r:id="rId5"/>
    <p:sldId id="261" r:id="rId6"/>
    <p:sldId id="257" r:id="rId7"/>
    <p:sldId id="258" r:id="rId8"/>
    <p:sldId id="262"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ABAF93-8A8E-4AE6-8CAF-72D070A615A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1C6C8-8F71-46DD-B77B-EC583AE1DD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4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BAF93-8A8E-4AE6-8CAF-72D070A615A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367629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BAF93-8A8E-4AE6-8CAF-72D070A615A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207755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ABAF93-8A8E-4AE6-8CAF-72D070A615A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3265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ABAF93-8A8E-4AE6-8CAF-72D070A615A9}"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1C6C8-8F71-46DD-B77B-EC583AE1DDA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91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ABAF93-8A8E-4AE6-8CAF-72D070A615A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13569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BAF93-8A8E-4AE6-8CAF-72D070A615A9}" type="datetimeFigureOut">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193113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ABAF93-8A8E-4AE6-8CAF-72D070A615A9}" type="datetimeFigureOut">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320937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ABAF93-8A8E-4AE6-8CAF-72D070A615A9}" type="datetimeFigureOut">
              <a:rPr lang="en-US" smtClean="0"/>
              <a:t>2/12/2024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325601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ABAF93-8A8E-4AE6-8CAF-72D070A615A9}" type="datetimeFigureOut">
              <a:rPr lang="en-US" smtClean="0"/>
              <a:t>2/12/2024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D1C6C8-8F71-46DD-B77B-EC583AE1DDA6}" type="slidenum">
              <a:rPr lang="en-US" smtClean="0"/>
              <a:t>‹#›</a:t>
            </a:fld>
            <a:endParaRPr lang="en-US"/>
          </a:p>
        </p:txBody>
      </p:sp>
    </p:spTree>
    <p:extLst>
      <p:ext uri="{BB962C8B-B14F-4D97-AF65-F5344CB8AC3E}">
        <p14:creationId xmlns:p14="http://schemas.microsoft.com/office/powerpoint/2010/main" val="16160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ABAF93-8A8E-4AE6-8CAF-72D070A615A9}" type="datetimeFigureOut">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1C6C8-8F71-46DD-B77B-EC583AE1DDA6}" type="slidenum">
              <a:rPr lang="en-US" smtClean="0"/>
              <a:t>‹#›</a:t>
            </a:fld>
            <a:endParaRPr lang="en-US"/>
          </a:p>
        </p:txBody>
      </p:sp>
    </p:spTree>
    <p:extLst>
      <p:ext uri="{BB962C8B-B14F-4D97-AF65-F5344CB8AC3E}">
        <p14:creationId xmlns:p14="http://schemas.microsoft.com/office/powerpoint/2010/main" val="386500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ABAF93-8A8E-4AE6-8CAF-72D070A615A9}" type="datetimeFigureOut">
              <a:rPr lang="en-US" smtClean="0"/>
              <a:t>2/12/2024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D1C6C8-8F71-46DD-B77B-EC583AE1DDA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034243"/>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ctuaries.digital/2016/08/05/do-actuaries-have-the-skills-to-be-chief-analytics-officers/"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en.wikipedia.org/wiki/PwC"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CC60D8-27A2-9A12-7B63-0EDDA2B1FE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351105"/>
          </a:xfrm>
          <a:prstGeom prst="rect">
            <a:avLst/>
          </a:prstGeom>
        </p:spPr>
      </p:pic>
      <p:pic>
        <p:nvPicPr>
          <p:cNvPr id="3" name="Picture 2">
            <a:extLst>
              <a:ext uri="{FF2B5EF4-FFF2-40B4-BE49-F238E27FC236}">
                <a16:creationId xmlns:a16="http://schemas.microsoft.com/office/drawing/2014/main" id="{B14AFD97-8496-0497-0CDA-95BBED0ABDC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3071" y="49695"/>
            <a:ext cx="1219200" cy="10894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91724C02-F8C5-EB82-9585-4B6F708C723B}"/>
              </a:ext>
            </a:extLst>
          </p:cNvPr>
          <p:cNvSpPr txBox="1"/>
          <p:nvPr/>
        </p:nvSpPr>
        <p:spPr>
          <a:xfrm>
            <a:off x="43071" y="2652332"/>
            <a:ext cx="6052929" cy="523220"/>
          </a:xfrm>
          <a:prstGeom prst="rect">
            <a:avLst/>
          </a:prstGeom>
          <a:noFill/>
        </p:spPr>
        <p:txBody>
          <a:bodyPr wrap="square">
            <a:spAutoFit/>
          </a:bodyPr>
          <a:lstStyle/>
          <a:p>
            <a:r>
              <a:rPr lang="en-US" sz="2800" b="1" i="0" dirty="0">
                <a:ln w="6600">
                  <a:solidFill>
                    <a:schemeClr val="accent2"/>
                  </a:solidFill>
                  <a:prstDash val="solid"/>
                </a:ln>
                <a:solidFill>
                  <a:srgbClr val="FFFFFF"/>
                </a:solidFill>
                <a:effectLst>
                  <a:outerShdw dist="38100" dir="2700000" algn="tl" rotWithShape="0">
                    <a:schemeClr val="accent2"/>
                  </a:outerShdw>
                </a:effectLst>
                <a:latin typeface="Segoe UI Bold" panose="020B0802040204020203" pitchFamily="34" charset="0"/>
              </a:rPr>
              <a:t>CUSTOMER</a:t>
            </a:r>
            <a:r>
              <a:rPr lang="en-US" sz="2800" b="1" i="0" dirty="0">
                <a:ln w="22225">
                  <a:solidFill>
                    <a:schemeClr val="accent2"/>
                  </a:solidFill>
                  <a:prstDash val="solid"/>
                </a:ln>
                <a:solidFill>
                  <a:schemeClr val="accent2">
                    <a:lumMod val="40000"/>
                    <a:lumOff val="60000"/>
                  </a:schemeClr>
                </a:solidFill>
                <a:latin typeface="Segoe UI Bold" panose="020B0802040204020203" pitchFamily="34" charset="0"/>
              </a:rPr>
              <a:t> </a:t>
            </a:r>
            <a:r>
              <a:rPr lang="en-US" sz="2800" i="0" dirty="0">
                <a:ln w="0"/>
                <a:solidFill>
                  <a:schemeClr val="accent1"/>
                </a:solidFill>
                <a:effectLst>
                  <a:outerShdw blurRad="38100" dist="25400" dir="5400000" algn="ctr" rotWithShape="0">
                    <a:srgbClr val="6E747A">
                      <a:alpha val="43000"/>
                    </a:srgbClr>
                  </a:outerShdw>
                </a:effectLst>
                <a:latin typeface="Segoe UI Bold" panose="020B0802040204020203" pitchFamily="34" charset="0"/>
              </a:rPr>
              <a:t>RETENTION</a:t>
            </a:r>
            <a:r>
              <a:rPr lang="en-US" sz="2800" b="1" i="0" dirty="0">
                <a:ln w="22225">
                  <a:solidFill>
                    <a:schemeClr val="accent2"/>
                  </a:solidFill>
                  <a:prstDash val="solid"/>
                </a:ln>
                <a:solidFill>
                  <a:schemeClr val="accent2">
                    <a:lumMod val="40000"/>
                    <a:lumOff val="60000"/>
                  </a:schemeClr>
                </a:solidFill>
                <a:latin typeface="Segoe UI Bold" panose="020B0802040204020203" pitchFamily="34" charset="0"/>
              </a:rPr>
              <a:t> </a:t>
            </a:r>
            <a:r>
              <a:rPr lang="en-US" sz="2800" b="1" i="0" dirty="0">
                <a:ln w="6600">
                  <a:solidFill>
                    <a:schemeClr val="accent2"/>
                  </a:solidFill>
                  <a:prstDash val="solid"/>
                </a:ln>
                <a:solidFill>
                  <a:srgbClr val="FFFFFF"/>
                </a:solidFill>
                <a:effectLst>
                  <a:outerShdw dist="38100" dir="2700000" algn="tl" rotWithShape="0">
                    <a:schemeClr val="accent2"/>
                  </a:outerShdw>
                </a:effectLst>
                <a:latin typeface="Segoe UI Bold" panose="020B0802040204020203" pitchFamily="34" charset="0"/>
              </a:rPr>
              <a:t>ANALYSIS</a:t>
            </a:r>
            <a:endParaRPr lang="en-US" sz="28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03153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45B-0C31-4924-6FA7-715C1931C06F}"/>
              </a:ext>
            </a:extLst>
          </p:cNvPr>
          <p:cNvSpPr txBox="1"/>
          <p:nvPr/>
        </p:nvSpPr>
        <p:spPr>
          <a:xfrm>
            <a:off x="725557" y="586408"/>
            <a:ext cx="10793895" cy="4001095"/>
          </a:xfrm>
          <a:prstGeom prst="rect">
            <a:avLst/>
          </a:prstGeom>
          <a:noFill/>
        </p:spPr>
        <p:txBody>
          <a:bodyPr wrap="square">
            <a:spAutoFit/>
          </a:bodyPr>
          <a:lstStyle/>
          <a:p>
            <a:pPr algn="ctr"/>
            <a:r>
              <a:rPr lang="en-US" sz="28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rPr>
              <a:t>Project Background</a:t>
            </a:r>
          </a:p>
          <a:p>
            <a:pPr algn="ctr"/>
            <a:endParaRPr lang="en-US" sz="28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endParaRPr>
          </a:p>
          <a:p>
            <a:pPr algn="l"/>
            <a:endParaRPr lang="en-US" b="1" dirty="0">
              <a:solidFill>
                <a:srgbClr val="242424"/>
              </a:solidFill>
              <a:latin typeface="source-serif-pro"/>
            </a:endParaRPr>
          </a:p>
          <a:p>
            <a:pPr algn="just">
              <a:lnSpc>
                <a:spcPct val="150000"/>
              </a:lnSpc>
            </a:pPr>
            <a:r>
              <a:rPr lang="en-US" b="0" i="0" dirty="0">
                <a:solidFill>
                  <a:srgbClr val="111111"/>
                </a:solidFill>
                <a:effectLst/>
                <a:latin typeface="Arial" panose="020B0604020202020204" pitchFamily="34" charset="0"/>
                <a:cs typeface="Arial" panose="020B0604020202020204" pitchFamily="34" charset="0"/>
              </a:rPr>
              <a:t>As part of my internship at PWC, I am working on analyzing customer retention data. The main objective of this analysis is to understand the reasons behind the reduction in revenue and to assess the level of customer interest in our service. I am also investigating if customers are churning and why, and suggesting necessary steps to prevent it. To do this, I am examining the trends of how customers are switching to other products and what motivates them. Based on my findings, I will provide recommendations on how to improve our customer retention.</a:t>
            </a:r>
            <a:endParaRPr lang="en-US" b="1" i="0" dirty="0">
              <a:solidFill>
                <a:srgbClr val="242424"/>
              </a:solidFill>
              <a:effectLst/>
              <a:latin typeface="Arial" panose="020B0604020202020204" pitchFamily="34" charset="0"/>
              <a:cs typeface="Arial" panose="020B0604020202020204" pitchFamily="34" charset="0"/>
            </a:endParaRP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237562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EAE3E8A9-70F0-0446-445E-6C8066EA5187}"/>
                  </a:ext>
                </a:extLst>
              </p:cNvPr>
              <p:cNvGraphicFramePr>
                <a:graphicFrameLocks noGrp="1"/>
              </p:cNvGraphicFramePr>
              <p:nvPr>
                <p:extLst>
                  <p:ext uri="{D42A27DB-BD31-4B8C-83A1-F6EECF244321}">
                    <p14:modId xmlns:p14="http://schemas.microsoft.com/office/powerpoint/2010/main" val="310733252"/>
                  </p:ext>
                </p:extLst>
              </p:nvPr>
            </p:nvGraphicFramePr>
            <p:xfrm>
              <a:off x="0" y="0"/>
              <a:ext cx="12191999" cy="631134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EAE3E8A9-70F0-0446-445E-6C8066EA518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1999" cy="6311348"/>
              </a:xfrm>
              <a:prstGeom prst="rect">
                <a:avLst/>
              </a:prstGeom>
            </p:spPr>
          </p:pic>
        </mc:Fallback>
      </mc:AlternateContent>
    </p:spTree>
    <p:extLst>
      <p:ext uri="{BB962C8B-B14F-4D97-AF65-F5344CB8AC3E}">
        <p14:creationId xmlns:p14="http://schemas.microsoft.com/office/powerpoint/2010/main" val="277937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905983CF-D6CF-A574-154A-7C01C0484EB5}"/>
                  </a:ext>
                </a:extLst>
              </p:cNvPr>
              <p:cNvGraphicFramePr>
                <a:graphicFrameLocks noGrp="1"/>
              </p:cNvGraphicFramePr>
              <p:nvPr>
                <p:extLst>
                  <p:ext uri="{D42A27DB-BD31-4B8C-83A1-F6EECF244321}">
                    <p14:modId xmlns:p14="http://schemas.microsoft.com/office/powerpoint/2010/main" val="1519382632"/>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905983CF-D6CF-A574-154A-7C01C0484EB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04084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58E9B529-C2B0-6D17-0CBA-944D7FDFA1E9}"/>
                  </a:ext>
                </a:extLst>
              </p:cNvPr>
              <p:cNvGraphicFramePr>
                <a:graphicFrameLocks noGrp="1"/>
              </p:cNvGraphicFramePr>
              <p:nvPr>
                <p:extLst>
                  <p:ext uri="{D42A27DB-BD31-4B8C-83A1-F6EECF244321}">
                    <p14:modId xmlns:p14="http://schemas.microsoft.com/office/powerpoint/2010/main" val="3406537518"/>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58E9B529-C2B0-6D17-0CBA-944D7FDFA1E9}"/>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56692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8AD0AC-8206-689B-C9A3-1D8AF928AAC0}"/>
              </a:ext>
            </a:extLst>
          </p:cNvPr>
          <p:cNvSpPr txBox="1"/>
          <p:nvPr/>
        </p:nvSpPr>
        <p:spPr>
          <a:xfrm>
            <a:off x="516835" y="200153"/>
            <a:ext cx="11042374" cy="5919569"/>
          </a:xfrm>
          <a:prstGeom prst="rect">
            <a:avLst/>
          </a:prstGeom>
          <a:noFill/>
        </p:spPr>
        <p:txBody>
          <a:bodyPr wrap="square">
            <a:spAutoFit/>
          </a:bodyPr>
          <a:lstStyle/>
          <a:p>
            <a:pPr algn="ctr"/>
            <a:r>
              <a:rPr lang="en-US" sz="28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rPr>
              <a:t>CUSTOMER RETENTION DASHBOARD REPORT</a:t>
            </a:r>
          </a:p>
          <a:p>
            <a:pPr algn="ctr">
              <a:lnSpc>
                <a:spcPct val="150000"/>
              </a:lnSpc>
            </a:pPr>
            <a:endParaRPr lang="en-US" sz="24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endParaRPr>
          </a:p>
          <a:p>
            <a:pPr algn="l"/>
            <a:r>
              <a:rPr lang="en-US" sz="24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rPr>
              <a:t>Overview</a:t>
            </a:r>
          </a:p>
          <a:p>
            <a:pPr algn="l"/>
            <a:endParaRPr lang="en-US" sz="2400" b="1" i="0" dirty="0">
              <a:solidFill>
                <a:srgbClr val="000000"/>
              </a:solidFill>
              <a:effectLst/>
            </a:endParaRPr>
          </a:p>
          <a:p>
            <a:pPr algn="just">
              <a:lnSpc>
                <a:spcPct val="150000"/>
              </a:lnSpc>
            </a:pPr>
            <a:r>
              <a:rPr lang="en-US" b="0" i="0" dirty="0">
                <a:solidFill>
                  <a:srgbClr val="000000"/>
                </a:solidFill>
                <a:effectLst/>
                <a:latin typeface="Arial" panose="020B0604020202020204" pitchFamily="34" charset="0"/>
                <a:cs typeface="Arial" panose="020B0604020202020204" pitchFamily="34" charset="0"/>
              </a:rPr>
              <a:t>This report provides an analysis of the customer churn for the company, based on the data from the Churn Dashboard. The report covers the following aspects:</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   Total number of customers and churn rate.</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   Distribution of customers by demographics, account information, and services.</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   Relationship between churn rate and other factors, such as monthly charges, contract type, and       internet service.</a:t>
            </a:r>
          </a:p>
          <a:p>
            <a:pPr algn="just"/>
            <a:endParaRPr lang="en-US" b="0" i="0" dirty="0">
              <a:solidFill>
                <a:srgbClr val="000000"/>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000000"/>
                </a:solidFill>
                <a:effectLst/>
                <a:latin typeface="Arial" panose="020B0604020202020204" pitchFamily="34" charset="0"/>
                <a:cs typeface="Arial" panose="020B0604020202020204" pitchFamily="34" charset="0"/>
              </a:rPr>
              <a:t>The report also offers some recommendations for reducing the customer churn and increasing the customer loyalty.</a:t>
            </a:r>
          </a:p>
        </p:txBody>
      </p:sp>
    </p:spTree>
    <p:extLst>
      <p:ext uri="{BB962C8B-B14F-4D97-AF65-F5344CB8AC3E}">
        <p14:creationId xmlns:p14="http://schemas.microsoft.com/office/powerpoint/2010/main" val="191709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6977F-0D31-46F7-96DC-B262AA1AC46D}"/>
              </a:ext>
            </a:extLst>
          </p:cNvPr>
          <p:cNvSpPr txBox="1"/>
          <p:nvPr/>
        </p:nvSpPr>
        <p:spPr>
          <a:xfrm>
            <a:off x="536714" y="248478"/>
            <a:ext cx="11102008" cy="5940088"/>
          </a:xfrm>
          <a:prstGeom prst="rect">
            <a:avLst/>
          </a:prstGeom>
          <a:noFill/>
        </p:spPr>
        <p:txBody>
          <a:bodyPr wrap="square">
            <a:spAutoFit/>
          </a:bodyPr>
          <a:lstStyle/>
          <a:p>
            <a:pPr algn="l"/>
            <a:r>
              <a:rPr lang="en-US" sz="2800" b="1" i="0" dirty="0">
                <a:solidFill>
                  <a:srgbClr val="FF6600"/>
                </a:solidFill>
                <a:effectLst/>
                <a:latin typeface="Arial Black" panose="020B0A04020102020204" pitchFamily="34" charset="0"/>
              </a:rPr>
              <a:t>Key Findings</a:t>
            </a:r>
          </a:p>
          <a:p>
            <a:pPr algn="l"/>
            <a:endParaRPr lang="en-US" sz="2800" b="1" i="0" dirty="0">
              <a:solidFill>
                <a:srgbClr val="FF6600"/>
              </a:solidFill>
              <a:effectLst/>
              <a:latin typeface="Arial Black" panose="020B0A04020102020204" pitchFamily="34" charset="0"/>
            </a:endParaRPr>
          </a:p>
          <a:p>
            <a:pPr algn="just">
              <a:buFont typeface="Arial" panose="020B0604020202020204" pitchFamily="34" charset="0"/>
              <a:buChar char="•"/>
            </a:pPr>
            <a:r>
              <a:rPr lang="en-US" b="0" i="0" dirty="0">
                <a:solidFill>
                  <a:srgbClr val="000000"/>
                </a:solidFill>
                <a:effectLst/>
              </a:rPr>
              <a:t>    The company has 7,043 customers, with a churn rate of 26.54%.</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The majority of customers (90.32%) are not at risk of churning, while 9.68% are at risk.</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The customer base is almost evenly split between males (49.8%) and females (50.2%).</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Most customers (55%) have a subscription time of more than one year, while 45% have less than one year.</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Most customers (89%) have a month-to-month contract, followed by one year (7%) and two year (4%) contracts.</a:t>
            </a:r>
          </a:p>
          <a:p>
            <a:pPr algn="just"/>
            <a:endParaRPr lang="en-US" b="0" i="0" dirty="0">
              <a:solidFill>
                <a:srgbClr val="000000"/>
              </a:solidFill>
              <a:effectLst/>
            </a:endParaRPr>
          </a:p>
          <a:p>
            <a:pPr algn="just">
              <a:lnSpc>
                <a:spcPct val="150000"/>
              </a:lnSpc>
              <a:buFont typeface="Arial" panose="020B0604020202020204" pitchFamily="34" charset="0"/>
              <a:buChar char="•"/>
            </a:pPr>
            <a:r>
              <a:rPr lang="en-US" b="0" i="0" dirty="0">
                <a:solidFill>
                  <a:srgbClr val="000000"/>
                </a:solidFill>
                <a:effectLst/>
              </a:rPr>
              <a:t>   Most customers (57%) prefer electronic check as their payment method, followed by mailed check (16%), bank transfer (14%), and credit card (12%).</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Nearly three-quarters of the customer base (74.91%) opt for paperless billing.</a:t>
            </a:r>
          </a:p>
          <a:p>
            <a:pPr algn="just"/>
            <a:endParaRPr lang="en-US" b="0" i="0" dirty="0">
              <a:solidFill>
                <a:srgbClr val="000000"/>
              </a:solidFill>
              <a:effectLst/>
            </a:endParaRPr>
          </a:p>
          <a:p>
            <a:pPr algn="just">
              <a:buFont typeface="Arial" panose="020B0604020202020204" pitchFamily="34" charset="0"/>
              <a:buChar char="•"/>
            </a:pPr>
            <a:r>
              <a:rPr lang="en-US" b="0" i="0" dirty="0">
                <a:solidFill>
                  <a:srgbClr val="000000"/>
                </a:solidFill>
                <a:effectLst/>
              </a:rPr>
              <a:t>   Most customers (96.86%) have a phone service, while 3.14% do not.</a:t>
            </a:r>
          </a:p>
          <a:p>
            <a:pPr algn="just"/>
            <a:endParaRPr lang="en-US" b="0" i="0" dirty="0">
              <a:solidFill>
                <a:srgbClr val="000000"/>
              </a:solidFill>
              <a:effectLst/>
            </a:endParaRPr>
          </a:p>
        </p:txBody>
      </p:sp>
    </p:spTree>
    <p:extLst>
      <p:ext uri="{BB962C8B-B14F-4D97-AF65-F5344CB8AC3E}">
        <p14:creationId xmlns:p14="http://schemas.microsoft.com/office/powerpoint/2010/main" val="281265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890BF-3A67-5630-2A0C-F6AA97AB5879}"/>
              </a:ext>
            </a:extLst>
          </p:cNvPr>
          <p:cNvSpPr txBox="1"/>
          <p:nvPr/>
        </p:nvSpPr>
        <p:spPr>
          <a:xfrm>
            <a:off x="496957" y="149086"/>
            <a:ext cx="11251095" cy="5727850"/>
          </a:xfrm>
          <a:prstGeom prst="rect">
            <a:avLst/>
          </a:prstGeom>
          <a:noFill/>
        </p:spPr>
        <p:txBody>
          <a:bodyPr wrap="square">
            <a:spAutoFit/>
          </a:bodyPr>
          <a:lstStyle/>
          <a:p>
            <a:pPr algn="just">
              <a:lnSpc>
                <a:spcPct val="150000"/>
              </a:lnSpc>
              <a:buFont typeface="Arial" panose="020B0604020202020204" pitchFamily="34" charset="0"/>
              <a:buChar char="•"/>
            </a:pPr>
            <a:r>
              <a:rPr lang="en-US" b="0" i="0" dirty="0">
                <a:solidFill>
                  <a:srgbClr val="000000"/>
                </a:solidFill>
                <a:effectLst/>
              </a:rPr>
              <a:t>  The most popular internet service is fiber optic (63%), followed by DSL (25%). Some customers (6%) have no internet service</a:t>
            </a:r>
            <a:r>
              <a:rPr lang="en-US" dirty="0">
                <a:solidFill>
                  <a:srgbClr val="000000"/>
                </a:solidFill>
              </a:rPr>
              <a:t>.</a:t>
            </a:r>
            <a:endParaRPr lang="en-US" b="0" i="0" dirty="0">
              <a:solidFill>
                <a:srgbClr val="000000"/>
              </a:solidFill>
              <a:effectLst/>
            </a:endParaRPr>
          </a:p>
          <a:p>
            <a:pPr algn="just"/>
            <a:endParaRPr lang="en-US" b="0" i="0" dirty="0">
              <a:solidFill>
                <a:srgbClr val="000000"/>
              </a:solidFill>
              <a:effectLst/>
            </a:endParaRPr>
          </a:p>
          <a:p>
            <a:pPr algn="just">
              <a:lnSpc>
                <a:spcPct val="150000"/>
              </a:lnSpc>
              <a:buFont typeface="Arial" panose="020B0604020202020204" pitchFamily="34" charset="0"/>
              <a:buChar char="•"/>
            </a:pPr>
            <a:r>
              <a:rPr lang="en-US" b="0" i="0" dirty="0">
                <a:solidFill>
                  <a:srgbClr val="000000"/>
                </a:solidFill>
                <a:effectLst/>
              </a:rPr>
              <a:t>   The monthly charges vary by the type of internet service, with fiber optic being the most expensive ($238.28K), followed by DSL ($140.67K) and no service ($32.17K).</a:t>
            </a:r>
          </a:p>
          <a:p>
            <a:pPr algn="just"/>
            <a:endParaRPr lang="en-US" b="0" i="0" dirty="0">
              <a:solidFill>
                <a:srgbClr val="000000"/>
              </a:solidFill>
              <a:effectLst/>
            </a:endParaRPr>
          </a:p>
          <a:p>
            <a:pPr algn="just">
              <a:lnSpc>
                <a:spcPct val="150000"/>
              </a:lnSpc>
              <a:buFont typeface="Arial" panose="020B0604020202020204" pitchFamily="34" charset="0"/>
              <a:buChar char="•"/>
            </a:pPr>
            <a:r>
              <a:rPr lang="en-US" b="0" i="0" dirty="0">
                <a:solidFill>
                  <a:srgbClr val="000000"/>
                </a:solidFill>
                <a:effectLst/>
              </a:rPr>
              <a:t>   The churn rate and the monthly charges have a positive correlation with the contract type, meaning that the customers with month-to-month contracts have higher churn rates and monthly charges than those with longer contracts.</a:t>
            </a:r>
          </a:p>
          <a:p>
            <a:pPr algn="just"/>
            <a:endParaRPr lang="en-US" b="0" i="0" dirty="0">
              <a:solidFill>
                <a:srgbClr val="000000"/>
              </a:solidFill>
              <a:effectLst/>
            </a:endParaRPr>
          </a:p>
          <a:p>
            <a:pPr algn="just">
              <a:lnSpc>
                <a:spcPct val="150000"/>
              </a:lnSpc>
              <a:buFont typeface="Arial" panose="020B0604020202020204" pitchFamily="34" charset="0"/>
              <a:buChar char="•"/>
            </a:pPr>
            <a:r>
              <a:rPr lang="en-US" b="0" i="0" dirty="0">
                <a:solidFill>
                  <a:srgbClr val="000000"/>
                </a:solidFill>
                <a:effectLst/>
              </a:rPr>
              <a:t>   The churn rate also has a positive correlation with the internet service, meaning that the customers with fiber optic service have higher churn rates than those with DSL or no service.</a:t>
            </a:r>
          </a:p>
          <a:p>
            <a:pPr algn="just"/>
            <a:endParaRPr lang="en-US" b="0" i="0" dirty="0">
              <a:solidFill>
                <a:srgbClr val="000000"/>
              </a:solidFill>
              <a:effectLst/>
            </a:endParaRPr>
          </a:p>
          <a:p>
            <a:pPr algn="just">
              <a:lnSpc>
                <a:spcPct val="150000"/>
              </a:lnSpc>
              <a:buFont typeface="Arial" panose="020B0604020202020204" pitchFamily="34" charset="0"/>
              <a:buChar char="•"/>
            </a:pPr>
            <a:r>
              <a:rPr lang="en-US" b="0" i="0" dirty="0">
                <a:solidFill>
                  <a:srgbClr val="000000"/>
                </a:solidFill>
                <a:effectLst/>
              </a:rPr>
              <a:t>    The customers at risk of churning have raised more admin tickets (885) and tech tickets (2173) than the customers not at risk.</a:t>
            </a:r>
            <a:endParaRPr lang="en-US" dirty="0"/>
          </a:p>
        </p:txBody>
      </p:sp>
    </p:spTree>
    <p:extLst>
      <p:ext uri="{BB962C8B-B14F-4D97-AF65-F5344CB8AC3E}">
        <p14:creationId xmlns:p14="http://schemas.microsoft.com/office/powerpoint/2010/main" val="347846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2F5CE-A558-633B-5C83-CB51177EBB44}"/>
              </a:ext>
            </a:extLst>
          </p:cNvPr>
          <p:cNvSpPr txBox="1"/>
          <p:nvPr/>
        </p:nvSpPr>
        <p:spPr>
          <a:xfrm>
            <a:off x="695739" y="387052"/>
            <a:ext cx="10833651" cy="2780248"/>
          </a:xfrm>
          <a:prstGeom prst="rect">
            <a:avLst/>
          </a:prstGeom>
          <a:noFill/>
        </p:spPr>
        <p:txBody>
          <a:bodyPr wrap="square">
            <a:spAutoFit/>
          </a:bodyPr>
          <a:lstStyle/>
          <a:p>
            <a:pPr algn="l">
              <a:lnSpc>
                <a:spcPct val="150000"/>
              </a:lnSpc>
            </a:pPr>
            <a:r>
              <a:rPr lang="en-US" sz="28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rPr>
              <a:t>Conclusion</a:t>
            </a:r>
          </a:p>
          <a:p>
            <a:pPr algn="l"/>
            <a:endParaRPr lang="en-US" sz="2800" i="0" dirty="0">
              <a:ln w="0"/>
              <a:solidFill>
                <a:srgbClr val="FF6600"/>
              </a:solidFill>
              <a:effectLst>
                <a:outerShdw blurRad="38100" dist="25400" dir="5400000" algn="ctr" rotWithShape="0">
                  <a:srgbClr val="6E747A">
                    <a:alpha val="43000"/>
                  </a:srgbClr>
                </a:outerShdw>
              </a:effectLst>
              <a:latin typeface="Arial Black" panose="020B0A04020102020204" pitchFamily="34" charset="0"/>
              <a:cs typeface="Arial" panose="020B0604020202020204" pitchFamily="34" charset="0"/>
            </a:endParaRPr>
          </a:p>
          <a:p>
            <a:pPr algn="just">
              <a:lnSpc>
                <a:spcPct val="150000"/>
              </a:lnSpc>
            </a:pPr>
            <a:r>
              <a:rPr lang="en-US" b="0" i="0" dirty="0">
                <a:solidFill>
                  <a:srgbClr val="000000"/>
                </a:solidFill>
                <a:effectLst/>
                <a:latin typeface="Arial" panose="020B0604020202020204" pitchFamily="34" charset="0"/>
                <a:cs typeface="Arial" panose="020B0604020202020204" pitchFamily="34" charset="0"/>
              </a:rPr>
              <a:t>The Churn Dashboard provides a comprehensive overview of the customer churn for the company. It indicates that there are some areas of improvement, such as the contract type, the payment method, the internet service, the monthly charges, and the customer service. By implementing the recommendations suggested in this report, the company can reduce the customer churn and increase the customer loyalty.</a:t>
            </a:r>
          </a:p>
        </p:txBody>
      </p:sp>
    </p:spTree>
    <p:extLst>
      <p:ext uri="{BB962C8B-B14F-4D97-AF65-F5344CB8AC3E}">
        <p14:creationId xmlns:p14="http://schemas.microsoft.com/office/powerpoint/2010/main" val="193493426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35B3E738-AB00-469F-ACA0-54FF870D3814}">
  <we:reference id="wa200003233" version="2.0.0.3" store="en-US" storeType="OMEX"/>
  <we:alternateReferences>
    <we:reference id="WA200003233" version="2.0.0.3" store="" storeType="OMEX"/>
  </we:alternateReferences>
  <we:properties>
    <we:property name="embedUrl" value="&quot;/reportEmbed?reportId=9dcc387b-c7e0-4ba5-bedc-d56c0b8866bf&amp;config=eyJjbHVzdGVyVXJsIjoiaHR0cHM6Ly9XQUJJLVVTLUVBU1QtQS1QUklNQVJZLXJlZGlyZWN0LmFuYWx5c2lzLndpbmRvd3MubmV0IiwiZW1iZWRGZWF0dXJlcyI6eyJ1c2FnZU1ldHJpY3NWTmV4dCI6dHJ1ZSwiZGlzYWJsZUFuZ3VsYXJKU0Jvb3RzdHJhcFJlcG9ydEVtYmVkIjp0cnVlfX0%3D&amp;disableSensitivityBanner=true&amp;lrtl=1&quot;"/>
    <we:property name="bookmark" value="&quot;H4sIAAAAAAAAA6WUwW7bMAyGX2XQORgoyaKkHrfrMBTr0EvRAyXRmVfHNmylaFf03SclBYphTQ00F9ukqJ8fZYpPInXL1NPjd9qxuBBfxvFuR/PdJyk2YvjXpzWqFAMCRQuuiZEplKhxyt04LOLiSWSat5yvu2VPfRUszpvbjaC+v6RttVrqF96IiedlHKjv/vAxuCzlec/PG8EPUz/OVCWvMmWusvclvNgFRX7WJSPF3N3zFcd89P7gaZzzix3A+cSS0RAolNJp4LJnOa4eMNfja9ID2NdxyNQNBaD6ImBrI7c2KKW9ZOkBqn/phm3/Usrr3p+PUz2+QEsXr37RVDHG8LukrWLPz6VaH8gq1ImjlTb5xjmPq4KZH3IYH/5XMyao5CIoW2oJ0gHwOt5JtRSdYnRgCl9y7AlkOINNJ2VTpORRGgWMGtbV3ju6YBASBSVZs03JKJ/0WYLaK2+RICrrkrMooTnj9FyrjdOkIjhoVNQs0ayqLW+TkTayAVm7hFLFKhfw42Rt49qo2AIVroCewazXeYIseWmAEKMq3cauYYPujB5x3HhfOwW9cUWqgfXbcIIMmFBiZJlUYCpXNTTx42TRRsMACB4xgPTKmPW/2e3K0HvrlraNLDqJLTpjEzRh/fxPaJU+JZYxKrAaoEwkQv6Y1kHu1SN2XEZ5/Rj3eZko8iUNxb55EtM8lvmdOz7ElXlNQ+L08j3X97cu83xMfE39vuY8DH5xSHNbH38B9cA1Q3gGAAA=&quot;"/>
    <we:property name="datasetId" value="&quot;0460e203-0dcb-4889-9548-ff3a9b1cd9ee&quot;"/>
    <we:property name="pageName" value="&quot;ReportSectionb089de1e65a02611830e&quot;"/>
    <we:property name="reportUrl" value="&quot;/links/J_2BRNiV8a?ctid=ab75381f-bc89-4add-a397-533cf58d18fa&amp;bookmarkGuid=7a5d705e-79d2-47b9-ad08-e60614f85a62&quot;"/>
    <we:property name="reportName" value="&quot;Customer Churn Dashboard&quot;"/>
    <we:property name="reportState" value="&quot;CONNECTED&quot;"/>
    <we:property name="pageDisplayName" value="&quot;Welcome&quot;"/>
    <we:property name="backgroundColor" value="&quot;#BEE0FF&quot;"/>
    <we:property name="initialStateBookmark" value="&quot;H4sIAAAAAAAAA6WVTU/cMBCG/0rl86oa2/EXN1r1RPkQVFwQqsb2hKZkkyjxIijiv9fOrsShbCPtXhLP2H7nGWc8eWWxmYYWXy5wTeyEfen7xzWOj584W7Fu57u8PDs/vT77eXF6/i27+yE1fTexk1eWcHygdNtMG2yLQnbe3a8Ytu0VPhSrxnaiFRtonPoO2+YPbRfnqTRu6G3F6Hlo+xGL5E3CREX2KS/Pdo7NP8scEUNqnuiGQtp6r2nox7SzPVgXiZNWCEJzbiVQ3jNtZ2fM5fUl6Az2te8SNl0GKL4AujaBauOFkI4TdwDFPzXdQ7tL5X3vj5ehnJfHqQk3v3AoGL3/ncMWsbe3nK3zaISWkYLhJrrKWqcXBRM9J98//6umlBfRBhAm5+K5BaBlvL1qMVhB2oLKfNGSQ+D+CDYZhYkBo9NcCSAtYVntf0fnlYaIXnCSZGJUwkV5lKB0whmNEISx0RrNoTri9GwtlZUoAlioRJDEtVpUmz4mQ6l4BbxUCcaChcEcTlZXtg6CDGDm8toRqOU895BFxxWg1kHkaiNbkdL2iBqxVDlXKkU7ZbNUBcu3YQ8ZEGquA/EoPGG+qr4Kh5MFExQBaHBae+BOKLX8NZt1bnof3dK64lknktFWmQiVXz7/PVq5TpF4CAKMBMgdCTUdpjXLvXvYmnIrL4N+k6YBA11hl+27VzaMfe7fqaF5Xe7X2EWKu/FY3t+bROM28C22mxJzbvxsDpJZGt/SwobyO2Az1n15/AUHwY2xmQYAAA==&quot;"/>
    <we:property name="isFiltersActionButtonVisible" value="true"/>
    <we:property name="isVisualContainerHeaderHidden" value="false"/>
    <we:property name="reportEmbeddedTime" value="&quot;2024-02-12T21:01:32.728Z&quot;"/>
    <we:property name="creatorTenantId" value="&quot;ab75381f-bc89-4add-a397-533cf58d18fa&quot;"/>
    <we:property name="creatorUserId" value="&quot;100320035017AF3E&quot;"/>
    <we:property name="creatorSessionId" value="&quot;ee2de3a7-dec6-4ffb-8d59-9ade05166bfc&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F79E593-605F-44C0-82C2-1A61119C63EB}">
  <we:reference id="wa200003233" version="2.0.0.3" store="en-US" storeType="OMEX"/>
  <we:alternateReferences>
    <we:reference id="WA200003233" version="2.0.0.3" store="" storeType="OMEX"/>
  </we:alternateReferences>
  <we:properties>
    <we:property name="backgroundColor" value="&quot;#C0E1FF&quot;"/>
    <we:property name="bookmark" value="&quot;H4sIAAAAAAAAA+1bW2/bOhL+K4aAxWkBb0GKoi59a9J0EWzTBnXQxcGiD0NyZOtUlgyJyqk3yH/foWS3uTh2rraaNg+BSFHD75sZzgxN6cwzWT3LYf4Bpui99vbK8usUqq8D7g294nIf+lxJlsaIWiUJxiwIGI0qZzYri9p7feZZqMZoP2d1A7kTSJ3//TL0IM+PYexaKeQ1Dr0ZVnVZQJ79D7vBdMtWDZ4PPfw2y8sKnMiRBYtO7CkNpzZB4a8EzQjaZqc4Qm273k84Kyu7bA+9urtqIV2+Rx1plluS5y7V/ODbrCKMZ0uq79qbmBrip7VkcRKl3EhER9TOZ27MPqEal1WmIafOTpyT9nmJ0h9676py2spdqNU9flDYzM6poSdN5WCetPLYOWnoPxOatX1gvyxMtsR62P53ILGuO0btkLyZXrnjWqOyqTR+wvRHo536nNR6XJWk9Hb6/Xb6czftZ8ib1kgk9X1GPIiSY+K6aeQff2L9hxv55Zz+dca5MN+tcFxhfQOWoTcp/96vkFRrvNe8ney09QzSh4WsWFgs9qUvE2AGuA5DCCBkyc1GXRjsjTmFQpPgqwTejMcVjmGp7YNHZ9fUtpxidfi2vfOuKRZeKK8yZi3jOivG+WJFtH7fXnVu4mmozOIWrTn1F3m040uPlZXBam/eUn6bVUtXJzc86A1d4kddgYIYE1C0shKIWZjomPXXfB8+vjpBPTnJ9FckXV/mxJ6lCTdR7syYgFEs0hKURMaimAnZYzMeUQSZ5PP9iUtOv4YZN1HuzJiKMDJpJPwoDJSvTMRi3V8zkmu+MdOs+MWW43rOnSGNZIr7IsGQIfiMcWDQX0OelJbS+i+0GtcT7kwo4whSjEJJWTGQSkohWhOupW7xm1Xlt8u8nbQQQymSVKM2PpOcpwluDtCX69pHL/X+hQWZ41qtx86Hu3fJC9geVqTNMnSGtn11xZuIus1At6uiwX9d2D4tnGJ++43HLQF8aR1VCgWC0hBDHqcofPJ9v7+R68duZY2X8Fs5dJXZyRRt1ibc95janeL/lI0nLYKRpsHm4LRz7S1vH25C14JyvyS4xkcaDrYkhxDrQskTB7MTLJoKBy8Oi8GfCFX9ckVc25y5ctow0b7f7EH1sKjx25sew5u2FgRXeU8XD2MeUgkA0vgUGBVCYpT4JeLhEyM9hvkUC3uEdlKauyB+4jhyHdfda6OdLP6NCu1FENiI8vap5blH82dv0K1F96sYWygT0l6+1GCN+dL6NKUBC0cwczcYH7Qx9Z9vqa9GO3jhv3x1WZ57onYkD02n0+kMqqxeanjZ+ndWOLcdfvefJ1H+d59YdXhw4EhWZZHpgZ6g/upOEhbnCOTd4GgTGwLWFPZDWXxo8vzFZgW89L44S3YJ8QeVo+8Szy7Exzucl9zRpkNPA7EyLdtDi9Nuqsygk5Nh/QwMNfRO3ZClb9LQqyO/1y0YYQBpJGQoo0BKP6KL33XLDuuW3em2LGxFcbZHRdYlSD9JfbVOjb3IxOsA/q6qnrkZt1ZLXYDXJZqACT9KuNFcR9yPghi5eUCi2VGpTVc5PbqX5Tk5f2+d4zZAb7vWt7qpXgG7d2cOt1HuHYOlKYvG9vr8YTPpLW7TrkFZnEn4cYjomxR4yvzAKODY31r2sCBQBdoRVqeZxs1etLVluArZMztO26j8rXnzdSSLjVkaoFCxjMAELOAJj8V1Z+5eUjxbvP2YahNjoLXECKIEhIpY6O5eekVy5aDhzlfD2hdf+HUPpI4ereU1LwqswL5x9Uyb3Gaf6BmoTF9X0CaDdb+eackDw6VBlTKVJoxjHDvZ93w7IhEgwyhQIgwiEXKBQXh/aYEAX0TAtTbCj5Vkkqf9TRfHk7LA1eHK/4lOstfQ6FH5vAHkfUrnG+1whFA3FT4c8GCBeJAVg3/cr3R+DCwjS1NOaUUOjsrTDOvewDn5vGMoHwsqV3GwB7qZ9QPKCPWrHSN5i63PzqrSdrlsx3jcW9SDUTNzH5/cBGUrCfzJ4kKXmcFPIBGKaQUiReBCmuj+2e8xwB45pc1yHDjXrAdFeW/16x2r/UYmnepVGskEopQrjT6aRImI90T171vA85uj9s+j+2tUFp9ApLHWQRhzAZGOwySKE3xADQlhKmSaaJ5y7qfMT/nmilRBnenRBKhxTSCPeapUGKIJQiMEA4jVgwQmcRpo30cAZDzQEU3wMIEh+BD5kiWYhCACSAMVbBSYTWG8QhZigkyZIIBAuZ+GfeGzjbLqVbhacT96vCnStsRdlI2tZ6DxGIruO71Z5yvtSW975AyFQbO4br8HXHHU2n7+uDwGp7//A9D9cDx+OQAA&quot;"/>
    <we:property name="creatorSessionId" value="&quot;39cfffe1-cf41-4296-8054-9678eac6a4ac&quot;"/>
    <we:property name="creatorTenantId" value="&quot;ab75381f-bc89-4add-a397-533cf58d18fa&quot;"/>
    <we:property name="creatorUserId" value="&quot;100320035017AF3E&quot;"/>
    <we:property name="datasetId" value="&quot;0460e203-0dcb-4889-9548-ff3a9b1cd9ee&quot;"/>
    <we:property name="embedUrl" value="&quot;/reportEmbed?reportId=9dcc387b-c7e0-4ba5-bedc-d56c0b8866bf&amp;config=eyJjbHVzdGVyVXJsIjoiaHR0cHM6Ly9XQUJJLVVTLUVBU1QtQS1QUklNQVJZLXJlZGlyZWN0LmFuYWx5c2lzLndpbmRvd3MubmV0IiwiZW1iZWRGZWF0dXJlcyI6eyJ1c2FnZU1ldHJpY3NWTmV4dCI6dHJ1ZSwiZGlzYWJsZUFuZ3VsYXJKU0Jvb3RzdHJhcFJlcG9ydEVtYmVkIjp0cnVlfX0%3D&amp;disableSensitivityBanner=true&amp;lrtl=1&quot;"/>
    <we:property name="initialStateBookmark" value="&quot;H4sIAAAAAAAAA+1b227bOBD9FUPAoruAUZCiqEvfkjRdFG2aIA6yKBbFYkiObLWyZEhyNt4g/75DyUGT+KI0F1tN+iKIFDU8M3M4M9TlwjFJOUlh9gnG6LxxdvP82xiKbz3u9J1s3nd4+OFg5/jDP592DvapO59USZ6VzpsLp4JiiNVpUk4htRKo8+8vfQfS9AiGthVDWmLfmWBR5hmkyX/YDKZLVTHFy76D55M0L8CKHFRQoRV7RsOpTXPz14JmBF0lZzhAXTW9xzjJi+qq3XfK5qyGdPMadcRJWpE8e6pm++eTgjBeXOn2rr6IsYki1FqyMApibiQiI7HVbGLH7BGqYV4kGlLqbMRZaadXKN2+867Ix7XcuR3t7ftZlVQzaujRtLAwT2p57JIs9NeIZq1v2Mszk1xhfV8fLUgsy0ajekg6Hd+6YluDfFpoPMb4e6Oe+pLMelTkZPR6+r16+ks77Smk09pJJPVjQnqQSlYT200jX33G8pUd+eWSDo1zrs13Jxy3tF6Bpe+M8n/3CiTTGucNryc7q5lB9qggyeYeC13pygiYAa59HzzwWbTaqXOH7ZgzyDQJvq3AznBY4BCurL3/6NpNyyofY/H+bX3l3TSbs1De1pjVGpdJNkznK6LmfX3W0MTRUJj5JVpz6isx2upLt+WFwWJ3Vqv8NimuqE403O+MuqQfdXkKQoxA0cqKIGR+pEPWXfd9Onx9gnp0kuhvSLa+qRN7li5sU7lxYwRGsUBLUBIZC0ImZIfdeEARZJTO9kY2Ob0MN7ap3LgxFn5g4kC4ge8pV5mAhbq7biRq7phxkr2w5bhe58aRRjLFXRGhzxBcxjgw6K4jT/KK0voLWo3rFW5cKMMAYgx8SVnRk0pKIWoXrlW9wvNK5ec39bbSfPSliGKN2rhMch5H2B6gb9a1j17q/YkZuWOh1mOX/e1T8hq2hxVpkwSto6uuUnGVonYz0OyqaPDXa9unOSlmd9943BHAl5qoUigQlIYY8jBG4RL33e5Gru+7lTUs4XcidJFUozFWSZ1wP2JcbRX/cTIc1QgGmgab/bOG2hvePqxCV4OyTxJs45CGQ5UTIcS6UPLEwewEs2mBvd/fZ73PCEX5x5K41p65Utow0b7f7ELxsKjxi02PwaaNBcFl7GniYch9KgFAGpcCo0KIjBIvIh4+MdIjmI0xqw6wGuXmRxA/cRxZxPXjtdFWFn+rQTsRBFpR3j21PPdo/uwdurHofhtjE9kxQA/iQEhfBp6UbkAnvyL7FiP79mybZ1VBTOxQGroB6SfJQOvM2IlYtQ7gr7zzzN24sWxzDV6TaDwm3CDiRnMdcDfwQuTmAYlmS8UInaV0626SpkT+zpLjLkDvutY3uu1YArtzT2XvYtwfDJYmz6ZVp5/Qtiu9wUJ2Acr8qa0b+oiuiYHHzPWMAo7drWXfZwQqw2qAxVmisZ1FG1uGy5A9sxcOrcbfGJsXkcw3ZrGHQoUyAOMxj0c8FItkbj7juph/HxZrE6KntcQAggiECphvr974iGzpoP7WV8PaTwP4IgOpo0Nrec2r1CXYW1fPeJpWyTHdA4Xp6gpqc1jz/lhL7hkuDaqYqThiHMPQyr7n++NIgPQDTwnfC4TPBXr+/aV5AlwRANfaCDdUkkkedzddHI3yDJeHK/cnete3Ro0Olc8tIO9TOq/0wwFCOS3w4YB7c8S9JOv9dr/S+TGwDCqackwrsneQnyVYdgbOyemWoRxmVK5ibxf0dNINKAPUr7eM5C3WnJ0UedXksi3jsd+Z9gbTif08fxWUjSTwJ4sLTWYGN4JIKKYViBiBC2mC+2e/xwB7YI02SbFnqVn2svze5tdbNvtKTRrTqziQEQQxVxpdNJESAe+I6T/WgGero/bPY/sFVeYficeh1p4fcgGBDv0oCCN8QA0JfixkHGkec+7GzI15e0WqoEz0YATUWBDIQx4r5ftoPN8IwQBC9SCBURh72nURABn3dEATPEygDy4ErmQRRj4ID2JPea0CkzEMl8hCjJAp43ngKfto2BUua5VVLsNVi/ve44yRtiX2JJ9W5QQ0HkHW/Mk0abiSYD2O1hJkBs38vP5jaskvR/UPYk49CWFJVIotN9jfxpwalt3OX/4P8trwtsE2AAA=&quot;"/>
    <we:property name="isFiltersActionButtonVisible" value="true"/>
    <we:property name="isVisualContainerHeaderHidden" value="false"/>
    <we:property name="pageDisplayName" value="&quot;Page 1&quot;"/>
    <we:property name="pageName" value="&quot;ReportSection&quot;"/>
    <we:property name="reportEmbeddedTime" value="&quot;2024-02-08T22:34:01.905Z&quot;"/>
    <we:property name="reportName" value="&quot;Customer Churn Dashboard&quot;"/>
    <we:property name="reportState" value="&quot;CONNECTED&quot;"/>
    <we:property name="reportUrl" value="&quot;/links/J_2BRNiV8a?ctid=ab75381f-bc89-4add-a397-533cf58d18fa&amp;bookmarkGuid=6b3d5bbc-fbdc-4417-9a78-e785272135d8&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DAF67074-30A0-4D25-A0B3-93CCEA71CBFD}">
  <we:reference id="wa200003233" version="2.0.0.3" store="en-US" storeType="OMEX"/>
  <we:alternateReferences>
    <we:reference id="WA200003233" version="2.0.0.3" store="" storeType="OMEX"/>
  </we:alternateReferences>
  <we:properties>
    <we:property name="embedUrl" value="&quot;/reportEmbed?reportId=9dcc387b-c7e0-4ba5-bedc-d56c0b8866bf&amp;config=eyJjbHVzdGVyVXJsIjoiaHR0cHM6Ly9XQUJJLVVTLUVBU1QtQS1QUklNQVJZLXJlZGlyZWN0LmFuYWx5c2lzLndpbmRvd3MubmV0IiwiZW1iZWRGZWF0dXJlcyI6eyJ1c2FnZU1ldHJpY3NWTmV4dCI6dHJ1ZSwiZGlzYWJsZUFuZ3VsYXJKU0Jvb3RzdHJhcFJlcG9ydEVtYmVkIjp0cnVlfX0%3D&amp;disableSensitivityBanner=true&amp;lrtl=1&quot;"/>
    <we:property name="bookmark" value="&quot;H4sIAAAAAAAAA+1abW/bNhD+K4aAoRsQDCRFSVS/NU42FFi3ICkKDEM+HMmTrVYWDYpK4gb57ztJbtoETbP6NR2SD4F5JI/Pvfohk+vIls28gsWfMMPoZXTo3IcZ+A8jHh1E9V2ZUgUKmRrNRYoY51rybpWbh9LVTfTyOgrgJxjelU0LVaeQhP+cH0RQVScw6UYFVA0eRHP0jauhKj/isJimgm/x5iDCq3nlPHQqzwIE7NRe0HIaExT+a0wnggnlBZ6hCYP0FOfOh+XY6kIi0zmTgmXM2JQzoD3NMNvDfHx9d2gPbOzqAGVNADqZMsABMZEq4cIKbbWOO3lRVmG5RC+Or+ae7CZvLOad+8ZkxcT50kAV9fZ5bAZzrqOxq9pZ/+n4jvzMtd7gKRb9VB3KsCBNZtr6OrohL514Rz7sha9rOrpGMsdflAb76am7HHukc230kt2ck6Qp60m1dPZn694OCJuKNvoulPo9OaW3Y4YUyu6DhQC9OfPhzBKHeWf7aeytvY7+KAnGoPsdVG2n9sUR7bDusn5BoOjnvIM2xI7wv/8iIP2Opj9lKx6hk2lJEStMUmGsEgop3qgY7jt6XX558slz2L50xRCvlFlWcJFzy01qBWQYi07NN50S8Cpod3XHK722jIuEulcOKVqbpzzVmu07+o/X7sEtlFf2AmpD0vs4Xk0mHicQlsPjjado2wRHefX6qJ/5ra2XfTdZIWetq9swnoIPdyNEA2/RHy567x+V/lNzFwf3kO/T3JvzByphmSeLbbcwFedGscwoq9DKTMkY+VpJ/Lt37fwTpFXRvsW69Tj6edIpa34ZCTqmV4x28MXGesRwUrRsSt9dKm8Qmm7/OhB64YgYCo5+epoF+4Ya6bRadFXWka67WcxWKNqKCNC4orpA/ymiYzfTbq063kIs/lt5/sApPzSBxBAF5aCIxkAmMRNWrtcEtstjnutyG1+k/6+a3AZ9VFrEVCNMKGZUAjqFgT5+s0weTg5fhukMQ2l62oxF2EnK3ArvZctpOZn2CM4MLbbHF0OK7JgqPYSuB9Xd/bvBX7QcgiM3x98qyy03qJOpq3GNO/IGiOtzBm0ig3bWUO5lzNBU4kRapnhupVUCIOZCZ6s3lU3SgyfzfHCI4RJx168HX9Kk7rav0iRj9DtmRa6s0TLpy261twMLVqdJnnGdFiAVarX/d7/PpfNU4g5NaXb9ZrQUDkEXWqdS5oUxnFuQmTVcrh50lmZSxcaCyROptJYshTX4w77IpVghRQx4u5z60V5pxG32JTnPEpVDYU0hLRojktXDt4Mbyg6ishV+P3DtRBaCxyhQJaxQeQ5rcO1NwBy7tg4jV4z6FjEqnB/9vXwM+U63T6Cl3rhHjz9oyuD7IhaS+IiQmUmUzpIMbP50+9T3Pk7t7IKwgb+jzUt80k/bj/l+78/bIk54nMdEt5ixNk0SlelHv8DLGdyvz04XN4nNWMqZtVZZkYuY2Ud1NVOYf0VXYpXiRY6pQKklqFSmbGVdRa4ZFBlwzeJEa8tyXFUXYKw1I3bLOKYMOOTxyrgMQxZLW7DYoCHuLNHAarp6dV8jl64NzRwMnkCNXyGZVNJQW7SPEM3+fwhuaebNzb/v+BkhwyAAAA==&quot;"/>
    <we:property name="datasetId" value="&quot;0460e203-0dcb-4889-9548-ff3a9b1cd9ee&quot;"/>
    <we:property name="pageName" value="&quot;ReportSectiondbf4e0b9042070cd610a&quot;"/>
    <we:property name="reportUrl" value="&quot;/links/J_2BRNiV8a?ctid=ab75381f-bc89-4add-a397-533cf58d18fa&amp;bookmarkGuid=95b3f287-8943-4963-8a30-5f25da5dcfea&quot;"/>
    <we:property name="reportName" value="&quot;Customer Churn Dashboard&quot;"/>
    <we:property name="reportState" value="&quot;CONNECTED&quot;"/>
    <we:property name="pageDisplayName" value="&quot;Page 2&quot;"/>
    <we:property name="backgroundColor" value="&quot;#BEE0FF&quot;"/>
    <we:property name="initialStateBookmark" value="&quot;H4sIAAAAAAAAA+1abW/bNhD+K4aAoRsQDCRFSVS/pW42FF3aICkKDEMwHMmTrVYRDYpK4wX57ztJbtoETb36NR3qD4Z5JO/9zo/Ovo5s2cwqmL+CC4yeRs+ce38B/v2IRwdRvaC9fv3y+PD05d+vDo+PiOxmoXR1Ez29jgL4CYa3ZdNC1XEg4l/nBxFU1QlMulUBVYMH0Qx942qoyn9wOExbwbd4cxDh1axyHjqWZwECdmwv6TitSTb/NSaJYEJ5iWdowkA9xZnzYbG2upDIdM6kYBkzNuUM6E4z7PZqLj/fCe0VG7s6QFmTAh1NGeCAmEiVcGGFtlrHHb0oq7A4oudHVzNPdpM35rPOX2OyYuJ8aaCKevs8NoM519HYVe1F/+noDv3Mtd7gKRb9Vh3KMCdOZtr6OrohL514Rz7siS9qEl0jmeMvS4P99tR9GHskuTZ6ym7OidKU9aRaOPuTdW8GDZuKLvoulPodOaW34wIplN0HCwF6c2aDzBKHfWf7beytvY7+KEmNgfdbqNqO7ZPndMO6D/UTUope551qQ+xI/3efBaS/0fRStuIRkkxHilhhkgpjlVBI8UbFcN/R6/LLk09+hO1zVwzxSpllBRc5t9ykVkCGsejYfNUpAa+Cdld3vNJzy7hIhExzSNHaPOWp1mzf0V9euwe3qhzaS6gNUe/rcTiZeJxAWCyPNp6ibRMc5dWL5/3Ob2296LvJCjlrXd2G8RR8uBshWniL/tm89/7z0n9s7uLgnub7NPfm/IFKWOTJfNstTMW5USwzyiq0MlMyRr5WEv/uXTv7qNKq2r7BuvU4+nnSMWt+GQkS0zNGO/hiYz1ikBQtmtI3l8oxQtPdX0eFnjgihIKjnx5nwR5TI51W867KOtB1N4vZCkVbEQAaV1QX6D9GdOwutFurjrcQi/9Wnt9xyg9NIDEEQTkogjGQScyEles1ge3imB91uY0v0v9XTW4DPiotYqoRJhQzKgGdwgAfv1omDyeHL8P0AkNpetiMRdhJytwS72XLaTmZ9hqcGTpsjy6HFNkxVHpIu16p7tm/W7ym4xAcuTn+WlluuUGdTF2NazwjbwC4/sigTWTQzhrKvYwZmkqcSMsUz620SgDEXOhs9aaySXjwaMYHzzB8QNz19OBzmNQ97as0yRi9x6zIlTVaJn3ZrTY7sGB1muQZ12kBUqFW+5/7fSqdxxJ3aEqz65nRgjgEXWidSpkXxnBuQWbWcLl60FmaSRUbCyZPpNJashTWwA/7ApdihRQx4O1i63ub0ojb7EtyniUqh8KaQlo0RiSrh28HTyg7iMpW8P2AtRNZCB6jQJWwQuU5rIG1N6Hm2LV1GLli1LeIUeH86M/FMOQb3T6BlnrjHj3+oCmD74tYSMIjQmYmUTpLMrD54+1T3zqc2tkDwgZ+R5uV+KhH28t8v/fxtogTHucxwS1mrE2TRGV66Rd4eQH367PjxU1iM5ZyZq1VVuQiZnYpr2YKsy/wSqxSvMgxFSi1BJXKlK3Mq8g1gyIDrlmcaG1ZjqvyAoy1ZoRuGceUAYc8Xlkvw5DF0hYsNmgIO0s0sBqvnt2XwKVrQzMDgydQ4xdAJpU01BbtEqDZ/4cg6oWQLqWuliHT7p8Ft7D05uZffvun+OQgAAA=&quot;"/>
    <we:property name="isFiltersActionButtonVisible" value="true"/>
    <we:property name="isVisualContainerHeaderHidden" value="false"/>
    <we:property name="reportEmbeddedTime" value="&quot;2024-02-08T22:37:15.106Z&quot;"/>
    <we:property name="creatorTenantId" value="&quot;ab75381f-bc89-4add-a397-533cf58d18fa&quot;"/>
    <we:property name="creatorUserId" value="&quot;100320035017AF3E&quot;"/>
    <we:property name="creatorSessionId" value="&quot;c334b853-294f-4e0f-a308-031d14a19094&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Retrospect</Template>
  <TotalTime>107</TotalTime>
  <Words>605</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Segoe UI Bold</vt:lpstr>
      <vt:lpstr>source-serif-pro</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Subramani</dc:creator>
  <cp:lastModifiedBy>Ashika Subramani</cp:lastModifiedBy>
  <cp:revision>3</cp:revision>
  <dcterms:created xsi:type="dcterms:W3CDTF">2024-02-08T21:33:53Z</dcterms:created>
  <dcterms:modified xsi:type="dcterms:W3CDTF">2024-02-12T21:02:48Z</dcterms:modified>
</cp:coreProperties>
</file>