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sldIdLst>
    <p:sldId id="264" r:id="rId2"/>
    <p:sldId id="258" r:id="rId3"/>
    <p:sldId id="260" r:id="rId4"/>
    <p:sldId id="261" r:id="rId5"/>
    <p:sldId id="266" r:id="rId6"/>
    <p:sldId id="265" r:id="rId7"/>
    <p:sldId id="262" r:id="rId8"/>
    <p:sldId id="268" r:id="rId9"/>
    <p:sldId id="267"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FA29E25-368A-44D1-9CB9-80C237C2845F}" type="datetimeFigureOut">
              <a:rPr lang="en-US" smtClean="0"/>
              <a:t>2/9/2024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4DA0B2F-B747-4C1B-8012-F1E917784CB4}" type="slidenum">
              <a:rPr lang="en-US" smtClean="0"/>
              <a:t>‹#›</a:t>
            </a:fld>
            <a:endParaRPr lang="en-US"/>
          </a:p>
        </p:txBody>
      </p:sp>
    </p:spTree>
    <p:extLst>
      <p:ext uri="{BB962C8B-B14F-4D97-AF65-F5344CB8AC3E}">
        <p14:creationId xmlns:p14="http://schemas.microsoft.com/office/powerpoint/2010/main" val="3298348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A29E25-368A-44D1-9CB9-80C237C2845F}"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A0B2F-B747-4C1B-8012-F1E917784CB4}" type="slidenum">
              <a:rPr lang="en-US" smtClean="0"/>
              <a:t>‹#›</a:t>
            </a:fld>
            <a:endParaRPr lang="en-US"/>
          </a:p>
        </p:txBody>
      </p:sp>
    </p:spTree>
    <p:extLst>
      <p:ext uri="{BB962C8B-B14F-4D97-AF65-F5344CB8AC3E}">
        <p14:creationId xmlns:p14="http://schemas.microsoft.com/office/powerpoint/2010/main" val="412692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FA29E25-368A-44D1-9CB9-80C237C2845F}" type="datetimeFigureOut">
              <a:rPr lang="en-US" smtClean="0"/>
              <a:t>2/9/2024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4DA0B2F-B747-4C1B-8012-F1E917784CB4}" type="slidenum">
              <a:rPr lang="en-US" smtClean="0"/>
              <a:t>‹#›</a:t>
            </a:fld>
            <a:endParaRPr lang="en-US"/>
          </a:p>
        </p:txBody>
      </p:sp>
    </p:spTree>
    <p:extLst>
      <p:ext uri="{BB962C8B-B14F-4D97-AF65-F5344CB8AC3E}">
        <p14:creationId xmlns:p14="http://schemas.microsoft.com/office/powerpoint/2010/main" val="122137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A29E25-368A-44D1-9CB9-80C237C2845F}"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B4DA0B2F-B747-4C1B-8012-F1E917784CB4}" type="slidenum">
              <a:rPr lang="en-US" smtClean="0"/>
              <a:t>‹#›</a:t>
            </a:fld>
            <a:endParaRPr lang="en-US"/>
          </a:p>
        </p:txBody>
      </p:sp>
    </p:spTree>
    <p:extLst>
      <p:ext uri="{BB962C8B-B14F-4D97-AF65-F5344CB8AC3E}">
        <p14:creationId xmlns:p14="http://schemas.microsoft.com/office/powerpoint/2010/main" val="1567268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FA29E25-368A-44D1-9CB9-80C237C2845F}" type="datetimeFigureOut">
              <a:rPr lang="en-US" smtClean="0"/>
              <a:t>2/9/2024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4DA0B2F-B747-4C1B-8012-F1E917784CB4}" type="slidenum">
              <a:rPr lang="en-US" smtClean="0"/>
              <a:t>‹#›</a:t>
            </a:fld>
            <a:endParaRPr lang="en-US"/>
          </a:p>
        </p:txBody>
      </p:sp>
    </p:spTree>
    <p:extLst>
      <p:ext uri="{BB962C8B-B14F-4D97-AF65-F5344CB8AC3E}">
        <p14:creationId xmlns:p14="http://schemas.microsoft.com/office/powerpoint/2010/main" val="61898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A29E25-368A-44D1-9CB9-80C237C2845F}"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A0B2F-B747-4C1B-8012-F1E917784CB4}" type="slidenum">
              <a:rPr lang="en-US" smtClean="0"/>
              <a:t>‹#›</a:t>
            </a:fld>
            <a:endParaRPr lang="en-US"/>
          </a:p>
        </p:txBody>
      </p:sp>
    </p:spTree>
    <p:extLst>
      <p:ext uri="{BB962C8B-B14F-4D97-AF65-F5344CB8AC3E}">
        <p14:creationId xmlns:p14="http://schemas.microsoft.com/office/powerpoint/2010/main" val="18516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A29E25-368A-44D1-9CB9-80C237C2845F}" type="datetimeFigureOut">
              <a:rPr lang="en-US" smtClean="0"/>
              <a:t>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DA0B2F-B747-4C1B-8012-F1E917784CB4}" type="slidenum">
              <a:rPr lang="en-US" smtClean="0"/>
              <a:t>‹#›</a:t>
            </a:fld>
            <a:endParaRPr lang="en-US"/>
          </a:p>
        </p:txBody>
      </p:sp>
    </p:spTree>
    <p:extLst>
      <p:ext uri="{BB962C8B-B14F-4D97-AF65-F5344CB8AC3E}">
        <p14:creationId xmlns:p14="http://schemas.microsoft.com/office/powerpoint/2010/main" val="104580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A29E25-368A-44D1-9CB9-80C237C2845F}" type="datetimeFigureOut">
              <a:rPr lang="en-US" smtClean="0"/>
              <a:t>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DA0B2F-B747-4C1B-8012-F1E917784CB4}" type="slidenum">
              <a:rPr lang="en-US" smtClean="0"/>
              <a:t>‹#›</a:t>
            </a:fld>
            <a:endParaRPr lang="en-US"/>
          </a:p>
        </p:txBody>
      </p:sp>
    </p:spTree>
    <p:extLst>
      <p:ext uri="{BB962C8B-B14F-4D97-AF65-F5344CB8AC3E}">
        <p14:creationId xmlns:p14="http://schemas.microsoft.com/office/powerpoint/2010/main" val="61794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A29E25-368A-44D1-9CB9-80C237C2845F}" type="datetimeFigureOut">
              <a:rPr lang="en-US" smtClean="0"/>
              <a:t>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DA0B2F-B747-4C1B-8012-F1E917784CB4}" type="slidenum">
              <a:rPr lang="en-US" smtClean="0"/>
              <a:t>‹#›</a:t>
            </a:fld>
            <a:endParaRPr lang="en-US"/>
          </a:p>
        </p:txBody>
      </p:sp>
    </p:spTree>
    <p:extLst>
      <p:ext uri="{BB962C8B-B14F-4D97-AF65-F5344CB8AC3E}">
        <p14:creationId xmlns:p14="http://schemas.microsoft.com/office/powerpoint/2010/main" val="1314678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FA29E25-368A-44D1-9CB9-80C237C2845F}" type="datetimeFigureOut">
              <a:rPr lang="en-US" smtClean="0"/>
              <a:t>2/9/2024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4DA0B2F-B747-4C1B-8012-F1E917784CB4}" type="slidenum">
              <a:rPr lang="en-US" smtClean="0"/>
              <a:t>‹#›</a:t>
            </a:fld>
            <a:endParaRPr lang="en-US"/>
          </a:p>
        </p:txBody>
      </p:sp>
    </p:spTree>
    <p:extLst>
      <p:ext uri="{BB962C8B-B14F-4D97-AF65-F5344CB8AC3E}">
        <p14:creationId xmlns:p14="http://schemas.microsoft.com/office/powerpoint/2010/main" val="151680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A29E25-368A-44D1-9CB9-80C237C2845F}"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DA0B2F-B747-4C1B-8012-F1E917784CB4}" type="slidenum">
              <a:rPr lang="en-US" smtClean="0"/>
              <a:t>‹#›</a:t>
            </a:fld>
            <a:endParaRPr lang="en-US"/>
          </a:p>
        </p:txBody>
      </p:sp>
    </p:spTree>
    <p:extLst>
      <p:ext uri="{BB962C8B-B14F-4D97-AF65-F5344CB8AC3E}">
        <p14:creationId xmlns:p14="http://schemas.microsoft.com/office/powerpoint/2010/main" val="231378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FA29E25-368A-44D1-9CB9-80C237C2845F}" type="datetimeFigureOut">
              <a:rPr lang="en-US" smtClean="0"/>
              <a:t>2/9/2024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4DA0B2F-B747-4C1B-8012-F1E917784CB4}"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02714337"/>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pizza-2619967/"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25914E-D3B8-2E32-9248-D5A19C1E9C9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411D158-8430-59D2-AC24-943BA73EABC5}"/>
              </a:ext>
            </a:extLst>
          </p:cNvPr>
          <p:cNvSpPr txBox="1"/>
          <p:nvPr/>
        </p:nvSpPr>
        <p:spPr>
          <a:xfrm>
            <a:off x="3260035" y="198784"/>
            <a:ext cx="7285383" cy="584775"/>
          </a:xfrm>
          <a:prstGeom prst="rect">
            <a:avLst/>
          </a:prstGeom>
          <a:noFill/>
        </p:spPr>
        <p:txBody>
          <a:bodyPr wrap="square" rtlCol="0">
            <a:spAutoFit/>
          </a:bodyPr>
          <a:lstStyle/>
          <a:p>
            <a:r>
              <a:rPr lang="en-US" sz="32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Black" panose="020B0A04020102020204" pitchFamily="34" charset="0"/>
              </a:rPr>
              <a:t>PIZZA SALES ANALYSIS </a:t>
            </a:r>
          </a:p>
        </p:txBody>
      </p:sp>
    </p:spTree>
    <p:extLst>
      <p:ext uri="{BB962C8B-B14F-4D97-AF65-F5344CB8AC3E}">
        <p14:creationId xmlns:p14="http://schemas.microsoft.com/office/powerpoint/2010/main" val="27231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04846A-C430-BC35-9246-6A4E01DDBC68}"/>
              </a:ext>
            </a:extLst>
          </p:cNvPr>
          <p:cNvSpPr txBox="1"/>
          <p:nvPr/>
        </p:nvSpPr>
        <p:spPr>
          <a:xfrm>
            <a:off x="815009" y="426161"/>
            <a:ext cx="10267120" cy="3195747"/>
          </a:xfrm>
          <a:prstGeom prst="rect">
            <a:avLst/>
          </a:prstGeom>
          <a:noFill/>
        </p:spPr>
        <p:txBody>
          <a:bodyPr wrap="square">
            <a:spAutoFit/>
          </a:bodyPr>
          <a:lstStyle/>
          <a:p>
            <a:pPr algn="l">
              <a:lnSpc>
                <a:spcPct val="150000"/>
              </a:lnSpc>
            </a:pPr>
            <a:r>
              <a:rPr lang="en-US" sz="2800" b="1" i="0" dirty="0">
                <a:solidFill>
                  <a:srgbClr val="000000"/>
                </a:solidFill>
                <a:effectLst/>
                <a:latin typeface="Arial" panose="020B0604020202020204" pitchFamily="34" charset="0"/>
                <a:cs typeface="Arial" panose="020B0604020202020204" pitchFamily="34" charset="0"/>
              </a:rPr>
              <a:t>Conclusion</a:t>
            </a:r>
          </a:p>
          <a:p>
            <a:pPr algn="l"/>
            <a:endParaRPr lang="en-US" sz="2800" b="1" i="0" dirty="0">
              <a:solidFill>
                <a:srgbClr val="000000"/>
              </a:solidFill>
              <a:effectLst/>
              <a:latin typeface="Arial" panose="020B0604020202020204" pitchFamily="34" charset="0"/>
              <a:cs typeface="Arial" panose="020B0604020202020204" pitchFamily="34" charset="0"/>
            </a:endParaRPr>
          </a:p>
          <a:p>
            <a:pPr algn="l">
              <a:lnSpc>
                <a:spcPct val="150000"/>
              </a:lnSpc>
            </a:pPr>
            <a:r>
              <a:rPr lang="en-US" b="0" i="0" dirty="0">
                <a:solidFill>
                  <a:srgbClr val="000000"/>
                </a:solidFill>
                <a:effectLst/>
                <a:latin typeface="Arial" panose="020B0604020202020204" pitchFamily="34" charset="0"/>
                <a:cs typeface="Arial" panose="020B0604020202020204" pitchFamily="34" charset="0"/>
              </a:rPr>
              <a:t>The Pizza Sales Dashboard provides a comprehensive overview of the pizza sales for the company. It indicates that there are some areas of improvement, such as the average order value, the pizza category, the pizza size, and the customer satisfaction. By implementing the recommendations suggested in this report, the company can increase the pizza sales and customer satisfaction.</a:t>
            </a:r>
          </a:p>
        </p:txBody>
      </p:sp>
    </p:spTree>
    <p:extLst>
      <p:ext uri="{BB962C8B-B14F-4D97-AF65-F5344CB8AC3E}">
        <p14:creationId xmlns:p14="http://schemas.microsoft.com/office/powerpoint/2010/main" val="2225864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3E5033-64FF-CC4D-BE26-780D05354FF4}"/>
              </a:ext>
            </a:extLst>
          </p:cNvPr>
          <p:cNvSpPr txBox="1"/>
          <p:nvPr/>
        </p:nvSpPr>
        <p:spPr>
          <a:xfrm>
            <a:off x="808383" y="815009"/>
            <a:ext cx="10575234" cy="4842351"/>
          </a:xfrm>
          <a:prstGeom prst="rect">
            <a:avLst/>
          </a:prstGeom>
          <a:noFill/>
        </p:spPr>
        <p:txBody>
          <a:bodyPr wrap="square">
            <a:spAutoFit/>
          </a:bodyPr>
          <a:lstStyle/>
          <a:p>
            <a:pPr algn="l">
              <a:lnSpc>
                <a:spcPct val="150000"/>
              </a:lnSpc>
            </a:pPr>
            <a:r>
              <a:rPr lang="en-US" sz="2800" b="1" i="0" dirty="0">
                <a:solidFill>
                  <a:srgbClr val="1F2328"/>
                </a:solidFill>
                <a:effectLst/>
                <a:latin typeface="Arial Black" panose="020B0A04020102020204" pitchFamily="34" charset="0"/>
                <a:cs typeface="Arial" panose="020B0604020202020204" pitchFamily="34" charset="0"/>
              </a:rPr>
              <a:t>Dataset Overview</a:t>
            </a:r>
          </a:p>
          <a:p>
            <a:pPr algn="l">
              <a:lnSpc>
                <a:spcPct val="150000"/>
              </a:lnSpc>
            </a:pPr>
            <a:endParaRPr lang="en-US" b="1" i="0" dirty="0">
              <a:solidFill>
                <a:srgbClr val="1F2328"/>
              </a:solidFill>
              <a:effectLst/>
              <a:latin typeface="Arial" panose="020B0604020202020204" pitchFamily="34" charset="0"/>
              <a:cs typeface="Arial" panose="020B0604020202020204" pitchFamily="34" charset="0"/>
            </a:endParaRPr>
          </a:p>
          <a:p>
            <a:pPr algn="l">
              <a:lnSpc>
                <a:spcPct val="150000"/>
              </a:lnSpc>
            </a:pPr>
            <a:r>
              <a:rPr lang="en-US" b="0" i="0" dirty="0">
                <a:solidFill>
                  <a:srgbClr val="1F2328"/>
                </a:solidFill>
                <a:effectLst/>
                <a:latin typeface="Arial" panose="020B0604020202020204" pitchFamily="34" charset="0"/>
                <a:cs typeface="Arial" panose="020B0604020202020204" pitchFamily="34" charset="0"/>
              </a:rPr>
              <a:t>Dataset contains valuable information that could help us optimize our operations, boost sales, and enhance customer satisfaction. Here's a quick rundown of what you can expect from the dataset:</a:t>
            </a:r>
          </a:p>
          <a:p>
            <a:pPr algn="l">
              <a:lnSpc>
                <a:spcPct val="150000"/>
              </a:lnSpc>
            </a:pPr>
            <a:endParaRPr lang="en-US" b="0" i="0" dirty="0">
              <a:solidFill>
                <a:srgbClr val="1F2328"/>
              </a:solidFill>
              <a:effectLst/>
              <a:latin typeface="Arial" panose="020B0604020202020204" pitchFamily="34" charset="0"/>
              <a:cs typeface="Arial" panose="020B0604020202020204" pitchFamily="34" charset="0"/>
            </a:endParaRPr>
          </a:p>
          <a:p>
            <a:pPr algn="l">
              <a:lnSpc>
                <a:spcPct val="150000"/>
              </a:lnSpc>
              <a:buFont typeface="Arial" panose="020B0604020202020204" pitchFamily="34" charset="0"/>
              <a:buChar char="•"/>
            </a:pPr>
            <a:r>
              <a:rPr lang="en-US" dirty="0">
                <a:solidFill>
                  <a:srgbClr val="1F2328"/>
                </a:solidFill>
                <a:latin typeface="Arial" panose="020B0604020202020204" pitchFamily="34" charset="0"/>
                <a:cs typeface="Arial" panose="020B0604020202020204" pitchFamily="34" charset="0"/>
              </a:rPr>
              <a:t>   M</a:t>
            </a:r>
            <a:r>
              <a:rPr lang="en-US" b="0" i="0" dirty="0">
                <a:solidFill>
                  <a:srgbClr val="1F2328"/>
                </a:solidFill>
                <a:effectLst/>
                <a:latin typeface="Arial" panose="020B0604020202020204" pitchFamily="34" charset="0"/>
                <a:cs typeface="Arial" panose="020B0604020202020204" pitchFamily="34" charset="0"/>
              </a:rPr>
              <a:t>onth and Day: We have meticulously recorded the </a:t>
            </a:r>
            <a:r>
              <a:rPr lang="en-US" dirty="0">
                <a:solidFill>
                  <a:srgbClr val="1F2328"/>
                </a:solidFill>
                <a:latin typeface="Arial" panose="020B0604020202020204" pitchFamily="34" charset="0"/>
                <a:cs typeface="Arial" panose="020B0604020202020204" pitchFamily="34" charset="0"/>
              </a:rPr>
              <a:t>month</a:t>
            </a:r>
            <a:r>
              <a:rPr lang="en-US" b="0" i="0" dirty="0">
                <a:solidFill>
                  <a:srgbClr val="1F2328"/>
                </a:solidFill>
                <a:effectLst/>
                <a:latin typeface="Arial" panose="020B0604020202020204" pitchFamily="34" charset="0"/>
                <a:cs typeface="Arial" panose="020B0604020202020204" pitchFamily="34" charset="0"/>
              </a:rPr>
              <a:t> and </a:t>
            </a:r>
            <a:r>
              <a:rPr lang="en-US" dirty="0">
                <a:solidFill>
                  <a:srgbClr val="1F2328"/>
                </a:solidFill>
                <a:latin typeface="Arial" panose="020B0604020202020204" pitchFamily="34" charset="0"/>
                <a:cs typeface="Arial" panose="020B0604020202020204" pitchFamily="34" charset="0"/>
              </a:rPr>
              <a:t>day </a:t>
            </a:r>
            <a:r>
              <a:rPr lang="en-US" b="0" i="0" dirty="0">
                <a:solidFill>
                  <a:srgbClr val="1F2328"/>
                </a:solidFill>
                <a:effectLst/>
                <a:latin typeface="Arial" panose="020B0604020202020204" pitchFamily="34" charset="0"/>
                <a:cs typeface="Arial" panose="020B0604020202020204" pitchFamily="34" charset="0"/>
              </a:rPr>
              <a:t>of each order, allowing us to analyze customer behavior and identify potential peak hours.</a:t>
            </a:r>
          </a:p>
          <a:p>
            <a:pPr algn="l">
              <a:lnSpc>
                <a:spcPct val="150000"/>
              </a:lnSpc>
              <a:buFont typeface="Arial" panose="020B0604020202020204" pitchFamily="34" charset="0"/>
              <a:buChar char="•"/>
            </a:pPr>
            <a:endParaRPr lang="en-US" b="0" i="0" dirty="0">
              <a:solidFill>
                <a:srgbClr val="1F2328"/>
              </a:solidFill>
              <a:effectLst/>
              <a:latin typeface="Arial" panose="020B0604020202020204" pitchFamily="34" charset="0"/>
              <a:cs typeface="Arial" panose="020B0604020202020204" pitchFamily="34" charset="0"/>
            </a:endParaRPr>
          </a:p>
          <a:p>
            <a:pPr algn="l">
              <a:lnSpc>
                <a:spcPct val="150000"/>
              </a:lnSpc>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   Pizza Details: Each entry includes comprehensive details about the pizzas ordered, including their types, sizes, quantities, prices, and the tantalizing ingredients that create an unforgettable culinary experience.</a:t>
            </a:r>
          </a:p>
        </p:txBody>
      </p:sp>
    </p:spTree>
    <p:extLst>
      <p:ext uri="{BB962C8B-B14F-4D97-AF65-F5344CB8AC3E}">
        <p14:creationId xmlns:p14="http://schemas.microsoft.com/office/powerpoint/2010/main" val="1339339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AF6D8E-CFBB-1F68-4A03-7736A2FF8119}"/>
              </a:ext>
            </a:extLst>
          </p:cNvPr>
          <p:cNvSpPr txBox="1"/>
          <p:nvPr/>
        </p:nvSpPr>
        <p:spPr>
          <a:xfrm>
            <a:off x="745435" y="353655"/>
            <a:ext cx="10952922" cy="6504345"/>
          </a:xfrm>
          <a:prstGeom prst="rect">
            <a:avLst/>
          </a:prstGeom>
          <a:noFill/>
        </p:spPr>
        <p:txBody>
          <a:bodyPr wrap="square">
            <a:spAutoFit/>
          </a:bodyPr>
          <a:lstStyle/>
          <a:p>
            <a:pPr algn="l">
              <a:lnSpc>
                <a:spcPct val="150000"/>
              </a:lnSpc>
            </a:pPr>
            <a:r>
              <a:rPr lang="en-US" sz="2800" b="1" i="0" dirty="0">
                <a:solidFill>
                  <a:srgbClr val="1F2328"/>
                </a:solidFill>
                <a:effectLst/>
                <a:latin typeface="Arial Black" panose="020B0A04020102020204" pitchFamily="34" charset="0"/>
                <a:cs typeface="Arial" panose="020B0604020202020204" pitchFamily="34" charset="0"/>
              </a:rPr>
              <a:t>Analysis</a:t>
            </a:r>
          </a:p>
          <a:p>
            <a:pPr algn="just">
              <a:lnSpc>
                <a:spcPct val="150000"/>
              </a:lnSpc>
            </a:pPr>
            <a:endParaRPr lang="en-US" b="1" i="0" dirty="0">
              <a:solidFill>
                <a:srgbClr val="1F2328"/>
              </a:solidFill>
              <a:effectLst/>
              <a:latin typeface="Arial" panose="020B0604020202020204" pitchFamily="34" charset="0"/>
              <a:cs typeface="Arial" panose="020B0604020202020204" pitchFamily="34" charset="0"/>
            </a:endParaRPr>
          </a:p>
          <a:p>
            <a:pPr algn="just">
              <a:lnSpc>
                <a:spcPct val="150000"/>
              </a:lnSpc>
            </a:pPr>
            <a:r>
              <a:rPr lang="en-US" b="1" i="0" dirty="0">
                <a:solidFill>
                  <a:srgbClr val="1F2328"/>
                </a:solidFill>
                <a:effectLst/>
                <a:latin typeface="Arial" panose="020B0604020202020204" pitchFamily="34" charset="0"/>
                <a:cs typeface="Arial" panose="020B0604020202020204" pitchFamily="34" charset="0"/>
              </a:rPr>
              <a:t>Customer Traffic Analysis</a:t>
            </a:r>
            <a:r>
              <a:rPr lang="en-US" b="0" i="0" dirty="0">
                <a:solidFill>
                  <a:srgbClr val="1F2328"/>
                </a:solidFill>
                <a:effectLst/>
                <a:latin typeface="Arial" panose="020B0604020202020204" pitchFamily="34" charset="0"/>
                <a:cs typeface="Arial" panose="020B0604020202020204" pitchFamily="34" charset="0"/>
              </a:rPr>
              <a:t>: </a:t>
            </a:r>
            <a:r>
              <a:rPr lang="en-US" dirty="0">
                <a:solidFill>
                  <a:srgbClr val="1F2328"/>
                </a:solidFill>
                <a:latin typeface="Arial" panose="020B0604020202020204" pitchFamily="34" charset="0"/>
                <a:cs typeface="Arial" panose="020B0604020202020204" pitchFamily="34" charset="0"/>
              </a:rPr>
              <a:t>Analyzing </a:t>
            </a:r>
            <a:r>
              <a:rPr lang="en-US" b="0" i="0" dirty="0">
                <a:solidFill>
                  <a:srgbClr val="1F2328"/>
                </a:solidFill>
                <a:effectLst/>
                <a:latin typeface="Arial" panose="020B0604020202020204" pitchFamily="34" charset="0"/>
                <a:cs typeface="Arial" panose="020B0604020202020204" pitchFamily="34" charset="0"/>
              </a:rPr>
              <a:t>how many customers visits each day and exploring whether certain </a:t>
            </a:r>
            <a:r>
              <a:rPr lang="en-US" dirty="0">
                <a:solidFill>
                  <a:srgbClr val="1F2328"/>
                </a:solidFill>
                <a:latin typeface="Arial" panose="020B0604020202020204" pitchFamily="34" charset="0"/>
                <a:cs typeface="Arial" panose="020B0604020202020204" pitchFamily="34" charset="0"/>
              </a:rPr>
              <a:t>day</a:t>
            </a:r>
            <a:r>
              <a:rPr lang="en-US" b="0" i="0" dirty="0">
                <a:solidFill>
                  <a:srgbClr val="1F2328"/>
                </a:solidFill>
                <a:effectLst/>
                <a:latin typeface="Arial" panose="020B0604020202020204" pitchFamily="34" charset="0"/>
                <a:cs typeface="Arial" panose="020B0604020202020204" pitchFamily="34" charset="0"/>
              </a:rPr>
              <a:t> experience higher </a:t>
            </a:r>
            <a:r>
              <a:rPr lang="en-US" dirty="0">
                <a:solidFill>
                  <a:srgbClr val="1F2328"/>
                </a:solidFill>
                <a:latin typeface="Arial" panose="020B0604020202020204" pitchFamily="34" charset="0"/>
                <a:cs typeface="Arial" panose="020B0604020202020204" pitchFamily="34" charset="0"/>
              </a:rPr>
              <a:t>sales</a:t>
            </a:r>
            <a:r>
              <a:rPr lang="en-US" b="0" i="0" dirty="0">
                <a:solidFill>
                  <a:srgbClr val="1F2328"/>
                </a:solidFill>
                <a:effectLst/>
                <a:latin typeface="Arial" panose="020B0604020202020204" pitchFamily="34" charset="0"/>
                <a:cs typeface="Arial" panose="020B0604020202020204" pitchFamily="34" charset="0"/>
              </a:rPr>
              <a:t>.</a:t>
            </a:r>
          </a:p>
          <a:p>
            <a:pPr algn="just">
              <a:lnSpc>
                <a:spcPct val="150000"/>
              </a:lnSpc>
            </a:pPr>
            <a:endParaRPr lang="en-US" b="0" i="0" dirty="0">
              <a:solidFill>
                <a:srgbClr val="1F2328"/>
              </a:solidFill>
              <a:effectLst/>
              <a:latin typeface="Arial" panose="020B0604020202020204" pitchFamily="34" charset="0"/>
              <a:cs typeface="Arial" panose="020B0604020202020204" pitchFamily="34" charset="0"/>
            </a:endParaRPr>
          </a:p>
          <a:p>
            <a:pPr algn="just">
              <a:lnSpc>
                <a:spcPct val="150000"/>
              </a:lnSpc>
            </a:pPr>
            <a:r>
              <a:rPr lang="en-US" b="1" i="0" dirty="0">
                <a:solidFill>
                  <a:srgbClr val="1F2328"/>
                </a:solidFill>
                <a:effectLst/>
                <a:latin typeface="Arial" panose="020B0604020202020204" pitchFamily="34" charset="0"/>
                <a:cs typeface="Arial" panose="020B0604020202020204" pitchFamily="34" charset="0"/>
              </a:rPr>
              <a:t>Bestselling Pizzas</a:t>
            </a:r>
            <a:r>
              <a:rPr lang="en-US" b="0" i="0" dirty="0">
                <a:solidFill>
                  <a:srgbClr val="1F2328"/>
                </a:solidFill>
                <a:effectLst/>
                <a:latin typeface="Arial" panose="020B0604020202020204" pitchFamily="34" charset="0"/>
                <a:cs typeface="Arial" panose="020B0604020202020204" pitchFamily="34" charset="0"/>
              </a:rPr>
              <a:t>: Analyzing the data to find out which pizzas are the most popular among our customers. Identifying bestsellers can inform our marketing strategies and help us focus on promoting these crowd favorites.</a:t>
            </a:r>
          </a:p>
          <a:p>
            <a:pPr algn="just">
              <a:lnSpc>
                <a:spcPct val="150000"/>
              </a:lnSpc>
            </a:pPr>
            <a:endParaRPr lang="en-US" b="0" i="0" dirty="0">
              <a:solidFill>
                <a:srgbClr val="1F2328"/>
              </a:solidFill>
              <a:effectLst/>
              <a:latin typeface="Arial" panose="020B0604020202020204" pitchFamily="34" charset="0"/>
              <a:cs typeface="Arial" panose="020B0604020202020204" pitchFamily="34" charset="0"/>
            </a:endParaRPr>
          </a:p>
          <a:p>
            <a:pPr algn="just">
              <a:lnSpc>
                <a:spcPct val="150000"/>
              </a:lnSpc>
            </a:pPr>
            <a:r>
              <a:rPr lang="en-US" b="1" i="0" dirty="0">
                <a:solidFill>
                  <a:srgbClr val="1F2328"/>
                </a:solidFill>
                <a:effectLst/>
                <a:latin typeface="Arial" panose="020B0604020202020204" pitchFamily="34" charset="0"/>
                <a:cs typeface="Arial" panose="020B0604020202020204" pitchFamily="34" charset="0"/>
              </a:rPr>
              <a:t>Revenue and Seasonality</a:t>
            </a:r>
            <a:r>
              <a:rPr lang="en-US" b="0" i="0" dirty="0">
                <a:solidFill>
                  <a:srgbClr val="1F2328"/>
                </a:solidFill>
                <a:effectLst/>
                <a:latin typeface="Arial" panose="020B0604020202020204" pitchFamily="34" charset="0"/>
                <a:cs typeface="Arial" panose="020B0604020202020204" pitchFamily="34" charset="0"/>
              </a:rPr>
              <a:t>: Calculating the total revenue generated over the year to get an overall picture of our financial performance. Additionally, investigating whether there are any seasonal patterns in sales to plan for peak and slow periods.</a:t>
            </a:r>
          </a:p>
          <a:p>
            <a:pPr algn="just">
              <a:lnSpc>
                <a:spcPct val="150000"/>
              </a:lnSpc>
            </a:pPr>
            <a:endParaRPr lang="en-US" b="0" i="0" dirty="0">
              <a:solidFill>
                <a:srgbClr val="1F2328"/>
              </a:solidFill>
              <a:effectLst/>
              <a:latin typeface="Arial" panose="020B0604020202020204" pitchFamily="34" charset="0"/>
              <a:cs typeface="Arial" panose="020B0604020202020204" pitchFamily="34" charset="0"/>
            </a:endParaRPr>
          </a:p>
          <a:p>
            <a:pPr algn="just">
              <a:lnSpc>
                <a:spcPct val="150000"/>
              </a:lnSpc>
            </a:pPr>
            <a:r>
              <a:rPr lang="en-US" b="1" i="0" dirty="0">
                <a:solidFill>
                  <a:srgbClr val="1F2328"/>
                </a:solidFill>
                <a:effectLst/>
                <a:latin typeface="Arial" panose="020B0604020202020204" pitchFamily="34" charset="0"/>
                <a:cs typeface="Arial" panose="020B0604020202020204" pitchFamily="34" charset="0"/>
              </a:rPr>
              <a:t>Menu Optimization and Promotions</a:t>
            </a:r>
            <a:r>
              <a:rPr lang="en-US" b="0" i="0" dirty="0">
                <a:solidFill>
                  <a:srgbClr val="1F2328"/>
                </a:solidFill>
                <a:effectLst/>
                <a:latin typeface="Arial" panose="020B0604020202020204" pitchFamily="34" charset="0"/>
                <a:cs typeface="Arial" panose="020B0604020202020204" pitchFamily="34" charset="0"/>
              </a:rPr>
              <a:t>: Using the data to identify pizzas that are underperforming or receiving little attention.</a:t>
            </a:r>
          </a:p>
        </p:txBody>
      </p:sp>
    </p:spTree>
    <p:extLst>
      <p:ext uri="{BB962C8B-B14F-4D97-AF65-F5344CB8AC3E}">
        <p14:creationId xmlns:p14="http://schemas.microsoft.com/office/powerpoint/2010/main" val="1354280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4AB059-1662-DC9E-FAFE-FBC9E6EC00C6}"/>
              </a:ext>
            </a:extLst>
          </p:cNvPr>
          <p:cNvSpPr txBox="1"/>
          <p:nvPr/>
        </p:nvSpPr>
        <p:spPr>
          <a:xfrm>
            <a:off x="694082" y="349952"/>
            <a:ext cx="10803835" cy="6158096"/>
          </a:xfrm>
          <a:prstGeom prst="rect">
            <a:avLst/>
          </a:prstGeom>
          <a:noFill/>
        </p:spPr>
        <p:txBody>
          <a:bodyPr wrap="square">
            <a:spAutoFit/>
          </a:bodyPr>
          <a:lstStyle/>
          <a:p>
            <a:pPr algn="just">
              <a:lnSpc>
                <a:spcPct val="150000"/>
              </a:lnSpc>
            </a:pPr>
            <a:r>
              <a:rPr lang="en-US" sz="2800" b="1" i="0" dirty="0">
                <a:solidFill>
                  <a:srgbClr val="1F2328"/>
                </a:solidFill>
                <a:effectLst/>
                <a:latin typeface="Arial Black" panose="020B0A04020102020204" pitchFamily="34" charset="0"/>
                <a:cs typeface="Arial" panose="020B0604020202020204" pitchFamily="34" charset="0"/>
              </a:rPr>
              <a:t>Key Questions Explored</a:t>
            </a:r>
            <a:endParaRPr lang="en-US" b="1" i="0" dirty="0">
              <a:solidFill>
                <a:srgbClr val="1F2328"/>
              </a:solidFill>
              <a:effectLst/>
              <a:latin typeface="Arial Black" panose="020B0A04020102020204" pitchFamily="34" charset="0"/>
              <a:cs typeface="Arial" panose="020B0604020202020204" pitchFamily="34" charset="0"/>
            </a:endParaRPr>
          </a:p>
          <a:p>
            <a:pPr algn="just">
              <a:lnSpc>
                <a:spcPct val="250000"/>
              </a:lnSpc>
              <a:buFont typeface="+mj-lt"/>
              <a:buAutoNum type="arabicPeriod"/>
            </a:pPr>
            <a:r>
              <a:rPr lang="en-US" b="1" dirty="0">
                <a:solidFill>
                  <a:srgbClr val="1F2328"/>
                </a:solidFill>
                <a:latin typeface="Arial" panose="020B0604020202020204" pitchFamily="34" charset="0"/>
                <a:cs typeface="Arial" panose="020B0604020202020204" pitchFamily="34" charset="0"/>
              </a:rPr>
              <a:t>  </a:t>
            </a:r>
            <a:r>
              <a:rPr lang="en-US" b="1" i="0" dirty="0">
                <a:solidFill>
                  <a:srgbClr val="1F2328"/>
                </a:solidFill>
                <a:effectLst/>
                <a:latin typeface="Arial" panose="020B0604020202020204" pitchFamily="34" charset="0"/>
                <a:cs typeface="Arial" panose="020B0604020202020204" pitchFamily="34" charset="0"/>
              </a:rPr>
              <a:t>Total Revenue</a:t>
            </a:r>
            <a:r>
              <a:rPr lang="en-US" b="0" i="0" dirty="0">
                <a:solidFill>
                  <a:srgbClr val="1F2328"/>
                </a:solidFill>
                <a:effectLst/>
                <a:latin typeface="Arial" panose="020B0604020202020204" pitchFamily="34" charset="0"/>
                <a:cs typeface="Arial" panose="020B0604020202020204" pitchFamily="34" charset="0"/>
              </a:rPr>
              <a:t>: Total Revenue generated over the period.</a:t>
            </a:r>
          </a:p>
          <a:p>
            <a:pPr algn="just">
              <a:lnSpc>
                <a:spcPct val="250000"/>
              </a:lnSpc>
              <a:buFont typeface="+mj-lt"/>
              <a:buAutoNum type="arabicPeriod"/>
            </a:pPr>
            <a:r>
              <a:rPr lang="en-US" b="1" dirty="0">
                <a:solidFill>
                  <a:srgbClr val="1F2328"/>
                </a:solidFill>
                <a:latin typeface="Arial" panose="020B0604020202020204" pitchFamily="34" charset="0"/>
                <a:cs typeface="Arial" panose="020B0604020202020204" pitchFamily="34" charset="0"/>
              </a:rPr>
              <a:t>  </a:t>
            </a:r>
            <a:r>
              <a:rPr lang="en-US" b="1" i="0" dirty="0">
                <a:solidFill>
                  <a:srgbClr val="1F2328"/>
                </a:solidFill>
                <a:effectLst/>
                <a:latin typeface="Arial" panose="020B0604020202020204" pitchFamily="34" charset="0"/>
                <a:cs typeface="Arial" panose="020B0604020202020204" pitchFamily="34" charset="0"/>
              </a:rPr>
              <a:t>Average Order Value</a:t>
            </a:r>
            <a:r>
              <a:rPr lang="en-US" b="0" i="0" dirty="0">
                <a:solidFill>
                  <a:srgbClr val="1F2328"/>
                </a:solidFill>
                <a:effectLst/>
                <a:latin typeface="Arial" panose="020B0604020202020204" pitchFamily="34" charset="0"/>
                <a:cs typeface="Arial" panose="020B0604020202020204" pitchFamily="34" charset="0"/>
              </a:rPr>
              <a:t>: Average order value throughout the year.</a:t>
            </a:r>
          </a:p>
          <a:p>
            <a:pPr algn="just">
              <a:lnSpc>
                <a:spcPct val="250000"/>
              </a:lnSpc>
              <a:buFont typeface="+mj-lt"/>
              <a:buAutoNum type="arabicPeriod"/>
            </a:pPr>
            <a:r>
              <a:rPr lang="en-US" b="1" i="0" dirty="0">
                <a:solidFill>
                  <a:srgbClr val="1F2328"/>
                </a:solidFill>
                <a:effectLst/>
                <a:latin typeface="Arial" panose="020B0604020202020204" pitchFamily="34" charset="0"/>
                <a:cs typeface="Arial" panose="020B0604020202020204" pitchFamily="34" charset="0"/>
              </a:rPr>
              <a:t>  Total Pizza Sold</a:t>
            </a:r>
            <a:r>
              <a:rPr lang="en-US" b="0" i="0" dirty="0">
                <a:solidFill>
                  <a:srgbClr val="1F2328"/>
                </a:solidFill>
                <a:effectLst/>
                <a:latin typeface="Arial" panose="020B0604020202020204" pitchFamily="34" charset="0"/>
                <a:cs typeface="Arial" panose="020B0604020202020204" pitchFamily="34" charset="0"/>
              </a:rPr>
              <a:t>: Total number of Pizzas sold.</a:t>
            </a:r>
          </a:p>
          <a:p>
            <a:pPr algn="just">
              <a:lnSpc>
                <a:spcPct val="250000"/>
              </a:lnSpc>
              <a:buFont typeface="+mj-lt"/>
              <a:buAutoNum type="arabicPeriod"/>
            </a:pPr>
            <a:r>
              <a:rPr lang="en-US" b="1" i="0" dirty="0">
                <a:solidFill>
                  <a:srgbClr val="1F2328"/>
                </a:solidFill>
                <a:effectLst/>
                <a:latin typeface="Arial" panose="020B0604020202020204" pitchFamily="34" charset="0"/>
                <a:cs typeface="Arial" panose="020B0604020202020204" pitchFamily="34" charset="0"/>
              </a:rPr>
              <a:t>  Total Orders</a:t>
            </a:r>
            <a:r>
              <a:rPr lang="en-US" b="0" i="0" dirty="0">
                <a:solidFill>
                  <a:srgbClr val="1F2328"/>
                </a:solidFill>
                <a:effectLst/>
                <a:latin typeface="Arial" panose="020B0604020202020204" pitchFamily="34" charset="0"/>
                <a:cs typeface="Arial" panose="020B0604020202020204" pitchFamily="34" charset="0"/>
              </a:rPr>
              <a:t>: Total Orders placed.</a:t>
            </a:r>
          </a:p>
          <a:p>
            <a:pPr algn="just">
              <a:lnSpc>
                <a:spcPct val="250000"/>
              </a:lnSpc>
              <a:buFont typeface="+mj-lt"/>
              <a:buAutoNum type="arabicPeriod"/>
            </a:pPr>
            <a:r>
              <a:rPr lang="en-US" b="1" i="0" dirty="0">
                <a:solidFill>
                  <a:srgbClr val="1F2328"/>
                </a:solidFill>
                <a:effectLst/>
                <a:latin typeface="Arial" panose="020B0604020202020204" pitchFamily="34" charset="0"/>
                <a:cs typeface="Arial" panose="020B0604020202020204" pitchFamily="34" charset="0"/>
              </a:rPr>
              <a:t>   Average Pizzas Per Order</a:t>
            </a:r>
            <a:r>
              <a:rPr lang="en-US" b="0" i="0" dirty="0">
                <a:solidFill>
                  <a:srgbClr val="1F2328"/>
                </a:solidFill>
                <a:effectLst/>
                <a:latin typeface="Arial" panose="020B0604020202020204" pitchFamily="34" charset="0"/>
                <a:cs typeface="Arial" panose="020B0604020202020204" pitchFamily="34" charset="0"/>
              </a:rPr>
              <a:t>: Average Pizzas ordered per order.</a:t>
            </a:r>
          </a:p>
          <a:p>
            <a:pPr algn="just">
              <a:lnSpc>
                <a:spcPct val="250000"/>
              </a:lnSpc>
              <a:buFont typeface="+mj-lt"/>
              <a:buAutoNum type="arabicPeriod"/>
            </a:pPr>
            <a:r>
              <a:rPr lang="en-US" b="1" i="0" dirty="0">
                <a:solidFill>
                  <a:srgbClr val="1F2328"/>
                </a:solidFill>
                <a:effectLst/>
                <a:latin typeface="Arial" panose="020B0604020202020204" pitchFamily="34" charset="0"/>
                <a:cs typeface="Arial" panose="020B0604020202020204" pitchFamily="34" charset="0"/>
              </a:rPr>
              <a:t>   Daily Trend for Total Orders</a:t>
            </a:r>
            <a:r>
              <a:rPr lang="en-US" b="0" i="0" dirty="0">
                <a:solidFill>
                  <a:srgbClr val="1F2328"/>
                </a:solidFill>
                <a:effectLst/>
                <a:latin typeface="Arial" panose="020B0604020202020204" pitchFamily="34" charset="0"/>
                <a:cs typeface="Arial" panose="020B0604020202020204" pitchFamily="34" charset="0"/>
              </a:rPr>
              <a:t>: By days of the week, trend for sales throughout the year.</a:t>
            </a:r>
          </a:p>
          <a:p>
            <a:pPr algn="just">
              <a:lnSpc>
                <a:spcPct val="250000"/>
              </a:lnSpc>
              <a:buFont typeface="+mj-lt"/>
              <a:buAutoNum type="arabicPeriod"/>
            </a:pPr>
            <a:r>
              <a:rPr lang="en-US" b="1" i="0" dirty="0">
                <a:solidFill>
                  <a:srgbClr val="1F2328"/>
                </a:solidFill>
                <a:effectLst/>
                <a:latin typeface="Arial" panose="020B0604020202020204" pitchFamily="34" charset="0"/>
                <a:cs typeface="Arial" panose="020B0604020202020204" pitchFamily="34" charset="0"/>
              </a:rPr>
              <a:t>   Monthly Trend for Total Orders</a:t>
            </a:r>
            <a:r>
              <a:rPr lang="en-US" b="0" i="0" dirty="0">
                <a:solidFill>
                  <a:srgbClr val="1F2328"/>
                </a:solidFill>
                <a:effectLst/>
                <a:latin typeface="Arial" panose="020B0604020202020204" pitchFamily="34" charset="0"/>
                <a:cs typeface="Arial" panose="020B0604020202020204" pitchFamily="34" charset="0"/>
              </a:rPr>
              <a:t>: Monthly Trend for Total Orders to analyze seasonality.</a:t>
            </a:r>
          </a:p>
          <a:p>
            <a:pPr algn="just">
              <a:lnSpc>
                <a:spcPct val="250000"/>
              </a:lnSpc>
              <a:buFont typeface="+mj-lt"/>
              <a:buAutoNum type="arabicPeriod"/>
            </a:pPr>
            <a:r>
              <a:rPr lang="en-US" b="1" i="0" dirty="0">
                <a:solidFill>
                  <a:srgbClr val="1F2328"/>
                </a:solidFill>
                <a:effectLst/>
                <a:latin typeface="Arial" panose="020B0604020202020204" pitchFamily="34" charset="0"/>
                <a:cs typeface="Arial" panose="020B0604020202020204" pitchFamily="34" charset="0"/>
              </a:rPr>
              <a:t>   % of Sales by Pizza Category</a:t>
            </a:r>
            <a:r>
              <a:rPr lang="en-US" b="0" i="0" dirty="0">
                <a:solidFill>
                  <a:srgbClr val="1F2328"/>
                </a:solidFill>
                <a:effectLst/>
                <a:latin typeface="Arial" panose="020B0604020202020204" pitchFamily="34" charset="0"/>
                <a:cs typeface="Arial" panose="020B0604020202020204" pitchFamily="34" charset="0"/>
              </a:rPr>
              <a:t>: Percentage of total sales, each 4 Categories contributes.</a:t>
            </a:r>
          </a:p>
        </p:txBody>
      </p:sp>
    </p:spTree>
    <p:extLst>
      <p:ext uri="{BB962C8B-B14F-4D97-AF65-F5344CB8AC3E}">
        <p14:creationId xmlns:p14="http://schemas.microsoft.com/office/powerpoint/2010/main" val="276403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CB1C42-5F2E-4CDA-575A-752FE4F1F9D2}"/>
              </a:ext>
            </a:extLst>
          </p:cNvPr>
          <p:cNvSpPr txBox="1"/>
          <p:nvPr/>
        </p:nvSpPr>
        <p:spPr>
          <a:xfrm>
            <a:off x="785191" y="727620"/>
            <a:ext cx="10595113" cy="5546390"/>
          </a:xfrm>
          <a:prstGeom prst="rect">
            <a:avLst/>
          </a:prstGeom>
          <a:noFill/>
        </p:spPr>
        <p:txBody>
          <a:bodyPr wrap="square">
            <a:spAutoFit/>
          </a:bodyPr>
          <a:lstStyle/>
          <a:p>
            <a:pPr marL="342900" indent="-342900" algn="just">
              <a:lnSpc>
                <a:spcPct val="200000"/>
              </a:lnSpc>
              <a:buAutoNum type="arabicPeriod" startAt="9"/>
            </a:pPr>
            <a:r>
              <a:rPr lang="en-US" b="1" i="0" dirty="0">
                <a:solidFill>
                  <a:srgbClr val="1F2328"/>
                </a:solidFill>
                <a:effectLst/>
                <a:latin typeface="Arial" panose="020B0604020202020204" pitchFamily="34" charset="0"/>
                <a:cs typeface="Arial" panose="020B0604020202020204" pitchFamily="34" charset="0"/>
              </a:rPr>
              <a:t>% of Sales by Pizza Size</a:t>
            </a:r>
            <a:r>
              <a:rPr lang="en-US" b="0" i="0" dirty="0">
                <a:solidFill>
                  <a:srgbClr val="1F2328"/>
                </a:solidFill>
                <a:effectLst/>
                <a:latin typeface="Arial" panose="020B0604020202020204" pitchFamily="34" charset="0"/>
                <a:cs typeface="Arial" panose="020B0604020202020204" pitchFamily="34" charset="0"/>
              </a:rPr>
              <a:t>: Percentage of total sales, each of 5 sizes Contributes.</a:t>
            </a:r>
          </a:p>
          <a:p>
            <a:pPr algn="just"/>
            <a:endParaRPr lang="en-US" b="0" i="0" dirty="0">
              <a:solidFill>
                <a:srgbClr val="1F2328"/>
              </a:solidFill>
              <a:effectLst/>
              <a:latin typeface="Arial" panose="020B0604020202020204" pitchFamily="34" charset="0"/>
              <a:cs typeface="Arial" panose="020B0604020202020204" pitchFamily="34" charset="0"/>
            </a:endParaRPr>
          </a:p>
          <a:p>
            <a:pPr algn="just">
              <a:lnSpc>
                <a:spcPct val="200000"/>
              </a:lnSpc>
            </a:pPr>
            <a:r>
              <a:rPr lang="en-US" b="1" i="0" dirty="0">
                <a:solidFill>
                  <a:srgbClr val="1F2328"/>
                </a:solidFill>
                <a:effectLst/>
                <a:latin typeface="Arial" panose="020B0604020202020204" pitchFamily="34" charset="0"/>
                <a:cs typeface="Arial" panose="020B0604020202020204" pitchFamily="34" charset="0"/>
              </a:rPr>
              <a:t>10. Top 5 Best Sellers by Revenue, Total Quantity &amp; Total Orders</a:t>
            </a:r>
            <a:r>
              <a:rPr lang="en-US" b="0" i="0" dirty="0">
                <a:solidFill>
                  <a:srgbClr val="1F2328"/>
                </a:solidFill>
                <a:effectLst/>
                <a:latin typeface="Arial" panose="020B0604020202020204" pitchFamily="34" charset="0"/>
                <a:cs typeface="Arial" panose="020B0604020202020204" pitchFamily="34" charset="0"/>
              </a:rPr>
              <a:t>: Top 5 Best selling Pizza by Revenue, Total Quantity &amp; Total Orders.</a:t>
            </a:r>
            <a:endParaRPr lang="en-US" dirty="0">
              <a:solidFill>
                <a:srgbClr val="1F2328"/>
              </a:solidFill>
              <a:latin typeface="Arial" panose="020B0604020202020204" pitchFamily="34" charset="0"/>
              <a:cs typeface="Arial" panose="020B0604020202020204" pitchFamily="34" charset="0"/>
            </a:endParaRPr>
          </a:p>
          <a:p>
            <a:pPr algn="just"/>
            <a:endParaRPr lang="en-US" b="0" i="0" dirty="0">
              <a:solidFill>
                <a:srgbClr val="1F2328"/>
              </a:solidFill>
              <a:effectLst/>
              <a:latin typeface="Arial" panose="020B0604020202020204" pitchFamily="34" charset="0"/>
              <a:cs typeface="Arial" panose="020B0604020202020204" pitchFamily="34" charset="0"/>
            </a:endParaRPr>
          </a:p>
          <a:p>
            <a:pPr algn="just">
              <a:lnSpc>
                <a:spcPct val="200000"/>
              </a:lnSpc>
            </a:pPr>
            <a:r>
              <a:rPr lang="en-US" b="1" dirty="0">
                <a:solidFill>
                  <a:srgbClr val="1F2328"/>
                </a:solidFill>
                <a:latin typeface="Arial" panose="020B0604020202020204" pitchFamily="34" charset="0"/>
                <a:cs typeface="Arial" panose="020B0604020202020204" pitchFamily="34" charset="0"/>
              </a:rPr>
              <a:t>11. 5</a:t>
            </a:r>
            <a:r>
              <a:rPr lang="en-US" b="1" i="0" dirty="0">
                <a:solidFill>
                  <a:srgbClr val="1F2328"/>
                </a:solidFill>
                <a:effectLst/>
                <a:latin typeface="Arial" panose="020B0604020202020204" pitchFamily="34" charset="0"/>
                <a:cs typeface="Arial" panose="020B0604020202020204" pitchFamily="34" charset="0"/>
              </a:rPr>
              <a:t> </a:t>
            </a:r>
            <a:r>
              <a:rPr lang="en-US" b="1" dirty="0">
                <a:solidFill>
                  <a:srgbClr val="1F2328"/>
                </a:solidFill>
                <a:latin typeface="Arial" panose="020B0604020202020204" pitchFamily="34" charset="0"/>
                <a:cs typeface="Arial" panose="020B0604020202020204" pitchFamily="34" charset="0"/>
              </a:rPr>
              <a:t>L</a:t>
            </a:r>
            <a:r>
              <a:rPr lang="en-US" b="1" i="0" dirty="0">
                <a:solidFill>
                  <a:srgbClr val="1F2328"/>
                </a:solidFill>
                <a:effectLst/>
                <a:latin typeface="Arial" panose="020B0604020202020204" pitchFamily="34" charset="0"/>
                <a:cs typeface="Arial" panose="020B0604020202020204" pitchFamily="34" charset="0"/>
              </a:rPr>
              <a:t>owest Sellers by Revenue, Total Quantity &amp; Total Orders</a:t>
            </a:r>
            <a:r>
              <a:rPr lang="en-US" b="0" i="0" dirty="0">
                <a:solidFill>
                  <a:srgbClr val="1F2328"/>
                </a:solidFill>
                <a:effectLst/>
                <a:latin typeface="Arial" panose="020B0604020202020204" pitchFamily="34" charset="0"/>
                <a:cs typeface="Arial" panose="020B0604020202020204" pitchFamily="34" charset="0"/>
              </a:rPr>
              <a:t>: 5 lowest selling Pizzas by Revenue, Total Quantity &amp; Total Orders.</a:t>
            </a:r>
            <a:endParaRPr lang="en-US" dirty="0">
              <a:solidFill>
                <a:srgbClr val="1F2328"/>
              </a:solidFill>
              <a:latin typeface="Arial" panose="020B0604020202020204" pitchFamily="34" charset="0"/>
              <a:cs typeface="Arial" panose="020B0604020202020204" pitchFamily="34" charset="0"/>
            </a:endParaRPr>
          </a:p>
          <a:p>
            <a:pPr algn="just"/>
            <a:endParaRPr lang="en-US" b="0" i="0" dirty="0">
              <a:solidFill>
                <a:srgbClr val="1F2328"/>
              </a:solidFill>
              <a:effectLst/>
              <a:latin typeface="Arial" panose="020B0604020202020204" pitchFamily="34" charset="0"/>
              <a:cs typeface="Arial" panose="020B0604020202020204" pitchFamily="34" charset="0"/>
            </a:endParaRPr>
          </a:p>
          <a:p>
            <a:pPr marL="342900" indent="-342900" algn="just">
              <a:lnSpc>
                <a:spcPct val="200000"/>
              </a:lnSpc>
              <a:buAutoNum type="arabicPeriod" startAt="12"/>
            </a:pPr>
            <a:r>
              <a:rPr lang="en-US" b="1" i="0" dirty="0">
                <a:solidFill>
                  <a:srgbClr val="1F2328"/>
                </a:solidFill>
                <a:effectLst/>
                <a:latin typeface="Arial" panose="020B0604020202020204" pitchFamily="34" charset="0"/>
                <a:cs typeface="Arial" panose="020B0604020202020204" pitchFamily="34" charset="0"/>
              </a:rPr>
              <a:t>Number of Customers each day &amp; Busiest hours</a:t>
            </a:r>
            <a:r>
              <a:rPr lang="en-US" b="0" i="0" dirty="0">
                <a:solidFill>
                  <a:srgbClr val="1F2328"/>
                </a:solidFill>
                <a:effectLst/>
                <a:latin typeface="Arial" panose="020B0604020202020204" pitchFamily="34" charset="0"/>
                <a:cs typeface="Arial" panose="020B0604020202020204" pitchFamily="34" charset="0"/>
              </a:rPr>
              <a:t>: Number of customer served each day and busy operating hours.</a:t>
            </a:r>
          </a:p>
          <a:p>
            <a:pPr algn="just"/>
            <a:endParaRPr lang="en-US" b="0" i="0" dirty="0">
              <a:solidFill>
                <a:srgbClr val="1F2328"/>
              </a:solidFill>
              <a:effectLst/>
              <a:latin typeface="Arial" panose="020B0604020202020204" pitchFamily="34" charset="0"/>
              <a:cs typeface="Arial" panose="020B0604020202020204" pitchFamily="34" charset="0"/>
            </a:endParaRPr>
          </a:p>
          <a:p>
            <a:pPr algn="just">
              <a:lnSpc>
                <a:spcPct val="200000"/>
              </a:lnSpc>
            </a:pPr>
            <a:r>
              <a:rPr lang="en-US" b="1" i="0" dirty="0">
                <a:solidFill>
                  <a:srgbClr val="1F2328"/>
                </a:solidFill>
                <a:effectLst/>
                <a:latin typeface="Arial" panose="020B0604020202020204" pitchFamily="34" charset="0"/>
                <a:cs typeface="Arial" panose="020B0604020202020204" pitchFamily="34" charset="0"/>
              </a:rPr>
              <a:t>13.  Average Orders &amp; Pizza per Day</a:t>
            </a:r>
            <a:r>
              <a:rPr lang="en-US" b="0" i="0" dirty="0">
                <a:solidFill>
                  <a:srgbClr val="1F2328"/>
                </a:solidFill>
                <a:effectLst/>
                <a:latin typeface="Arial" panose="020B0604020202020204" pitchFamily="34" charset="0"/>
                <a:cs typeface="Arial" panose="020B0604020202020204" pitchFamily="34" charset="0"/>
              </a:rPr>
              <a:t>: Average Orders placed per Day &amp; Pizzas sold per day</a:t>
            </a:r>
          </a:p>
        </p:txBody>
      </p:sp>
    </p:spTree>
    <p:extLst>
      <p:ext uri="{BB962C8B-B14F-4D97-AF65-F5344CB8AC3E}">
        <p14:creationId xmlns:p14="http://schemas.microsoft.com/office/powerpoint/2010/main" val="442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C934FC-768D-88D9-7F23-46308F9FBAB5}"/>
              </a:ext>
            </a:extLst>
          </p:cNvPr>
          <p:cNvSpPr txBox="1"/>
          <p:nvPr/>
        </p:nvSpPr>
        <p:spPr>
          <a:xfrm>
            <a:off x="705678" y="447261"/>
            <a:ext cx="11131827" cy="6617196"/>
          </a:xfrm>
          <a:prstGeom prst="rect">
            <a:avLst/>
          </a:prstGeom>
          <a:noFill/>
        </p:spPr>
        <p:txBody>
          <a:bodyPr wrap="square">
            <a:spAutoFit/>
          </a:bodyPr>
          <a:lstStyle/>
          <a:p>
            <a:pPr algn="l"/>
            <a:r>
              <a:rPr lang="en-US" sz="2800" b="1" i="0" dirty="0">
                <a:solidFill>
                  <a:srgbClr val="1F2328"/>
                </a:solidFill>
                <a:effectLst/>
                <a:latin typeface="Arial Black" panose="020B0A04020102020204" pitchFamily="34" charset="0"/>
              </a:rPr>
              <a:t>Summary of Findings</a:t>
            </a:r>
          </a:p>
          <a:p>
            <a:pPr algn="l">
              <a:lnSpc>
                <a:spcPct val="150000"/>
              </a:lnSpc>
            </a:pPr>
            <a:r>
              <a:rPr lang="en-US" b="1" i="0" u="sng" dirty="0">
                <a:solidFill>
                  <a:srgbClr val="1F2328"/>
                </a:solidFill>
                <a:effectLst/>
                <a:latin typeface="Arial" panose="020B0604020202020204" pitchFamily="34" charset="0"/>
                <a:cs typeface="Arial" panose="020B0604020202020204" pitchFamily="34" charset="0"/>
              </a:rPr>
              <a:t>Most occupied Days &amp; Month</a:t>
            </a:r>
            <a:r>
              <a:rPr lang="en-US" b="0" i="0" u="sng" dirty="0">
                <a:solidFill>
                  <a:srgbClr val="1F2328"/>
                </a:solidFill>
                <a:effectLst/>
                <a:latin typeface="Arial" panose="020B0604020202020204" pitchFamily="34" charset="0"/>
                <a:cs typeface="Arial" panose="020B0604020202020204" pitchFamily="34" charset="0"/>
              </a:rPr>
              <a:t>:</a:t>
            </a:r>
          </a:p>
          <a:p>
            <a:pPr algn="l">
              <a:lnSpc>
                <a:spcPct val="150000"/>
              </a:lnSpc>
              <a:buFont typeface="Arial" panose="020B0604020202020204" pitchFamily="34" charset="0"/>
              <a:buChar char="•"/>
            </a:pPr>
            <a:r>
              <a:rPr lang="en-US" b="1" i="0" dirty="0">
                <a:solidFill>
                  <a:srgbClr val="1F2328"/>
                </a:solidFill>
                <a:effectLst/>
                <a:latin typeface="Arial" panose="020B0604020202020204" pitchFamily="34" charset="0"/>
                <a:cs typeface="Arial" panose="020B0604020202020204" pitchFamily="34" charset="0"/>
              </a:rPr>
              <a:t>  Days</a:t>
            </a:r>
            <a:r>
              <a:rPr lang="en-US" b="0" i="0" dirty="0">
                <a:solidFill>
                  <a:srgbClr val="1F2328"/>
                </a:solidFill>
                <a:effectLst/>
                <a:latin typeface="Arial" panose="020B0604020202020204" pitchFamily="34" charset="0"/>
                <a:cs typeface="Arial" panose="020B0604020202020204" pitchFamily="34" charset="0"/>
              </a:rPr>
              <a:t>-Orders are highest on Friday &amp; Saturday evenings</a:t>
            </a:r>
          </a:p>
          <a:p>
            <a:pPr algn="l">
              <a:lnSpc>
                <a:spcPct val="150000"/>
              </a:lnSpc>
              <a:buFont typeface="Arial" panose="020B0604020202020204" pitchFamily="34" charset="0"/>
              <a:buChar char="•"/>
            </a:pPr>
            <a:r>
              <a:rPr lang="en-US" b="1" i="0" dirty="0">
                <a:solidFill>
                  <a:srgbClr val="1F2328"/>
                </a:solidFill>
                <a:effectLst/>
                <a:latin typeface="Arial" panose="020B0604020202020204" pitchFamily="34" charset="0"/>
                <a:cs typeface="Arial" panose="020B0604020202020204" pitchFamily="34" charset="0"/>
              </a:rPr>
              <a:t>  Month</a:t>
            </a:r>
            <a:r>
              <a:rPr lang="en-US" b="0" i="0" dirty="0">
                <a:solidFill>
                  <a:srgbClr val="1F2328"/>
                </a:solidFill>
                <a:effectLst/>
                <a:latin typeface="Arial" panose="020B0604020202020204" pitchFamily="34" charset="0"/>
                <a:cs typeface="Arial" panose="020B0604020202020204" pitchFamily="34" charset="0"/>
              </a:rPr>
              <a:t>-Orders are highest on January &amp; July</a:t>
            </a:r>
          </a:p>
          <a:p>
            <a:pPr algn="l">
              <a:lnSpc>
                <a:spcPct val="150000"/>
              </a:lnSpc>
            </a:pPr>
            <a:r>
              <a:rPr lang="en-US" b="1" i="0" u="sng" dirty="0">
                <a:solidFill>
                  <a:srgbClr val="1F2328"/>
                </a:solidFill>
                <a:effectLst/>
                <a:latin typeface="Arial" panose="020B0604020202020204" pitchFamily="34" charset="0"/>
                <a:cs typeface="Arial" panose="020B0604020202020204" pitchFamily="34" charset="0"/>
              </a:rPr>
              <a:t>Sales Performance</a:t>
            </a:r>
            <a:r>
              <a:rPr lang="en-US" b="0" i="0" u="sng" dirty="0">
                <a:solidFill>
                  <a:srgbClr val="1F2328"/>
                </a:solidFill>
                <a:effectLst/>
                <a:latin typeface="Arial" panose="020B0604020202020204" pitchFamily="34" charset="0"/>
                <a:cs typeface="Arial" panose="020B0604020202020204" pitchFamily="34" charset="0"/>
              </a:rPr>
              <a:t>:</a:t>
            </a:r>
          </a:p>
          <a:p>
            <a:pPr algn="l">
              <a:lnSpc>
                <a:spcPct val="150000"/>
              </a:lnSpc>
              <a:buFont typeface="Arial" panose="020B0604020202020204" pitchFamily="34" charset="0"/>
              <a:buChar char="•"/>
            </a:pPr>
            <a:r>
              <a:rPr lang="en-US" b="1" i="0" dirty="0">
                <a:solidFill>
                  <a:srgbClr val="1F2328"/>
                </a:solidFill>
                <a:effectLst/>
                <a:latin typeface="Arial" panose="020B0604020202020204" pitchFamily="34" charset="0"/>
                <a:cs typeface="Arial" panose="020B0604020202020204" pitchFamily="34" charset="0"/>
              </a:rPr>
              <a:t>  Category</a:t>
            </a:r>
            <a:r>
              <a:rPr lang="en-US" b="0" i="0" dirty="0">
                <a:solidFill>
                  <a:srgbClr val="1F2328"/>
                </a:solidFill>
                <a:effectLst/>
                <a:latin typeface="Arial" panose="020B0604020202020204" pitchFamily="34" charset="0"/>
                <a:cs typeface="Arial" panose="020B0604020202020204" pitchFamily="34" charset="0"/>
              </a:rPr>
              <a:t>-Classic contributes maximum to Sales &amp; Total Orders</a:t>
            </a:r>
          </a:p>
          <a:p>
            <a:pPr algn="l">
              <a:lnSpc>
                <a:spcPct val="150000"/>
              </a:lnSpc>
              <a:buFont typeface="Arial" panose="020B0604020202020204" pitchFamily="34" charset="0"/>
              <a:buChar char="•"/>
            </a:pPr>
            <a:r>
              <a:rPr lang="en-US" b="1" i="0" dirty="0">
                <a:solidFill>
                  <a:srgbClr val="1F2328"/>
                </a:solidFill>
                <a:effectLst/>
                <a:latin typeface="Arial" panose="020B0604020202020204" pitchFamily="34" charset="0"/>
                <a:cs typeface="Arial" panose="020B0604020202020204" pitchFamily="34" charset="0"/>
              </a:rPr>
              <a:t>  Size</a:t>
            </a:r>
            <a:r>
              <a:rPr lang="en-US" b="0" i="0" dirty="0">
                <a:solidFill>
                  <a:srgbClr val="1F2328"/>
                </a:solidFill>
                <a:effectLst/>
                <a:latin typeface="Arial" panose="020B0604020202020204" pitchFamily="34" charset="0"/>
                <a:cs typeface="Arial" panose="020B0604020202020204" pitchFamily="34" charset="0"/>
              </a:rPr>
              <a:t>-Large pizza contributes maximum to Sales</a:t>
            </a:r>
          </a:p>
          <a:p>
            <a:pPr algn="l">
              <a:lnSpc>
                <a:spcPct val="150000"/>
              </a:lnSpc>
            </a:pPr>
            <a:r>
              <a:rPr lang="en-US" b="1" i="0" u="sng" dirty="0">
                <a:solidFill>
                  <a:srgbClr val="1F2328"/>
                </a:solidFill>
                <a:effectLst/>
                <a:latin typeface="Arial" panose="020B0604020202020204" pitchFamily="34" charset="0"/>
                <a:cs typeface="Arial" panose="020B0604020202020204" pitchFamily="34" charset="0"/>
              </a:rPr>
              <a:t>Best Sellers</a:t>
            </a:r>
            <a:r>
              <a:rPr lang="en-US" b="0" i="0" u="sng" dirty="0">
                <a:solidFill>
                  <a:srgbClr val="1F2328"/>
                </a:solidFill>
                <a:effectLst/>
                <a:latin typeface="Arial" panose="020B0604020202020204" pitchFamily="34" charset="0"/>
                <a:cs typeface="Arial" panose="020B0604020202020204" pitchFamily="34" charset="0"/>
              </a:rPr>
              <a:t>:</a:t>
            </a:r>
          </a:p>
          <a:p>
            <a:pPr algn="l">
              <a:lnSpc>
                <a:spcPct val="150000"/>
              </a:lnSpc>
              <a:buFont typeface="Arial" panose="020B0604020202020204" pitchFamily="34" charset="0"/>
              <a:buChar char="•"/>
            </a:pPr>
            <a:r>
              <a:rPr lang="en-US" b="1" i="0" dirty="0">
                <a:solidFill>
                  <a:srgbClr val="1F2328"/>
                </a:solidFill>
                <a:effectLst/>
                <a:latin typeface="Arial" panose="020B0604020202020204" pitchFamily="34" charset="0"/>
                <a:cs typeface="Arial" panose="020B0604020202020204" pitchFamily="34" charset="0"/>
              </a:rPr>
              <a:t>  Revenue</a:t>
            </a:r>
            <a:r>
              <a:rPr lang="en-US" b="0" i="0" dirty="0">
                <a:solidFill>
                  <a:srgbClr val="1F2328"/>
                </a:solidFill>
                <a:effectLst/>
                <a:latin typeface="Arial" panose="020B0604020202020204" pitchFamily="34" charset="0"/>
                <a:cs typeface="Arial" panose="020B0604020202020204" pitchFamily="34" charset="0"/>
              </a:rPr>
              <a:t>-Thai Chicken Pizza contribute maximum to Revenue</a:t>
            </a:r>
          </a:p>
          <a:p>
            <a:pPr algn="l">
              <a:lnSpc>
                <a:spcPct val="150000"/>
              </a:lnSpc>
              <a:buFont typeface="Arial" panose="020B0604020202020204" pitchFamily="34" charset="0"/>
              <a:buChar char="•"/>
            </a:pPr>
            <a:r>
              <a:rPr lang="en-US" b="1" i="0" dirty="0">
                <a:solidFill>
                  <a:srgbClr val="1F2328"/>
                </a:solidFill>
                <a:effectLst/>
                <a:latin typeface="Arial" panose="020B0604020202020204" pitchFamily="34" charset="0"/>
                <a:cs typeface="Arial" panose="020B0604020202020204" pitchFamily="34" charset="0"/>
              </a:rPr>
              <a:t>  Quantity</a:t>
            </a:r>
            <a:r>
              <a:rPr lang="en-US" b="0" i="0" dirty="0">
                <a:solidFill>
                  <a:srgbClr val="1F2328"/>
                </a:solidFill>
                <a:effectLst/>
                <a:latin typeface="Arial" panose="020B0604020202020204" pitchFamily="34" charset="0"/>
                <a:cs typeface="Arial" panose="020B0604020202020204" pitchFamily="34" charset="0"/>
              </a:rPr>
              <a:t>-Classic Deluxe Pizza contributes maximum to Total Quantities</a:t>
            </a:r>
          </a:p>
          <a:p>
            <a:pPr algn="l">
              <a:lnSpc>
                <a:spcPct val="150000"/>
              </a:lnSpc>
              <a:buFont typeface="Arial" panose="020B0604020202020204" pitchFamily="34" charset="0"/>
              <a:buChar char="•"/>
            </a:pPr>
            <a:r>
              <a:rPr lang="en-US" b="1" i="0" dirty="0">
                <a:solidFill>
                  <a:srgbClr val="1F2328"/>
                </a:solidFill>
                <a:effectLst/>
                <a:latin typeface="Arial" panose="020B0604020202020204" pitchFamily="34" charset="0"/>
                <a:cs typeface="Arial" panose="020B0604020202020204" pitchFamily="34" charset="0"/>
              </a:rPr>
              <a:t>  Total Orders</a:t>
            </a:r>
            <a:r>
              <a:rPr lang="en-US" b="0" i="0" dirty="0">
                <a:solidFill>
                  <a:srgbClr val="1F2328"/>
                </a:solidFill>
                <a:effectLst/>
                <a:latin typeface="Arial" panose="020B0604020202020204" pitchFamily="34" charset="0"/>
                <a:cs typeface="Arial" panose="020B0604020202020204" pitchFamily="34" charset="0"/>
              </a:rPr>
              <a:t>-Classic Deluxe Pizza contributes maximum to Total Orders</a:t>
            </a:r>
          </a:p>
          <a:p>
            <a:pPr algn="l">
              <a:lnSpc>
                <a:spcPct val="150000"/>
              </a:lnSpc>
            </a:pPr>
            <a:r>
              <a:rPr lang="en-US" b="1" i="0" u="sng" dirty="0">
                <a:solidFill>
                  <a:srgbClr val="1F2328"/>
                </a:solidFill>
                <a:effectLst/>
                <a:latin typeface="Arial" panose="020B0604020202020204" pitchFamily="34" charset="0"/>
                <a:cs typeface="Arial" panose="020B0604020202020204" pitchFamily="34" charset="0"/>
              </a:rPr>
              <a:t>Lowest Sellers</a:t>
            </a:r>
            <a:r>
              <a:rPr lang="en-US" b="0" i="0" u="sng" dirty="0">
                <a:solidFill>
                  <a:srgbClr val="1F2328"/>
                </a:solidFill>
                <a:effectLst/>
                <a:latin typeface="Arial" panose="020B0604020202020204" pitchFamily="34" charset="0"/>
                <a:cs typeface="Arial" panose="020B0604020202020204" pitchFamily="34" charset="0"/>
              </a:rPr>
              <a:t>:</a:t>
            </a:r>
          </a:p>
          <a:p>
            <a:pPr algn="l">
              <a:lnSpc>
                <a:spcPct val="150000"/>
              </a:lnSpc>
              <a:buFont typeface="Arial" panose="020B0604020202020204" pitchFamily="34" charset="0"/>
              <a:buChar char="•"/>
            </a:pPr>
            <a:r>
              <a:rPr lang="en-US" b="1" i="0" dirty="0">
                <a:solidFill>
                  <a:srgbClr val="1F2328"/>
                </a:solidFill>
                <a:effectLst/>
                <a:latin typeface="Arial" panose="020B0604020202020204" pitchFamily="34" charset="0"/>
                <a:cs typeface="Arial" panose="020B0604020202020204" pitchFamily="34" charset="0"/>
              </a:rPr>
              <a:t>  Revenue</a:t>
            </a:r>
            <a:r>
              <a:rPr lang="en-US" b="0" i="0" dirty="0">
                <a:solidFill>
                  <a:srgbClr val="1F2328"/>
                </a:solidFill>
                <a:effectLst/>
                <a:latin typeface="Arial" panose="020B0604020202020204" pitchFamily="34" charset="0"/>
                <a:cs typeface="Arial" panose="020B0604020202020204" pitchFamily="34" charset="0"/>
              </a:rPr>
              <a:t>-Brie </a:t>
            </a:r>
            <a:r>
              <a:rPr lang="en-US" b="0" i="0" dirty="0" err="1">
                <a:solidFill>
                  <a:srgbClr val="1F2328"/>
                </a:solidFill>
                <a:effectLst/>
                <a:latin typeface="Arial" panose="020B0604020202020204" pitchFamily="34" charset="0"/>
                <a:cs typeface="Arial" panose="020B0604020202020204" pitchFamily="34" charset="0"/>
              </a:rPr>
              <a:t>Carre</a:t>
            </a:r>
            <a:r>
              <a:rPr lang="en-US" b="0" i="0" dirty="0">
                <a:solidFill>
                  <a:srgbClr val="1F2328"/>
                </a:solidFill>
                <a:effectLst/>
                <a:latin typeface="Arial" panose="020B0604020202020204" pitchFamily="34" charset="0"/>
                <a:cs typeface="Arial" panose="020B0604020202020204" pitchFamily="34" charset="0"/>
              </a:rPr>
              <a:t> Pizza contribute minimum to Revenue</a:t>
            </a:r>
          </a:p>
          <a:p>
            <a:pPr algn="l">
              <a:lnSpc>
                <a:spcPct val="150000"/>
              </a:lnSpc>
              <a:buFont typeface="Arial" panose="020B0604020202020204" pitchFamily="34" charset="0"/>
              <a:buChar char="•"/>
            </a:pPr>
            <a:r>
              <a:rPr lang="en-US" b="1" i="0" dirty="0">
                <a:solidFill>
                  <a:srgbClr val="1F2328"/>
                </a:solidFill>
                <a:effectLst/>
                <a:latin typeface="Arial" panose="020B0604020202020204" pitchFamily="34" charset="0"/>
                <a:cs typeface="Arial" panose="020B0604020202020204" pitchFamily="34" charset="0"/>
              </a:rPr>
              <a:t>  Quantity</a:t>
            </a:r>
            <a:r>
              <a:rPr lang="en-US" b="0" i="0" dirty="0">
                <a:solidFill>
                  <a:srgbClr val="1F2328"/>
                </a:solidFill>
                <a:effectLst/>
                <a:latin typeface="Arial" panose="020B0604020202020204" pitchFamily="34" charset="0"/>
                <a:cs typeface="Arial" panose="020B0604020202020204" pitchFamily="34" charset="0"/>
              </a:rPr>
              <a:t>-Brie </a:t>
            </a:r>
            <a:r>
              <a:rPr lang="en-US" b="0" i="0" dirty="0" err="1">
                <a:solidFill>
                  <a:srgbClr val="1F2328"/>
                </a:solidFill>
                <a:effectLst/>
                <a:latin typeface="Arial" panose="020B0604020202020204" pitchFamily="34" charset="0"/>
                <a:cs typeface="Arial" panose="020B0604020202020204" pitchFamily="34" charset="0"/>
              </a:rPr>
              <a:t>Carre</a:t>
            </a:r>
            <a:r>
              <a:rPr lang="en-US" b="0" i="0" dirty="0">
                <a:solidFill>
                  <a:srgbClr val="1F2328"/>
                </a:solidFill>
                <a:effectLst/>
                <a:latin typeface="Arial" panose="020B0604020202020204" pitchFamily="34" charset="0"/>
                <a:cs typeface="Arial" panose="020B0604020202020204" pitchFamily="34" charset="0"/>
              </a:rPr>
              <a:t> Pizza contribute minimum to Total Quantities</a:t>
            </a:r>
          </a:p>
          <a:p>
            <a:pPr algn="l">
              <a:lnSpc>
                <a:spcPct val="150000"/>
              </a:lnSpc>
              <a:buFont typeface="Arial" panose="020B0604020202020204" pitchFamily="34" charset="0"/>
              <a:buChar char="•"/>
            </a:pPr>
            <a:r>
              <a:rPr lang="en-US" b="1" i="0" dirty="0">
                <a:solidFill>
                  <a:srgbClr val="1F2328"/>
                </a:solidFill>
                <a:effectLst/>
                <a:latin typeface="Arial" panose="020B0604020202020204" pitchFamily="34" charset="0"/>
                <a:cs typeface="Arial" panose="020B0604020202020204" pitchFamily="34" charset="0"/>
              </a:rPr>
              <a:t>  Total Orders</a:t>
            </a:r>
            <a:r>
              <a:rPr lang="en-US" b="0" i="0" dirty="0">
                <a:solidFill>
                  <a:srgbClr val="1F2328"/>
                </a:solidFill>
                <a:effectLst/>
                <a:latin typeface="Arial" panose="020B0604020202020204" pitchFamily="34" charset="0"/>
                <a:cs typeface="Arial" panose="020B0604020202020204" pitchFamily="34" charset="0"/>
              </a:rPr>
              <a:t>-Brie </a:t>
            </a:r>
            <a:r>
              <a:rPr lang="en-US" b="0" i="0" dirty="0" err="1">
                <a:solidFill>
                  <a:srgbClr val="1F2328"/>
                </a:solidFill>
                <a:effectLst/>
                <a:latin typeface="Arial" panose="020B0604020202020204" pitchFamily="34" charset="0"/>
                <a:cs typeface="Arial" panose="020B0604020202020204" pitchFamily="34" charset="0"/>
              </a:rPr>
              <a:t>Carre</a:t>
            </a:r>
            <a:r>
              <a:rPr lang="en-US" b="0" i="0" dirty="0">
                <a:solidFill>
                  <a:srgbClr val="1F2328"/>
                </a:solidFill>
                <a:effectLst/>
                <a:latin typeface="Arial" panose="020B0604020202020204" pitchFamily="34" charset="0"/>
                <a:cs typeface="Arial" panose="020B0604020202020204" pitchFamily="34" charset="0"/>
              </a:rPr>
              <a:t> Pizza contribute minimum to Total Orders</a:t>
            </a:r>
          </a:p>
          <a:p>
            <a:pPr algn="l"/>
            <a:endParaRPr lang="en-US" b="1" i="0" dirty="0">
              <a:solidFill>
                <a:srgbClr val="1F2328"/>
              </a:solidFill>
              <a:effectLst/>
              <a:latin typeface="-apple-system"/>
            </a:endParaRPr>
          </a:p>
        </p:txBody>
      </p:sp>
    </p:spTree>
    <p:extLst>
      <p:ext uri="{BB962C8B-B14F-4D97-AF65-F5344CB8AC3E}">
        <p14:creationId xmlns:p14="http://schemas.microsoft.com/office/powerpoint/2010/main" val="831854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9734C5F-D2D6-AA40-B312-38A333345DF7}"/>
              </a:ext>
            </a:extLst>
          </p:cNvPr>
          <p:cNvSpPr txBox="1"/>
          <p:nvPr/>
        </p:nvSpPr>
        <p:spPr>
          <a:xfrm>
            <a:off x="556591" y="278297"/>
            <a:ext cx="11221279" cy="6583858"/>
          </a:xfrm>
          <a:prstGeom prst="rect">
            <a:avLst/>
          </a:prstGeom>
          <a:noFill/>
        </p:spPr>
        <p:txBody>
          <a:bodyPr wrap="square">
            <a:spAutoFit/>
          </a:bodyPr>
          <a:lstStyle/>
          <a:p>
            <a:pPr algn="just">
              <a:lnSpc>
                <a:spcPct val="150000"/>
              </a:lnSpc>
            </a:pPr>
            <a:r>
              <a:rPr lang="en-US" sz="2800" b="1" i="0" dirty="0">
                <a:solidFill>
                  <a:srgbClr val="000000"/>
                </a:solidFill>
                <a:effectLst/>
                <a:latin typeface="Arial" panose="020B0604020202020204" pitchFamily="34" charset="0"/>
                <a:cs typeface="Arial" panose="020B0604020202020204" pitchFamily="34" charset="0"/>
              </a:rPr>
              <a:t>Recommendations</a:t>
            </a:r>
          </a:p>
          <a:p>
            <a:pPr algn="just">
              <a:lnSpc>
                <a:spcPct val="150000"/>
              </a:lnSpc>
            </a:pPr>
            <a:r>
              <a:rPr lang="en-US" b="0" i="0" dirty="0">
                <a:solidFill>
                  <a:srgbClr val="000000"/>
                </a:solidFill>
                <a:effectLst/>
                <a:latin typeface="Arial" panose="020B0604020202020204" pitchFamily="34" charset="0"/>
                <a:cs typeface="Arial" panose="020B0604020202020204" pitchFamily="34" charset="0"/>
              </a:rPr>
              <a:t>Based on these findings, some possible recommendations for increasing the pizza sales and customer satisfaction are:</a:t>
            </a:r>
          </a:p>
          <a:p>
            <a:pPr algn="just"/>
            <a:endParaRPr lang="en-US" b="0" i="0" dirty="0">
              <a:solidFill>
                <a:srgbClr val="000000"/>
              </a:solidFill>
              <a:effectLst/>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  Offer promotions and discounts to customers who order more pizzas or larger sizes, to increase the average order value and the average pizzas per order.</a:t>
            </a:r>
          </a:p>
          <a:p>
            <a:pPr algn="just"/>
            <a:endParaRPr lang="en-US" b="0" i="0" dirty="0">
              <a:solidFill>
                <a:srgbClr val="000000"/>
              </a:solidFill>
              <a:effectLst/>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US" b="0" i="0" dirty="0">
                <a:solidFill>
                  <a:srgbClr val="111111"/>
                </a:solidFill>
                <a:effectLst/>
                <a:latin typeface="Arial" panose="020B0604020202020204" pitchFamily="34" charset="0"/>
                <a:cs typeface="Arial" panose="020B0604020202020204" pitchFamily="34" charset="0"/>
              </a:rPr>
              <a:t>  Review the sales performance of each pizza category and decide whether to keep, modify, or replace them with new and innovative products.</a:t>
            </a:r>
          </a:p>
          <a:p>
            <a:pPr algn="just"/>
            <a:endParaRPr lang="en-US" b="0" i="0" dirty="0">
              <a:solidFill>
                <a:srgbClr val="111111"/>
              </a:solidFill>
              <a:effectLst/>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US" b="0" i="0" dirty="0">
                <a:solidFill>
                  <a:srgbClr val="111111"/>
                </a:solidFill>
                <a:effectLst/>
                <a:latin typeface="Arial" panose="020B0604020202020204" pitchFamily="34" charset="0"/>
                <a:cs typeface="Arial" panose="020B0604020202020204" pitchFamily="34" charset="0"/>
              </a:rPr>
              <a:t>  Conduct a brief survey among the customers who have purchased the low-selling pizza categories and find out the reasons for their low interest. This will help to improve the existing products or introduce new ones that match the customers’ preferences and expectations.</a:t>
            </a:r>
          </a:p>
          <a:p>
            <a:pPr algn="just">
              <a:lnSpc>
                <a:spcPct val="150000"/>
              </a:lnSpc>
            </a:pPr>
            <a:endParaRPr lang="en-US" b="0" i="0" dirty="0">
              <a:solidFill>
                <a:srgbClr val="000000"/>
              </a:solidFill>
              <a:effectLst/>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  Adjust the supply and demand of the pizza according to the busiest days and times, and the seasonal variations, to optimize the efficiency and profitability of the pizza sales.</a:t>
            </a:r>
          </a:p>
        </p:txBody>
      </p:sp>
    </p:spTree>
    <p:extLst>
      <p:ext uri="{BB962C8B-B14F-4D97-AF65-F5344CB8AC3E}">
        <p14:creationId xmlns:p14="http://schemas.microsoft.com/office/powerpoint/2010/main" val="132588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5AE702-D535-F0C8-724A-CEDF08F8883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0"/>
            <a:ext cx="12192001" cy="6858000"/>
          </a:xfrm>
          <a:prstGeom prst="rect">
            <a:avLst/>
          </a:prstGeom>
        </p:spPr>
      </p:pic>
    </p:spTree>
    <p:extLst>
      <p:ext uri="{BB962C8B-B14F-4D97-AF65-F5344CB8AC3E}">
        <p14:creationId xmlns:p14="http://schemas.microsoft.com/office/powerpoint/2010/main" val="2411247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C05170-21C3-2E52-FB46-C946698C0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207977" cy="6858001"/>
          </a:xfrm>
          <a:prstGeom prst="rect">
            <a:avLst/>
          </a:prstGeom>
        </p:spPr>
      </p:pic>
    </p:spTree>
    <p:extLst>
      <p:ext uri="{BB962C8B-B14F-4D97-AF65-F5344CB8AC3E}">
        <p14:creationId xmlns:p14="http://schemas.microsoft.com/office/powerpoint/2010/main" val="1826278992"/>
      </p:ext>
    </p:extLst>
  </p:cSld>
  <p:clrMapOvr>
    <a:masterClrMapping/>
  </p:clrMapOvr>
</p:sld>
</file>

<file path=ppt/theme/theme1.xml><?xml version="1.0" encoding="utf-8"?>
<a:theme xmlns:a="http://schemas.openxmlformats.org/drawingml/2006/main" name="Dividend">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174</TotalTime>
  <Words>767</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Arial Black</vt:lpstr>
      <vt:lpstr>Gill Sans MT</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Ashika Subramani</dc:creator>
  <cp:lastModifiedBy>Ashika Subramani</cp:lastModifiedBy>
  <cp:revision>1</cp:revision>
  <dcterms:created xsi:type="dcterms:W3CDTF">2024-02-09T19:53:10Z</dcterms:created>
  <dcterms:modified xsi:type="dcterms:W3CDTF">2024-02-09T22:47:23Z</dcterms:modified>
</cp:coreProperties>
</file>