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T Sans Narrow"/>
      <p:regular r:id="rId15"/>
      <p:bold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regular.fntdata"/><Relationship Id="rId14" Type="http://schemas.openxmlformats.org/officeDocument/2006/relationships/slide" Target="slides/slide9.xml"/><Relationship Id="rId17" Type="http://schemas.openxmlformats.org/officeDocument/2006/relationships/font" Target="fonts/OpenSans-regular.fntdata"/><Relationship Id="rId16" Type="http://schemas.openxmlformats.org/officeDocument/2006/relationships/font" Target="fonts/PTSansNarrow-bold.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9cfe2ae4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9cfe2ae4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cfe2ae4f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9cfe2ae4f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cfe2ae4f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cfe2ae4f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cfe2ae4f8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cfe2ae4f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9cfe2ae4f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9cfe2ae4f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cfe2ae4f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cfe2ae4f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9cfe2ae4f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9cfe2ae4f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9cfe2ae4f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9cfe2ae4f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AshikaAnand12/specialTopics/tree/ShortStor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t>GNN in text Classification</a:t>
            </a:r>
            <a:endParaRPr sz="45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Ashika Anand Babu</a:t>
            </a:r>
            <a:endParaRPr/>
          </a:p>
          <a:p>
            <a:pPr indent="0" lvl="0" marL="0" rtl="0" algn="ctr">
              <a:spcBef>
                <a:spcPts val="0"/>
              </a:spcBef>
              <a:spcAft>
                <a:spcPts val="0"/>
              </a:spcAft>
              <a:buNone/>
            </a:pPr>
            <a:r>
              <a:rPr lang="en"/>
              <a:t>Special Topics | CMPE 297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INTRODUCTION</a:t>
            </a:r>
            <a:endParaRPr/>
          </a:p>
          <a:p>
            <a:pPr indent="-342900" lvl="0" marL="457200" rtl="0" algn="l">
              <a:spcBef>
                <a:spcPts val="0"/>
              </a:spcBef>
              <a:spcAft>
                <a:spcPts val="0"/>
              </a:spcAft>
              <a:buSzPts val="1800"/>
              <a:buAutoNum type="arabicPeriod"/>
            </a:pPr>
            <a:r>
              <a:rPr lang="en"/>
              <a:t>GRAPH BASED TEXT CLASSIFICATION TECHNIQUES</a:t>
            </a:r>
            <a:endParaRPr/>
          </a:p>
          <a:p>
            <a:pPr indent="-317500" lvl="1" marL="914400" rtl="0" algn="l">
              <a:spcBef>
                <a:spcPts val="0"/>
              </a:spcBef>
              <a:spcAft>
                <a:spcPts val="0"/>
              </a:spcAft>
              <a:buSzPts val="1400"/>
              <a:buAutoNum type="alphaLcPeriod"/>
            </a:pPr>
            <a:r>
              <a:rPr lang="en"/>
              <a:t>Text GCN</a:t>
            </a:r>
            <a:endParaRPr/>
          </a:p>
          <a:p>
            <a:pPr indent="-317500" lvl="1" marL="914400" rtl="0" algn="l">
              <a:spcBef>
                <a:spcPts val="0"/>
              </a:spcBef>
              <a:spcAft>
                <a:spcPts val="0"/>
              </a:spcAft>
              <a:buSzPts val="1400"/>
              <a:buAutoNum type="alphaLcPeriod"/>
            </a:pPr>
            <a:r>
              <a:rPr lang="en"/>
              <a:t>Text level GNN for Text Classification</a:t>
            </a:r>
            <a:endParaRPr/>
          </a:p>
          <a:p>
            <a:pPr indent="-317500" lvl="1" marL="914400" rtl="0" algn="l">
              <a:spcBef>
                <a:spcPts val="0"/>
              </a:spcBef>
              <a:spcAft>
                <a:spcPts val="0"/>
              </a:spcAft>
              <a:buSzPts val="1400"/>
              <a:buAutoNum type="alphaLcPeriod"/>
            </a:pPr>
            <a:r>
              <a:rPr lang="en"/>
              <a:t>MAGNET</a:t>
            </a:r>
            <a:endParaRPr/>
          </a:p>
          <a:p>
            <a:pPr indent="-317500" lvl="1" marL="914400" rtl="0" algn="l">
              <a:spcBef>
                <a:spcPts val="0"/>
              </a:spcBef>
              <a:spcAft>
                <a:spcPts val="0"/>
              </a:spcAft>
              <a:buSzPts val="1400"/>
              <a:buAutoNum type="alphaLcPeriod"/>
            </a:pPr>
            <a:r>
              <a:rPr lang="en"/>
              <a:t>Short Text</a:t>
            </a:r>
            <a:endParaRPr/>
          </a:p>
          <a:p>
            <a:pPr indent="-342900" lvl="0" marL="457200" rtl="0" algn="l">
              <a:spcBef>
                <a:spcPts val="0"/>
              </a:spcBef>
              <a:spcAft>
                <a:spcPts val="0"/>
              </a:spcAft>
              <a:buSzPts val="1800"/>
              <a:buAutoNum type="arabicPeriod"/>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Deep learning techniques such as CNN and RNN have been used for text classification.</a:t>
            </a:r>
            <a:endParaRPr/>
          </a:p>
          <a:p>
            <a:pPr indent="0" lvl="0" marL="0" rtl="0" algn="just">
              <a:spcBef>
                <a:spcPts val="1200"/>
              </a:spcBef>
              <a:spcAft>
                <a:spcPts val="1200"/>
              </a:spcAft>
              <a:buNone/>
            </a:pPr>
            <a:r>
              <a:rPr lang="en">
                <a:highlight>
                  <a:srgbClr val="FFFFFF"/>
                </a:highlight>
              </a:rPr>
              <a:t>The bag-of-words model is one of the simplest ways to describe natural language. A more sophisticated model takes into account the relationships between the words in a text in addition to their frequencies. Graphs are able to depict more complex relationships between the text’s tokens than the other types of categories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GCN</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61950" lvl="0" marL="457200" rtl="0" algn="just">
              <a:spcBef>
                <a:spcPts val="0"/>
              </a:spcBef>
              <a:spcAft>
                <a:spcPts val="0"/>
              </a:spcAft>
              <a:buSzPts val="2100"/>
              <a:buAutoNum type="arabicPeriod"/>
            </a:pPr>
            <a:r>
              <a:rPr lang="en">
                <a:highlight>
                  <a:srgbClr val="FFFFFF"/>
                </a:highlight>
              </a:rPr>
              <a:t>Word co-occurrence within the corpus and word occurrence in documents are used to construct edges between nodes. </a:t>
            </a:r>
            <a:endParaRPr>
              <a:highlight>
                <a:srgbClr val="FFFFFF"/>
              </a:highlight>
            </a:endParaRPr>
          </a:p>
          <a:p>
            <a:pPr indent="-342900" lvl="0" marL="457200" rtl="0" algn="just">
              <a:spcBef>
                <a:spcPts val="0"/>
              </a:spcBef>
              <a:spcAft>
                <a:spcPts val="0"/>
              </a:spcAft>
              <a:buSzPts val="1800"/>
              <a:buAutoNum type="arabicPeriod"/>
            </a:pPr>
            <a:r>
              <a:rPr lang="en">
                <a:highlight>
                  <a:srgbClr val="FFFFFF"/>
                </a:highlight>
              </a:rPr>
              <a:t>The weight of the edge between a document and a word node is determined by the frequency-inverse document frequency (TF-IDF)</a:t>
            </a:r>
            <a:endParaRPr>
              <a:highlight>
                <a:srgbClr val="FFFFFF"/>
              </a:highlight>
            </a:endParaRPr>
          </a:p>
          <a:p>
            <a:pPr indent="-342900" lvl="0" marL="457200" rtl="0" algn="just">
              <a:spcBef>
                <a:spcPts val="0"/>
              </a:spcBef>
              <a:spcAft>
                <a:spcPts val="0"/>
              </a:spcAft>
              <a:buSzPts val="1800"/>
              <a:buAutoNum type="arabicPeriod"/>
            </a:pPr>
            <a:r>
              <a:rPr lang="en">
                <a:highlight>
                  <a:srgbClr val="FFFFFF"/>
                </a:highlight>
              </a:rPr>
              <a:t>According to test results, a two-layer GCN performs better than one layer, and adding more layers than two does not improve the model’s accuracy.</a:t>
            </a:r>
            <a:endParaRPr>
              <a:highlight>
                <a:srgbClr val="FFFFFF"/>
              </a:highlight>
            </a:endParaRPr>
          </a:p>
          <a:p>
            <a:pPr indent="-342900" lvl="0" marL="457200" rtl="0" algn="just">
              <a:spcBef>
                <a:spcPts val="0"/>
              </a:spcBef>
              <a:spcAft>
                <a:spcPts val="0"/>
              </a:spcAft>
              <a:buSzPts val="1800"/>
              <a:buAutoNum type="arabicPeriod"/>
            </a:pPr>
            <a:r>
              <a:rPr lang="en">
                <a:highlight>
                  <a:srgbClr val="FFFFFF"/>
                </a:highlight>
              </a:rPr>
              <a:t>The model outperformed all the other baseline models such as TF-IDF, CNN and LSTM</a:t>
            </a:r>
            <a:endParaRPr>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Level GNN for Text Classification</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This innovative GNN approach builds graphs for each input text while utilizing shared global parameters. </a:t>
            </a:r>
            <a:endParaRPr/>
          </a:p>
          <a:p>
            <a:pPr indent="0" lvl="0" marL="0" rtl="0" algn="just">
              <a:spcBef>
                <a:spcPts val="1200"/>
              </a:spcBef>
              <a:spcAft>
                <a:spcPts val="0"/>
              </a:spcAft>
              <a:buNone/>
            </a:pPr>
            <a:r>
              <a:rPr lang="en"/>
              <a:t>All words in a text are treated as nodes in the word graph and share an edge with words that are located next to them in the text. As a result, the generated graph uses less GPU memory because it contains fewer edges and nodes than GNN models. Using the message passing strategy, the nodes’ representations are updated using both their own data and information gathered from nearby nodes as context representation.</a:t>
            </a:r>
            <a:endParaRPr/>
          </a:p>
          <a:p>
            <a:pPr indent="0" lvl="0" marL="0" rtl="0" algn="just">
              <a:spcBef>
                <a:spcPts val="1200"/>
              </a:spcBef>
              <a:spcAft>
                <a:spcPts val="1200"/>
              </a:spcAft>
              <a:buNone/>
            </a:pPr>
            <a:r>
              <a:rPr lang="en"/>
              <a:t>There are no text nodes in this model since they are calculated as the sum of the representations of the word nodes, which saves memory, which is one of the main benefits of this model in terms of memory usage.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MAGNET</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highlight>
                  <a:srgbClr val="FFFFFF"/>
                </a:highlight>
              </a:rPr>
              <a:t>The key idea of this MAGNET is that the Graph Attention Network (GAT) may simultaneously learn the adjacency matrix and the attention weights to reflect the correlation between labels by modeling the correlation among labels as a weighted graph.</a:t>
            </a:r>
            <a:endParaRPr>
              <a:highlight>
                <a:srgbClr val="FFFFFF"/>
              </a:highlight>
            </a:endParaRPr>
          </a:p>
          <a:p>
            <a:pPr indent="0" lvl="0" marL="0" rtl="0" algn="just">
              <a:spcBef>
                <a:spcPts val="1200"/>
              </a:spcBef>
              <a:spcAft>
                <a:spcPts val="0"/>
              </a:spcAft>
              <a:buNone/>
            </a:pPr>
            <a:r>
              <a:rPr lang="en">
                <a:highlight>
                  <a:srgbClr val="FFFFFF"/>
                </a:highlight>
              </a:rPr>
              <a:t>Architecture: The embedding matrix serves as the first layer’s input, and the output from the previous layers is fed into the following layers. In order to create the feature vector, MAGNET fed the word embeddings from the BERT model to a bidirectional LSTM.</a:t>
            </a:r>
            <a:endParaRPr>
              <a:highlight>
                <a:srgbClr val="FFFFFF"/>
              </a:highlight>
            </a:endParaRPr>
          </a:p>
          <a:p>
            <a:pPr indent="0" lvl="0" marL="0" rtl="0" algn="just">
              <a:spcBef>
                <a:spcPts val="1200"/>
              </a:spcBef>
              <a:spcAft>
                <a:spcPts val="1200"/>
              </a:spcAft>
              <a:buNone/>
            </a:pPr>
            <a:r>
              <a:rPr lang="en">
                <a:highlight>
                  <a:srgbClr val="FFFFFF"/>
                </a:highlight>
              </a:rPr>
              <a:t>MAGNET improved the average miF1 score by 4% compared to the GCN model.</a:t>
            </a:r>
            <a:endParaRPr>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 Text</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1018"/>
              <a:buNone/>
            </a:pPr>
            <a:r>
              <a:rPr lang="en" sz="1887">
                <a:highlight>
                  <a:srgbClr val="FFFFFF"/>
                </a:highlight>
              </a:rPr>
              <a:t>Short text: Tweets, chat messages, search queries, product descriptions.</a:t>
            </a:r>
            <a:endParaRPr sz="1887">
              <a:highlight>
                <a:srgbClr val="FFFFFF"/>
              </a:highlight>
            </a:endParaRPr>
          </a:p>
          <a:p>
            <a:pPr indent="-348456" lvl="0" marL="457200" rtl="0" algn="just">
              <a:lnSpc>
                <a:spcPct val="95000"/>
              </a:lnSpc>
              <a:spcBef>
                <a:spcPts val="1200"/>
              </a:spcBef>
              <a:spcAft>
                <a:spcPts val="0"/>
              </a:spcAft>
              <a:buSzPts val="1888"/>
              <a:buAutoNum type="arabicPeriod"/>
            </a:pPr>
            <a:r>
              <a:rPr lang="en" sz="1887">
                <a:highlight>
                  <a:srgbClr val="FFFFFF"/>
                </a:highlight>
              </a:rPr>
              <a:t>Short text lacks the necessary features and is extremely sparse in order to provide sufficient word co-occurrence. </a:t>
            </a:r>
            <a:endParaRPr sz="1887">
              <a:highlight>
                <a:srgbClr val="FFFFFF"/>
              </a:highlight>
            </a:endParaRPr>
          </a:p>
          <a:p>
            <a:pPr indent="-348456" lvl="0" marL="457200" rtl="0" algn="just">
              <a:lnSpc>
                <a:spcPct val="95000"/>
              </a:lnSpc>
              <a:spcBef>
                <a:spcPts val="0"/>
              </a:spcBef>
              <a:spcAft>
                <a:spcPts val="0"/>
              </a:spcAft>
              <a:buSzPts val="1888"/>
              <a:buAutoNum type="arabicPeriod"/>
            </a:pPr>
            <a:r>
              <a:rPr lang="en" sz="1887">
                <a:highlight>
                  <a:srgbClr val="FFFFFF"/>
                </a:highlight>
              </a:rPr>
              <a:t>Unlike other text resources, the majority of short text corpora do not follow grammatical rules</a:t>
            </a:r>
            <a:endParaRPr sz="1887">
              <a:highlight>
                <a:srgbClr val="FFFFFF"/>
              </a:highlight>
            </a:endParaRPr>
          </a:p>
          <a:p>
            <a:pPr indent="0" lvl="0" marL="0" rtl="0" algn="just">
              <a:lnSpc>
                <a:spcPct val="95000"/>
              </a:lnSpc>
              <a:spcBef>
                <a:spcPts val="1200"/>
              </a:spcBef>
              <a:spcAft>
                <a:spcPts val="0"/>
              </a:spcAft>
              <a:buSzPts val="1018"/>
              <a:buNone/>
            </a:pPr>
            <a:r>
              <a:rPr lang="en" sz="1887">
                <a:highlight>
                  <a:srgbClr val="FFFFFF"/>
                </a:highlight>
              </a:rPr>
              <a:t>Architecture: A softmax layer is placed after a two-layer GCN</a:t>
            </a:r>
            <a:endParaRPr sz="1887">
              <a:highlight>
                <a:srgbClr val="FFFFFF"/>
              </a:highlight>
            </a:endParaRPr>
          </a:p>
          <a:p>
            <a:pPr indent="0" lvl="0" marL="0" rtl="0" algn="just">
              <a:lnSpc>
                <a:spcPct val="198181"/>
              </a:lnSpc>
              <a:spcBef>
                <a:spcPts val="3000"/>
              </a:spcBef>
              <a:spcAft>
                <a:spcPts val="0"/>
              </a:spcAft>
              <a:buSzPts val="1018"/>
              <a:buNone/>
            </a:pPr>
            <a:r>
              <a:rPr lang="en" sz="1887"/>
              <a:t>Used for : Product Title Classification and Product Query Classification. </a:t>
            </a:r>
            <a:r>
              <a:rPr lang="en">
                <a:highlight>
                  <a:srgbClr val="FFFFFF"/>
                </a:highlight>
              </a:rPr>
              <a:t>ST-GCN outperformed the second-best baseline model in </a:t>
            </a:r>
            <a:r>
              <a:rPr lang="en"/>
              <a:t>accuracy by 5.86%.</a:t>
            </a:r>
            <a:endParaRPr>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highlight>
                  <a:srgbClr val="FFFFFF"/>
                </a:highlight>
                <a:latin typeface="Georgia"/>
                <a:ea typeface="Georgia"/>
                <a:cs typeface="Georgia"/>
                <a:sym typeface="Georgia"/>
              </a:rPr>
              <a:t>Graph Neural and Graph Convolution networks for text classification task have outperformed the traditional and deep learning </a:t>
            </a:r>
            <a:r>
              <a:rPr lang="en">
                <a:highlight>
                  <a:srgbClr val="FFFFFF"/>
                </a:highlight>
                <a:latin typeface="Georgia"/>
                <a:ea typeface="Georgia"/>
                <a:cs typeface="Georgia"/>
                <a:sym typeface="Georgia"/>
              </a:rPr>
              <a:t>models</a:t>
            </a:r>
            <a:r>
              <a:rPr lang="en">
                <a:highlight>
                  <a:srgbClr val="FFFFFF"/>
                </a:highlight>
                <a:latin typeface="Georgia"/>
                <a:ea typeface="Georgia"/>
                <a:cs typeface="Georgia"/>
                <a:sym typeface="Georgia"/>
              </a:rPr>
              <a:t> on the same dataset</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1864350"/>
            <a:ext cx="8675400" cy="836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rPr b="0" lang="en" sz="1100" u="sng">
                <a:solidFill>
                  <a:schemeClr val="hlink"/>
                </a:solidFill>
                <a:latin typeface="Arial"/>
                <a:ea typeface="Arial"/>
                <a:cs typeface="Arial"/>
                <a:sym typeface="Arial"/>
                <a:hlinkClick r:id="rId3"/>
              </a:rPr>
              <a:t>https://github.com/AshikaAnand12/specialTopics/tree/ShortStory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