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E1BAB7-FF4B-46ED-A2F8-C79E087279D4}" type="datetimeFigureOut">
              <a:rPr lang="en-SG" smtClean="0"/>
              <a:t>27/5/2023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B235BBC-15AC-467A-8CB3-2CD333FB0F78}" type="slidenum">
              <a:rPr lang="en-SG" smtClean="0"/>
              <a:t>‹#›</a:t>
            </a:fld>
            <a:endParaRPr lang="en-SG"/>
          </a:p>
        </p:txBody>
      </p:sp>
    </p:spTree>
    <p:extLst>
      <p:ext uri="{BB962C8B-B14F-4D97-AF65-F5344CB8AC3E}">
        <p14:creationId xmlns:p14="http://schemas.microsoft.com/office/powerpoint/2010/main" val="3701157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E1BAB7-FF4B-46ED-A2F8-C79E087279D4}" type="datetimeFigureOut">
              <a:rPr lang="en-SG" smtClean="0"/>
              <a:t>27/5/2023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B235BBC-15AC-467A-8CB3-2CD333FB0F78}" type="slidenum">
              <a:rPr lang="en-SG" smtClean="0"/>
              <a:t>‹#›</a:t>
            </a:fld>
            <a:endParaRPr lang="en-SG"/>
          </a:p>
        </p:txBody>
      </p:sp>
    </p:spTree>
    <p:extLst>
      <p:ext uri="{BB962C8B-B14F-4D97-AF65-F5344CB8AC3E}">
        <p14:creationId xmlns:p14="http://schemas.microsoft.com/office/powerpoint/2010/main" val="2416923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E1BAB7-FF4B-46ED-A2F8-C79E087279D4}" type="datetimeFigureOut">
              <a:rPr lang="en-SG" smtClean="0"/>
              <a:t>27/5/2023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B235BBC-15AC-467A-8CB3-2CD333FB0F78}" type="slidenum">
              <a:rPr lang="en-SG" smtClean="0"/>
              <a:t>‹#›</a:t>
            </a:fld>
            <a:endParaRPr lang="en-SG"/>
          </a:p>
        </p:txBody>
      </p:sp>
    </p:spTree>
    <p:extLst>
      <p:ext uri="{BB962C8B-B14F-4D97-AF65-F5344CB8AC3E}">
        <p14:creationId xmlns:p14="http://schemas.microsoft.com/office/powerpoint/2010/main" val="2457044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E1BAB7-FF4B-46ED-A2F8-C79E087279D4}" type="datetimeFigureOut">
              <a:rPr lang="en-SG" smtClean="0"/>
              <a:t>27/5/2023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B235BBC-15AC-467A-8CB3-2CD333FB0F78}" type="slidenum">
              <a:rPr lang="en-SG" smtClean="0"/>
              <a:t>‹#›</a:t>
            </a:fld>
            <a:endParaRPr lang="en-SG"/>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8910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E1BAB7-FF4B-46ED-A2F8-C79E087279D4}" type="datetimeFigureOut">
              <a:rPr lang="en-SG" smtClean="0"/>
              <a:t>27/5/2023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B235BBC-15AC-467A-8CB3-2CD333FB0F78}" type="slidenum">
              <a:rPr lang="en-SG" smtClean="0"/>
              <a:t>‹#›</a:t>
            </a:fld>
            <a:endParaRPr lang="en-SG"/>
          </a:p>
        </p:txBody>
      </p:sp>
    </p:spTree>
    <p:extLst>
      <p:ext uri="{BB962C8B-B14F-4D97-AF65-F5344CB8AC3E}">
        <p14:creationId xmlns:p14="http://schemas.microsoft.com/office/powerpoint/2010/main" val="2092415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9E1BAB7-FF4B-46ED-A2F8-C79E087279D4}" type="datetimeFigureOut">
              <a:rPr lang="en-SG" smtClean="0"/>
              <a:t>27/5/2023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EB235BBC-15AC-467A-8CB3-2CD333FB0F78}" type="slidenum">
              <a:rPr lang="en-SG" smtClean="0"/>
              <a:t>‹#›</a:t>
            </a:fld>
            <a:endParaRPr lang="en-SG"/>
          </a:p>
        </p:txBody>
      </p:sp>
    </p:spTree>
    <p:extLst>
      <p:ext uri="{BB962C8B-B14F-4D97-AF65-F5344CB8AC3E}">
        <p14:creationId xmlns:p14="http://schemas.microsoft.com/office/powerpoint/2010/main" val="3464240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9E1BAB7-FF4B-46ED-A2F8-C79E087279D4}" type="datetimeFigureOut">
              <a:rPr lang="en-SG" smtClean="0"/>
              <a:t>27/5/2023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EB235BBC-15AC-467A-8CB3-2CD333FB0F78}" type="slidenum">
              <a:rPr lang="en-SG" smtClean="0"/>
              <a:t>‹#›</a:t>
            </a:fld>
            <a:endParaRPr lang="en-SG"/>
          </a:p>
        </p:txBody>
      </p:sp>
    </p:spTree>
    <p:extLst>
      <p:ext uri="{BB962C8B-B14F-4D97-AF65-F5344CB8AC3E}">
        <p14:creationId xmlns:p14="http://schemas.microsoft.com/office/powerpoint/2010/main" val="4023814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E1BAB7-FF4B-46ED-A2F8-C79E087279D4}" type="datetimeFigureOut">
              <a:rPr lang="en-SG" smtClean="0"/>
              <a:t>27/5/2023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B235BBC-15AC-467A-8CB3-2CD333FB0F78}" type="slidenum">
              <a:rPr lang="en-SG" smtClean="0"/>
              <a:t>‹#›</a:t>
            </a:fld>
            <a:endParaRPr lang="en-SG"/>
          </a:p>
        </p:txBody>
      </p:sp>
    </p:spTree>
    <p:extLst>
      <p:ext uri="{BB962C8B-B14F-4D97-AF65-F5344CB8AC3E}">
        <p14:creationId xmlns:p14="http://schemas.microsoft.com/office/powerpoint/2010/main" val="1054185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E1BAB7-FF4B-46ED-A2F8-C79E087279D4}" type="datetimeFigureOut">
              <a:rPr lang="en-SG" smtClean="0"/>
              <a:t>27/5/2023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B235BBC-15AC-467A-8CB3-2CD333FB0F78}" type="slidenum">
              <a:rPr lang="en-SG" smtClean="0"/>
              <a:t>‹#›</a:t>
            </a:fld>
            <a:endParaRPr lang="en-SG"/>
          </a:p>
        </p:txBody>
      </p:sp>
    </p:spTree>
    <p:extLst>
      <p:ext uri="{BB962C8B-B14F-4D97-AF65-F5344CB8AC3E}">
        <p14:creationId xmlns:p14="http://schemas.microsoft.com/office/powerpoint/2010/main" val="2473098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E1BAB7-FF4B-46ED-A2F8-C79E087279D4}" type="datetimeFigureOut">
              <a:rPr lang="en-SG" smtClean="0"/>
              <a:t>27/5/2023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B235BBC-15AC-467A-8CB3-2CD333FB0F78}" type="slidenum">
              <a:rPr lang="en-SG" smtClean="0"/>
              <a:t>‹#›</a:t>
            </a:fld>
            <a:endParaRPr lang="en-SG"/>
          </a:p>
        </p:txBody>
      </p:sp>
    </p:spTree>
    <p:extLst>
      <p:ext uri="{BB962C8B-B14F-4D97-AF65-F5344CB8AC3E}">
        <p14:creationId xmlns:p14="http://schemas.microsoft.com/office/powerpoint/2010/main" val="2347244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E1BAB7-FF4B-46ED-A2F8-C79E087279D4}" type="datetimeFigureOut">
              <a:rPr lang="en-SG" smtClean="0"/>
              <a:t>27/5/2023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B235BBC-15AC-467A-8CB3-2CD333FB0F78}" type="slidenum">
              <a:rPr lang="en-SG" smtClean="0"/>
              <a:t>‹#›</a:t>
            </a:fld>
            <a:endParaRPr lang="en-SG"/>
          </a:p>
        </p:txBody>
      </p:sp>
    </p:spTree>
    <p:extLst>
      <p:ext uri="{BB962C8B-B14F-4D97-AF65-F5344CB8AC3E}">
        <p14:creationId xmlns:p14="http://schemas.microsoft.com/office/powerpoint/2010/main" val="88169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E1BAB7-FF4B-46ED-A2F8-C79E087279D4}" type="datetimeFigureOut">
              <a:rPr lang="en-SG" smtClean="0"/>
              <a:t>27/5/2023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B235BBC-15AC-467A-8CB3-2CD333FB0F78}" type="slidenum">
              <a:rPr lang="en-SG" smtClean="0"/>
              <a:t>‹#›</a:t>
            </a:fld>
            <a:endParaRPr lang="en-SG"/>
          </a:p>
        </p:txBody>
      </p:sp>
    </p:spTree>
    <p:extLst>
      <p:ext uri="{BB962C8B-B14F-4D97-AF65-F5344CB8AC3E}">
        <p14:creationId xmlns:p14="http://schemas.microsoft.com/office/powerpoint/2010/main" val="3102612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E1BAB7-FF4B-46ED-A2F8-C79E087279D4}" type="datetimeFigureOut">
              <a:rPr lang="en-SG" smtClean="0"/>
              <a:t>27/5/2023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B235BBC-15AC-467A-8CB3-2CD333FB0F78}" type="slidenum">
              <a:rPr lang="en-SG" smtClean="0"/>
              <a:t>‹#›</a:t>
            </a:fld>
            <a:endParaRPr lang="en-SG"/>
          </a:p>
        </p:txBody>
      </p:sp>
    </p:spTree>
    <p:extLst>
      <p:ext uri="{BB962C8B-B14F-4D97-AF65-F5344CB8AC3E}">
        <p14:creationId xmlns:p14="http://schemas.microsoft.com/office/powerpoint/2010/main" val="367599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E1BAB7-FF4B-46ED-A2F8-C79E087279D4}" type="datetimeFigureOut">
              <a:rPr lang="en-SG" smtClean="0"/>
              <a:t>27/5/2023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EB235BBC-15AC-467A-8CB3-2CD333FB0F78}" type="slidenum">
              <a:rPr lang="en-SG" smtClean="0"/>
              <a:t>‹#›</a:t>
            </a:fld>
            <a:endParaRPr lang="en-SG"/>
          </a:p>
        </p:txBody>
      </p:sp>
    </p:spTree>
    <p:extLst>
      <p:ext uri="{BB962C8B-B14F-4D97-AF65-F5344CB8AC3E}">
        <p14:creationId xmlns:p14="http://schemas.microsoft.com/office/powerpoint/2010/main" val="380159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1BAB7-FF4B-46ED-A2F8-C79E087279D4}" type="datetimeFigureOut">
              <a:rPr lang="en-SG" smtClean="0"/>
              <a:t>27/5/2023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EB235BBC-15AC-467A-8CB3-2CD333FB0F78}" type="slidenum">
              <a:rPr lang="en-SG" smtClean="0"/>
              <a:t>‹#›</a:t>
            </a:fld>
            <a:endParaRPr lang="en-SG"/>
          </a:p>
        </p:txBody>
      </p:sp>
    </p:spTree>
    <p:extLst>
      <p:ext uri="{BB962C8B-B14F-4D97-AF65-F5344CB8AC3E}">
        <p14:creationId xmlns:p14="http://schemas.microsoft.com/office/powerpoint/2010/main" val="1387171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E1BAB7-FF4B-46ED-A2F8-C79E087279D4}" type="datetimeFigureOut">
              <a:rPr lang="en-SG" smtClean="0"/>
              <a:t>27/5/2023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B235BBC-15AC-467A-8CB3-2CD333FB0F78}" type="slidenum">
              <a:rPr lang="en-SG" smtClean="0"/>
              <a:t>‹#›</a:t>
            </a:fld>
            <a:endParaRPr lang="en-SG"/>
          </a:p>
        </p:txBody>
      </p:sp>
    </p:spTree>
    <p:extLst>
      <p:ext uri="{BB962C8B-B14F-4D97-AF65-F5344CB8AC3E}">
        <p14:creationId xmlns:p14="http://schemas.microsoft.com/office/powerpoint/2010/main" val="357979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E1BAB7-FF4B-46ED-A2F8-C79E087279D4}" type="datetimeFigureOut">
              <a:rPr lang="en-SG" smtClean="0"/>
              <a:t>27/5/2023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B235BBC-15AC-467A-8CB3-2CD333FB0F78}" type="slidenum">
              <a:rPr lang="en-SG" smtClean="0"/>
              <a:t>‹#›</a:t>
            </a:fld>
            <a:endParaRPr lang="en-SG"/>
          </a:p>
        </p:txBody>
      </p:sp>
    </p:spTree>
    <p:extLst>
      <p:ext uri="{BB962C8B-B14F-4D97-AF65-F5344CB8AC3E}">
        <p14:creationId xmlns:p14="http://schemas.microsoft.com/office/powerpoint/2010/main" val="220242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9E1BAB7-FF4B-46ED-A2F8-C79E087279D4}" type="datetimeFigureOut">
              <a:rPr lang="en-SG" smtClean="0"/>
              <a:t>27/5/2023</a:t>
            </a:fld>
            <a:endParaRPr lang="en-SG"/>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B235BBC-15AC-467A-8CB3-2CD333FB0F78}" type="slidenum">
              <a:rPr lang="en-SG" smtClean="0"/>
              <a:t>‹#›</a:t>
            </a:fld>
            <a:endParaRPr lang="en-SG"/>
          </a:p>
        </p:txBody>
      </p:sp>
    </p:spTree>
    <p:extLst>
      <p:ext uri="{BB962C8B-B14F-4D97-AF65-F5344CB8AC3E}">
        <p14:creationId xmlns:p14="http://schemas.microsoft.com/office/powerpoint/2010/main" val="354231183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3498599" y="2279175"/>
            <a:ext cx="4690055" cy="1754326"/>
          </a:xfrm>
          <a:prstGeom prst="rect">
            <a:avLst/>
          </a:prstGeom>
          <a:noFill/>
        </p:spPr>
        <p:txBody>
          <a:bodyPr wrap="square" rtlCol="0">
            <a:spAutoFit/>
          </a:bodyPr>
          <a:lstStyle/>
          <a:p>
            <a:pPr algn="ctr"/>
            <a:r>
              <a:rPr lang="en-US" sz="5400" i="1" dirty="0" smtClean="0">
                <a:latin typeface="Eras Bold ITC" panose="020B0907030504020204" pitchFamily="34" charset="0"/>
              </a:rPr>
              <a:t>BOOSTING</a:t>
            </a:r>
            <a:r>
              <a:rPr lang="en-US" sz="5400" dirty="0" smtClean="0">
                <a:latin typeface="Eras Bold ITC" panose="020B0907030504020204" pitchFamily="34" charset="0"/>
              </a:rPr>
              <a:t> </a:t>
            </a:r>
            <a:r>
              <a:rPr lang="en-US" sz="5400" i="1" dirty="0" smtClean="0">
                <a:latin typeface="Eras Bold ITC" panose="020B0907030504020204" pitchFamily="34" charset="0"/>
              </a:rPr>
              <a:t>ALGORITHM</a:t>
            </a:r>
            <a:endParaRPr lang="en-SG" sz="5400" i="1" dirty="0">
              <a:latin typeface="Eras Bold ITC" panose="020B0907030504020204" pitchFamily="34" charset="0"/>
            </a:endParaRPr>
          </a:p>
        </p:txBody>
      </p:sp>
    </p:spTree>
    <p:extLst>
      <p:ext uri="{BB962C8B-B14F-4D97-AF65-F5344CB8AC3E}">
        <p14:creationId xmlns:p14="http://schemas.microsoft.com/office/powerpoint/2010/main" val="3754873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574267" y="1433015"/>
            <a:ext cx="5959298" cy="646331"/>
          </a:xfrm>
          <a:prstGeom prst="rect">
            <a:avLst/>
          </a:prstGeom>
          <a:noFill/>
        </p:spPr>
        <p:txBody>
          <a:bodyPr wrap="square" rtlCol="0">
            <a:spAutoFit/>
          </a:bodyPr>
          <a:lstStyle/>
          <a:p>
            <a:pPr algn="ctr"/>
            <a:r>
              <a:rPr lang="en-US" sz="3600" dirty="0" smtClean="0"/>
              <a:t>Types of Boosting Algorithm:</a:t>
            </a:r>
            <a:endParaRPr lang="en-SG" sz="3600" dirty="0"/>
          </a:p>
        </p:txBody>
      </p:sp>
      <p:sp>
        <p:nvSpPr>
          <p:cNvPr id="3" name="TextBox 2"/>
          <p:cNvSpPr txBox="1"/>
          <p:nvPr/>
        </p:nvSpPr>
        <p:spPr>
          <a:xfrm>
            <a:off x="3384645" y="2784142"/>
            <a:ext cx="4435522" cy="2554545"/>
          </a:xfrm>
          <a:prstGeom prst="rect">
            <a:avLst/>
          </a:prstGeom>
          <a:noFill/>
        </p:spPr>
        <p:txBody>
          <a:bodyPr wrap="square" rtlCol="0">
            <a:spAutoFit/>
          </a:bodyPr>
          <a:lstStyle/>
          <a:p>
            <a:pPr marL="285750" indent="-285750" algn="ctr">
              <a:buFont typeface="Wingdings" panose="05000000000000000000" pitchFamily="2" charset="2"/>
              <a:buChar char="Ø"/>
            </a:pPr>
            <a:r>
              <a:rPr lang="en-US" sz="3200" dirty="0" smtClean="0"/>
              <a:t>Ada Boost</a:t>
            </a:r>
          </a:p>
          <a:p>
            <a:pPr marL="285750" indent="-285750" algn="ctr">
              <a:buFont typeface="Wingdings" panose="05000000000000000000" pitchFamily="2" charset="2"/>
              <a:buChar char="Ø"/>
            </a:pPr>
            <a:endParaRPr lang="en-US" sz="3200" dirty="0"/>
          </a:p>
          <a:p>
            <a:pPr marL="285750" indent="-285750" algn="ctr">
              <a:buFont typeface="Wingdings" panose="05000000000000000000" pitchFamily="2" charset="2"/>
              <a:buChar char="Ø"/>
            </a:pPr>
            <a:r>
              <a:rPr lang="en-US" sz="3200" dirty="0" smtClean="0"/>
              <a:t>XG Boosting</a:t>
            </a:r>
          </a:p>
          <a:p>
            <a:pPr marL="285750" indent="-285750" algn="ctr">
              <a:buFont typeface="Wingdings" panose="05000000000000000000" pitchFamily="2" charset="2"/>
              <a:buChar char="Ø"/>
            </a:pPr>
            <a:endParaRPr lang="en-US" sz="3200" dirty="0"/>
          </a:p>
          <a:p>
            <a:pPr marL="285750" indent="-285750" algn="ctr">
              <a:buFont typeface="Wingdings" panose="05000000000000000000" pitchFamily="2" charset="2"/>
              <a:buChar char="Ø"/>
            </a:pPr>
            <a:r>
              <a:rPr lang="en-US" sz="3200" dirty="0" smtClean="0"/>
              <a:t>LG Boosting</a:t>
            </a:r>
            <a:endParaRPr lang="en-SG" sz="3200" dirty="0"/>
          </a:p>
        </p:txBody>
      </p:sp>
    </p:spTree>
    <p:extLst>
      <p:ext uri="{BB962C8B-B14F-4D97-AF65-F5344CB8AC3E}">
        <p14:creationId xmlns:p14="http://schemas.microsoft.com/office/powerpoint/2010/main" val="1212029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891880" y="559559"/>
            <a:ext cx="3802949" cy="769441"/>
          </a:xfrm>
          <a:prstGeom prst="rect">
            <a:avLst/>
          </a:prstGeom>
          <a:noFill/>
        </p:spPr>
        <p:txBody>
          <a:bodyPr wrap="square" rtlCol="0">
            <a:spAutoFit/>
          </a:bodyPr>
          <a:lstStyle/>
          <a:p>
            <a:r>
              <a:rPr lang="en-US" sz="4400" dirty="0" smtClean="0">
                <a:latin typeface="Arial" panose="020B0604020202020204" pitchFamily="34" charset="0"/>
                <a:cs typeface="Arial" panose="020B0604020202020204" pitchFamily="34" charset="0"/>
              </a:rPr>
              <a:t>Ada Boost:</a:t>
            </a:r>
            <a:endParaRPr lang="en-SG" sz="4400" dirty="0">
              <a:latin typeface="Arial" panose="020B0604020202020204" pitchFamily="34" charset="0"/>
              <a:cs typeface="Arial" panose="020B0604020202020204" pitchFamily="34" charset="0"/>
            </a:endParaRPr>
          </a:p>
        </p:txBody>
      </p:sp>
      <p:sp>
        <p:nvSpPr>
          <p:cNvPr id="5" name="TextBox 4"/>
          <p:cNvSpPr txBox="1"/>
          <p:nvPr/>
        </p:nvSpPr>
        <p:spPr>
          <a:xfrm flipH="1">
            <a:off x="1478734" y="1705970"/>
            <a:ext cx="7228538" cy="4524315"/>
          </a:xfrm>
          <a:prstGeom prst="rect">
            <a:avLst/>
          </a:prstGeom>
          <a:noFill/>
        </p:spPr>
        <p:txBody>
          <a:bodyPr wrap="square" rtlCol="0">
            <a:spAutoFit/>
          </a:bodyPr>
          <a:lstStyle/>
          <a:p>
            <a:pPr marL="285750" indent="-285750">
              <a:buFont typeface="Wingdings" panose="05000000000000000000" pitchFamily="2" charset="2"/>
              <a:buChar char="ü"/>
            </a:pPr>
            <a:r>
              <a:rPr lang="en-US" sz="3200" dirty="0" smtClean="0">
                <a:latin typeface="Arial Narrow" panose="020B0606020202030204" pitchFamily="34" charset="0"/>
              </a:rPr>
              <a:t>Same Work as Normal Boosting Algorithm</a:t>
            </a:r>
          </a:p>
          <a:p>
            <a:pPr marL="285750" indent="-285750">
              <a:buFont typeface="Wingdings" panose="05000000000000000000" pitchFamily="2" charset="2"/>
              <a:buChar char="ü"/>
            </a:pPr>
            <a:endParaRPr lang="en-US" sz="3200" dirty="0">
              <a:latin typeface="Arial Narrow" panose="020B0606020202030204" pitchFamily="34" charset="0"/>
            </a:endParaRPr>
          </a:p>
          <a:p>
            <a:pPr marL="285750" indent="-285750">
              <a:buFont typeface="Wingdings" panose="05000000000000000000" pitchFamily="2" charset="2"/>
              <a:buChar char="ü"/>
            </a:pPr>
            <a:r>
              <a:rPr lang="en-US" sz="3200" dirty="0" smtClean="0">
                <a:latin typeface="Arial Narrow" panose="020B0606020202030204" pitchFamily="34" charset="0"/>
              </a:rPr>
              <a:t>Transforming Weak Learners into Strong Learners</a:t>
            </a:r>
          </a:p>
          <a:p>
            <a:pPr marL="285750" indent="-285750">
              <a:buFont typeface="Wingdings" panose="05000000000000000000" pitchFamily="2" charset="2"/>
              <a:buChar char="ü"/>
            </a:pPr>
            <a:endParaRPr lang="en-US" sz="3200" dirty="0">
              <a:latin typeface="Arial Narrow" panose="020B0606020202030204" pitchFamily="34" charset="0"/>
            </a:endParaRPr>
          </a:p>
          <a:p>
            <a:pPr marL="285750" indent="-285750">
              <a:buFont typeface="Wingdings" panose="05000000000000000000" pitchFamily="2" charset="2"/>
              <a:buChar char="ü"/>
            </a:pPr>
            <a:r>
              <a:rPr lang="en-US" sz="3200" dirty="0" smtClean="0">
                <a:latin typeface="Arial Narrow" panose="020B0606020202030204" pitchFamily="34" charset="0"/>
              </a:rPr>
              <a:t>By Giving Incremental Weight Concepts</a:t>
            </a:r>
          </a:p>
          <a:p>
            <a:pPr marL="285750" indent="-285750">
              <a:buFont typeface="Wingdings" panose="05000000000000000000" pitchFamily="2" charset="2"/>
              <a:buChar char="ü"/>
            </a:pPr>
            <a:endParaRPr lang="en-US" sz="3200" dirty="0">
              <a:latin typeface="Arial Narrow" panose="020B0606020202030204" pitchFamily="34" charset="0"/>
            </a:endParaRPr>
          </a:p>
          <a:p>
            <a:pPr marL="285750" indent="-285750">
              <a:buFont typeface="Wingdings" panose="05000000000000000000" pitchFamily="2" charset="2"/>
              <a:buChar char="ü"/>
            </a:pPr>
            <a:r>
              <a:rPr lang="en-US" sz="3200" dirty="0" smtClean="0">
                <a:latin typeface="Arial Narrow" panose="020B0606020202030204" pitchFamily="34" charset="0"/>
              </a:rPr>
              <a:t>Used For Both Classification and Regression Problems</a:t>
            </a:r>
            <a:endParaRPr lang="en-SG" sz="3200" dirty="0">
              <a:latin typeface="Arial Narrow" panose="020B0606020202030204" pitchFamily="34" charset="0"/>
            </a:endParaRPr>
          </a:p>
        </p:txBody>
      </p:sp>
    </p:spTree>
    <p:extLst>
      <p:ext uri="{BB962C8B-B14F-4D97-AF65-F5344CB8AC3E}">
        <p14:creationId xmlns:p14="http://schemas.microsoft.com/office/powerpoint/2010/main" val="2400159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03" y="204716"/>
            <a:ext cx="11313993" cy="4107977"/>
          </a:xfrm>
          <a:prstGeom prst="rect">
            <a:avLst/>
          </a:prstGeom>
        </p:spPr>
      </p:pic>
      <p:sp>
        <p:nvSpPr>
          <p:cNvPr id="5" name="TextBox 4"/>
          <p:cNvSpPr txBox="1"/>
          <p:nvPr/>
        </p:nvSpPr>
        <p:spPr>
          <a:xfrm>
            <a:off x="764274" y="4189863"/>
            <a:ext cx="6045958" cy="369332"/>
          </a:xfrm>
          <a:prstGeom prst="rect">
            <a:avLst/>
          </a:prstGeom>
          <a:noFill/>
        </p:spPr>
        <p:txBody>
          <a:bodyPr wrap="square" rtlCol="0">
            <a:spAutoFit/>
          </a:bodyPr>
          <a:lstStyle/>
          <a:p>
            <a:pPr algn="ctr"/>
            <a:endParaRPr lang="en-SG" dirty="0"/>
          </a:p>
        </p:txBody>
      </p:sp>
      <p:sp>
        <p:nvSpPr>
          <p:cNvPr id="6" name="TextBox 5"/>
          <p:cNvSpPr txBox="1"/>
          <p:nvPr/>
        </p:nvSpPr>
        <p:spPr>
          <a:xfrm>
            <a:off x="382137" y="4559195"/>
            <a:ext cx="9935571" cy="2246769"/>
          </a:xfrm>
          <a:prstGeom prst="rect">
            <a:avLst/>
          </a:prstGeom>
          <a:noFill/>
        </p:spPr>
        <p:txBody>
          <a:bodyPr wrap="square" rtlCol="0">
            <a:spAutoFit/>
          </a:bodyPr>
          <a:lstStyle/>
          <a:p>
            <a:pPr algn="just"/>
            <a:r>
              <a:rPr lang="en-US" sz="2800" dirty="0" smtClean="0">
                <a:latin typeface="Arial Rounded MT Bold" panose="020F0704030504030204" pitchFamily="34" charset="0"/>
              </a:rPr>
              <a:t>AdaBoost Regression uses several weak regression models. It improves the overall prediction performance by continually modifying the weights of the training classifiers  to concentrate on factors that are challenging to forecast</a:t>
            </a:r>
            <a:r>
              <a:rPr lang="en-US" dirty="0" smtClean="0">
                <a:latin typeface="Arial Rounded MT Bold" panose="020F0704030504030204" pitchFamily="34" charset="0"/>
              </a:rPr>
              <a:t>.</a:t>
            </a:r>
            <a:endParaRPr lang="en-SG" dirty="0">
              <a:latin typeface="Arial Rounded MT Bold" panose="020F0704030504030204" pitchFamily="34" charset="0"/>
            </a:endParaRPr>
          </a:p>
        </p:txBody>
      </p:sp>
    </p:spTree>
    <p:extLst>
      <p:ext uri="{BB962C8B-B14F-4D97-AF65-F5344CB8AC3E}">
        <p14:creationId xmlns:p14="http://schemas.microsoft.com/office/powerpoint/2010/main" val="2114865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809" y="245660"/>
            <a:ext cx="9874911" cy="5554638"/>
          </a:xfrm>
          <a:prstGeom prst="rect">
            <a:avLst/>
          </a:prstGeom>
        </p:spPr>
      </p:pic>
      <p:sp>
        <p:nvSpPr>
          <p:cNvPr id="5" name="Right Arrow 4"/>
          <p:cNvSpPr/>
          <p:nvPr/>
        </p:nvSpPr>
        <p:spPr>
          <a:xfrm>
            <a:off x="4121624" y="5800298"/>
            <a:ext cx="5622877" cy="81886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843002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5594" y="1201003"/>
            <a:ext cx="9253182" cy="5078313"/>
          </a:xfrm>
          <a:prstGeom prst="rect">
            <a:avLst/>
          </a:prstGeom>
          <a:noFill/>
        </p:spPr>
        <p:txBody>
          <a:bodyPr wrap="square" rtlCol="0">
            <a:spAutoFit/>
          </a:bodyPr>
          <a:lstStyle/>
          <a:p>
            <a:pPr marL="285750" indent="-285750">
              <a:buFont typeface="Wingdings" panose="05000000000000000000" pitchFamily="2" charset="2"/>
              <a:buChar char="q"/>
            </a:pPr>
            <a:r>
              <a:rPr lang="en-US" sz="3600" dirty="0">
                <a:latin typeface="Arial Rounded MT Bold" panose="020F0704030504030204" pitchFamily="34" charset="0"/>
              </a:rPr>
              <a:t>During the prediction phase, AdaBoost combines the predictions of all the weak learners. Each weak learner's prediction is weighted based on its performance, giving more weight to the learners that performed better</a:t>
            </a:r>
            <a:r>
              <a:rPr lang="en-US" sz="3600" dirty="0" smtClean="0">
                <a:latin typeface="Arial Rounded MT Bold" panose="020F0704030504030204" pitchFamily="34" charset="0"/>
              </a:rPr>
              <a:t>.</a:t>
            </a:r>
          </a:p>
          <a:p>
            <a:pPr marL="285750" indent="-285750">
              <a:buFont typeface="Wingdings" panose="05000000000000000000" pitchFamily="2" charset="2"/>
              <a:buChar char="q"/>
            </a:pPr>
            <a:endParaRPr lang="en-US" sz="3600" dirty="0">
              <a:latin typeface="Arial Rounded MT Bold" panose="020F0704030504030204" pitchFamily="34" charset="0"/>
            </a:endParaRPr>
          </a:p>
          <a:p>
            <a:pPr marL="285750" indent="-285750">
              <a:buFont typeface="Wingdings" panose="05000000000000000000" pitchFamily="2" charset="2"/>
              <a:buChar char="q"/>
            </a:pPr>
            <a:r>
              <a:rPr lang="en-US" sz="3600" dirty="0" smtClean="0">
                <a:latin typeface="Arial Rounded MT Bold" panose="020F0704030504030204" pitchFamily="34" charset="0"/>
              </a:rPr>
              <a:t> </a:t>
            </a:r>
            <a:r>
              <a:rPr lang="en-US" sz="3600" dirty="0">
                <a:latin typeface="Arial Rounded MT Bold" panose="020F0704030504030204" pitchFamily="34" charset="0"/>
              </a:rPr>
              <a:t>The final prediction is obtained by summing these weighted predictions.</a:t>
            </a:r>
            <a:endParaRPr lang="en-SG" sz="3600" dirty="0">
              <a:latin typeface="Arial Rounded MT Bold" panose="020F0704030504030204" pitchFamily="34" charset="0"/>
            </a:endParaRPr>
          </a:p>
        </p:txBody>
      </p:sp>
    </p:spTree>
    <p:extLst>
      <p:ext uri="{BB962C8B-B14F-4D97-AF65-F5344CB8AC3E}">
        <p14:creationId xmlns:p14="http://schemas.microsoft.com/office/powerpoint/2010/main" val="1211943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89" y="272955"/>
            <a:ext cx="10289868" cy="3589362"/>
          </a:xfrm>
          <a:prstGeom prst="rect">
            <a:avLst/>
          </a:prstGeom>
        </p:spPr>
      </p:pic>
      <p:sp>
        <p:nvSpPr>
          <p:cNvPr id="3" name="TextBox 2"/>
          <p:cNvSpPr txBox="1"/>
          <p:nvPr/>
        </p:nvSpPr>
        <p:spPr>
          <a:xfrm>
            <a:off x="368489" y="4230805"/>
            <a:ext cx="10413242" cy="2062103"/>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Algorithms from </a:t>
            </a:r>
            <a:r>
              <a:rPr lang="en-US" sz="3200" dirty="0" smtClean="0">
                <a:latin typeface="Arial" panose="020B0604020202020204" pitchFamily="34" charset="0"/>
                <a:cs typeface="Arial" panose="020B0604020202020204" pitchFamily="34" charset="0"/>
              </a:rPr>
              <a:t>Ada boost </a:t>
            </a:r>
            <a:r>
              <a:rPr lang="en-US" sz="3200" dirty="0">
                <a:latin typeface="Arial" panose="020B0604020202020204" pitchFamily="34" charset="0"/>
                <a:cs typeface="Arial" panose="020B0604020202020204" pitchFamily="34" charset="0"/>
              </a:rPr>
              <a:t>are popularly used in regression and classification procedures. An error noticed in </a:t>
            </a:r>
            <a:r>
              <a:rPr lang="en-US" sz="3200" dirty="0" smtClean="0">
                <a:latin typeface="Arial" panose="020B0604020202020204" pitchFamily="34" charset="0"/>
                <a:cs typeface="Arial" panose="020B0604020202020204" pitchFamily="34" charset="0"/>
              </a:rPr>
              <a:t>previous dataset </a:t>
            </a:r>
            <a:r>
              <a:rPr lang="en-US" sz="3200" dirty="0">
                <a:latin typeface="Arial" panose="020B0604020202020204" pitchFamily="34" charset="0"/>
                <a:cs typeface="Arial" panose="020B0604020202020204" pitchFamily="34" charset="0"/>
              </a:rPr>
              <a:t>models </a:t>
            </a:r>
            <a:r>
              <a:rPr lang="en-US" sz="3200" dirty="0" smtClean="0">
                <a:latin typeface="Arial" panose="020B0604020202020204" pitchFamily="34" charset="0"/>
                <a:cs typeface="Arial" panose="020B0604020202020204" pitchFamily="34" charset="0"/>
              </a:rPr>
              <a:t>are </a:t>
            </a:r>
            <a:r>
              <a:rPr lang="en-US" sz="3200" dirty="0">
                <a:latin typeface="Arial" panose="020B0604020202020204" pitchFamily="34" charset="0"/>
                <a:cs typeface="Arial" panose="020B0604020202020204" pitchFamily="34" charset="0"/>
              </a:rPr>
              <a:t>adjusted with weighting until an accurate </a:t>
            </a:r>
            <a:r>
              <a:rPr lang="en-US" sz="3200" dirty="0" smtClean="0">
                <a:latin typeface="Arial" panose="020B0604020202020204" pitchFamily="34" charset="0"/>
                <a:cs typeface="Arial" panose="020B0604020202020204" pitchFamily="34" charset="0"/>
              </a:rPr>
              <a:t>prediction is </a:t>
            </a:r>
            <a:r>
              <a:rPr lang="en-US" sz="3200" dirty="0">
                <a:latin typeface="Arial" panose="020B0604020202020204" pitchFamily="34" charset="0"/>
                <a:cs typeface="Arial" panose="020B0604020202020204" pitchFamily="34" charset="0"/>
              </a:rPr>
              <a:t>made.</a:t>
            </a:r>
            <a:endParaRPr lang="en-SG"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73761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77</TotalTime>
  <Words>152</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Narrow</vt:lpstr>
      <vt:lpstr>Arial Rounded MT Bold</vt:lpstr>
      <vt:lpstr>Bookman Old Style</vt:lpstr>
      <vt:lpstr>Eras Bold ITC</vt:lpstr>
      <vt:lpstr>Rockwell</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Majeed Ismail</dc:creator>
  <cp:lastModifiedBy>Abdul Majeed Ismail</cp:lastModifiedBy>
  <cp:revision>14</cp:revision>
  <dcterms:created xsi:type="dcterms:W3CDTF">2023-05-27T08:37:22Z</dcterms:created>
  <dcterms:modified xsi:type="dcterms:W3CDTF">2023-05-27T09:54:58Z</dcterms:modified>
</cp:coreProperties>
</file>