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93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1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68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08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36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48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27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6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46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6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1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5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85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80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7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9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93AA89-946B-49B0-A0C7-DB3DE6F27788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AC3EB5-8677-4C9C-A08A-690BEE0BB2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68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836" y="1651379"/>
            <a:ext cx="8011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Light grading Boosting</a:t>
            </a:r>
            <a:r>
              <a:rPr lang="en-SG" sz="8000" dirty="0" smtClean="0">
                <a:latin typeface="Algerian" panose="04020705040A02060702" pitchFamily="82" charset="0"/>
              </a:rPr>
              <a:t> Algorithm</a:t>
            </a:r>
            <a:endParaRPr lang="en-US" sz="8000" dirty="0" smtClean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12041" y="1009934"/>
            <a:ext cx="6796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Light GBM:</a:t>
            </a:r>
            <a:endParaRPr lang="en-SG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164" y="2279176"/>
            <a:ext cx="75199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Light GBM</a:t>
            </a:r>
            <a:r>
              <a:rPr lang="en-US" sz="3200" dirty="0">
                <a:latin typeface="Agency FB" panose="020B0503020202020204" pitchFamily="34" charset="0"/>
              </a:rPr>
              <a:t>, short for light gradient-boosting machine, is a free and open-source distributed </a:t>
            </a:r>
            <a:r>
              <a:rPr lang="en-US" sz="3200" dirty="0" smtClean="0">
                <a:latin typeface="Agency FB" panose="020B0503020202020204" pitchFamily="34" charset="0"/>
              </a:rPr>
              <a:t>gradient-boosting</a:t>
            </a:r>
            <a:r>
              <a:rPr lang="en-US" sz="3200" dirty="0">
                <a:latin typeface="Agency FB" panose="020B0503020202020204" pitchFamily="34" charset="0"/>
              </a:rPr>
              <a:t> framework for machine </a:t>
            </a:r>
            <a:r>
              <a:rPr lang="en-US" sz="3200" dirty="0" smtClean="0">
                <a:latin typeface="Agency FB" panose="020B0503020202020204" pitchFamily="34" charset="0"/>
              </a:rPr>
              <a:t>learning.</a:t>
            </a:r>
          </a:p>
          <a:p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 It is based on </a:t>
            </a:r>
            <a:r>
              <a:rPr lang="en-US" sz="3200" dirty="0" smtClean="0">
                <a:latin typeface="Agency FB" panose="020B0503020202020204" pitchFamily="34" charset="0"/>
              </a:rPr>
              <a:t>decision tree</a:t>
            </a:r>
            <a:r>
              <a:rPr lang="en-US" sz="3200" dirty="0">
                <a:latin typeface="Agency FB" panose="020B0503020202020204" pitchFamily="34" charset="0"/>
              </a:rPr>
              <a:t> algorithms and used for </a:t>
            </a:r>
            <a:r>
              <a:rPr lang="en-US" sz="3200" dirty="0" smtClean="0">
                <a:latin typeface="Agency FB" panose="020B0503020202020204" pitchFamily="34" charset="0"/>
              </a:rPr>
              <a:t>ranking</a:t>
            </a:r>
            <a:r>
              <a:rPr lang="en-US" sz="3200" dirty="0">
                <a:latin typeface="Agency FB" panose="020B0503020202020204" pitchFamily="34" charset="0"/>
              </a:rPr>
              <a:t>, </a:t>
            </a:r>
            <a:r>
              <a:rPr lang="en-US" sz="3200" dirty="0" smtClean="0">
                <a:latin typeface="Agency FB" panose="020B0503020202020204" pitchFamily="34" charset="0"/>
              </a:rPr>
              <a:t>classification</a:t>
            </a:r>
            <a:r>
              <a:rPr lang="en-US" sz="3200" dirty="0">
                <a:latin typeface="Agency FB" panose="020B0503020202020204" pitchFamily="34" charset="0"/>
              </a:rPr>
              <a:t> and other machine learning tasks. The development focus is on performance and scalability.</a:t>
            </a:r>
            <a:endParaRPr lang="en-SG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8" y="366911"/>
            <a:ext cx="6667974" cy="259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8" y="3919647"/>
            <a:ext cx="7050396" cy="233102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155140" y="1473958"/>
            <a:ext cx="768962" cy="1902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6539621" y="4722125"/>
            <a:ext cx="748283" cy="1910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 flipH="1">
            <a:off x="7661170" y="928048"/>
            <a:ext cx="4144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Other Algorithm Grow in Level wise</a:t>
            </a:r>
            <a:endParaRPr lang="en-SG" sz="32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1170" y="4128364"/>
            <a:ext cx="3916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Light GBM Algorithm Grow in Leaf Wise</a:t>
            </a:r>
            <a:endParaRPr lang="en-SG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3767" y="1815152"/>
            <a:ext cx="732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3200" dirty="0" smtClean="0">
                <a:latin typeface="Agency FB" panose="020B0503020202020204" pitchFamily="34" charset="0"/>
              </a:rPr>
              <a:t>The </a:t>
            </a:r>
            <a:r>
              <a:rPr lang="en-SG" sz="3200" dirty="0">
                <a:latin typeface="Agency FB" panose="020B0503020202020204" pitchFamily="34" charset="0"/>
              </a:rPr>
              <a:t>LightGBM framework supports different algorithms including GBT, GBDT, GBRT, GBM, </a:t>
            </a:r>
            <a:r>
              <a:rPr lang="en-SG" sz="3200" dirty="0" smtClean="0">
                <a:latin typeface="Agency FB" panose="020B0503020202020204" pitchFamily="34" charset="0"/>
              </a:rPr>
              <a:t>MART</a:t>
            </a:r>
            <a:r>
              <a:rPr lang="en-SG" sz="3200" dirty="0">
                <a:latin typeface="Agency FB" panose="020B0503020202020204" pitchFamily="34" charset="0"/>
              </a:rPr>
              <a:t> and </a:t>
            </a:r>
            <a:r>
              <a:rPr lang="en-SG" sz="3200" dirty="0" smtClean="0">
                <a:latin typeface="Agency FB" panose="020B0503020202020204" pitchFamily="34" charset="0"/>
              </a:rPr>
              <a:t>RF</a:t>
            </a:r>
            <a:r>
              <a:rPr lang="en-SG" sz="3200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5720" y="750627"/>
            <a:ext cx="698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Key Points: </a:t>
            </a:r>
            <a:endParaRPr lang="en-SG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3767" y="3671248"/>
            <a:ext cx="7820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gency FB" panose="020B0503020202020204" pitchFamily="34" charset="0"/>
              </a:rPr>
              <a:t>LightGBM has many of XGBoost's advantages, including sparse optimization, parallel training, multiple loss functions, regularization, bagging, and early stopping.</a:t>
            </a:r>
            <a:endParaRPr lang="en-SG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585" y="832513"/>
            <a:ext cx="6987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gency FB" panose="020B0503020202020204" pitchFamily="34" charset="0"/>
              </a:rPr>
              <a:t>LightGBM </a:t>
            </a:r>
            <a:r>
              <a:rPr lang="en-US" sz="3200" dirty="0">
                <a:latin typeface="Agency FB" panose="020B0503020202020204" pitchFamily="34" charset="0"/>
              </a:rPr>
              <a:t>does not use the widely used sorted-based decision tree learning </a:t>
            </a:r>
            <a:r>
              <a:rPr lang="en-US" sz="3200" dirty="0" smtClean="0">
                <a:latin typeface="Agency FB" panose="020B0503020202020204" pitchFamily="34" charset="0"/>
              </a:rPr>
              <a:t>algorithm</a:t>
            </a:r>
            <a:r>
              <a:rPr lang="en-US" sz="3200" dirty="0">
                <a:latin typeface="Agency FB" panose="020B0503020202020204" pitchFamily="34" charset="0"/>
              </a:rPr>
              <a:t>.</a:t>
            </a:r>
            <a:endParaRPr lang="en-SG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224585" y="2279176"/>
            <a:ext cx="64506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gency FB" panose="020B0503020202020204" pitchFamily="34" charset="0"/>
              </a:rPr>
              <a:t>LightGBM </a:t>
            </a:r>
            <a:r>
              <a:rPr lang="en-US" sz="3200" dirty="0">
                <a:latin typeface="Agency FB" panose="020B0503020202020204" pitchFamily="34" charset="0"/>
              </a:rPr>
              <a:t>implements a highly optimized histogram-based decision tree learning algorithm, which yields great advantages on both efficiency and memory consumption.</a:t>
            </a:r>
            <a:endParaRPr lang="en-SG" sz="3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585" y="4710724"/>
            <a:ext cx="742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Agency FB" panose="020B0503020202020204" pitchFamily="34" charset="0"/>
              </a:rPr>
              <a:t>The LightGBM algorithm utilizes two novel </a:t>
            </a:r>
            <a:r>
              <a:rPr lang="en-US" sz="3200" dirty="0" smtClean="0">
                <a:latin typeface="Agency FB" panose="020B0503020202020204" pitchFamily="34" charset="0"/>
              </a:rPr>
              <a:t>techniques </a:t>
            </a:r>
            <a:r>
              <a:rPr lang="en-US" sz="3200" dirty="0"/>
              <a:t> </a:t>
            </a:r>
            <a:r>
              <a:rPr lang="en-US" sz="3200" dirty="0">
                <a:latin typeface="Agency FB" panose="020B0503020202020204" pitchFamily="34" charset="0"/>
              </a:rPr>
              <a:t>called Gradient-Based One-Side Sampling (GOSS) and Exclusive Feature Bundling (EFB)</a:t>
            </a:r>
            <a:endParaRPr lang="en-SG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89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Agency FB</vt:lpstr>
      <vt:lpstr>Algerian</vt:lpstr>
      <vt:lpstr>Arial Black</vt:lpstr>
      <vt:lpstr>Arial Rounded MT Bold</vt:lpstr>
      <vt:lpstr>Calisto MT</vt:lpstr>
      <vt:lpstr>Trebuchet MS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Majeed Ismail</dc:creator>
  <cp:lastModifiedBy>Abdul Majeed Ismail</cp:lastModifiedBy>
  <cp:revision>9</cp:revision>
  <dcterms:created xsi:type="dcterms:W3CDTF">2023-05-28T10:54:37Z</dcterms:created>
  <dcterms:modified xsi:type="dcterms:W3CDTF">2023-05-28T12:24:32Z</dcterms:modified>
</cp:coreProperties>
</file>