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41">
          <p15:clr>
            <a:srgbClr val="747775"/>
          </p15:clr>
        </p15:guide>
        <p15:guide id="2" pos="450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41" orient="horz"/>
        <p:guide pos="450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italic.fntdata"/><Relationship Id="rId23" Type="http://schemas.openxmlformats.org/officeDocument/2006/relationships/slide" Target="slides/slide18.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908cce647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33908cce647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3908cce647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33908cce647_2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3e564b38c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3e564b38c6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3908cce647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33908cce647_4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07bd994d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07bd994d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07bd994d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07bd994d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16d4a14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16d4a14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088c930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f088c930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088c930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f088c930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89d80e86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89d80e86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387b77773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387b77773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f088c930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f088c930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31ac762237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331ac762237_2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31ac762237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331ac762237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31ac762237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331ac762237_2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31ac762237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331ac762237_2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2e718c17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2e718c17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2e718c17f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2e718c17f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31ac762237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331ac762237_6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31ac762237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331ac762237_6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31ac762237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331ac762237_6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83f8dbc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83f8dbc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31acc098a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331acc098a2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31acc098a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331acc098a2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392e6a6f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392e6a6f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31acc098a2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331acc098a2_1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f088c930e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f088c930e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f07bd994d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f07bd994d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497256e05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497256e05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497256e05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497256e05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4994d670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4994d670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8b008954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8b008954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07bd994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07bd994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8dc6484e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8dc6484e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07bd994d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07bd994d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908cce647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33908cce647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908cce64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33908cce647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0" y="4854600"/>
            <a:ext cx="9144000" cy="2889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3" name="Google Shape;13;p2"/>
          <p:cNvSpPr txBox="1"/>
          <p:nvPr/>
        </p:nvSpPr>
        <p:spPr>
          <a:xfrm>
            <a:off x="2630625" y="4854600"/>
            <a:ext cx="4924800" cy="28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2"/>
                </a:solidFill>
                <a:latin typeface="Times New Roman"/>
                <a:ea typeface="Times New Roman"/>
                <a:cs typeface="Times New Roman"/>
                <a:sym typeface="Times New Roman"/>
              </a:rPr>
              <a:t>CyberLabs IIIT Kottayam</a:t>
            </a:r>
            <a:endParaRPr sz="1200">
              <a:solidFill>
                <a:schemeClr val="accent2"/>
              </a:solidFill>
              <a:latin typeface="Times New Roman"/>
              <a:ea typeface="Times New Roman"/>
              <a:cs typeface="Times New Roman"/>
              <a:sym typeface="Times New Roman"/>
            </a:endParaRPr>
          </a:p>
        </p:txBody>
      </p:sp>
      <p:sp>
        <p:nvSpPr>
          <p:cNvPr id="14" name="Google Shape;14;p2"/>
          <p:cNvSpPr txBox="1"/>
          <p:nvPr/>
        </p:nvSpPr>
        <p:spPr>
          <a:xfrm>
            <a:off x="98400" y="4882520"/>
            <a:ext cx="1874400" cy="233400"/>
          </a:xfrm>
          <a:prstGeom prst="rect">
            <a:avLst/>
          </a:prstGeom>
          <a:no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05</a:t>
            </a:r>
            <a:r>
              <a:rPr lang="en" sz="1200">
                <a:solidFill>
                  <a:schemeClr val="dk1"/>
                </a:solidFill>
                <a:latin typeface="Times New Roman"/>
                <a:ea typeface="Times New Roman"/>
                <a:cs typeface="Times New Roman"/>
                <a:sym typeface="Times New Roman"/>
              </a:rPr>
              <a:t>/05/2025</a:t>
            </a:r>
            <a:endParaRPr sz="1200">
              <a:solidFill>
                <a:schemeClr val="dk1"/>
              </a:solidFill>
              <a:latin typeface="Times New Roman"/>
              <a:ea typeface="Times New Roman"/>
              <a:cs typeface="Times New Roman"/>
              <a:sym typeface="Times New Roman"/>
            </a:endParaRPr>
          </a:p>
        </p:txBody>
      </p:sp>
      <p:sp>
        <p:nvSpPr>
          <p:cNvPr id="15" name="Google Shape;15;p2"/>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lvl1pPr lvl="0">
              <a:buNone/>
              <a:defRPr sz="1200">
                <a:solidFill>
                  <a:schemeClr val="dk1"/>
                </a:solidFill>
                <a:latin typeface="Times New Roman"/>
                <a:ea typeface="Times New Roman"/>
                <a:cs typeface="Times New Roman"/>
                <a:sym typeface="Times New Roman"/>
              </a:defRPr>
            </a:lvl1pPr>
            <a:lvl2pPr lvl="1">
              <a:buNone/>
              <a:defRPr sz="1200">
                <a:solidFill>
                  <a:schemeClr val="dk1"/>
                </a:solidFill>
                <a:latin typeface="Times New Roman"/>
                <a:ea typeface="Times New Roman"/>
                <a:cs typeface="Times New Roman"/>
                <a:sym typeface="Times New Roman"/>
              </a:defRPr>
            </a:lvl2pPr>
            <a:lvl3pPr lvl="2">
              <a:buNone/>
              <a:defRPr sz="1200">
                <a:solidFill>
                  <a:schemeClr val="dk1"/>
                </a:solidFill>
                <a:latin typeface="Times New Roman"/>
                <a:ea typeface="Times New Roman"/>
                <a:cs typeface="Times New Roman"/>
                <a:sym typeface="Times New Roman"/>
              </a:defRPr>
            </a:lvl3pPr>
            <a:lvl4pPr lvl="3">
              <a:buNone/>
              <a:defRPr sz="1200">
                <a:solidFill>
                  <a:schemeClr val="dk1"/>
                </a:solidFill>
                <a:latin typeface="Times New Roman"/>
                <a:ea typeface="Times New Roman"/>
                <a:cs typeface="Times New Roman"/>
                <a:sym typeface="Times New Roman"/>
              </a:defRPr>
            </a:lvl4pPr>
            <a:lvl5pPr lvl="4">
              <a:buNone/>
              <a:defRPr sz="1200">
                <a:solidFill>
                  <a:schemeClr val="dk1"/>
                </a:solidFill>
                <a:latin typeface="Times New Roman"/>
                <a:ea typeface="Times New Roman"/>
                <a:cs typeface="Times New Roman"/>
                <a:sym typeface="Times New Roman"/>
              </a:defRPr>
            </a:lvl5pPr>
            <a:lvl6pPr lvl="5">
              <a:buNone/>
              <a:defRPr sz="1200">
                <a:solidFill>
                  <a:schemeClr val="dk1"/>
                </a:solidFill>
                <a:latin typeface="Times New Roman"/>
                <a:ea typeface="Times New Roman"/>
                <a:cs typeface="Times New Roman"/>
                <a:sym typeface="Times New Roman"/>
              </a:defRPr>
            </a:lvl6pPr>
            <a:lvl7pPr lvl="6">
              <a:buNone/>
              <a:defRPr sz="1200">
                <a:solidFill>
                  <a:schemeClr val="dk1"/>
                </a:solidFill>
                <a:latin typeface="Times New Roman"/>
                <a:ea typeface="Times New Roman"/>
                <a:cs typeface="Times New Roman"/>
                <a:sym typeface="Times New Roman"/>
              </a:defRPr>
            </a:lvl7pPr>
            <a:lvl8pPr lvl="7">
              <a:buNone/>
              <a:defRPr sz="1200">
                <a:solidFill>
                  <a:schemeClr val="dk1"/>
                </a:solidFill>
                <a:latin typeface="Times New Roman"/>
                <a:ea typeface="Times New Roman"/>
                <a:cs typeface="Times New Roman"/>
                <a:sym typeface="Times New Roman"/>
              </a:defRPr>
            </a:lvl8pPr>
            <a:lvl9pPr lvl="8">
              <a:buNone/>
              <a:defRPr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87350" lvl="0" marL="457200" algn="ctr">
              <a:spcBef>
                <a:spcPts val="0"/>
              </a:spcBef>
              <a:spcAft>
                <a:spcPts val="0"/>
              </a:spcAft>
              <a:buSzPts val="2500"/>
              <a:buChar char="●"/>
              <a:defRPr/>
            </a:lvl1pPr>
            <a:lvl2pPr indent="-355600" lvl="1" marL="914400" algn="ctr">
              <a:spcBef>
                <a:spcPts val="0"/>
              </a:spcBef>
              <a:spcAft>
                <a:spcPts val="0"/>
              </a:spcAft>
              <a:buSzPts val="20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2" name="Google Shape;6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92583" y="48024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3"/>
          <p:cNvSpPr/>
          <p:nvPr/>
        </p:nvSpPr>
        <p:spPr>
          <a:xfrm>
            <a:off x="0" y="4854600"/>
            <a:ext cx="9144000" cy="2889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0" name="Google Shape;20;p3"/>
          <p:cNvSpPr txBox="1"/>
          <p:nvPr/>
        </p:nvSpPr>
        <p:spPr>
          <a:xfrm>
            <a:off x="98400" y="4882520"/>
            <a:ext cx="1874400" cy="233400"/>
          </a:xfrm>
          <a:prstGeom prst="rect">
            <a:avLst/>
          </a:prstGeom>
          <a:no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05</a:t>
            </a:r>
            <a:r>
              <a:rPr lang="en" sz="1200">
                <a:solidFill>
                  <a:schemeClr val="dk1"/>
                </a:solidFill>
                <a:latin typeface="Times New Roman"/>
                <a:ea typeface="Times New Roman"/>
                <a:cs typeface="Times New Roman"/>
                <a:sym typeface="Times New Roman"/>
              </a:rPr>
              <a:t>/05/2025</a:t>
            </a:r>
            <a:endParaRPr sz="1200">
              <a:solidFill>
                <a:schemeClr val="dk1"/>
              </a:solidFill>
              <a:latin typeface="Times New Roman"/>
              <a:ea typeface="Times New Roman"/>
              <a:cs typeface="Times New Roman"/>
              <a:sym typeface="Times New Roman"/>
            </a:endParaRPr>
          </a:p>
        </p:txBody>
      </p:sp>
      <p:sp>
        <p:nvSpPr>
          <p:cNvPr id="21" name="Google Shape;21;p3"/>
          <p:cNvSpPr txBox="1"/>
          <p:nvPr/>
        </p:nvSpPr>
        <p:spPr>
          <a:xfrm>
            <a:off x="2278325" y="4854600"/>
            <a:ext cx="4924800" cy="28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2"/>
                </a:solidFill>
                <a:latin typeface="Times New Roman"/>
                <a:ea typeface="Times New Roman"/>
                <a:cs typeface="Times New Roman"/>
                <a:sym typeface="Times New Roman"/>
              </a:rPr>
              <a:t>CyberLabs IIIT Kottayam</a:t>
            </a:r>
            <a:endParaRPr sz="1200">
              <a:solidFill>
                <a:schemeClr val="accent2"/>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ppt"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2069875" y="310275"/>
            <a:ext cx="62691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000000"/>
              </a:buClr>
              <a:buSzPts val="2400"/>
              <a:buNone/>
              <a:defRPr b="1" sz="2400">
                <a:solidFill>
                  <a:srgbClr val="00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idx="1" type="body"/>
          </p:nvPr>
        </p:nvSpPr>
        <p:spPr>
          <a:xfrm>
            <a:off x="2039850" y="942100"/>
            <a:ext cx="6521400" cy="3416400"/>
          </a:xfrm>
          <a:prstGeom prst="rect">
            <a:avLst/>
          </a:prstGeom>
        </p:spPr>
        <p:txBody>
          <a:bodyPr anchorCtr="0" anchor="t" bIns="91425" lIns="91425" spcFirstLastPara="1" rIns="91425" wrap="square" tIns="91425">
            <a:normAutofit/>
          </a:bodyPr>
          <a:lstStyle>
            <a:lvl1pPr indent="-317500" lvl="0" marL="457200">
              <a:lnSpc>
                <a:spcPct val="115000"/>
              </a:lnSpc>
              <a:spcBef>
                <a:spcPts val="0"/>
              </a:spcBef>
              <a:spcAft>
                <a:spcPts val="0"/>
              </a:spcAft>
              <a:buClr>
                <a:srgbClr val="000000"/>
              </a:buClr>
              <a:buSzPts val="1400"/>
              <a:buFont typeface="Times New Roman"/>
              <a:buChar char="●"/>
              <a:defRPr sz="1400">
                <a:solidFill>
                  <a:srgbClr val="000000"/>
                </a:solidFill>
                <a:latin typeface="Times New Roman"/>
                <a:ea typeface="Times New Roman"/>
                <a:cs typeface="Times New Roman"/>
                <a:sym typeface="Times New Roman"/>
              </a:defRPr>
            </a:lvl1pPr>
            <a:lvl2pPr indent="-317500" lvl="1" marL="914400">
              <a:lnSpc>
                <a:spcPct val="115000"/>
              </a:lnSpc>
              <a:spcBef>
                <a:spcPts val="0"/>
              </a:spcBef>
              <a:spcAft>
                <a:spcPts val="0"/>
              </a:spcAft>
              <a:buClr>
                <a:srgbClr val="000000"/>
              </a:buClr>
              <a:buSzPts val="1400"/>
              <a:buFont typeface="Times New Roman"/>
              <a:buChar char="○"/>
              <a:defRPr sz="1400">
                <a:solidFill>
                  <a:srgbClr val="000000"/>
                </a:solidFill>
                <a:latin typeface="Times New Roman"/>
                <a:ea typeface="Times New Roman"/>
                <a:cs typeface="Times New Roman"/>
                <a:sym typeface="Times New Roman"/>
              </a:defRPr>
            </a:lvl2pPr>
            <a:lvl3pPr indent="-317500" lvl="2" marL="1371600">
              <a:lnSpc>
                <a:spcPct val="115000"/>
              </a:lnSpc>
              <a:spcBef>
                <a:spcPts val="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3pPr>
            <a:lvl4pPr indent="-317500" lvl="3" marL="1828800">
              <a:lnSpc>
                <a:spcPct val="115000"/>
              </a:lnSpc>
              <a:spcBef>
                <a:spcPts val="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4pPr>
            <a:lvl5pPr indent="-317500" lvl="4" marL="2286000">
              <a:lnSpc>
                <a:spcPct val="115000"/>
              </a:lnSpc>
              <a:spcBef>
                <a:spcPts val="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5pPr>
            <a:lvl6pPr indent="-317500" lvl="5" marL="2743200">
              <a:lnSpc>
                <a:spcPct val="115000"/>
              </a:lnSpc>
              <a:spcBef>
                <a:spcPts val="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6pPr>
            <a:lvl7pPr indent="-317500" lvl="6" marL="3200400">
              <a:lnSpc>
                <a:spcPct val="115000"/>
              </a:lnSpc>
              <a:spcBef>
                <a:spcPts val="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7pPr>
            <a:lvl8pPr indent="-317500" lvl="7" marL="3657600">
              <a:lnSpc>
                <a:spcPct val="115000"/>
              </a:lnSpc>
              <a:spcBef>
                <a:spcPts val="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8pPr>
            <a:lvl9pPr indent="-317500" lvl="8" marL="4114800">
              <a:lnSpc>
                <a:spcPct val="115000"/>
              </a:lnSpc>
              <a:spcBef>
                <a:spcPts val="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9pPr>
          </a:lstStyle>
          <a:p/>
        </p:txBody>
      </p:sp>
      <p:sp>
        <p:nvSpPr>
          <p:cNvPr id="25" name="Google Shape;25;p4"/>
          <p:cNvSpPr txBox="1"/>
          <p:nvPr/>
        </p:nvSpPr>
        <p:spPr>
          <a:xfrm>
            <a:off x="3209700" y="21375"/>
            <a:ext cx="5934300" cy="28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accent2"/>
                </a:solidFill>
                <a:latin typeface="Times New Roman"/>
                <a:ea typeface="Times New Roman"/>
                <a:cs typeface="Times New Roman"/>
                <a:sym typeface="Times New Roman"/>
              </a:rPr>
              <a:t>Wild Animal Intrusion Detection and Repellent System</a:t>
            </a:r>
            <a:endParaRPr sz="1300">
              <a:solidFill>
                <a:schemeClr val="accent2"/>
              </a:solidFill>
              <a:latin typeface="Times New Roman"/>
              <a:ea typeface="Times New Roman"/>
              <a:cs typeface="Times New Roman"/>
              <a:sym typeface="Times New Roman"/>
            </a:endParaRPr>
          </a:p>
        </p:txBody>
      </p:sp>
      <p:sp>
        <p:nvSpPr>
          <p:cNvPr id="26" name="Google Shape;26;p4"/>
          <p:cNvSpPr txBox="1"/>
          <p:nvPr/>
        </p:nvSpPr>
        <p:spPr>
          <a:xfrm>
            <a:off x="0" y="0"/>
            <a:ext cx="1824000" cy="5143500"/>
          </a:xfrm>
          <a:prstGeom prst="rect">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dk1"/>
              </a:solidFill>
              <a:latin typeface="Times New Roman"/>
              <a:ea typeface="Times New Roman"/>
              <a:cs typeface="Times New Roman"/>
              <a:sym typeface="Times New Roman"/>
            </a:endParaRPr>
          </a:p>
        </p:txBody>
      </p:sp>
      <p:sp>
        <p:nvSpPr>
          <p:cNvPr id="27" name="Google Shape;27;p4"/>
          <p:cNvSpPr/>
          <p:nvPr/>
        </p:nvSpPr>
        <p:spPr>
          <a:xfrm>
            <a:off x="0" y="4854600"/>
            <a:ext cx="9144000" cy="2889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8" name="Google Shape;28;p4"/>
          <p:cNvSpPr txBox="1"/>
          <p:nvPr/>
        </p:nvSpPr>
        <p:spPr>
          <a:xfrm>
            <a:off x="98400" y="4882520"/>
            <a:ext cx="1874400" cy="233400"/>
          </a:xfrm>
          <a:prstGeom prst="rect">
            <a:avLst/>
          </a:prstGeom>
          <a:no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05</a:t>
            </a:r>
            <a:r>
              <a:rPr lang="en" sz="1300">
                <a:solidFill>
                  <a:schemeClr val="dk1"/>
                </a:solidFill>
                <a:latin typeface="Times New Roman"/>
                <a:ea typeface="Times New Roman"/>
                <a:cs typeface="Times New Roman"/>
                <a:sym typeface="Times New Roman"/>
              </a:rPr>
              <a:t>/05/2025</a:t>
            </a:r>
            <a:endParaRPr sz="1300">
              <a:solidFill>
                <a:schemeClr val="dk1"/>
              </a:solidFill>
              <a:latin typeface="Times New Roman"/>
              <a:ea typeface="Times New Roman"/>
              <a:cs typeface="Times New Roman"/>
              <a:sym typeface="Times New Roman"/>
            </a:endParaRPr>
          </a:p>
        </p:txBody>
      </p:sp>
      <p:sp>
        <p:nvSpPr>
          <p:cNvPr id="29" name="Google Shape;29;p4"/>
          <p:cNvSpPr txBox="1"/>
          <p:nvPr/>
        </p:nvSpPr>
        <p:spPr>
          <a:xfrm>
            <a:off x="2641350" y="4854600"/>
            <a:ext cx="5318400" cy="28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2"/>
                </a:solidFill>
                <a:latin typeface="Times New Roman"/>
                <a:ea typeface="Times New Roman"/>
                <a:cs typeface="Times New Roman"/>
                <a:sym typeface="Times New Roman"/>
              </a:rPr>
              <a:t>CyberLabs IIIT Kottayam</a:t>
            </a:r>
            <a:endParaRPr sz="1300">
              <a:solidFill>
                <a:schemeClr val="accent2"/>
              </a:solidFill>
              <a:latin typeface="Times New Roman"/>
              <a:ea typeface="Times New Roman"/>
              <a:cs typeface="Times New Roman"/>
              <a:sym typeface="Times New Roman"/>
            </a:endParaRPr>
          </a:p>
        </p:txBody>
      </p:sp>
      <p:sp>
        <p:nvSpPr>
          <p:cNvPr id="30" name="Google Shape;30;p4"/>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lvl1pPr lvl="0">
              <a:buNone/>
              <a:defRPr sz="1300">
                <a:solidFill>
                  <a:schemeClr val="dk1"/>
                </a:solidFill>
                <a:latin typeface="Times New Roman"/>
                <a:ea typeface="Times New Roman"/>
                <a:cs typeface="Times New Roman"/>
                <a:sym typeface="Times New Roman"/>
              </a:defRPr>
            </a:lvl1pPr>
            <a:lvl2pPr lvl="1">
              <a:buNone/>
              <a:defRPr sz="1300">
                <a:solidFill>
                  <a:schemeClr val="dk1"/>
                </a:solidFill>
                <a:latin typeface="Times New Roman"/>
                <a:ea typeface="Times New Roman"/>
                <a:cs typeface="Times New Roman"/>
                <a:sym typeface="Times New Roman"/>
              </a:defRPr>
            </a:lvl2pPr>
            <a:lvl3pPr lvl="2">
              <a:buNone/>
              <a:defRPr sz="1300">
                <a:solidFill>
                  <a:schemeClr val="dk1"/>
                </a:solidFill>
                <a:latin typeface="Times New Roman"/>
                <a:ea typeface="Times New Roman"/>
                <a:cs typeface="Times New Roman"/>
                <a:sym typeface="Times New Roman"/>
              </a:defRPr>
            </a:lvl3pPr>
            <a:lvl4pPr lvl="3">
              <a:buNone/>
              <a:defRPr sz="1300">
                <a:solidFill>
                  <a:schemeClr val="dk1"/>
                </a:solidFill>
                <a:latin typeface="Times New Roman"/>
                <a:ea typeface="Times New Roman"/>
                <a:cs typeface="Times New Roman"/>
                <a:sym typeface="Times New Roman"/>
              </a:defRPr>
            </a:lvl4pPr>
            <a:lvl5pPr lvl="4">
              <a:buNone/>
              <a:defRPr sz="1300">
                <a:solidFill>
                  <a:schemeClr val="dk1"/>
                </a:solidFill>
                <a:latin typeface="Times New Roman"/>
                <a:ea typeface="Times New Roman"/>
                <a:cs typeface="Times New Roman"/>
                <a:sym typeface="Times New Roman"/>
              </a:defRPr>
            </a:lvl5pPr>
            <a:lvl6pPr lvl="5">
              <a:buNone/>
              <a:defRPr sz="1300">
                <a:solidFill>
                  <a:schemeClr val="dk1"/>
                </a:solidFill>
                <a:latin typeface="Times New Roman"/>
                <a:ea typeface="Times New Roman"/>
                <a:cs typeface="Times New Roman"/>
                <a:sym typeface="Times New Roman"/>
              </a:defRPr>
            </a:lvl6pPr>
            <a:lvl7pPr lvl="6">
              <a:buNone/>
              <a:defRPr sz="1300">
                <a:solidFill>
                  <a:schemeClr val="dk1"/>
                </a:solidFill>
                <a:latin typeface="Times New Roman"/>
                <a:ea typeface="Times New Roman"/>
                <a:cs typeface="Times New Roman"/>
                <a:sym typeface="Times New Roman"/>
              </a:defRPr>
            </a:lvl7pPr>
            <a:lvl8pPr lvl="7">
              <a:buNone/>
              <a:defRPr sz="1300">
                <a:solidFill>
                  <a:schemeClr val="dk1"/>
                </a:solidFill>
                <a:latin typeface="Times New Roman"/>
                <a:ea typeface="Times New Roman"/>
                <a:cs typeface="Times New Roman"/>
                <a:sym typeface="Times New Roman"/>
              </a:defRPr>
            </a:lvl8pPr>
            <a:lvl9pPr lvl="8">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6"/>
          <p:cNvSpPr/>
          <p:nvPr/>
        </p:nvSpPr>
        <p:spPr>
          <a:xfrm>
            <a:off x="0" y="4854600"/>
            <a:ext cx="9144000" cy="2889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39" name="Google Shape;39;p6"/>
          <p:cNvSpPr txBox="1"/>
          <p:nvPr/>
        </p:nvSpPr>
        <p:spPr>
          <a:xfrm>
            <a:off x="98400" y="4882520"/>
            <a:ext cx="1874400" cy="233400"/>
          </a:xfrm>
          <a:prstGeom prst="rect">
            <a:avLst/>
          </a:prstGeom>
          <a:no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05</a:t>
            </a:r>
            <a:r>
              <a:rPr lang="en" sz="1200">
                <a:solidFill>
                  <a:schemeClr val="dk1"/>
                </a:solidFill>
                <a:latin typeface="Times New Roman"/>
                <a:ea typeface="Times New Roman"/>
                <a:cs typeface="Times New Roman"/>
                <a:sym typeface="Times New Roman"/>
              </a:rPr>
              <a:t>/05/2025</a:t>
            </a:r>
            <a:endParaRPr sz="1200">
              <a:solidFill>
                <a:schemeClr val="dk1"/>
              </a:solidFill>
              <a:latin typeface="Times New Roman"/>
              <a:ea typeface="Times New Roman"/>
              <a:cs typeface="Times New Roman"/>
              <a:sym typeface="Times New Roman"/>
            </a:endParaRPr>
          </a:p>
        </p:txBody>
      </p:sp>
      <p:sp>
        <p:nvSpPr>
          <p:cNvPr id="40" name="Google Shape;40;p6"/>
          <p:cNvSpPr txBox="1"/>
          <p:nvPr/>
        </p:nvSpPr>
        <p:spPr>
          <a:xfrm>
            <a:off x="3209700" y="21375"/>
            <a:ext cx="5934300" cy="28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solidFill>
                  <a:schemeClr val="accent2"/>
                </a:solidFill>
                <a:latin typeface="Times New Roman"/>
                <a:ea typeface="Times New Roman"/>
                <a:cs typeface="Times New Roman"/>
                <a:sym typeface="Times New Roman"/>
              </a:rPr>
              <a:t>Wild </a:t>
            </a:r>
            <a:r>
              <a:rPr lang="en" sz="1200">
                <a:solidFill>
                  <a:schemeClr val="accent2"/>
                </a:solidFill>
                <a:latin typeface="Times New Roman"/>
                <a:ea typeface="Times New Roman"/>
                <a:cs typeface="Times New Roman"/>
                <a:sym typeface="Times New Roman"/>
              </a:rPr>
              <a:t>Animal Intrusion Detection and Repellent System</a:t>
            </a:r>
            <a:endParaRPr sz="1200">
              <a:solidFill>
                <a:schemeClr val="accent2"/>
              </a:solidFill>
              <a:latin typeface="Times New Roman"/>
              <a:ea typeface="Times New Roman"/>
              <a:cs typeface="Times New Roman"/>
              <a:sym typeface="Times New Roman"/>
            </a:endParaRPr>
          </a:p>
        </p:txBody>
      </p:sp>
      <p:sp>
        <p:nvSpPr>
          <p:cNvPr id="41" name="Google Shape;41;p6"/>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lvl1pPr lvl="0">
              <a:buNone/>
              <a:defRPr sz="1200">
                <a:solidFill>
                  <a:schemeClr val="dk1"/>
                </a:solidFill>
                <a:latin typeface="Times New Roman"/>
                <a:ea typeface="Times New Roman"/>
                <a:cs typeface="Times New Roman"/>
                <a:sym typeface="Times New Roman"/>
              </a:defRPr>
            </a:lvl1pPr>
            <a:lvl2pPr lvl="1">
              <a:buNone/>
              <a:defRPr sz="1200">
                <a:solidFill>
                  <a:schemeClr val="dk1"/>
                </a:solidFill>
                <a:latin typeface="Times New Roman"/>
                <a:ea typeface="Times New Roman"/>
                <a:cs typeface="Times New Roman"/>
                <a:sym typeface="Times New Roman"/>
              </a:defRPr>
            </a:lvl2pPr>
            <a:lvl3pPr lvl="2">
              <a:buNone/>
              <a:defRPr sz="1200">
                <a:solidFill>
                  <a:schemeClr val="dk1"/>
                </a:solidFill>
                <a:latin typeface="Times New Roman"/>
                <a:ea typeface="Times New Roman"/>
                <a:cs typeface="Times New Roman"/>
                <a:sym typeface="Times New Roman"/>
              </a:defRPr>
            </a:lvl3pPr>
            <a:lvl4pPr lvl="3">
              <a:buNone/>
              <a:defRPr sz="1200">
                <a:solidFill>
                  <a:schemeClr val="dk1"/>
                </a:solidFill>
                <a:latin typeface="Times New Roman"/>
                <a:ea typeface="Times New Roman"/>
                <a:cs typeface="Times New Roman"/>
                <a:sym typeface="Times New Roman"/>
              </a:defRPr>
            </a:lvl4pPr>
            <a:lvl5pPr lvl="4">
              <a:buNone/>
              <a:defRPr sz="1200">
                <a:solidFill>
                  <a:schemeClr val="dk1"/>
                </a:solidFill>
                <a:latin typeface="Times New Roman"/>
                <a:ea typeface="Times New Roman"/>
                <a:cs typeface="Times New Roman"/>
                <a:sym typeface="Times New Roman"/>
              </a:defRPr>
            </a:lvl5pPr>
            <a:lvl6pPr lvl="5">
              <a:buNone/>
              <a:defRPr sz="1200">
                <a:solidFill>
                  <a:schemeClr val="dk1"/>
                </a:solidFill>
                <a:latin typeface="Times New Roman"/>
                <a:ea typeface="Times New Roman"/>
                <a:cs typeface="Times New Roman"/>
                <a:sym typeface="Times New Roman"/>
              </a:defRPr>
            </a:lvl6pPr>
            <a:lvl7pPr lvl="6">
              <a:buNone/>
              <a:defRPr sz="1200">
                <a:solidFill>
                  <a:schemeClr val="dk1"/>
                </a:solidFill>
                <a:latin typeface="Times New Roman"/>
                <a:ea typeface="Times New Roman"/>
                <a:cs typeface="Times New Roman"/>
                <a:sym typeface="Times New Roman"/>
              </a:defRPr>
            </a:lvl7pPr>
            <a:lvl8pPr lvl="7">
              <a:buNone/>
              <a:defRPr sz="1200">
                <a:solidFill>
                  <a:schemeClr val="dk1"/>
                </a:solidFill>
                <a:latin typeface="Times New Roman"/>
                <a:ea typeface="Times New Roman"/>
                <a:cs typeface="Times New Roman"/>
                <a:sym typeface="Times New Roman"/>
              </a:defRPr>
            </a:lvl8pPr>
            <a:lvl9pPr lvl="8">
              <a:buNone/>
              <a:defRPr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6"/>
          <p:cNvSpPr txBox="1"/>
          <p:nvPr/>
        </p:nvSpPr>
        <p:spPr>
          <a:xfrm>
            <a:off x="2630600" y="4854775"/>
            <a:ext cx="4924800" cy="28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2"/>
                </a:solidFill>
                <a:latin typeface="Times New Roman"/>
                <a:ea typeface="Times New Roman"/>
                <a:cs typeface="Times New Roman"/>
                <a:sym typeface="Times New Roman"/>
              </a:rPr>
              <a:t>CyberLabs IIIT Kottayam</a:t>
            </a:r>
            <a:endParaRPr sz="1200">
              <a:solidFill>
                <a:schemeClr val="accent2"/>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5" name="Google Shape;45;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 name="Google Shape;4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sp>
        <p:nvSpPr>
          <p:cNvPr id="48" name="Google Shape;48;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9" name="Google Shape;49;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3" name="Google Shape;53;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4" name="Google Shape;54;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87350" lvl="0" marL="457200">
              <a:spcBef>
                <a:spcPts val="0"/>
              </a:spcBef>
              <a:spcAft>
                <a:spcPts val="0"/>
              </a:spcAft>
              <a:buSzPts val="2500"/>
              <a:buChar char="●"/>
              <a:defRPr/>
            </a:lvl1pPr>
            <a:lvl2pPr indent="-355600" lvl="1" marL="914400">
              <a:spcBef>
                <a:spcPts val="0"/>
              </a:spcBef>
              <a:spcAft>
                <a:spcPts val="0"/>
              </a:spcAft>
              <a:buSzPts val="20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500"/>
              <a:buNone/>
              <a:defRPr/>
            </a:lvl1pPr>
          </a:lstStyle>
          <a:p/>
        </p:txBody>
      </p:sp>
      <p:sp>
        <p:nvSpPr>
          <p:cNvPr id="58" name="Google Shape;5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87350" lvl="0" marL="457200">
              <a:lnSpc>
                <a:spcPct val="115000"/>
              </a:lnSpc>
              <a:spcBef>
                <a:spcPts val="0"/>
              </a:spcBef>
              <a:spcAft>
                <a:spcPts val="0"/>
              </a:spcAft>
              <a:buClr>
                <a:schemeClr val="dk1"/>
              </a:buClr>
              <a:buSzPts val="2500"/>
              <a:buFont typeface="Times New Roman"/>
              <a:buChar char="●"/>
              <a:defRPr sz="2500">
                <a:solidFill>
                  <a:schemeClr val="dk1"/>
                </a:solidFill>
                <a:latin typeface="Times New Roman"/>
                <a:ea typeface="Times New Roman"/>
                <a:cs typeface="Times New Roman"/>
                <a:sym typeface="Times New Roman"/>
              </a:defRPr>
            </a:lvl1pPr>
            <a:lvl2pPr indent="-355600" lvl="1" marL="914400">
              <a:lnSpc>
                <a:spcPct val="115000"/>
              </a:lnSpc>
              <a:spcBef>
                <a:spcPts val="0"/>
              </a:spcBef>
              <a:spcAft>
                <a:spcPts val="0"/>
              </a:spcAft>
              <a:buClr>
                <a:schemeClr val="dk1"/>
              </a:buClr>
              <a:buSzPts val="2000"/>
              <a:buFont typeface="Times New Roman"/>
              <a:buChar char="○"/>
              <a:defRPr sz="2000">
                <a:solidFill>
                  <a:schemeClr val="dk1"/>
                </a:solidFill>
                <a:latin typeface="Times New Roman"/>
                <a:ea typeface="Times New Roman"/>
                <a:cs typeface="Times New Roman"/>
                <a:sym typeface="Times New Roman"/>
              </a:defRPr>
            </a:lvl2pPr>
            <a:lvl3pPr indent="-317500" lvl="2" marL="13716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3pPr>
            <a:lvl4pPr indent="-317500" lvl="3" marL="18288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4pPr>
            <a:lvl5pPr indent="-317500" lvl="4" marL="22860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5pPr>
            <a:lvl6pPr indent="-317500" lvl="5" marL="27432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6pPr>
            <a:lvl7pPr indent="-317500" lvl="6" marL="32004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7pPr>
            <a:lvl8pPr indent="-317500" lvl="7" marL="36576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8pPr>
            <a:lvl9pPr indent="-317500" lvl="8" marL="41148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x.doi.org/10.36647/IJERCSE/09.09.Art014" TargetMode="External"/><Relationship Id="rId4" Type="http://schemas.openxmlformats.org/officeDocument/2006/relationships/slide" Target="/ppt/slid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slide" Target="/ppt/slides/slide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slide" Target="/ppt/slides/slide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slide" Target="/ppt/slides/slide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slide" Target="/ppt/slides/slide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slide" Target="/ppt/slid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slide" Target="/ppt/slid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oi.org/10.30534/ijacst/2023/011262023" TargetMode="External"/><Relationship Id="rId4" Type="http://schemas.openxmlformats.org/officeDocument/2006/relationships/hyperlink" Target="https://doi.org/10.1016/j.compag.2020.10530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i.org/10.1016/j.gltp.2021.08.061" TargetMode="External"/><Relationship Id="rId4" Type="http://schemas.openxmlformats.org/officeDocument/2006/relationships/hyperlink" Target="https://ijiset.com/vol9/v9s3/IJISET_V9_I03_09.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dx.doi.org/10.36647/IJERCSE/09.09.Art014"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i.org/10.30534/ijacst/2023/011262023" TargetMode="External"/><Relationship Id="rId4" Type="http://schemas.openxmlformats.org/officeDocument/2006/relationships/hyperlink" Target="https://doi.org/10.30534/ijacst/2023/011262023" TargetMode="External"/><Relationship Id="rId5" Type="http://schemas.openxmlformats.org/officeDocument/2006/relationships/hyperlink" Target="https://doi.org/10.30534/ijacst/2023/011262023" TargetMode="External"/><Relationship Id="rId6" Type="http://schemas.openxmlformats.org/officeDocument/2006/relationships/slide" Target="/ppt/slides/sl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i.org/10.1016/j.compag.2020.105300" TargetMode="External"/><Relationship Id="rId4" Type="http://schemas.openxmlformats.org/officeDocument/2006/relationships/slide" Target="/ppt/slides/slide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i.org/10.1016/j.gltp.2021.08.061" TargetMode="External"/><Relationship Id="rId4" Type="http://schemas.openxmlformats.org/officeDocument/2006/relationships/slide" Target="/ppt/slides/slide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ijiset.com/vol9/v9s3/IJISET_V9_I03_09.pdf" TargetMode="External"/><Relationship Id="rId4" Type="http://schemas.openxmlformats.org/officeDocument/2006/relationships/slide" Target="/ppt/slides/slide1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t/>
            </a:r>
            <a:endParaRPr b="1" sz="2700">
              <a:solidFill>
                <a:schemeClr val="accent2"/>
              </a:solidFill>
            </a:endParaRPr>
          </a:p>
          <a:p>
            <a:pPr indent="0" lvl="0" marL="0" rtl="0" algn="ctr">
              <a:spcBef>
                <a:spcPts val="0"/>
              </a:spcBef>
              <a:spcAft>
                <a:spcPts val="0"/>
              </a:spcAft>
              <a:buSzPts val="990"/>
              <a:buNone/>
            </a:pPr>
            <a:r>
              <a:t/>
            </a:r>
            <a:endParaRPr b="1" sz="2700">
              <a:solidFill>
                <a:schemeClr val="accent2"/>
              </a:solidFill>
            </a:endParaRPr>
          </a:p>
          <a:p>
            <a:pPr indent="0" lvl="0" marL="0" rtl="0" algn="ctr">
              <a:spcBef>
                <a:spcPts val="0"/>
              </a:spcBef>
              <a:spcAft>
                <a:spcPts val="0"/>
              </a:spcAft>
              <a:buSzPts val="990"/>
              <a:buNone/>
            </a:pPr>
            <a:r>
              <a:t/>
            </a:r>
            <a:endParaRPr b="1" sz="2700">
              <a:solidFill>
                <a:schemeClr val="accent2"/>
              </a:solidFill>
            </a:endParaRPr>
          </a:p>
          <a:p>
            <a:pPr indent="0" lvl="0" marL="0" rtl="0" algn="ctr">
              <a:spcBef>
                <a:spcPts val="0"/>
              </a:spcBef>
              <a:spcAft>
                <a:spcPts val="0"/>
              </a:spcAft>
              <a:buSzPts val="990"/>
              <a:buNone/>
            </a:pPr>
            <a:r>
              <a:t/>
            </a:r>
            <a:endParaRPr b="1" sz="2700">
              <a:solidFill>
                <a:schemeClr val="accent2"/>
              </a:solidFill>
            </a:endParaRPr>
          </a:p>
          <a:p>
            <a:pPr indent="0" lvl="0" marL="0" rtl="0" algn="ctr">
              <a:spcBef>
                <a:spcPts val="0"/>
              </a:spcBef>
              <a:spcAft>
                <a:spcPts val="0"/>
              </a:spcAft>
              <a:buSzPts val="990"/>
              <a:buNone/>
            </a:pPr>
            <a:r>
              <a:t/>
            </a:r>
            <a:endParaRPr b="1" sz="2700">
              <a:solidFill>
                <a:schemeClr val="accent2"/>
              </a:solidFill>
            </a:endParaRPr>
          </a:p>
          <a:p>
            <a:pPr indent="0" lvl="0" marL="0" rtl="0" algn="ctr">
              <a:spcBef>
                <a:spcPts val="0"/>
              </a:spcBef>
              <a:spcAft>
                <a:spcPts val="0"/>
              </a:spcAft>
              <a:buSzPts val="990"/>
              <a:buNone/>
            </a:pPr>
            <a:r>
              <a:t/>
            </a:r>
            <a:endParaRPr b="1" sz="2700">
              <a:solidFill>
                <a:schemeClr val="accent2"/>
              </a:solidFill>
            </a:endParaRPr>
          </a:p>
          <a:p>
            <a:pPr indent="0" lvl="0" marL="0" rtl="0" algn="ctr">
              <a:spcBef>
                <a:spcPts val="0"/>
              </a:spcBef>
              <a:spcAft>
                <a:spcPts val="0"/>
              </a:spcAft>
              <a:buClr>
                <a:schemeClr val="dk1"/>
              </a:buClr>
              <a:buSzPts val="990"/>
              <a:buFont typeface="Arial"/>
              <a:buNone/>
            </a:pPr>
            <a:r>
              <a:rPr b="1" lang="en" sz="2700">
                <a:solidFill>
                  <a:schemeClr val="accent2"/>
                </a:solidFill>
              </a:rPr>
              <a:t>Wild </a:t>
            </a:r>
            <a:r>
              <a:rPr b="1" lang="en" sz="2700">
                <a:solidFill>
                  <a:schemeClr val="accent2"/>
                </a:solidFill>
              </a:rPr>
              <a:t>Animal Intrusion Detection </a:t>
            </a:r>
            <a:endParaRPr b="1" sz="2700">
              <a:solidFill>
                <a:schemeClr val="accent2"/>
              </a:solidFill>
            </a:endParaRPr>
          </a:p>
          <a:p>
            <a:pPr indent="0" lvl="0" marL="0" rtl="0" algn="ctr">
              <a:spcBef>
                <a:spcPts val="0"/>
              </a:spcBef>
              <a:spcAft>
                <a:spcPts val="0"/>
              </a:spcAft>
              <a:buClr>
                <a:schemeClr val="dk1"/>
              </a:buClr>
              <a:buSzPts val="990"/>
              <a:buFont typeface="Arial"/>
              <a:buNone/>
            </a:pPr>
            <a:r>
              <a:rPr b="1" lang="en" sz="2700">
                <a:solidFill>
                  <a:schemeClr val="accent2"/>
                </a:solidFill>
              </a:rPr>
              <a:t>and Repellent System</a:t>
            </a:r>
            <a:endParaRPr b="1" sz="2700">
              <a:solidFill>
                <a:schemeClr val="accent2"/>
              </a:solidFill>
            </a:endParaRPr>
          </a:p>
          <a:p>
            <a:pPr indent="0" lvl="0" marL="0" rtl="0" algn="ctr">
              <a:spcBef>
                <a:spcPts val="0"/>
              </a:spcBef>
              <a:spcAft>
                <a:spcPts val="0"/>
              </a:spcAft>
              <a:buClr>
                <a:schemeClr val="dk1"/>
              </a:buClr>
              <a:buSzPts val="990"/>
              <a:buFont typeface="Arial"/>
              <a:buNone/>
            </a:pPr>
            <a:r>
              <a:t/>
            </a:r>
            <a:endParaRPr b="1" sz="2700">
              <a:solidFill>
                <a:schemeClr val="accent2"/>
              </a:solidFill>
            </a:endParaRPr>
          </a:p>
          <a:p>
            <a:pPr indent="0" lvl="0" marL="0" rtl="0" algn="ctr">
              <a:spcBef>
                <a:spcPts val="0"/>
              </a:spcBef>
              <a:spcAft>
                <a:spcPts val="0"/>
              </a:spcAft>
              <a:buSzPts val="990"/>
              <a:buNone/>
            </a:pPr>
            <a:r>
              <a:t/>
            </a:r>
            <a:endParaRPr b="1" sz="2700"/>
          </a:p>
        </p:txBody>
      </p:sp>
      <p:sp>
        <p:nvSpPr>
          <p:cNvPr id="70" name="Google Shape;70;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600"/>
              <a:t>Guided by:</a:t>
            </a:r>
            <a:endParaRPr b="1" sz="1600"/>
          </a:p>
          <a:p>
            <a:pPr indent="457200" lvl="0" marL="0" rtl="0" algn="l">
              <a:spcBef>
                <a:spcPts val="0"/>
              </a:spcBef>
              <a:spcAft>
                <a:spcPts val="0"/>
              </a:spcAft>
              <a:buNone/>
            </a:pPr>
            <a:r>
              <a:rPr lang="en" sz="1600"/>
              <a:t>Prof Dr. Panchami V</a:t>
            </a:r>
            <a:endParaRPr sz="1600"/>
          </a:p>
          <a:p>
            <a:pPr indent="457200" lvl="0" marL="0" rtl="0" algn="l">
              <a:spcBef>
                <a:spcPts val="0"/>
              </a:spcBef>
              <a:spcAft>
                <a:spcPts val="0"/>
              </a:spcAft>
              <a:buNone/>
            </a:pPr>
            <a:r>
              <a:rPr lang="en" sz="1600"/>
              <a:t>Prof Dr Lavanya Settipalli</a:t>
            </a:r>
            <a:r>
              <a:rPr lang="en" sz="1600"/>
              <a:t>                                                             </a:t>
            </a:r>
            <a:endParaRPr sz="1600"/>
          </a:p>
        </p:txBody>
      </p:sp>
      <p:sp>
        <p:nvSpPr>
          <p:cNvPr id="71" name="Google Shape;71;p13"/>
          <p:cNvSpPr txBox="1"/>
          <p:nvPr/>
        </p:nvSpPr>
        <p:spPr>
          <a:xfrm>
            <a:off x="5135750" y="2565575"/>
            <a:ext cx="38298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Presented by:  </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Abin JS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Harsha Anand PP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Joel Sebastian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K P Ashil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Lekha Treesa Titus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Parvathy Gopan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Ramkrishna K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600"/>
              <a:t>Literature Survey</a:t>
            </a:r>
            <a:endParaRPr sz="2600"/>
          </a:p>
          <a:p>
            <a:pPr indent="0" lvl="0" marL="0" rtl="0" algn="l">
              <a:spcBef>
                <a:spcPts val="0"/>
              </a:spcBef>
              <a:spcAft>
                <a:spcPts val="0"/>
              </a:spcAft>
              <a:buSzPts val="990"/>
              <a:buNone/>
            </a:pPr>
            <a:r>
              <a:t/>
            </a:r>
            <a:endParaRPr sz="2600"/>
          </a:p>
        </p:txBody>
      </p:sp>
      <p:sp>
        <p:nvSpPr>
          <p:cNvPr id="146" name="Google Shape;146;p22"/>
          <p:cNvSpPr txBox="1"/>
          <p:nvPr>
            <p:ph idx="1" type="body"/>
          </p:nvPr>
        </p:nvSpPr>
        <p:spPr>
          <a:xfrm>
            <a:off x="2039850" y="942100"/>
            <a:ext cx="6521400" cy="3416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523"/>
              <a:buNone/>
            </a:pPr>
            <a:r>
              <a:rPr b="1" lang="en" sz="1400">
                <a:highlight>
                  <a:srgbClr val="FFFFFF"/>
                </a:highlight>
              </a:rPr>
              <a:t>D. Ranparia, G. Singh, A. Rattan, H. Singh and N. Auluck, "Machine learning-based Acoustic Repellent System for Protecting Crops against Wild Animal Attacks," 2020, pp. 534-539, doi: 10.1109/ICIIS51140.2020.9342713.</a:t>
            </a:r>
            <a:endParaRPr b="1" sz="1400">
              <a:highlight>
                <a:srgbClr val="FFFFFF"/>
              </a:highlight>
            </a:endParaRPr>
          </a:p>
          <a:p>
            <a:pPr indent="0" lvl="0" marL="0" rtl="0" algn="just">
              <a:lnSpc>
                <a:spcPct val="80000"/>
              </a:lnSpc>
              <a:spcBef>
                <a:spcPts val="1200"/>
              </a:spcBef>
              <a:spcAft>
                <a:spcPts val="0"/>
              </a:spcAft>
              <a:buClr>
                <a:schemeClr val="dk1"/>
              </a:buClr>
              <a:buSzPts val="1100"/>
              <a:buFont typeface="Arial"/>
              <a:buNone/>
            </a:pPr>
            <a:r>
              <a:rPr b="1" lang="en" sz="1400" u="sng"/>
              <a:t>Key-Takeaways</a:t>
            </a:r>
            <a:r>
              <a:rPr b="1" lang="en" sz="1400">
                <a:highlight>
                  <a:schemeClr val="lt1"/>
                </a:highlight>
              </a:rPr>
              <a:t>	</a:t>
            </a:r>
            <a:endParaRPr sz="1400"/>
          </a:p>
          <a:p>
            <a:pPr indent="-317500" lvl="0" marL="457200" rtl="0" algn="just">
              <a:lnSpc>
                <a:spcPct val="80000"/>
              </a:lnSpc>
              <a:spcBef>
                <a:spcPts val="1200"/>
              </a:spcBef>
              <a:spcAft>
                <a:spcPts val="0"/>
              </a:spcAft>
              <a:buSzPts val="1400"/>
              <a:buChar char="●"/>
            </a:pPr>
            <a:r>
              <a:rPr lang="en"/>
              <a:t>Frequency generator</a:t>
            </a:r>
            <a:endParaRPr sz="1400"/>
          </a:p>
          <a:p>
            <a:pPr indent="-317500" lvl="0" marL="457200" rtl="0" algn="just">
              <a:lnSpc>
                <a:spcPct val="80000"/>
              </a:lnSpc>
              <a:spcBef>
                <a:spcPts val="1200"/>
              </a:spcBef>
              <a:spcAft>
                <a:spcPts val="0"/>
              </a:spcAft>
              <a:buSzPts val="1400"/>
              <a:buChar char="●"/>
            </a:pPr>
            <a:r>
              <a:rPr lang="en"/>
              <a:t>Mask RCNN for classification</a:t>
            </a:r>
            <a:endParaRPr sz="1400"/>
          </a:p>
          <a:p>
            <a:pPr indent="0" lvl="0" marL="0" rtl="0" algn="just">
              <a:lnSpc>
                <a:spcPct val="80000"/>
              </a:lnSpc>
              <a:spcBef>
                <a:spcPts val="1200"/>
              </a:spcBef>
              <a:spcAft>
                <a:spcPts val="0"/>
              </a:spcAft>
              <a:buNone/>
            </a:pPr>
            <a:r>
              <a:rPr b="1" lang="en" sz="1400" u="sng"/>
              <a:t>Advantages</a:t>
            </a:r>
            <a:endParaRPr b="1" sz="1400" u="sng">
              <a:highlight>
                <a:schemeClr val="lt1"/>
              </a:highlight>
            </a:endParaRPr>
          </a:p>
          <a:p>
            <a:pPr indent="-317500" lvl="0" marL="457200" rtl="0" algn="just">
              <a:lnSpc>
                <a:spcPct val="80000"/>
              </a:lnSpc>
              <a:spcBef>
                <a:spcPts val="1200"/>
              </a:spcBef>
              <a:spcAft>
                <a:spcPts val="0"/>
              </a:spcAft>
              <a:buSzPts val="1400"/>
              <a:buChar char="●"/>
            </a:pPr>
            <a:r>
              <a:rPr lang="en">
                <a:highlight>
                  <a:schemeClr val="lt1"/>
                </a:highlight>
              </a:rPr>
              <a:t>Improved efficiency</a:t>
            </a:r>
            <a:endParaRPr sz="1400">
              <a:highlight>
                <a:schemeClr val="lt1"/>
              </a:highlight>
            </a:endParaRPr>
          </a:p>
          <a:p>
            <a:pPr indent="-317500" lvl="0" marL="457200" rtl="0" algn="just">
              <a:lnSpc>
                <a:spcPct val="80000"/>
              </a:lnSpc>
              <a:spcBef>
                <a:spcPts val="1200"/>
              </a:spcBef>
              <a:spcAft>
                <a:spcPts val="0"/>
              </a:spcAft>
              <a:buSzPts val="1400"/>
              <a:buChar char="●"/>
            </a:pPr>
            <a:r>
              <a:rPr lang="en" sz="1400">
                <a:highlight>
                  <a:schemeClr val="lt1"/>
                </a:highlight>
              </a:rPr>
              <a:t>Mask RCNN for classification</a:t>
            </a:r>
            <a:endParaRPr sz="1400">
              <a:highlight>
                <a:schemeClr val="lt1"/>
              </a:highlight>
            </a:endParaRPr>
          </a:p>
          <a:p>
            <a:pPr indent="0" lvl="0" marL="0" rtl="0" algn="just">
              <a:lnSpc>
                <a:spcPct val="80000"/>
              </a:lnSpc>
              <a:spcBef>
                <a:spcPts val="1200"/>
              </a:spcBef>
              <a:spcAft>
                <a:spcPts val="0"/>
              </a:spcAft>
              <a:buClr>
                <a:schemeClr val="dk1"/>
              </a:buClr>
              <a:buSzPts val="1100"/>
              <a:buFont typeface="Arial"/>
              <a:buNone/>
            </a:pPr>
            <a:r>
              <a:rPr b="1" lang="en" sz="1400" u="sng"/>
              <a:t>Disadvantages</a:t>
            </a:r>
            <a:endParaRPr b="1" sz="1400" u="sng">
              <a:highlight>
                <a:schemeClr val="lt1"/>
              </a:highlight>
            </a:endParaRPr>
          </a:p>
          <a:p>
            <a:pPr indent="-317500" lvl="0" marL="457200" rtl="0" algn="just">
              <a:lnSpc>
                <a:spcPct val="80000"/>
              </a:lnSpc>
              <a:spcBef>
                <a:spcPts val="1200"/>
              </a:spcBef>
              <a:spcAft>
                <a:spcPts val="0"/>
              </a:spcAft>
              <a:buSzPts val="1400"/>
              <a:buChar char="●"/>
            </a:pPr>
            <a:r>
              <a:rPr lang="en" sz="1400">
                <a:highlight>
                  <a:schemeClr val="lt1"/>
                </a:highlight>
              </a:rPr>
              <a:t>Resource Demands </a:t>
            </a:r>
            <a:endParaRPr>
              <a:highlight>
                <a:schemeClr val="lt1"/>
              </a:highlight>
            </a:endParaRPr>
          </a:p>
          <a:p>
            <a:pPr indent="-317500" lvl="0" marL="457200" rtl="0" algn="just">
              <a:lnSpc>
                <a:spcPct val="80000"/>
              </a:lnSpc>
              <a:spcBef>
                <a:spcPts val="1200"/>
              </a:spcBef>
              <a:spcAft>
                <a:spcPts val="0"/>
              </a:spcAft>
              <a:buSzPts val="1400"/>
              <a:buChar char="●"/>
            </a:pPr>
            <a:r>
              <a:rPr lang="en">
                <a:highlight>
                  <a:schemeClr val="lt1"/>
                </a:highlight>
              </a:rPr>
              <a:t>N</a:t>
            </a:r>
            <a:r>
              <a:rPr lang="en" sz="1400">
                <a:highlight>
                  <a:schemeClr val="lt1"/>
                </a:highlight>
              </a:rPr>
              <a:t>eed for Training</a:t>
            </a:r>
            <a:endParaRPr sz="1400"/>
          </a:p>
          <a:p>
            <a:pPr indent="0" lvl="0" marL="0" rtl="0" algn="just">
              <a:lnSpc>
                <a:spcPct val="80000"/>
              </a:lnSpc>
              <a:spcBef>
                <a:spcPts val="1200"/>
              </a:spcBef>
              <a:spcAft>
                <a:spcPts val="0"/>
              </a:spcAft>
              <a:buSzPts val="523"/>
              <a:buNone/>
            </a:pPr>
            <a:r>
              <a:rPr lang="en" sz="1400">
                <a:latin typeface="Roboto"/>
                <a:ea typeface="Roboto"/>
                <a:cs typeface="Roboto"/>
                <a:sym typeface="Roboto"/>
              </a:rPr>
              <a:t>                                                                                                          </a:t>
            </a:r>
            <a:endParaRPr sz="1400">
              <a:latin typeface="Roboto"/>
              <a:ea typeface="Roboto"/>
              <a:cs typeface="Roboto"/>
              <a:sym typeface="Roboto"/>
            </a:endParaRPr>
          </a:p>
          <a:p>
            <a:pPr indent="0" lvl="0" marL="457200" rtl="0" algn="just">
              <a:lnSpc>
                <a:spcPct val="80000"/>
              </a:lnSpc>
              <a:spcBef>
                <a:spcPts val="1200"/>
              </a:spcBef>
              <a:spcAft>
                <a:spcPts val="1200"/>
              </a:spcAft>
              <a:buSzPts val="523"/>
              <a:buNone/>
            </a:pPr>
            <a:r>
              <a:t/>
            </a:r>
            <a:endParaRPr sz="1400">
              <a:latin typeface="Roboto"/>
              <a:ea typeface="Roboto"/>
              <a:cs typeface="Roboto"/>
              <a:sym typeface="Roboto"/>
            </a:endParaRPr>
          </a:p>
        </p:txBody>
      </p:sp>
      <p:sp>
        <p:nvSpPr>
          <p:cNvPr id="147" name="Google Shape;147;p22">
            <a:hlinkClick action="ppaction://hlinksldjump" r:id="rId3"/>
          </p:cNvPr>
          <p:cNvSpPr/>
          <p:nvPr/>
        </p:nvSpPr>
        <p:spPr>
          <a:xfrm>
            <a:off x="70450" y="613925"/>
            <a:ext cx="1597200" cy="2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48" name="Google Shape;148;p22"/>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2"/>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Literature Survey</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600"/>
              <a:t>Literature Survey</a:t>
            </a:r>
            <a:endParaRPr sz="2600"/>
          </a:p>
          <a:p>
            <a:pPr indent="0" lvl="0" marL="0" rtl="0" algn="l">
              <a:spcBef>
                <a:spcPts val="0"/>
              </a:spcBef>
              <a:spcAft>
                <a:spcPts val="0"/>
              </a:spcAft>
              <a:buSzPts val="990"/>
              <a:buNone/>
            </a:pPr>
            <a:r>
              <a:t/>
            </a:r>
            <a:endParaRPr sz="2600"/>
          </a:p>
        </p:txBody>
      </p:sp>
      <p:sp>
        <p:nvSpPr>
          <p:cNvPr id="155" name="Google Shape;155;p23"/>
          <p:cNvSpPr txBox="1"/>
          <p:nvPr>
            <p:ph idx="1" type="body"/>
          </p:nvPr>
        </p:nvSpPr>
        <p:spPr>
          <a:xfrm>
            <a:off x="2039850" y="942100"/>
            <a:ext cx="6521400" cy="3416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3111"/>
              <a:buNone/>
            </a:pPr>
            <a:r>
              <a:rPr b="1" lang="en" sz="1400">
                <a:highlight>
                  <a:srgbClr val="FFFFFF"/>
                </a:highlight>
              </a:rPr>
              <a:t>Patil, Hardiki and Ansari, Namrata, Automated Wild-Animal Intrusion Detection and Repellent System Using Artificial Intelligence of Things (MAY 7, 2021). </a:t>
            </a:r>
            <a:endParaRPr b="1" sz="1400"/>
          </a:p>
          <a:p>
            <a:pPr indent="0" lvl="0" marL="0" rtl="0" algn="l">
              <a:lnSpc>
                <a:spcPct val="80000"/>
              </a:lnSpc>
              <a:spcBef>
                <a:spcPts val="1200"/>
              </a:spcBef>
              <a:spcAft>
                <a:spcPts val="0"/>
              </a:spcAft>
              <a:buNone/>
            </a:pPr>
            <a:r>
              <a:rPr b="1" lang="en" sz="1400" u="sng"/>
              <a:t>Key-Takeaways</a:t>
            </a:r>
            <a:endParaRPr b="1" sz="1400" u="sng"/>
          </a:p>
          <a:p>
            <a:pPr indent="-317500" lvl="0" marL="457200" rtl="0" algn="l">
              <a:lnSpc>
                <a:spcPct val="80000"/>
              </a:lnSpc>
              <a:spcBef>
                <a:spcPts val="1200"/>
              </a:spcBef>
              <a:spcAft>
                <a:spcPts val="0"/>
              </a:spcAft>
              <a:buClr>
                <a:srgbClr val="000000"/>
              </a:buClr>
              <a:buSzPts val="1400"/>
              <a:buFont typeface="Times New Roman"/>
              <a:buChar char="●"/>
            </a:pPr>
            <a:r>
              <a:rPr lang="en"/>
              <a:t>Automated detection system</a:t>
            </a:r>
            <a:endParaRPr/>
          </a:p>
          <a:p>
            <a:pPr indent="-317500" lvl="0" marL="457200" rtl="0" algn="l">
              <a:lnSpc>
                <a:spcPct val="80000"/>
              </a:lnSpc>
              <a:spcBef>
                <a:spcPts val="1200"/>
              </a:spcBef>
              <a:spcAft>
                <a:spcPts val="0"/>
              </a:spcAft>
              <a:buClr>
                <a:srgbClr val="000000"/>
              </a:buClr>
              <a:buSzPts val="1400"/>
              <a:buFont typeface="Times New Roman"/>
              <a:buChar char="●"/>
            </a:pPr>
            <a:r>
              <a:rPr lang="en"/>
              <a:t>Acoustic repellent system</a:t>
            </a:r>
            <a:endParaRPr sz="1400"/>
          </a:p>
          <a:p>
            <a:pPr indent="0" lvl="0" marL="0" rtl="0" algn="l">
              <a:lnSpc>
                <a:spcPct val="80000"/>
              </a:lnSpc>
              <a:spcBef>
                <a:spcPts val="1200"/>
              </a:spcBef>
              <a:spcAft>
                <a:spcPts val="0"/>
              </a:spcAft>
              <a:buNone/>
            </a:pPr>
            <a:r>
              <a:rPr b="1" lang="en" sz="1400" u="sng"/>
              <a:t>Advantages</a:t>
            </a:r>
            <a:endParaRPr sz="1400" u="sng"/>
          </a:p>
          <a:p>
            <a:pPr indent="-317500" lvl="0" marL="457200" rtl="0" algn="l">
              <a:lnSpc>
                <a:spcPct val="80000"/>
              </a:lnSpc>
              <a:spcBef>
                <a:spcPts val="1200"/>
              </a:spcBef>
              <a:spcAft>
                <a:spcPts val="0"/>
              </a:spcAft>
              <a:buClr>
                <a:srgbClr val="000000"/>
              </a:buClr>
              <a:buSzPts val="1400"/>
              <a:buFont typeface="Times New Roman"/>
              <a:buChar char="●"/>
            </a:pPr>
            <a:r>
              <a:rPr lang="en"/>
              <a:t>Non-lethal methods like alarms and lights</a:t>
            </a:r>
            <a:endParaRPr/>
          </a:p>
          <a:p>
            <a:pPr indent="-317500" lvl="0" marL="457200" rtl="0" algn="l">
              <a:lnSpc>
                <a:spcPct val="80000"/>
              </a:lnSpc>
              <a:spcBef>
                <a:spcPts val="1200"/>
              </a:spcBef>
              <a:spcAft>
                <a:spcPts val="0"/>
              </a:spcAft>
              <a:buClr>
                <a:srgbClr val="000000"/>
              </a:buClr>
              <a:buSzPts val="1400"/>
              <a:buFont typeface="Times New Roman"/>
              <a:buChar char="●"/>
            </a:pPr>
            <a:r>
              <a:rPr lang="en"/>
              <a:t>Cost effectiveness</a:t>
            </a:r>
            <a:endParaRPr sz="1400"/>
          </a:p>
          <a:p>
            <a:pPr indent="0" lvl="0" marL="0" rtl="0" algn="l">
              <a:lnSpc>
                <a:spcPct val="80000"/>
              </a:lnSpc>
              <a:spcBef>
                <a:spcPts val="1200"/>
              </a:spcBef>
              <a:spcAft>
                <a:spcPts val="0"/>
              </a:spcAft>
              <a:buNone/>
            </a:pPr>
            <a:r>
              <a:rPr b="1" lang="en" sz="1400" u="sng"/>
              <a:t>Limitations</a:t>
            </a:r>
            <a:endParaRPr sz="1400" u="sng"/>
          </a:p>
          <a:p>
            <a:pPr indent="-317500" lvl="0" marL="457200" rtl="0" algn="l">
              <a:lnSpc>
                <a:spcPct val="80000"/>
              </a:lnSpc>
              <a:spcBef>
                <a:spcPts val="1200"/>
              </a:spcBef>
              <a:spcAft>
                <a:spcPts val="0"/>
              </a:spcAft>
              <a:buClr>
                <a:srgbClr val="000000"/>
              </a:buClr>
              <a:buSzPts val="1400"/>
              <a:buFont typeface="Times New Roman"/>
              <a:buChar char="●"/>
            </a:pPr>
            <a:r>
              <a:rPr lang="en" sz="1400"/>
              <a:t>Reduced accuracy in low-light conditions</a:t>
            </a:r>
            <a:endParaRPr sz="1400"/>
          </a:p>
          <a:p>
            <a:pPr indent="-317500" lvl="0" marL="457200" rtl="0" algn="l">
              <a:lnSpc>
                <a:spcPct val="80000"/>
              </a:lnSpc>
              <a:spcBef>
                <a:spcPts val="1200"/>
              </a:spcBef>
              <a:spcAft>
                <a:spcPts val="1200"/>
              </a:spcAft>
              <a:buClr>
                <a:srgbClr val="000000"/>
              </a:buClr>
              <a:buSzPts val="1400"/>
              <a:buFont typeface="Times New Roman"/>
              <a:buChar char="●"/>
            </a:pPr>
            <a:r>
              <a:rPr lang="en"/>
              <a:t>Susceptible to weather damage</a:t>
            </a:r>
            <a:endParaRPr sz="1400"/>
          </a:p>
        </p:txBody>
      </p:sp>
      <p:sp>
        <p:nvSpPr>
          <p:cNvPr id="156" name="Google Shape;156;p23">
            <a:hlinkClick action="ppaction://hlinksldjump" r:id="rId3"/>
          </p:cNvPr>
          <p:cNvSpPr/>
          <p:nvPr/>
        </p:nvSpPr>
        <p:spPr>
          <a:xfrm>
            <a:off x="70450" y="613925"/>
            <a:ext cx="1597200" cy="2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57" name="Google Shape;157;p23"/>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3"/>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Literature Survey</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600"/>
              <a:t>Literature Survey</a:t>
            </a:r>
            <a:endParaRPr sz="2600"/>
          </a:p>
          <a:p>
            <a:pPr indent="0" lvl="0" marL="0" rtl="0" algn="l">
              <a:spcBef>
                <a:spcPts val="0"/>
              </a:spcBef>
              <a:spcAft>
                <a:spcPts val="0"/>
              </a:spcAft>
              <a:buSzPts val="990"/>
              <a:buNone/>
            </a:pPr>
            <a:r>
              <a:t/>
            </a:r>
            <a:endParaRPr sz="2600"/>
          </a:p>
        </p:txBody>
      </p:sp>
      <p:sp>
        <p:nvSpPr>
          <p:cNvPr id="164" name="Google Shape;164;p24"/>
          <p:cNvSpPr txBox="1"/>
          <p:nvPr>
            <p:ph idx="1" type="body"/>
          </p:nvPr>
        </p:nvSpPr>
        <p:spPr>
          <a:xfrm>
            <a:off x="2039850" y="942100"/>
            <a:ext cx="65214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Sabina, Nadia &amp; P.V, Haseena. (2022). An Intelligent Animal Repellent System for Crop Protection: A Deep Learning Approach. International Journal of Engineering Research in Computer Science and Engineering. </a:t>
            </a:r>
            <a:r>
              <a:rPr b="1" lang="en">
                <a:highlight>
                  <a:schemeClr val="lt1"/>
                </a:highlight>
              </a:rPr>
              <a:t>DOI:</a:t>
            </a:r>
            <a:r>
              <a:rPr b="1" lang="en">
                <a:highlight>
                  <a:schemeClr val="lt1"/>
                </a:highlight>
                <a:uFill>
                  <a:noFill/>
                </a:uFill>
                <a:hlinkClick r:id="rId3"/>
              </a:rPr>
              <a:t>10.36647/IJERCSE/09.09.Art014</a:t>
            </a:r>
            <a:endParaRPr b="1">
              <a:highlight>
                <a:srgbClr val="FFFFFF"/>
              </a:highlight>
            </a:endParaRPr>
          </a:p>
          <a:p>
            <a:pPr indent="0" lvl="0" marL="0" rtl="0" algn="l">
              <a:lnSpc>
                <a:spcPct val="80000"/>
              </a:lnSpc>
              <a:spcBef>
                <a:spcPts val="1200"/>
              </a:spcBef>
              <a:spcAft>
                <a:spcPts val="0"/>
              </a:spcAft>
              <a:buNone/>
            </a:pPr>
            <a:r>
              <a:rPr b="1" lang="en" u="sng"/>
              <a:t>Key-Takeaways</a:t>
            </a:r>
            <a:endParaRPr b="1" u="sng"/>
          </a:p>
          <a:p>
            <a:pPr indent="-317500" lvl="0" marL="457200" rtl="0" algn="l">
              <a:lnSpc>
                <a:spcPct val="80000"/>
              </a:lnSpc>
              <a:spcBef>
                <a:spcPts val="1200"/>
              </a:spcBef>
              <a:spcAft>
                <a:spcPts val="0"/>
              </a:spcAft>
              <a:buClr>
                <a:srgbClr val="000000"/>
              </a:buClr>
              <a:buSzPts val="1400"/>
              <a:buFont typeface="Times New Roman"/>
              <a:buChar char="●"/>
            </a:pPr>
            <a:r>
              <a:rPr lang="en"/>
              <a:t>Integrated GSM-based notifications via React Native app</a:t>
            </a:r>
            <a:endParaRPr/>
          </a:p>
          <a:p>
            <a:pPr indent="-317500" lvl="0" marL="457200" rtl="0" algn="l">
              <a:lnSpc>
                <a:spcPct val="80000"/>
              </a:lnSpc>
              <a:spcBef>
                <a:spcPts val="1200"/>
              </a:spcBef>
              <a:spcAft>
                <a:spcPts val="0"/>
              </a:spcAft>
              <a:buClr>
                <a:srgbClr val="000000"/>
              </a:buClr>
              <a:buSzPts val="1400"/>
              <a:buFont typeface="Times New Roman"/>
              <a:buChar char="●"/>
            </a:pPr>
            <a:r>
              <a:rPr lang="en"/>
              <a:t>Adopted ultrasonic repellent system</a:t>
            </a:r>
            <a:endParaRPr/>
          </a:p>
          <a:p>
            <a:pPr indent="0" lvl="0" marL="0" rtl="0" algn="l">
              <a:lnSpc>
                <a:spcPct val="80000"/>
              </a:lnSpc>
              <a:spcBef>
                <a:spcPts val="1200"/>
              </a:spcBef>
              <a:spcAft>
                <a:spcPts val="0"/>
              </a:spcAft>
              <a:buNone/>
            </a:pPr>
            <a:r>
              <a:rPr b="1" lang="en" u="sng"/>
              <a:t>Advantages</a:t>
            </a:r>
            <a:endParaRPr u="sng"/>
          </a:p>
          <a:p>
            <a:pPr indent="-317500" lvl="0" marL="457200" rtl="0" algn="l">
              <a:lnSpc>
                <a:spcPct val="80000"/>
              </a:lnSpc>
              <a:spcBef>
                <a:spcPts val="1200"/>
              </a:spcBef>
              <a:spcAft>
                <a:spcPts val="0"/>
              </a:spcAft>
              <a:buClr>
                <a:srgbClr val="000000"/>
              </a:buClr>
              <a:buSzPts val="1400"/>
              <a:buFont typeface="Times New Roman"/>
              <a:buChar char="●"/>
            </a:pPr>
            <a:r>
              <a:rPr lang="en"/>
              <a:t>Real-time monitoring and alerts</a:t>
            </a:r>
            <a:endParaRPr/>
          </a:p>
          <a:p>
            <a:pPr indent="-317500" lvl="0" marL="457200" rtl="0" algn="l">
              <a:lnSpc>
                <a:spcPct val="80000"/>
              </a:lnSpc>
              <a:spcBef>
                <a:spcPts val="1200"/>
              </a:spcBef>
              <a:spcAft>
                <a:spcPts val="0"/>
              </a:spcAft>
              <a:buClr>
                <a:srgbClr val="000000"/>
              </a:buClr>
              <a:buSzPts val="1400"/>
              <a:buFont typeface="Times New Roman"/>
              <a:buChar char="●"/>
            </a:pPr>
            <a:r>
              <a:rPr lang="en"/>
              <a:t>Humane, non-lethal repellent methods</a:t>
            </a:r>
            <a:endParaRPr/>
          </a:p>
          <a:p>
            <a:pPr indent="0" lvl="0" marL="0" rtl="0" algn="l">
              <a:lnSpc>
                <a:spcPct val="80000"/>
              </a:lnSpc>
              <a:spcBef>
                <a:spcPts val="1200"/>
              </a:spcBef>
              <a:spcAft>
                <a:spcPts val="0"/>
              </a:spcAft>
              <a:buNone/>
            </a:pPr>
            <a:r>
              <a:rPr b="1" lang="en" u="sng"/>
              <a:t>Limitations</a:t>
            </a:r>
            <a:endParaRPr u="sng"/>
          </a:p>
          <a:p>
            <a:pPr indent="-317500" lvl="0" marL="457200" rtl="0" algn="l">
              <a:lnSpc>
                <a:spcPct val="80000"/>
              </a:lnSpc>
              <a:spcBef>
                <a:spcPts val="1200"/>
              </a:spcBef>
              <a:spcAft>
                <a:spcPts val="0"/>
              </a:spcAft>
              <a:buClr>
                <a:srgbClr val="000000"/>
              </a:buClr>
              <a:buSzPts val="1400"/>
              <a:buFont typeface="Times New Roman"/>
              <a:buChar char="●"/>
            </a:pPr>
            <a:r>
              <a:rPr lang="en"/>
              <a:t>Repelling limited to ultrasonic-sensitive animals</a:t>
            </a:r>
            <a:endParaRPr/>
          </a:p>
          <a:p>
            <a:pPr indent="-317500" lvl="0" marL="457200" rtl="0" algn="l">
              <a:lnSpc>
                <a:spcPct val="80000"/>
              </a:lnSpc>
              <a:spcBef>
                <a:spcPts val="1200"/>
              </a:spcBef>
              <a:spcAft>
                <a:spcPts val="1200"/>
              </a:spcAft>
              <a:buClr>
                <a:srgbClr val="000000"/>
              </a:buClr>
              <a:buSzPts val="1400"/>
              <a:buFont typeface="Times New Roman"/>
              <a:buChar char="●"/>
            </a:pPr>
            <a:r>
              <a:rPr lang="en"/>
              <a:t>Dependent on camera quality and lighting conditions</a:t>
            </a:r>
            <a:endParaRPr/>
          </a:p>
        </p:txBody>
      </p:sp>
      <p:sp>
        <p:nvSpPr>
          <p:cNvPr id="165" name="Google Shape;165;p24">
            <a:hlinkClick action="ppaction://hlinksldjump" r:id="rId4"/>
          </p:cNvPr>
          <p:cNvSpPr/>
          <p:nvPr/>
        </p:nvSpPr>
        <p:spPr>
          <a:xfrm>
            <a:off x="70450" y="613925"/>
            <a:ext cx="1597200" cy="2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66" name="Google Shape;166;p24"/>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4"/>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Literature Survey</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idx="1" type="body"/>
          </p:nvPr>
        </p:nvSpPr>
        <p:spPr>
          <a:xfrm>
            <a:off x="2039850" y="942100"/>
            <a:ext cx="65214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a:t>Bavane, Vikas &amp; Raut, Arti &amp; Sonune, Swapnil &amp; Bawane, A &amp; Jawandhiya, Pradip. (2018). “Protection of Crops from Wild Animals Using Intelligent Surveillance System”. </a:t>
            </a:r>
            <a:endParaRPr b="1"/>
          </a:p>
          <a:p>
            <a:pPr indent="0" lvl="0" marL="0" rtl="0" algn="just">
              <a:lnSpc>
                <a:spcPct val="80000"/>
              </a:lnSpc>
              <a:spcBef>
                <a:spcPts val="1200"/>
              </a:spcBef>
              <a:spcAft>
                <a:spcPts val="0"/>
              </a:spcAft>
              <a:buNone/>
            </a:pPr>
            <a:r>
              <a:rPr b="1" lang="en" u="sng"/>
              <a:t>Key-Takeaways</a:t>
            </a:r>
            <a:endParaRPr b="1" u="sng"/>
          </a:p>
          <a:p>
            <a:pPr indent="-317500" lvl="0" marL="457200" rtl="0" algn="just">
              <a:lnSpc>
                <a:spcPct val="80000"/>
              </a:lnSpc>
              <a:spcBef>
                <a:spcPts val="1200"/>
              </a:spcBef>
              <a:spcAft>
                <a:spcPts val="0"/>
              </a:spcAft>
              <a:buClr>
                <a:srgbClr val="000000"/>
              </a:buClr>
              <a:buSzPts val="1400"/>
              <a:buFont typeface="Times New Roman"/>
              <a:buChar char="●"/>
            </a:pPr>
            <a:r>
              <a:rPr lang="en"/>
              <a:t>Incorporated real-time notifications</a:t>
            </a:r>
            <a:endParaRPr/>
          </a:p>
          <a:p>
            <a:pPr indent="-317500" lvl="0" marL="457200" rtl="0" algn="just">
              <a:lnSpc>
                <a:spcPct val="80000"/>
              </a:lnSpc>
              <a:spcBef>
                <a:spcPts val="1200"/>
              </a:spcBef>
              <a:spcAft>
                <a:spcPts val="0"/>
              </a:spcAft>
              <a:buClr>
                <a:srgbClr val="000000"/>
              </a:buClr>
              <a:buSzPts val="1400"/>
              <a:buFont typeface="Times New Roman"/>
              <a:buChar char="●"/>
            </a:pPr>
            <a:r>
              <a:rPr lang="en"/>
              <a:t>System that sounds through solar animal repellent</a:t>
            </a:r>
            <a:endParaRPr/>
          </a:p>
          <a:p>
            <a:pPr indent="0" lvl="0" marL="0" rtl="0" algn="just">
              <a:lnSpc>
                <a:spcPct val="80000"/>
              </a:lnSpc>
              <a:spcBef>
                <a:spcPts val="1200"/>
              </a:spcBef>
              <a:spcAft>
                <a:spcPts val="0"/>
              </a:spcAft>
              <a:buNone/>
            </a:pPr>
            <a:r>
              <a:rPr b="1" lang="en" u="sng"/>
              <a:t>Advantages</a:t>
            </a:r>
            <a:endParaRPr u="sng"/>
          </a:p>
          <a:p>
            <a:pPr indent="-317500" lvl="0" marL="457200" rtl="0" algn="just">
              <a:lnSpc>
                <a:spcPct val="80000"/>
              </a:lnSpc>
              <a:spcBef>
                <a:spcPts val="1200"/>
              </a:spcBef>
              <a:spcAft>
                <a:spcPts val="0"/>
              </a:spcAft>
              <a:buClr>
                <a:srgbClr val="000000"/>
              </a:buClr>
              <a:buSzPts val="1400"/>
              <a:buFont typeface="Times New Roman"/>
              <a:buChar char="●"/>
            </a:pPr>
            <a:r>
              <a:rPr lang="en"/>
              <a:t>Reliable GSM alerts in low-internet areas</a:t>
            </a:r>
            <a:endParaRPr/>
          </a:p>
          <a:p>
            <a:pPr indent="-317500" lvl="0" marL="457200" rtl="0" algn="just">
              <a:lnSpc>
                <a:spcPct val="80000"/>
              </a:lnSpc>
              <a:spcBef>
                <a:spcPts val="1200"/>
              </a:spcBef>
              <a:spcAft>
                <a:spcPts val="0"/>
              </a:spcAft>
              <a:buClr>
                <a:srgbClr val="000000"/>
              </a:buClr>
              <a:buSzPts val="1400"/>
              <a:buFont typeface="Times New Roman"/>
              <a:buChar char="●"/>
            </a:pPr>
            <a:r>
              <a:rPr lang="en"/>
              <a:t>Enables remote monitoring for farmers</a:t>
            </a:r>
            <a:endParaRPr/>
          </a:p>
          <a:p>
            <a:pPr indent="0" lvl="0" marL="0" rtl="0" algn="just">
              <a:lnSpc>
                <a:spcPct val="80000"/>
              </a:lnSpc>
              <a:spcBef>
                <a:spcPts val="1200"/>
              </a:spcBef>
              <a:spcAft>
                <a:spcPts val="0"/>
              </a:spcAft>
              <a:buNone/>
            </a:pPr>
            <a:r>
              <a:rPr b="1" lang="en" u="sng"/>
              <a:t>Limitations</a:t>
            </a:r>
            <a:endParaRPr u="sng"/>
          </a:p>
          <a:p>
            <a:pPr indent="-317500" lvl="0" marL="457200" rtl="0" algn="just">
              <a:lnSpc>
                <a:spcPct val="80000"/>
              </a:lnSpc>
              <a:spcBef>
                <a:spcPts val="1200"/>
              </a:spcBef>
              <a:spcAft>
                <a:spcPts val="0"/>
              </a:spcAft>
              <a:buClr>
                <a:srgbClr val="000000"/>
              </a:buClr>
              <a:buSzPts val="1400"/>
              <a:buFont typeface="Times New Roman"/>
              <a:buChar char="●"/>
            </a:pPr>
            <a:r>
              <a:rPr lang="en"/>
              <a:t>Susceptible to weather damage</a:t>
            </a:r>
            <a:endParaRPr/>
          </a:p>
          <a:p>
            <a:pPr indent="-317500" lvl="0" marL="457200" rtl="0" algn="just">
              <a:lnSpc>
                <a:spcPct val="80000"/>
              </a:lnSpc>
              <a:spcBef>
                <a:spcPts val="1200"/>
              </a:spcBef>
              <a:spcAft>
                <a:spcPts val="0"/>
              </a:spcAft>
              <a:buClr>
                <a:srgbClr val="000000"/>
              </a:buClr>
              <a:buSzPts val="1400"/>
              <a:buFont typeface="Times New Roman"/>
              <a:buChar char="●"/>
            </a:pPr>
            <a:r>
              <a:rPr lang="en"/>
              <a:t>Dependent on GSM coverage</a:t>
            </a:r>
            <a:endParaRPr b="1"/>
          </a:p>
          <a:p>
            <a:pPr indent="0" lvl="0" marL="0" rtl="0" algn="just">
              <a:lnSpc>
                <a:spcPct val="80000"/>
              </a:lnSpc>
              <a:spcBef>
                <a:spcPts val="1200"/>
              </a:spcBef>
              <a:spcAft>
                <a:spcPts val="0"/>
              </a:spcAft>
              <a:buNone/>
            </a:pPr>
            <a:r>
              <a:t/>
            </a:r>
            <a:endParaRPr/>
          </a:p>
          <a:p>
            <a:pPr indent="0" lvl="0" marL="0" rtl="0" algn="just">
              <a:lnSpc>
                <a:spcPct val="80000"/>
              </a:lnSpc>
              <a:spcBef>
                <a:spcPts val="1200"/>
              </a:spcBef>
              <a:spcAft>
                <a:spcPts val="0"/>
              </a:spcAft>
              <a:buClr>
                <a:schemeClr val="dk1"/>
              </a:buClr>
              <a:buSzPts val="2800"/>
              <a:buFont typeface="Arial"/>
              <a:buNone/>
            </a:pPr>
            <a:r>
              <a:t/>
            </a:r>
            <a:endParaRPr b="1"/>
          </a:p>
          <a:p>
            <a:pPr indent="0" lvl="0" marL="457200" rtl="0" algn="just">
              <a:lnSpc>
                <a:spcPct val="80000"/>
              </a:lnSpc>
              <a:spcBef>
                <a:spcPts val="1200"/>
              </a:spcBef>
              <a:spcAft>
                <a:spcPts val="0"/>
              </a:spcAft>
              <a:buClr>
                <a:schemeClr val="dk1"/>
              </a:buClr>
              <a:buSzPts val="2800"/>
              <a:buFont typeface="Arial"/>
              <a:buNone/>
            </a:pPr>
            <a:r>
              <a:t/>
            </a:r>
            <a:endParaRPr b="1"/>
          </a:p>
          <a:p>
            <a:pPr indent="0" lvl="0" marL="0" rtl="0" algn="just">
              <a:lnSpc>
                <a:spcPct val="80000"/>
              </a:lnSpc>
              <a:spcBef>
                <a:spcPts val="1200"/>
              </a:spcBef>
              <a:spcAft>
                <a:spcPts val="0"/>
              </a:spcAft>
              <a:buClr>
                <a:schemeClr val="dk1"/>
              </a:buClr>
              <a:buSzPts val="2800"/>
              <a:buFont typeface="Arial"/>
              <a:buNone/>
            </a:pPr>
            <a:r>
              <a:t/>
            </a:r>
            <a:endParaRPr b="1"/>
          </a:p>
          <a:p>
            <a:pPr indent="0" lvl="0" marL="457200" rtl="0" algn="just">
              <a:lnSpc>
                <a:spcPct val="80000"/>
              </a:lnSpc>
              <a:spcBef>
                <a:spcPts val="1200"/>
              </a:spcBef>
              <a:spcAft>
                <a:spcPts val="0"/>
              </a:spcAft>
              <a:buClr>
                <a:schemeClr val="dk1"/>
              </a:buClr>
              <a:buSzPts val="2800"/>
              <a:buFont typeface="Arial"/>
              <a:buNone/>
            </a:pPr>
            <a:r>
              <a:t/>
            </a:r>
            <a:endParaRPr b="1"/>
          </a:p>
          <a:p>
            <a:pPr indent="0" lvl="0" marL="0" rtl="0" algn="just">
              <a:lnSpc>
                <a:spcPct val="80000"/>
              </a:lnSpc>
              <a:spcBef>
                <a:spcPts val="1200"/>
              </a:spcBef>
              <a:spcAft>
                <a:spcPts val="0"/>
              </a:spcAft>
              <a:buClr>
                <a:schemeClr val="dk1"/>
              </a:buClr>
              <a:buSzPts val="2800"/>
              <a:buFont typeface="Arial"/>
              <a:buNone/>
            </a:pPr>
            <a:r>
              <a:t/>
            </a:r>
            <a:endParaRPr b="1"/>
          </a:p>
          <a:p>
            <a:pPr indent="0" lvl="0" marL="0" rtl="0" algn="just">
              <a:lnSpc>
                <a:spcPct val="80000"/>
              </a:lnSpc>
              <a:spcBef>
                <a:spcPts val="1200"/>
              </a:spcBef>
              <a:spcAft>
                <a:spcPts val="1200"/>
              </a:spcAft>
              <a:buNone/>
            </a:pPr>
            <a:r>
              <a:t/>
            </a:r>
            <a:endParaRPr b="1"/>
          </a:p>
        </p:txBody>
      </p:sp>
      <p:sp>
        <p:nvSpPr>
          <p:cNvPr id="173" name="Google Shape;173;p25"/>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600"/>
              <a:t>Literature Survey</a:t>
            </a:r>
            <a:endParaRPr sz="2600"/>
          </a:p>
          <a:p>
            <a:pPr indent="0" lvl="0" marL="0" rtl="0" algn="l">
              <a:spcBef>
                <a:spcPts val="0"/>
              </a:spcBef>
              <a:spcAft>
                <a:spcPts val="0"/>
              </a:spcAft>
              <a:buSzPts val="990"/>
              <a:buNone/>
            </a:pPr>
            <a:r>
              <a:t/>
            </a:r>
            <a:endParaRPr sz="2600"/>
          </a:p>
        </p:txBody>
      </p:sp>
      <p:sp>
        <p:nvSpPr>
          <p:cNvPr id="174" name="Google Shape;174;p25">
            <a:hlinkClick action="ppaction://hlinksldjump" r:id="rId3"/>
          </p:cNvPr>
          <p:cNvSpPr/>
          <p:nvPr/>
        </p:nvSpPr>
        <p:spPr>
          <a:xfrm>
            <a:off x="70450" y="613925"/>
            <a:ext cx="1597200" cy="2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75" name="Google Shape;175;p25"/>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5"/>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Literature Survey</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Research Gap</a:t>
            </a:r>
            <a:endParaRPr b="1" sz="2620"/>
          </a:p>
        </p:txBody>
      </p:sp>
      <p:sp>
        <p:nvSpPr>
          <p:cNvPr id="182" name="Google Shape;182;p26"/>
          <p:cNvSpPr txBox="1"/>
          <p:nvPr>
            <p:ph idx="1" type="body"/>
          </p:nvPr>
        </p:nvSpPr>
        <p:spPr>
          <a:xfrm>
            <a:off x="2039850" y="942100"/>
            <a:ext cx="6521400" cy="3416400"/>
          </a:xfrm>
          <a:prstGeom prst="rect">
            <a:avLst/>
          </a:prstGeom>
        </p:spPr>
        <p:txBody>
          <a:bodyPr anchorCtr="0" anchor="t" bIns="91425" lIns="91425" spcFirstLastPara="1" rIns="91425" wrap="square" tIns="91425">
            <a:normAutofit/>
          </a:bodyPr>
          <a:lstStyle/>
          <a:p>
            <a:pPr indent="-317500" lvl="0" marL="457200" rtl="0" algn="l">
              <a:lnSpc>
                <a:spcPct val="135000"/>
              </a:lnSpc>
              <a:spcBef>
                <a:spcPts val="0"/>
              </a:spcBef>
              <a:spcAft>
                <a:spcPts val="0"/>
              </a:spcAft>
              <a:buSzPts val="1400"/>
              <a:buChar char="●"/>
            </a:pPr>
            <a:r>
              <a:rPr lang="en"/>
              <a:t>Choice of sensor for monitoring</a:t>
            </a:r>
            <a:endParaRPr/>
          </a:p>
          <a:p>
            <a:pPr indent="-317500" lvl="0" marL="457200" rtl="0" algn="l">
              <a:lnSpc>
                <a:spcPct val="135000"/>
              </a:lnSpc>
              <a:spcBef>
                <a:spcPts val="0"/>
              </a:spcBef>
              <a:spcAft>
                <a:spcPts val="0"/>
              </a:spcAft>
              <a:buSzPts val="1400"/>
              <a:buChar char="●"/>
            </a:pPr>
            <a:r>
              <a:rPr lang="en"/>
              <a:t>Well Trained Detection module in all conditions</a:t>
            </a:r>
            <a:endParaRPr/>
          </a:p>
          <a:p>
            <a:pPr indent="-317500" lvl="0" marL="457200" rtl="0" algn="l">
              <a:lnSpc>
                <a:spcPct val="135000"/>
              </a:lnSpc>
              <a:spcBef>
                <a:spcPts val="0"/>
              </a:spcBef>
              <a:spcAft>
                <a:spcPts val="0"/>
              </a:spcAft>
              <a:buSzPts val="1400"/>
              <a:buChar char="●"/>
            </a:pPr>
            <a:r>
              <a:rPr lang="en"/>
              <a:t>Lack of optimized, species-specific acoustic deterrents</a:t>
            </a:r>
            <a:endParaRPr/>
          </a:p>
        </p:txBody>
      </p:sp>
      <p:sp>
        <p:nvSpPr>
          <p:cNvPr id="183" name="Google Shape;183;p26"/>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6"/>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Research Gap</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Problem Statement</a:t>
            </a:r>
            <a:endParaRPr b="1" sz="2620"/>
          </a:p>
        </p:txBody>
      </p:sp>
      <p:sp>
        <p:nvSpPr>
          <p:cNvPr id="190" name="Google Shape;190;p27"/>
          <p:cNvSpPr txBox="1"/>
          <p:nvPr>
            <p:ph idx="1" type="body"/>
          </p:nvPr>
        </p:nvSpPr>
        <p:spPr>
          <a:xfrm>
            <a:off x="2039850" y="942100"/>
            <a:ext cx="6521400" cy="3416400"/>
          </a:xfrm>
          <a:prstGeom prst="rect">
            <a:avLst/>
          </a:prstGeom>
        </p:spPr>
        <p:txBody>
          <a:bodyPr anchorCtr="0" anchor="t" bIns="91425" lIns="91425" spcFirstLastPara="1" rIns="91425" wrap="square" tIns="91425">
            <a:normAutofit/>
          </a:bodyPr>
          <a:lstStyle/>
          <a:p>
            <a:pPr indent="0" lvl="0" marL="0" rtl="0" algn="just">
              <a:lnSpc>
                <a:spcPct val="135000"/>
              </a:lnSpc>
              <a:spcBef>
                <a:spcPts val="0"/>
              </a:spcBef>
              <a:spcAft>
                <a:spcPts val="0"/>
              </a:spcAft>
              <a:buNone/>
            </a:pPr>
            <a:r>
              <a:rPr lang="en"/>
              <a:t>To develop an IoT based Animal Intrusion Repellent System with accurate detection of intruding wild animals and non-invasive repellent methods</a:t>
            </a:r>
            <a:endParaRPr/>
          </a:p>
          <a:p>
            <a:pPr indent="0" lvl="0" marL="0" rtl="0" algn="l">
              <a:lnSpc>
                <a:spcPct val="150000"/>
              </a:lnSpc>
              <a:spcBef>
                <a:spcPts val="0"/>
              </a:spcBef>
              <a:spcAft>
                <a:spcPts val="0"/>
              </a:spcAft>
              <a:buNone/>
            </a:pPr>
            <a:r>
              <a:t/>
            </a:r>
            <a:endParaRPr sz="1500"/>
          </a:p>
          <a:p>
            <a:pPr indent="0" lvl="0" marL="0" rtl="0" algn="l">
              <a:lnSpc>
                <a:spcPct val="150000"/>
              </a:lnSpc>
              <a:spcBef>
                <a:spcPts val="0"/>
              </a:spcBef>
              <a:spcAft>
                <a:spcPts val="0"/>
              </a:spcAft>
              <a:buNone/>
            </a:pPr>
            <a:r>
              <a:t/>
            </a:r>
            <a:endParaRPr sz="1500"/>
          </a:p>
        </p:txBody>
      </p:sp>
      <p:sp>
        <p:nvSpPr>
          <p:cNvPr id="191" name="Google Shape;191;p27"/>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7"/>
          <p:cNvSpPr txBox="1"/>
          <p:nvPr/>
        </p:nvSpPr>
        <p:spPr>
          <a:xfrm>
            <a:off x="56550" y="80475"/>
            <a:ext cx="18486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Problem Statement</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Research Objectives</a:t>
            </a:r>
            <a:endParaRPr sz="2620"/>
          </a:p>
        </p:txBody>
      </p:sp>
      <p:sp>
        <p:nvSpPr>
          <p:cNvPr id="198" name="Google Shape;198;p28"/>
          <p:cNvSpPr txBox="1"/>
          <p:nvPr>
            <p:ph idx="1" type="body"/>
          </p:nvPr>
        </p:nvSpPr>
        <p:spPr>
          <a:xfrm>
            <a:off x="2039850" y="942100"/>
            <a:ext cx="6521400" cy="3416400"/>
          </a:xfrm>
          <a:prstGeom prst="rect">
            <a:avLst/>
          </a:prstGeom>
        </p:spPr>
        <p:txBody>
          <a:bodyPr anchorCtr="0" anchor="t" bIns="91425" lIns="91425" spcFirstLastPara="1" rIns="91425" wrap="square" tIns="91425">
            <a:normAutofit/>
          </a:bodyPr>
          <a:lstStyle/>
          <a:p>
            <a:pPr indent="-317500" lvl="0" marL="457200" rtl="0" algn="just">
              <a:lnSpc>
                <a:spcPct val="135000"/>
              </a:lnSpc>
              <a:spcBef>
                <a:spcPts val="0"/>
              </a:spcBef>
              <a:spcAft>
                <a:spcPts val="0"/>
              </a:spcAft>
              <a:buSzPts val="1400"/>
              <a:buChar char="●"/>
            </a:pPr>
            <a:r>
              <a:rPr lang="en"/>
              <a:t>Overcome challenges of animal detection at low light conditions</a:t>
            </a:r>
            <a:endParaRPr/>
          </a:p>
          <a:p>
            <a:pPr indent="-317500" lvl="0" marL="457200" rtl="0" algn="just">
              <a:lnSpc>
                <a:spcPct val="135000"/>
              </a:lnSpc>
              <a:spcBef>
                <a:spcPts val="0"/>
              </a:spcBef>
              <a:spcAft>
                <a:spcPts val="0"/>
              </a:spcAft>
              <a:buSzPts val="1400"/>
              <a:buChar char="●"/>
            </a:pPr>
            <a:r>
              <a:rPr lang="en"/>
              <a:t>Explore the possibility of deep learning networks in wildlife conservation</a:t>
            </a:r>
            <a:endParaRPr/>
          </a:p>
          <a:p>
            <a:pPr indent="-317500" lvl="0" marL="457200" rtl="0" algn="just">
              <a:lnSpc>
                <a:spcPct val="135000"/>
              </a:lnSpc>
              <a:spcBef>
                <a:spcPts val="0"/>
              </a:spcBef>
              <a:spcAft>
                <a:spcPts val="0"/>
              </a:spcAft>
              <a:buSzPts val="1400"/>
              <a:buChar char="●"/>
            </a:pPr>
            <a:r>
              <a:rPr lang="en"/>
              <a:t>Develop a species </a:t>
            </a:r>
            <a:r>
              <a:rPr lang="en"/>
              <a:t>specific</a:t>
            </a:r>
            <a:r>
              <a:rPr lang="en"/>
              <a:t> </a:t>
            </a:r>
            <a:r>
              <a:rPr lang="en"/>
              <a:t>acoustic Repellent System</a:t>
            </a:r>
            <a:endParaRPr/>
          </a:p>
        </p:txBody>
      </p:sp>
      <p:sp>
        <p:nvSpPr>
          <p:cNvPr id="199" name="Google Shape;199;p28"/>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28"/>
          <p:cNvSpPr txBox="1"/>
          <p:nvPr/>
        </p:nvSpPr>
        <p:spPr>
          <a:xfrm>
            <a:off x="56550" y="80475"/>
            <a:ext cx="18486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Research Objectives</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b="1" lang="en" sz="2620"/>
              <a:t>Existing System</a:t>
            </a:r>
            <a:endParaRPr b="1" sz="2620"/>
          </a:p>
        </p:txBody>
      </p:sp>
      <p:sp>
        <p:nvSpPr>
          <p:cNvPr id="206" name="Google Shape;206;p29"/>
          <p:cNvSpPr txBox="1"/>
          <p:nvPr>
            <p:ph idx="1" type="body"/>
          </p:nvPr>
        </p:nvSpPr>
        <p:spPr>
          <a:xfrm>
            <a:off x="2039850" y="942100"/>
            <a:ext cx="6521400" cy="3416400"/>
          </a:xfrm>
          <a:prstGeom prst="rect">
            <a:avLst/>
          </a:prstGeom>
        </p:spPr>
        <p:txBody>
          <a:bodyPr anchorCtr="0" anchor="t" bIns="91425" lIns="91425" spcFirstLastPara="1" rIns="91425" wrap="square" tIns="91425">
            <a:normAutofit/>
          </a:bodyPr>
          <a:lstStyle/>
          <a:p>
            <a:pPr indent="-317500" lvl="0" marL="457200" rtl="0" algn="l">
              <a:lnSpc>
                <a:spcPct val="135000"/>
              </a:lnSpc>
              <a:spcBef>
                <a:spcPts val="0"/>
              </a:spcBef>
              <a:spcAft>
                <a:spcPts val="0"/>
              </a:spcAft>
              <a:buSzPts val="1400"/>
              <a:buFont typeface="Times New Roman"/>
              <a:buChar char="●"/>
            </a:pPr>
            <a:r>
              <a:rPr lang="en"/>
              <a:t>Includes electric fencing, traditional trapping methods, and repellents</a:t>
            </a:r>
            <a:endParaRPr/>
          </a:p>
          <a:p>
            <a:pPr indent="-317500" lvl="0" marL="457200" rtl="0" algn="l">
              <a:lnSpc>
                <a:spcPct val="135000"/>
              </a:lnSpc>
              <a:spcBef>
                <a:spcPts val="0"/>
              </a:spcBef>
              <a:spcAft>
                <a:spcPts val="0"/>
              </a:spcAft>
              <a:buSzPts val="1400"/>
              <a:buFont typeface="Times New Roman"/>
              <a:buChar char="●"/>
            </a:pPr>
            <a:r>
              <a:rPr lang="en">
                <a:solidFill>
                  <a:schemeClr val="dk1"/>
                </a:solidFill>
              </a:rPr>
              <a:t>I</a:t>
            </a:r>
            <a:r>
              <a:rPr lang="en">
                <a:solidFill>
                  <a:schemeClr val="dk1"/>
                </a:solidFill>
              </a:rPr>
              <a:t>neffective against frequent intrusions</a:t>
            </a:r>
            <a:endParaRPr>
              <a:solidFill>
                <a:schemeClr val="dk1"/>
              </a:solidFill>
            </a:endParaRPr>
          </a:p>
          <a:p>
            <a:pPr indent="-317500" lvl="0" marL="457200" rtl="0" algn="l">
              <a:lnSpc>
                <a:spcPct val="135000"/>
              </a:lnSpc>
              <a:spcBef>
                <a:spcPts val="0"/>
              </a:spcBef>
              <a:spcAft>
                <a:spcPts val="0"/>
              </a:spcAft>
              <a:buClr>
                <a:schemeClr val="dk1"/>
              </a:buClr>
              <a:buSzPts val="1400"/>
              <a:buChar char="●"/>
            </a:pPr>
            <a:r>
              <a:rPr lang="en">
                <a:solidFill>
                  <a:schemeClr val="dk1"/>
                </a:solidFill>
              </a:rPr>
              <a:t>Often harm for both animals and human life</a:t>
            </a:r>
            <a:endParaRPr>
              <a:solidFill>
                <a:schemeClr val="dk1"/>
              </a:solidFill>
            </a:endParaRPr>
          </a:p>
          <a:p>
            <a:pPr indent="0" lvl="0" marL="457200" rtl="0" algn="l">
              <a:lnSpc>
                <a:spcPct val="135000"/>
              </a:lnSpc>
              <a:spcBef>
                <a:spcPts val="0"/>
              </a:spcBef>
              <a:spcAft>
                <a:spcPts val="0"/>
              </a:spcAft>
              <a:buNone/>
            </a:pPr>
            <a:r>
              <a:t/>
            </a:r>
            <a:endParaRPr/>
          </a:p>
        </p:txBody>
      </p:sp>
      <p:sp>
        <p:nvSpPr>
          <p:cNvPr id="207" name="Google Shape;207;p29"/>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29"/>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Existing System</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Proposed System</a:t>
            </a:r>
            <a:endParaRPr b="1" sz="2620"/>
          </a:p>
        </p:txBody>
      </p:sp>
      <p:sp>
        <p:nvSpPr>
          <p:cNvPr id="214" name="Google Shape;214;p30"/>
          <p:cNvSpPr txBox="1"/>
          <p:nvPr>
            <p:ph idx="1" type="body"/>
          </p:nvPr>
        </p:nvSpPr>
        <p:spPr>
          <a:xfrm>
            <a:off x="2039850" y="942100"/>
            <a:ext cx="6521400" cy="3416400"/>
          </a:xfrm>
          <a:prstGeom prst="rect">
            <a:avLst/>
          </a:prstGeom>
        </p:spPr>
        <p:txBody>
          <a:bodyPr anchorCtr="0" anchor="t" bIns="91425" lIns="91425" spcFirstLastPara="1" rIns="91425" wrap="square" tIns="91425">
            <a:normAutofit/>
          </a:bodyPr>
          <a:lstStyle/>
          <a:p>
            <a:pPr indent="-317500" lvl="0" marL="457200" rtl="0" algn="l">
              <a:lnSpc>
                <a:spcPct val="135000"/>
              </a:lnSpc>
              <a:spcBef>
                <a:spcPts val="0"/>
              </a:spcBef>
              <a:spcAft>
                <a:spcPts val="0"/>
              </a:spcAft>
              <a:buSzPts val="1400"/>
              <a:buChar char="●"/>
            </a:pPr>
            <a:r>
              <a:rPr lang="en"/>
              <a:t>ML Module</a:t>
            </a:r>
            <a:endParaRPr/>
          </a:p>
          <a:p>
            <a:pPr indent="-317500" lvl="0" marL="457200" rtl="0" algn="l">
              <a:lnSpc>
                <a:spcPct val="135000"/>
              </a:lnSpc>
              <a:spcBef>
                <a:spcPts val="0"/>
              </a:spcBef>
              <a:spcAft>
                <a:spcPts val="0"/>
              </a:spcAft>
              <a:buSzPts val="1400"/>
              <a:buChar char="●"/>
            </a:pPr>
            <a:r>
              <a:rPr lang="en"/>
              <a:t>IoT Module</a:t>
            </a:r>
            <a:endParaRPr/>
          </a:p>
          <a:p>
            <a:pPr indent="-317500" lvl="0" marL="457200" rtl="0" algn="l">
              <a:lnSpc>
                <a:spcPct val="135000"/>
              </a:lnSpc>
              <a:spcBef>
                <a:spcPts val="0"/>
              </a:spcBef>
              <a:spcAft>
                <a:spcPts val="0"/>
              </a:spcAft>
              <a:buSzPts val="1400"/>
              <a:buChar char="●"/>
            </a:pPr>
            <a:r>
              <a:rPr lang="en"/>
              <a:t>Repellent Module</a:t>
            </a:r>
            <a:endParaRPr/>
          </a:p>
          <a:p>
            <a:pPr indent="0" lvl="0" marL="914400" rtl="0" algn="l">
              <a:lnSpc>
                <a:spcPct val="135000"/>
              </a:lnSpc>
              <a:spcBef>
                <a:spcPts val="0"/>
              </a:spcBef>
              <a:spcAft>
                <a:spcPts val="0"/>
              </a:spcAft>
              <a:buNone/>
            </a:pPr>
            <a:r>
              <a:t/>
            </a:r>
            <a:endParaRPr/>
          </a:p>
        </p:txBody>
      </p:sp>
      <p:sp>
        <p:nvSpPr>
          <p:cNvPr id="215" name="Google Shape;215;p30">
            <a:hlinkClick action="ppaction://hlinksldjump" r:id="rId3"/>
          </p:cNvPr>
          <p:cNvSpPr/>
          <p:nvPr/>
        </p:nvSpPr>
        <p:spPr>
          <a:xfrm>
            <a:off x="49325" y="2271125"/>
            <a:ext cx="1702800" cy="24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16" name="Google Shape;216;p30"/>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30"/>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Proposed System</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t>ML Module</a:t>
            </a:r>
            <a:endParaRPr sz="2600"/>
          </a:p>
          <a:p>
            <a:pPr indent="0" lvl="0" marL="0" rtl="0" algn="l">
              <a:spcBef>
                <a:spcPts val="0"/>
              </a:spcBef>
              <a:spcAft>
                <a:spcPts val="0"/>
              </a:spcAft>
              <a:buNone/>
            </a:pPr>
            <a:r>
              <a:t/>
            </a:r>
            <a:endParaRPr sz="2600"/>
          </a:p>
        </p:txBody>
      </p:sp>
      <p:sp>
        <p:nvSpPr>
          <p:cNvPr id="223" name="Google Shape;223;p31"/>
          <p:cNvSpPr txBox="1"/>
          <p:nvPr/>
        </p:nvSpPr>
        <p:spPr>
          <a:xfrm>
            <a:off x="2968600" y="4271950"/>
            <a:ext cx="518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Figure 1: ML Module</a:t>
            </a:r>
            <a:endParaRPr b="1">
              <a:solidFill>
                <a:schemeClr val="dk1"/>
              </a:solidFill>
              <a:latin typeface="Times New Roman"/>
              <a:ea typeface="Times New Roman"/>
              <a:cs typeface="Times New Roman"/>
              <a:sym typeface="Times New Roman"/>
            </a:endParaRPr>
          </a:p>
        </p:txBody>
      </p:sp>
      <p:sp>
        <p:nvSpPr>
          <p:cNvPr id="224" name="Google Shape;224;p31"/>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31"/>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Proposed System</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pic>
        <p:nvPicPr>
          <p:cNvPr id="226" name="Google Shape;226;p31" title="Animal Intrusion Detection System-2.png"/>
          <p:cNvPicPr preferRelativeResize="0"/>
          <p:nvPr/>
        </p:nvPicPr>
        <p:blipFill rotWithShape="1">
          <a:blip r:embed="rId3">
            <a:alphaModFix/>
          </a:blip>
          <a:srcRect b="0" l="1705" r="2472" t="0"/>
          <a:stretch/>
        </p:blipFill>
        <p:spPr>
          <a:xfrm>
            <a:off x="1937375" y="1172900"/>
            <a:ext cx="7021102" cy="3099050"/>
          </a:xfrm>
          <a:prstGeom prst="rect">
            <a:avLst/>
          </a:prstGeom>
          <a:noFill/>
          <a:ln>
            <a:noFill/>
          </a:ln>
        </p:spPr>
      </p:pic>
      <p:sp>
        <p:nvSpPr>
          <p:cNvPr id="227" name="Google Shape;227;p31"/>
          <p:cNvSpPr txBox="1"/>
          <p:nvPr>
            <p:ph idx="1" type="body"/>
          </p:nvPr>
        </p:nvSpPr>
        <p:spPr>
          <a:xfrm>
            <a:off x="2039850" y="942100"/>
            <a:ext cx="652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t>Contents</a:t>
            </a:r>
            <a:endParaRPr b="1" sz="2600"/>
          </a:p>
          <a:p>
            <a:pPr indent="0" lvl="0" marL="0" rtl="0" algn="l">
              <a:spcBef>
                <a:spcPts val="0"/>
              </a:spcBef>
              <a:spcAft>
                <a:spcPts val="0"/>
              </a:spcAft>
              <a:buNone/>
            </a:pPr>
            <a:r>
              <a:t/>
            </a:r>
            <a:endParaRPr sz="2600"/>
          </a:p>
        </p:txBody>
      </p:sp>
      <p:sp>
        <p:nvSpPr>
          <p:cNvPr id="77" name="Google Shape;77;p14"/>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8" name="Google Shape;78;p14"/>
          <p:cNvSpPr txBox="1"/>
          <p:nvPr>
            <p:ph idx="4294967295" type="body"/>
          </p:nvPr>
        </p:nvSpPr>
        <p:spPr>
          <a:xfrm>
            <a:off x="311700" y="1017725"/>
            <a:ext cx="8520600" cy="3416400"/>
          </a:xfrm>
          <a:prstGeom prst="rect">
            <a:avLst/>
          </a:prstGeom>
        </p:spPr>
        <p:txBody>
          <a:bodyPr anchorCtr="0" anchor="t" bIns="91425" lIns="91425" spcFirstLastPara="1" rIns="91425" wrap="square" tIns="91425">
            <a:noAutofit/>
          </a:bodyPr>
          <a:lstStyle/>
          <a:p>
            <a:pPr indent="-317500" lvl="0" marL="457200" rtl="0" algn="l">
              <a:lnSpc>
                <a:spcPct val="135000"/>
              </a:lnSpc>
              <a:spcBef>
                <a:spcPts val="0"/>
              </a:spcBef>
              <a:spcAft>
                <a:spcPts val="0"/>
              </a:spcAft>
              <a:buClr>
                <a:schemeClr val="dk1"/>
              </a:buClr>
              <a:buSzPts val="1400"/>
              <a:buFont typeface="Times New Roman"/>
              <a:buChar char="●"/>
            </a:pPr>
            <a:r>
              <a:rPr lang="en" sz="1400"/>
              <a:t>Introduction</a:t>
            </a:r>
            <a:endParaRPr sz="1400">
              <a:solidFill>
                <a:schemeClr val="dk1"/>
              </a:solidFill>
              <a:latin typeface="Times New Roman"/>
              <a:ea typeface="Times New Roman"/>
              <a:cs typeface="Times New Roman"/>
              <a:sym typeface="Times New Roman"/>
            </a:endParaRPr>
          </a:p>
          <a:p>
            <a:pPr indent="-317500" lvl="0" marL="457200" rtl="0" algn="l">
              <a:lnSpc>
                <a:spcPct val="13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Literature Survey</a:t>
            </a:r>
            <a:endParaRPr sz="1400">
              <a:solidFill>
                <a:schemeClr val="dk1"/>
              </a:solidFill>
              <a:latin typeface="Times New Roman"/>
              <a:ea typeface="Times New Roman"/>
              <a:cs typeface="Times New Roman"/>
              <a:sym typeface="Times New Roman"/>
            </a:endParaRPr>
          </a:p>
          <a:p>
            <a:pPr indent="-317500" lvl="0" marL="457200" rtl="0" algn="l">
              <a:lnSpc>
                <a:spcPct val="13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Research </a:t>
            </a:r>
            <a:r>
              <a:rPr lang="en" sz="1400"/>
              <a:t>gap</a:t>
            </a:r>
            <a:endParaRPr sz="1400"/>
          </a:p>
          <a:p>
            <a:pPr indent="-317500" lvl="0" marL="457200" rtl="0" algn="l">
              <a:lnSpc>
                <a:spcPct val="135000"/>
              </a:lnSpc>
              <a:spcBef>
                <a:spcPts val="0"/>
              </a:spcBef>
              <a:spcAft>
                <a:spcPts val="0"/>
              </a:spcAft>
              <a:buSzPts val="1400"/>
              <a:buChar char="●"/>
            </a:pPr>
            <a:r>
              <a:rPr lang="en" sz="1400"/>
              <a:t>Problem statement</a:t>
            </a:r>
            <a:endParaRPr sz="1400"/>
          </a:p>
          <a:p>
            <a:pPr indent="-317500" lvl="0" marL="457200" rtl="0" algn="l">
              <a:lnSpc>
                <a:spcPct val="135000"/>
              </a:lnSpc>
              <a:spcBef>
                <a:spcPts val="0"/>
              </a:spcBef>
              <a:spcAft>
                <a:spcPts val="0"/>
              </a:spcAft>
              <a:buSzPts val="1400"/>
              <a:buChar char="●"/>
            </a:pPr>
            <a:r>
              <a:rPr lang="en" sz="1400"/>
              <a:t>Research Objectives</a:t>
            </a:r>
            <a:endParaRPr sz="1400"/>
          </a:p>
          <a:p>
            <a:pPr indent="-317500" lvl="0" marL="457200" rtl="0" algn="l">
              <a:lnSpc>
                <a:spcPct val="13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Existing system </a:t>
            </a:r>
            <a:endParaRPr sz="1400">
              <a:solidFill>
                <a:schemeClr val="dk1"/>
              </a:solidFill>
              <a:latin typeface="Times New Roman"/>
              <a:ea typeface="Times New Roman"/>
              <a:cs typeface="Times New Roman"/>
              <a:sym typeface="Times New Roman"/>
            </a:endParaRPr>
          </a:p>
          <a:p>
            <a:pPr indent="-317500" lvl="0" marL="457200" rtl="0" algn="l">
              <a:lnSpc>
                <a:spcPct val="13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Proposed System</a:t>
            </a:r>
            <a:endParaRPr sz="1400">
              <a:solidFill>
                <a:schemeClr val="dk1"/>
              </a:solidFill>
              <a:latin typeface="Times New Roman"/>
              <a:ea typeface="Times New Roman"/>
              <a:cs typeface="Times New Roman"/>
              <a:sym typeface="Times New Roman"/>
            </a:endParaRPr>
          </a:p>
          <a:p>
            <a:pPr indent="-317500" lvl="0" marL="457200" rtl="0" algn="l">
              <a:lnSpc>
                <a:spcPct val="135000"/>
              </a:lnSpc>
              <a:spcBef>
                <a:spcPts val="0"/>
              </a:spcBef>
              <a:spcAft>
                <a:spcPts val="0"/>
              </a:spcAft>
              <a:buSzPts val="1400"/>
              <a:buChar char="●"/>
            </a:pPr>
            <a:r>
              <a:rPr lang="en" sz="1400"/>
              <a:t>Implementation and Results</a:t>
            </a:r>
            <a:endParaRPr sz="1400"/>
          </a:p>
          <a:p>
            <a:pPr indent="-317500" lvl="0" marL="457200" rtl="0" algn="l">
              <a:lnSpc>
                <a:spcPct val="135000"/>
              </a:lnSpc>
              <a:spcBef>
                <a:spcPts val="0"/>
              </a:spcBef>
              <a:spcAft>
                <a:spcPts val="0"/>
              </a:spcAft>
              <a:buSzPts val="1400"/>
              <a:buChar char="●"/>
            </a:pPr>
            <a:r>
              <a:rPr lang="en" sz="1400"/>
              <a:t>Performance Evaluation</a:t>
            </a:r>
            <a:endParaRPr sz="1400"/>
          </a:p>
          <a:p>
            <a:pPr indent="-317500" lvl="0" marL="457200" rtl="0" algn="l">
              <a:lnSpc>
                <a:spcPct val="13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Conclusion </a:t>
            </a:r>
            <a:r>
              <a:rPr lang="en" sz="1400"/>
              <a:t>and </a:t>
            </a:r>
            <a:r>
              <a:rPr lang="en" sz="1400">
                <a:solidFill>
                  <a:schemeClr val="dk1"/>
                </a:solidFill>
                <a:latin typeface="Times New Roman"/>
                <a:ea typeface="Times New Roman"/>
                <a:cs typeface="Times New Roman"/>
                <a:sym typeface="Times New Roman"/>
              </a:rPr>
              <a:t>Future </a:t>
            </a:r>
            <a:r>
              <a:rPr lang="en" sz="1400"/>
              <a:t>S</a:t>
            </a:r>
            <a:r>
              <a:rPr lang="en" sz="1400">
                <a:solidFill>
                  <a:schemeClr val="dk1"/>
                </a:solidFill>
                <a:latin typeface="Times New Roman"/>
                <a:ea typeface="Times New Roman"/>
                <a:cs typeface="Times New Roman"/>
                <a:sym typeface="Times New Roman"/>
              </a:rPr>
              <a:t>cope</a:t>
            </a:r>
            <a:endParaRPr sz="1400">
              <a:solidFill>
                <a:schemeClr val="dk1"/>
              </a:solidFill>
              <a:latin typeface="Times New Roman"/>
              <a:ea typeface="Times New Roman"/>
              <a:cs typeface="Times New Roman"/>
              <a:sym typeface="Times New Roman"/>
            </a:endParaRPr>
          </a:p>
          <a:p>
            <a:pPr indent="-317500" lvl="0" marL="457200" rtl="0" algn="l">
              <a:lnSpc>
                <a:spcPct val="13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References</a:t>
            </a:r>
            <a:endParaRPr sz="1400">
              <a:solidFill>
                <a:schemeClr val="dk1"/>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600"/>
              <a:t>ML Module</a:t>
            </a:r>
            <a:endParaRPr sz="2600"/>
          </a:p>
        </p:txBody>
      </p:sp>
      <p:sp>
        <p:nvSpPr>
          <p:cNvPr id="233" name="Google Shape;233;p32"/>
          <p:cNvSpPr txBox="1"/>
          <p:nvPr>
            <p:ph idx="1" type="body"/>
          </p:nvPr>
        </p:nvSpPr>
        <p:spPr>
          <a:xfrm>
            <a:off x="2039850" y="942100"/>
            <a:ext cx="6521400" cy="3416400"/>
          </a:xfrm>
          <a:prstGeom prst="rect">
            <a:avLst/>
          </a:prstGeom>
        </p:spPr>
        <p:txBody>
          <a:bodyPr anchorCtr="0" anchor="t" bIns="91425" lIns="91425" spcFirstLastPara="1" rIns="91425" wrap="square" tIns="91425">
            <a:normAutofit/>
          </a:bodyPr>
          <a:lstStyle/>
          <a:p>
            <a:pPr indent="-317500" lvl="0" marL="457200" rtl="0" algn="l">
              <a:lnSpc>
                <a:spcPct val="135000"/>
              </a:lnSpc>
              <a:spcBef>
                <a:spcPts val="0"/>
              </a:spcBef>
              <a:spcAft>
                <a:spcPts val="0"/>
              </a:spcAft>
              <a:buSzPts val="1400"/>
              <a:buChar char="●"/>
            </a:pPr>
            <a:r>
              <a:rPr lang="en"/>
              <a:t>A</a:t>
            </a:r>
            <a:r>
              <a:rPr lang="en"/>
              <a:t>nimal capture and detection</a:t>
            </a:r>
            <a:endParaRPr/>
          </a:p>
          <a:p>
            <a:pPr indent="-317500" lvl="0" marL="457200" rtl="0" algn="l">
              <a:lnSpc>
                <a:spcPct val="135000"/>
              </a:lnSpc>
              <a:spcBef>
                <a:spcPts val="0"/>
              </a:spcBef>
              <a:spcAft>
                <a:spcPts val="0"/>
              </a:spcAft>
              <a:buSzPts val="1400"/>
              <a:buChar char="●"/>
            </a:pPr>
            <a:r>
              <a:rPr lang="en"/>
              <a:t>Thermal Infrared surveillance used</a:t>
            </a:r>
            <a:endParaRPr/>
          </a:p>
          <a:p>
            <a:pPr indent="-317500" lvl="0" marL="457200" rtl="0" algn="l">
              <a:lnSpc>
                <a:spcPct val="135000"/>
              </a:lnSpc>
              <a:spcBef>
                <a:spcPts val="0"/>
              </a:spcBef>
              <a:spcAft>
                <a:spcPts val="0"/>
              </a:spcAft>
              <a:buSzPts val="1400"/>
              <a:buChar char="●"/>
            </a:pPr>
            <a:r>
              <a:rPr lang="en"/>
              <a:t>Mask R-CNN</a:t>
            </a:r>
            <a:endParaRPr/>
          </a:p>
        </p:txBody>
      </p:sp>
      <p:sp>
        <p:nvSpPr>
          <p:cNvPr id="234" name="Google Shape;234;p32"/>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32"/>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Proposed System</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600">
                <a:latin typeface="Times New Roman"/>
                <a:ea typeface="Times New Roman"/>
                <a:cs typeface="Times New Roman"/>
                <a:sym typeface="Times New Roman"/>
              </a:rPr>
              <a:t>IoT Module</a:t>
            </a:r>
            <a:endParaRPr sz="2600"/>
          </a:p>
        </p:txBody>
      </p:sp>
      <p:sp>
        <p:nvSpPr>
          <p:cNvPr id="241" name="Google Shape;241;p33"/>
          <p:cNvSpPr txBox="1"/>
          <p:nvPr/>
        </p:nvSpPr>
        <p:spPr>
          <a:xfrm>
            <a:off x="2877825" y="4195375"/>
            <a:ext cx="518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Figure 2: IoT Module</a:t>
            </a:r>
            <a:endParaRPr b="1">
              <a:solidFill>
                <a:schemeClr val="dk1"/>
              </a:solidFill>
              <a:latin typeface="Times New Roman"/>
              <a:ea typeface="Times New Roman"/>
              <a:cs typeface="Times New Roman"/>
              <a:sym typeface="Times New Roman"/>
            </a:endParaRPr>
          </a:p>
        </p:txBody>
      </p:sp>
      <p:sp>
        <p:nvSpPr>
          <p:cNvPr id="242" name="Google Shape;242;p33"/>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3"/>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Proposed System</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pic>
        <p:nvPicPr>
          <p:cNvPr id="244" name="Google Shape;244;p33" title="Blank diagram-2.png"/>
          <p:cNvPicPr preferRelativeResize="0"/>
          <p:nvPr/>
        </p:nvPicPr>
        <p:blipFill rotWithShape="1">
          <a:blip r:embed="rId3">
            <a:alphaModFix/>
          </a:blip>
          <a:srcRect b="0" l="2846" r="0" t="0"/>
          <a:stretch/>
        </p:blipFill>
        <p:spPr>
          <a:xfrm>
            <a:off x="1935100" y="1089700"/>
            <a:ext cx="7070351" cy="3105676"/>
          </a:xfrm>
          <a:prstGeom prst="rect">
            <a:avLst/>
          </a:prstGeom>
          <a:noFill/>
          <a:ln>
            <a:noFill/>
          </a:ln>
        </p:spPr>
      </p:pic>
      <p:sp>
        <p:nvSpPr>
          <p:cNvPr id="245" name="Google Shape;245;p33"/>
          <p:cNvSpPr txBox="1"/>
          <p:nvPr>
            <p:ph idx="1" type="body"/>
          </p:nvPr>
        </p:nvSpPr>
        <p:spPr>
          <a:xfrm>
            <a:off x="2039850" y="942100"/>
            <a:ext cx="652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2069875" y="310275"/>
            <a:ext cx="6269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20"/>
              <a:buNone/>
            </a:pPr>
            <a:r>
              <a:rPr b="1" lang="en" sz="2600">
                <a:solidFill>
                  <a:schemeClr val="dk1"/>
                </a:solidFill>
                <a:latin typeface="Times New Roman"/>
                <a:ea typeface="Times New Roman"/>
                <a:cs typeface="Times New Roman"/>
                <a:sym typeface="Times New Roman"/>
              </a:rPr>
              <a:t>IoT Module</a:t>
            </a:r>
            <a:endParaRPr b="1" sz="1900">
              <a:solidFill>
                <a:schemeClr val="dk1"/>
              </a:solidFill>
              <a:latin typeface="Times New Roman"/>
              <a:ea typeface="Times New Roman"/>
              <a:cs typeface="Times New Roman"/>
              <a:sym typeface="Times New Roman"/>
            </a:endParaRPr>
          </a:p>
        </p:txBody>
      </p:sp>
      <p:sp>
        <p:nvSpPr>
          <p:cNvPr id="251" name="Google Shape;251;p34"/>
          <p:cNvSpPr txBox="1"/>
          <p:nvPr>
            <p:ph idx="1" type="body"/>
          </p:nvPr>
        </p:nvSpPr>
        <p:spPr>
          <a:xfrm>
            <a:off x="2039850" y="942100"/>
            <a:ext cx="65214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3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Raspberry Pi  as the central processing unit</a:t>
            </a:r>
            <a:endParaRPr/>
          </a:p>
          <a:p>
            <a:pPr indent="-317500" lvl="0" marL="457200" rtl="0" algn="l">
              <a:lnSpc>
                <a:spcPct val="13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Thermal Camera for capturing thermal signatures</a:t>
            </a:r>
            <a:endParaRPr>
              <a:solidFill>
                <a:schemeClr val="dk1"/>
              </a:solidFill>
              <a:latin typeface="Times New Roman"/>
              <a:ea typeface="Times New Roman"/>
              <a:cs typeface="Times New Roman"/>
              <a:sym typeface="Times New Roman"/>
            </a:endParaRPr>
          </a:p>
          <a:p>
            <a:pPr indent="-317500" lvl="0" marL="457200" rtl="0" algn="l">
              <a:lnSpc>
                <a:spcPct val="13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Processes data using ML model and triggers repellent system</a:t>
            </a:r>
            <a:endParaRPr>
              <a:solidFill>
                <a:schemeClr val="dk1"/>
              </a:solidFill>
              <a:latin typeface="Times New Roman"/>
              <a:ea typeface="Times New Roman"/>
              <a:cs typeface="Times New Roman"/>
              <a:sym typeface="Times New Roman"/>
            </a:endParaRPr>
          </a:p>
          <a:p>
            <a:pPr indent="-317500" lvl="0" marL="457200" rtl="0" algn="l">
              <a:lnSpc>
                <a:spcPct val="13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Cloud storage for sending detection alerts</a:t>
            </a:r>
            <a:endParaRPr>
              <a:solidFill>
                <a:schemeClr val="dk1"/>
              </a:solidFill>
              <a:latin typeface="Times New Roman"/>
              <a:ea typeface="Times New Roman"/>
              <a:cs typeface="Times New Roman"/>
              <a:sym typeface="Times New Roman"/>
            </a:endParaRPr>
          </a:p>
          <a:p>
            <a:pPr indent="0" lvl="0" marL="0" rtl="0" algn="l">
              <a:lnSpc>
                <a:spcPct val="135000"/>
              </a:lnSpc>
              <a:spcBef>
                <a:spcPts val="0"/>
              </a:spcBef>
              <a:spcAft>
                <a:spcPts val="0"/>
              </a:spcAft>
              <a:buSzPts val="1800"/>
              <a:buNone/>
            </a:pPr>
            <a:r>
              <a:t/>
            </a:r>
            <a:endParaRPr>
              <a:solidFill>
                <a:schemeClr val="accent2"/>
              </a:solidFill>
              <a:latin typeface="Times New Roman"/>
              <a:ea typeface="Times New Roman"/>
              <a:cs typeface="Times New Roman"/>
              <a:sym typeface="Times New Roman"/>
            </a:endParaRPr>
          </a:p>
        </p:txBody>
      </p:sp>
      <p:sp>
        <p:nvSpPr>
          <p:cNvPr id="252" name="Google Shape;252;p34"/>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34"/>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Proposed System</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nvSpPr>
        <p:spPr>
          <a:xfrm>
            <a:off x="2611963" y="4337300"/>
            <a:ext cx="518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Figure 3: Repellent and Alert System</a:t>
            </a:r>
            <a:endParaRPr b="1">
              <a:solidFill>
                <a:schemeClr val="dk1"/>
              </a:solidFill>
              <a:latin typeface="Times New Roman"/>
              <a:ea typeface="Times New Roman"/>
              <a:cs typeface="Times New Roman"/>
              <a:sym typeface="Times New Roman"/>
            </a:endParaRPr>
          </a:p>
        </p:txBody>
      </p:sp>
      <p:sp>
        <p:nvSpPr>
          <p:cNvPr id="259" name="Google Shape;259;p35"/>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latin typeface="Times New Roman"/>
                <a:ea typeface="Times New Roman"/>
                <a:cs typeface="Times New Roman"/>
                <a:sym typeface="Times New Roman"/>
              </a:rPr>
              <a:t>Repellent and Alert System</a:t>
            </a:r>
            <a:endParaRPr sz="2600"/>
          </a:p>
        </p:txBody>
      </p:sp>
      <p:sp>
        <p:nvSpPr>
          <p:cNvPr id="260" name="Google Shape;260;p35"/>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1" name="Google Shape;261;p35"/>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Proposed System</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pic>
        <p:nvPicPr>
          <p:cNvPr id="262" name="Google Shape;262;p35" title="Raspberry Pi.png"/>
          <p:cNvPicPr preferRelativeResize="0"/>
          <p:nvPr/>
        </p:nvPicPr>
        <p:blipFill rotWithShape="1">
          <a:blip r:embed="rId3">
            <a:alphaModFix/>
          </a:blip>
          <a:srcRect b="9369" l="2208" r="1340" t="8081"/>
          <a:stretch/>
        </p:blipFill>
        <p:spPr>
          <a:xfrm>
            <a:off x="2185803" y="1155878"/>
            <a:ext cx="6409502" cy="3085779"/>
          </a:xfrm>
          <a:prstGeom prst="rect">
            <a:avLst/>
          </a:prstGeom>
          <a:noFill/>
          <a:ln>
            <a:noFill/>
          </a:ln>
        </p:spPr>
      </p:pic>
      <p:sp>
        <p:nvSpPr>
          <p:cNvPr id="263" name="Google Shape;263;p35"/>
          <p:cNvSpPr txBox="1"/>
          <p:nvPr>
            <p:ph idx="1" type="body"/>
          </p:nvPr>
        </p:nvSpPr>
        <p:spPr>
          <a:xfrm>
            <a:off x="2039850" y="942100"/>
            <a:ext cx="652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2069875" y="310275"/>
            <a:ext cx="6269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latin typeface="Times New Roman"/>
                <a:ea typeface="Times New Roman"/>
                <a:cs typeface="Times New Roman"/>
                <a:sym typeface="Times New Roman"/>
              </a:rPr>
              <a:t>Repellent and Alert System</a:t>
            </a:r>
            <a:endParaRPr b="1" sz="2600">
              <a:latin typeface="Times New Roman"/>
              <a:ea typeface="Times New Roman"/>
              <a:cs typeface="Times New Roman"/>
              <a:sym typeface="Times New Roman"/>
            </a:endParaRPr>
          </a:p>
        </p:txBody>
      </p:sp>
      <p:sp>
        <p:nvSpPr>
          <p:cNvPr id="269" name="Google Shape;269;p36"/>
          <p:cNvSpPr txBox="1"/>
          <p:nvPr>
            <p:ph idx="1" type="body"/>
          </p:nvPr>
        </p:nvSpPr>
        <p:spPr>
          <a:xfrm>
            <a:off x="2039850" y="942100"/>
            <a:ext cx="6521400" cy="3416400"/>
          </a:xfrm>
          <a:prstGeom prst="rect">
            <a:avLst/>
          </a:prstGeom>
          <a:noFill/>
          <a:ln>
            <a:noFill/>
          </a:ln>
          <a:effectLst>
            <a:outerShdw blurRad="57150" rotWithShape="0" algn="bl" dir="5400000" dist="19050">
              <a:srgbClr val="000000">
                <a:alpha val="3000"/>
              </a:srgbClr>
            </a:outerShdw>
          </a:effectLst>
        </p:spPr>
        <p:txBody>
          <a:bodyPr anchorCtr="0" anchor="t" bIns="91425" lIns="91425" spcFirstLastPara="1" rIns="91425" wrap="square" tIns="91425">
            <a:noAutofit/>
          </a:bodyPr>
          <a:lstStyle/>
          <a:p>
            <a:pPr indent="-317500" lvl="0" marL="457200" rtl="0" algn="l">
              <a:lnSpc>
                <a:spcPct val="135000"/>
              </a:lnSpc>
              <a:spcBef>
                <a:spcPts val="0"/>
              </a:spcBef>
              <a:spcAft>
                <a:spcPts val="0"/>
              </a:spcAft>
              <a:buClr>
                <a:schemeClr val="dk1"/>
              </a:buClr>
              <a:buSzPts val="1400"/>
              <a:buChar char="●"/>
            </a:pPr>
            <a:r>
              <a:rPr lang="en">
                <a:solidFill>
                  <a:schemeClr val="dk1"/>
                </a:solidFill>
              </a:rPr>
              <a:t>Generate species-specific sound frequencies to deter wildlife</a:t>
            </a:r>
            <a:endParaRPr>
              <a:solidFill>
                <a:schemeClr val="dk1"/>
              </a:solidFill>
            </a:endParaRPr>
          </a:p>
          <a:p>
            <a:pPr indent="-317500" lvl="1" marL="914400" rtl="0" algn="l">
              <a:lnSpc>
                <a:spcPct val="13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Bee sounds for elephants (infrasonic range)</a:t>
            </a:r>
            <a:endParaRPr>
              <a:solidFill>
                <a:schemeClr val="dk1"/>
              </a:solidFill>
              <a:latin typeface="Times New Roman"/>
              <a:ea typeface="Times New Roman"/>
              <a:cs typeface="Times New Roman"/>
              <a:sym typeface="Times New Roman"/>
            </a:endParaRPr>
          </a:p>
          <a:p>
            <a:pPr indent="-317500" lvl="1" marL="914400" rtl="0" algn="l">
              <a:lnSpc>
                <a:spcPct val="13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Vervet monkey calls for tigers (ultrasonic range)</a:t>
            </a:r>
            <a:endParaRPr>
              <a:solidFill>
                <a:schemeClr val="dk1"/>
              </a:solidFill>
            </a:endParaRPr>
          </a:p>
          <a:p>
            <a:pPr indent="-317500" lvl="0" marL="457200" rtl="0" algn="l">
              <a:lnSpc>
                <a:spcPct val="135000"/>
              </a:lnSpc>
              <a:spcBef>
                <a:spcPts val="0"/>
              </a:spcBef>
              <a:spcAft>
                <a:spcPts val="0"/>
              </a:spcAft>
              <a:buClr>
                <a:schemeClr val="dk1"/>
              </a:buClr>
              <a:buSzPts val="1400"/>
              <a:buFont typeface="Times New Roman"/>
              <a:buChar char="●"/>
            </a:pPr>
            <a:r>
              <a:rPr lang="en">
                <a:solidFill>
                  <a:schemeClr val="dk1"/>
                </a:solidFill>
              </a:rPr>
              <a:t>Ultrasonic transducer emits sound via amplifier</a:t>
            </a:r>
            <a:endParaRPr>
              <a:solidFill>
                <a:schemeClr val="dk1"/>
              </a:solidFill>
            </a:endParaRPr>
          </a:p>
          <a:p>
            <a:pPr indent="-317500" lvl="0" marL="457200" rtl="0" algn="l">
              <a:lnSpc>
                <a:spcPct val="135000"/>
              </a:lnSpc>
              <a:spcBef>
                <a:spcPts val="0"/>
              </a:spcBef>
              <a:spcAft>
                <a:spcPts val="0"/>
              </a:spcAft>
              <a:buClr>
                <a:schemeClr val="dk1"/>
              </a:buClr>
              <a:buSzPts val="1400"/>
              <a:buChar char="●"/>
            </a:pPr>
            <a:r>
              <a:rPr lang="en">
                <a:solidFill>
                  <a:schemeClr val="dk1"/>
                </a:solidFill>
              </a:rPr>
              <a:t>Real-time alerts with history tracking</a:t>
            </a:r>
            <a:endParaRPr>
              <a:solidFill>
                <a:schemeClr val="dk1"/>
              </a:solidFill>
            </a:endParaRPr>
          </a:p>
          <a:p>
            <a:pPr indent="-317500" lvl="0" marL="457200" rtl="0" algn="l">
              <a:lnSpc>
                <a:spcPct val="135000"/>
              </a:lnSpc>
              <a:spcBef>
                <a:spcPts val="0"/>
              </a:spcBef>
              <a:spcAft>
                <a:spcPts val="0"/>
              </a:spcAft>
              <a:buClr>
                <a:schemeClr val="dk1"/>
              </a:buClr>
              <a:buSzPts val="1400"/>
              <a:buChar char="●"/>
            </a:pPr>
            <a:r>
              <a:rPr lang="en">
                <a:solidFill>
                  <a:schemeClr val="dk1"/>
                </a:solidFill>
              </a:rPr>
              <a:t>Mobile app built in React Native</a:t>
            </a:r>
            <a:endParaRPr>
              <a:solidFill>
                <a:schemeClr val="dk1"/>
              </a:solidFill>
            </a:endParaRPr>
          </a:p>
          <a:p>
            <a:pPr indent="-317500" lvl="0" marL="457200" rtl="0" algn="l">
              <a:lnSpc>
                <a:spcPct val="135000"/>
              </a:lnSpc>
              <a:spcBef>
                <a:spcPts val="0"/>
              </a:spcBef>
              <a:spcAft>
                <a:spcPts val="0"/>
              </a:spcAft>
              <a:buClr>
                <a:schemeClr val="dk1"/>
              </a:buClr>
              <a:buSzPts val="1400"/>
              <a:buChar char="●"/>
            </a:pPr>
            <a:r>
              <a:rPr lang="en">
                <a:solidFill>
                  <a:schemeClr val="dk1"/>
                </a:solidFill>
              </a:rPr>
              <a:t>Firebase for authentication and log storage</a:t>
            </a:r>
            <a:endParaRPr>
              <a:solidFill>
                <a:schemeClr val="dk1"/>
              </a:solidFill>
            </a:endParaRPr>
          </a:p>
          <a:p>
            <a:pPr indent="-317500" lvl="0" marL="457200" rtl="0" algn="l">
              <a:lnSpc>
                <a:spcPct val="135000"/>
              </a:lnSpc>
              <a:spcBef>
                <a:spcPts val="0"/>
              </a:spcBef>
              <a:spcAft>
                <a:spcPts val="0"/>
              </a:spcAft>
              <a:buClr>
                <a:schemeClr val="dk1"/>
              </a:buClr>
              <a:buSzPts val="1400"/>
              <a:buFont typeface="Times New Roman"/>
              <a:buChar char="●"/>
            </a:pPr>
            <a:r>
              <a:rPr lang="en">
                <a:solidFill>
                  <a:schemeClr val="dk1"/>
                </a:solidFill>
              </a:rPr>
              <a:t>Integrated for real-time responses</a:t>
            </a:r>
            <a:r>
              <a:rPr lang="en">
                <a:solidFill>
                  <a:schemeClr val="dk1"/>
                </a:solidFill>
              </a:rPr>
              <a:t> </a:t>
            </a:r>
            <a:endParaRPr>
              <a:solidFill>
                <a:schemeClr val="dk1"/>
              </a:solidFill>
              <a:latin typeface="Times New Roman"/>
              <a:ea typeface="Times New Roman"/>
              <a:cs typeface="Times New Roman"/>
              <a:sym typeface="Times New Roman"/>
            </a:endParaRPr>
          </a:p>
          <a:p>
            <a:pPr indent="0" lvl="0" marL="0" rtl="0" algn="l">
              <a:lnSpc>
                <a:spcPct val="13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457200" rtl="0" algn="l">
              <a:lnSpc>
                <a:spcPct val="135000"/>
              </a:lnSpc>
              <a:spcBef>
                <a:spcPts val="0"/>
              </a:spcBef>
              <a:spcAft>
                <a:spcPts val="0"/>
              </a:spcAft>
              <a:buSzPts val="1800"/>
              <a:buNone/>
            </a:pPr>
            <a:r>
              <a:t/>
            </a:r>
            <a:endParaRPr>
              <a:solidFill>
                <a:schemeClr val="dk1"/>
              </a:solidFill>
            </a:endParaRPr>
          </a:p>
          <a:p>
            <a:pPr indent="0" lvl="0" marL="457200" rtl="0" algn="l">
              <a:lnSpc>
                <a:spcPct val="135000"/>
              </a:lnSpc>
              <a:spcBef>
                <a:spcPts val="0"/>
              </a:spcBef>
              <a:spcAft>
                <a:spcPts val="0"/>
              </a:spcAft>
              <a:buSzPts val="1800"/>
              <a:buNone/>
            </a:pPr>
            <a:r>
              <a:t/>
            </a:r>
            <a:endParaRPr>
              <a:solidFill>
                <a:schemeClr val="accent2"/>
              </a:solidFill>
              <a:latin typeface="Times New Roman"/>
              <a:ea typeface="Times New Roman"/>
              <a:cs typeface="Times New Roman"/>
              <a:sym typeface="Times New Roman"/>
            </a:endParaRPr>
          </a:p>
        </p:txBody>
      </p:sp>
      <p:sp>
        <p:nvSpPr>
          <p:cNvPr id="270" name="Google Shape;270;p36"/>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36"/>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Proposed System</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ML Module </a:t>
            </a:r>
            <a:endParaRPr sz="2620"/>
          </a:p>
        </p:txBody>
      </p:sp>
      <p:sp>
        <p:nvSpPr>
          <p:cNvPr id="277" name="Google Shape;277;p37"/>
          <p:cNvSpPr txBox="1"/>
          <p:nvPr>
            <p:ph idx="1" type="body"/>
          </p:nvPr>
        </p:nvSpPr>
        <p:spPr>
          <a:xfrm>
            <a:off x="2039850" y="942100"/>
            <a:ext cx="6521400" cy="3416400"/>
          </a:xfrm>
          <a:prstGeom prst="rect">
            <a:avLst/>
          </a:prstGeom>
        </p:spPr>
        <p:txBody>
          <a:bodyPr anchorCtr="0" anchor="t" bIns="91425" lIns="91425" spcFirstLastPara="1" rIns="91425" wrap="square" tIns="91425">
            <a:normAutofit/>
          </a:bodyPr>
          <a:lstStyle/>
          <a:p>
            <a:pPr indent="-317500" lvl="0" marL="457200" rtl="0" algn="l">
              <a:lnSpc>
                <a:spcPct val="135000"/>
              </a:lnSpc>
              <a:spcBef>
                <a:spcPts val="0"/>
              </a:spcBef>
              <a:spcAft>
                <a:spcPts val="0"/>
              </a:spcAft>
              <a:buSzPts val="1400"/>
              <a:buChar char="●"/>
            </a:pPr>
            <a:r>
              <a:rPr lang="en"/>
              <a:t>Trained on 4</a:t>
            </a:r>
            <a:r>
              <a:rPr lang="en"/>
              <a:t> </a:t>
            </a:r>
            <a:r>
              <a:rPr lang="en"/>
              <a:t>classes - elephant, giraffe, leopard and tiger</a:t>
            </a:r>
            <a:endParaRPr/>
          </a:p>
          <a:p>
            <a:pPr indent="-317500" lvl="0" marL="457200" rtl="0" algn="l">
              <a:lnSpc>
                <a:spcPct val="135000"/>
              </a:lnSpc>
              <a:spcBef>
                <a:spcPts val="0"/>
              </a:spcBef>
              <a:spcAft>
                <a:spcPts val="0"/>
              </a:spcAft>
              <a:buSzPts val="1400"/>
              <a:buChar char="●"/>
            </a:pPr>
            <a:r>
              <a:rPr lang="en"/>
              <a:t>Dataset of 2,500 images (4:1 ratio for training and validation)</a:t>
            </a:r>
            <a:endParaRPr/>
          </a:p>
          <a:p>
            <a:pPr indent="-317500" lvl="0" marL="457200" rtl="0" algn="l">
              <a:lnSpc>
                <a:spcPct val="135000"/>
              </a:lnSpc>
              <a:spcBef>
                <a:spcPts val="0"/>
              </a:spcBef>
              <a:spcAft>
                <a:spcPts val="0"/>
              </a:spcAft>
              <a:buSzPts val="1400"/>
              <a:buChar char="●"/>
            </a:pPr>
            <a:r>
              <a:rPr lang="en"/>
              <a:t>Resnet 101 backbone</a:t>
            </a:r>
            <a:endParaRPr/>
          </a:p>
          <a:p>
            <a:pPr indent="-317500" lvl="0" marL="457200" rtl="0" algn="l">
              <a:lnSpc>
                <a:spcPct val="135000"/>
              </a:lnSpc>
              <a:spcBef>
                <a:spcPts val="0"/>
              </a:spcBef>
              <a:spcAft>
                <a:spcPts val="0"/>
              </a:spcAft>
              <a:buSzPts val="1400"/>
              <a:buChar char="●"/>
            </a:pPr>
            <a:r>
              <a:rPr lang="en"/>
              <a:t>Pretrained Imagenet weights </a:t>
            </a:r>
            <a:endParaRPr/>
          </a:p>
          <a:p>
            <a:pPr indent="-317500" lvl="0" marL="457200" rtl="0" algn="l">
              <a:lnSpc>
                <a:spcPct val="135000"/>
              </a:lnSpc>
              <a:spcBef>
                <a:spcPts val="0"/>
              </a:spcBef>
              <a:spcAft>
                <a:spcPts val="0"/>
              </a:spcAft>
              <a:buSzPts val="1400"/>
              <a:buChar char="●"/>
            </a:pPr>
            <a:r>
              <a:rPr lang="en"/>
              <a:t>Output is send to IoT module</a:t>
            </a:r>
            <a:endParaRPr/>
          </a:p>
          <a:p>
            <a:pPr indent="0" lvl="0" marL="457200" rtl="0" algn="l">
              <a:lnSpc>
                <a:spcPct val="135000"/>
              </a:lnSpc>
              <a:spcBef>
                <a:spcPts val="0"/>
              </a:spcBef>
              <a:spcAft>
                <a:spcPts val="0"/>
              </a:spcAft>
              <a:buNone/>
            </a:pPr>
            <a:r>
              <a:t/>
            </a:r>
            <a:endParaRPr/>
          </a:p>
          <a:p>
            <a:pPr indent="0" lvl="0" marL="0" rtl="0" algn="l">
              <a:lnSpc>
                <a:spcPct val="135000"/>
              </a:lnSpc>
              <a:spcBef>
                <a:spcPts val="0"/>
              </a:spcBef>
              <a:spcAft>
                <a:spcPts val="0"/>
              </a:spcAft>
              <a:buNone/>
            </a:pPr>
            <a:r>
              <a:t/>
            </a:r>
            <a:endParaRPr/>
          </a:p>
          <a:p>
            <a:pPr indent="0" lvl="0" marL="0" rtl="0" algn="l">
              <a:lnSpc>
                <a:spcPct val="135000"/>
              </a:lnSpc>
              <a:spcBef>
                <a:spcPts val="0"/>
              </a:spcBef>
              <a:spcAft>
                <a:spcPts val="0"/>
              </a:spcAft>
              <a:buNone/>
            </a:pPr>
            <a:r>
              <a:t/>
            </a:r>
            <a:endParaRPr/>
          </a:p>
          <a:p>
            <a:pPr indent="0" lvl="0" marL="0" rtl="0" algn="l">
              <a:lnSpc>
                <a:spcPct val="135000"/>
              </a:lnSpc>
              <a:spcBef>
                <a:spcPts val="0"/>
              </a:spcBef>
              <a:spcAft>
                <a:spcPts val="0"/>
              </a:spcAft>
              <a:buNone/>
            </a:pPr>
            <a:r>
              <a:t/>
            </a:r>
            <a:endParaRPr b="1" u="sng"/>
          </a:p>
          <a:p>
            <a:pPr indent="0" lvl="0" marL="0" rtl="0" algn="l">
              <a:lnSpc>
                <a:spcPct val="135000"/>
              </a:lnSpc>
              <a:spcBef>
                <a:spcPts val="0"/>
              </a:spcBef>
              <a:spcAft>
                <a:spcPts val="0"/>
              </a:spcAft>
              <a:buNone/>
            </a:pPr>
            <a:r>
              <a:t/>
            </a:r>
            <a:endParaRPr/>
          </a:p>
        </p:txBody>
      </p:sp>
      <p:sp>
        <p:nvSpPr>
          <p:cNvPr id="278" name="Google Shape;278;p37">
            <a:hlinkClick action="ppaction://hlinksldjump" r:id="rId3"/>
          </p:cNvPr>
          <p:cNvSpPr/>
          <p:nvPr/>
        </p:nvSpPr>
        <p:spPr>
          <a:xfrm>
            <a:off x="119775" y="2623425"/>
            <a:ext cx="1726200" cy="51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79" name="Google Shape;279;p37"/>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37"/>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Implementation </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and Results</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ML Module</a:t>
            </a:r>
            <a:endParaRPr sz="2620"/>
          </a:p>
        </p:txBody>
      </p:sp>
      <p:sp>
        <p:nvSpPr>
          <p:cNvPr id="286" name="Google Shape;286;p38"/>
          <p:cNvSpPr txBox="1"/>
          <p:nvPr>
            <p:ph idx="1" type="body"/>
          </p:nvPr>
        </p:nvSpPr>
        <p:spPr>
          <a:xfrm>
            <a:off x="2039850" y="942100"/>
            <a:ext cx="652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pic>
        <p:nvPicPr>
          <p:cNvPr id="287" name="Google Shape;287;p38"/>
          <p:cNvPicPr preferRelativeResize="0"/>
          <p:nvPr/>
        </p:nvPicPr>
        <p:blipFill>
          <a:blip r:embed="rId3">
            <a:alphaModFix/>
          </a:blip>
          <a:stretch>
            <a:fillRect/>
          </a:stretch>
        </p:blipFill>
        <p:spPr>
          <a:xfrm>
            <a:off x="2932087" y="1171700"/>
            <a:ext cx="2746125" cy="2746125"/>
          </a:xfrm>
          <a:prstGeom prst="rect">
            <a:avLst/>
          </a:prstGeom>
          <a:noFill/>
          <a:ln>
            <a:noFill/>
          </a:ln>
        </p:spPr>
      </p:pic>
      <p:pic>
        <p:nvPicPr>
          <p:cNvPr id="288" name="Google Shape;288;p38"/>
          <p:cNvPicPr preferRelativeResize="0"/>
          <p:nvPr/>
        </p:nvPicPr>
        <p:blipFill>
          <a:blip r:embed="rId4">
            <a:alphaModFix/>
          </a:blip>
          <a:stretch>
            <a:fillRect/>
          </a:stretch>
        </p:blipFill>
        <p:spPr>
          <a:xfrm>
            <a:off x="5862875" y="1171700"/>
            <a:ext cx="2746099" cy="2746101"/>
          </a:xfrm>
          <a:prstGeom prst="rect">
            <a:avLst/>
          </a:prstGeom>
          <a:noFill/>
          <a:ln>
            <a:noFill/>
          </a:ln>
        </p:spPr>
      </p:pic>
      <p:sp>
        <p:nvSpPr>
          <p:cNvPr id="289" name="Google Shape;289;p38"/>
          <p:cNvSpPr txBox="1"/>
          <p:nvPr/>
        </p:nvSpPr>
        <p:spPr>
          <a:xfrm>
            <a:off x="2359850" y="3855900"/>
            <a:ext cx="6675600" cy="3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Figure 4: Animal Detection and Segmentation for Daylight Images</a:t>
            </a:r>
            <a:endParaRPr b="1">
              <a:solidFill>
                <a:schemeClr val="dk1"/>
              </a:solidFill>
              <a:latin typeface="Times New Roman"/>
              <a:ea typeface="Times New Roman"/>
              <a:cs typeface="Times New Roman"/>
              <a:sym typeface="Times New Roman"/>
            </a:endParaRPr>
          </a:p>
        </p:txBody>
      </p:sp>
      <p:sp>
        <p:nvSpPr>
          <p:cNvPr id="290" name="Google Shape;290;p38">
            <a:hlinkClick action="ppaction://hlinksldjump" r:id="rId5"/>
          </p:cNvPr>
          <p:cNvSpPr/>
          <p:nvPr/>
        </p:nvSpPr>
        <p:spPr>
          <a:xfrm>
            <a:off x="119775" y="2623425"/>
            <a:ext cx="1726200" cy="51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91" name="Google Shape;291;p38"/>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2" name="Google Shape;292;p38"/>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Implementation </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and Results</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2069875" y="310275"/>
            <a:ext cx="6269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solidFill>
                  <a:schemeClr val="dk1"/>
                </a:solidFill>
                <a:latin typeface="Times New Roman"/>
                <a:ea typeface="Times New Roman"/>
                <a:cs typeface="Times New Roman"/>
                <a:sym typeface="Times New Roman"/>
              </a:rPr>
              <a:t>IoT Module</a:t>
            </a:r>
            <a:endParaRPr b="1" sz="2600">
              <a:solidFill>
                <a:schemeClr val="dk1"/>
              </a:solidFill>
              <a:latin typeface="Times New Roman"/>
              <a:ea typeface="Times New Roman"/>
              <a:cs typeface="Times New Roman"/>
              <a:sym typeface="Times New Roman"/>
            </a:endParaRPr>
          </a:p>
        </p:txBody>
      </p:sp>
      <p:sp>
        <p:nvSpPr>
          <p:cNvPr id="298" name="Google Shape;298;p39"/>
          <p:cNvSpPr txBox="1"/>
          <p:nvPr>
            <p:ph idx="1" type="body"/>
          </p:nvPr>
        </p:nvSpPr>
        <p:spPr>
          <a:xfrm>
            <a:off x="2039850" y="942100"/>
            <a:ext cx="65214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35000"/>
              </a:lnSpc>
              <a:spcBef>
                <a:spcPts val="0"/>
              </a:spcBef>
              <a:spcAft>
                <a:spcPts val="0"/>
              </a:spcAft>
              <a:buClr>
                <a:schemeClr val="dk1"/>
              </a:buClr>
              <a:buSzPts val="1400"/>
              <a:buChar char="●"/>
            </a:pPr>
            <a:r>
              <a:rPr lang="en">
                <a:solidFill>
                  <a:schemeClr val="dk1"/>
                </a:solidFill>
              </a:rPr>
              <a:t>I</a:t>
            </a:r>
            <a:r>
              <a:rPr lang="en">
                <a:solidFill>
                  <a:schemeClr val="dk1"/>
                </a:solidFill>
              </a:rPr>
              <a:t>ntegrated Camera module with Raspberry Pi</a:t>
            </a:r>
            <a:endParaRPr>
              <a:solidFill>
                <a:schemeClr val="dk1"/>
              </a:solidFill>
            </a:endParaRPr>
          </a:p>
          <a:p>
            <a:pPr indent="-317500" lvl="0" marL="457200" rtl="0" algn="l">
              <a:lnSpc>
                <a:spcPct val="135000"/>
              </a:lnSpc>
              <a:spcBef>
                <a:spcPts val="0"/>
              </a:spcBef>
              <a:spcAft>
                <a:spcPts val="0"/>
              </a:spcAft>
              <a:buClr>
                <a:schemeClr val="dk1"/>
              </a:buClr>
              <a:buSzPts val="1400"/>
              <a:buChar char="●"/>
            </a:pPr>
            <a:r>
              <a:rPr lang="en">
                <a:solidFill>
                  <a:schemeClr val="dk1"/>
                </a:solidFill>
              </a:rPr>
              <a:t>Firebase connectivity for real-time alerts</a:t>
            </a:r>
            <a:endParaRPr>
              <a:solidFill>
                <a:schemeClr val="dk1"/>
              </a:solidFill>
            </a:endParaRPr>
          </a:p>
          <a:p>
            <a:pPr indent="-317500" lvl="0" marL="457200" rtl="0" algn="l">
              <a:lnSpc>
                <a:spcPct val="135000"/>
              </a:lnSpc>
              <a:spcBef>
                <a:spcPts val="0"/>
              </a:spcBef>
              <a:spcAft>
                <a:spcPts val="0"/>
              </a:spcAft>
              <a:buClr>
                <a:schemeClr val="dk1"/>
              </a:buClr>
              <a:buSzPts val="1400"/>
              <a:buChar char="●"/>
            </a:pPr>
            <a:r>
              <a:rPr lang="en">
                <a:solidFill>
                  <a:schemeClr val="dk1"/>
                </a:solidFill>
              </a:rPr>
              <a:t>ML module integration for successful detection</a:t>
            </a:r>
            <a:endParaRPr>
              <a:solidFill>
                <a:schemeClr val="dk1"/>
              </a:solidFill>
            </a:endParaRPr>
          </a:p>
          <a:p>
            <a:pPr indent="-317500" lvl="0" marL="457200" rtl="0" algn="l">
              <a:lnSpc>
                <a:spcPct val="135000"/>
              </a:lnSpc>
              <a:spcBef>
                <a:spcPts val="0"/>
              </a:spcBef>
              <a:spcAft>
                <a:spcPts val="0"/>
              </a:spcAft>
              <a:buClr>
                <a:schemeClr val="dk1"/>
              </a:buClr>
              <a:buSzPts val="1400"/>
              <a:buChar char="●"/>
            </a:pPr>
            <a:r>
              <a:rPr lang="en">
                <a:solidFill>
                  <a:schemeClr val="dk1"/>
                </a:solidFill>
              </a:rPr>
              <a:t>Animal class and timestamp sent to Firebase Firestore</a:t>
            </a:r>
            <a:endParaRPr>
              <a:solidFill>
                <a:schemeClr val="dk1"/>
              </a:solidFill>
            </a:endParaRPr>
          </a:p>
          <a:p>
            <a:pPr indent="-317500" lvl="0" marL="457200" rtl="0" algn="l">
              <a:lnSpc>
                <a:spcPct val="135000"/>
              </a:lnSpc>
              <a:spcBef>
                <a:spcPts val="0"/>
              </a:spcBef>
              <a:spcAft>
                <a:spcPts val="0"/>
              </a:spcAft>
              <a:buClr>
                <a:schemeClr val="dk1"/>
              </a:buClr>
              <a:buSzPts val="1400"/>
              <a:buChar char="●"/>
            </a:pPr>
            <a:r>
              <a:rPr lang="en">
                <a:solidFill>
                  <a:schemeClr val="dk1"/>
                </a:solidFill>
              </a:rPr>
              <a:t>Successful generation of species-specific repellent frequencies</a:t>
            </a:r>
            <a:endParaRPr/>
          </a:p>
          <a:p>
            <a:pPr indent="0" lvl="0" marL="457200" rtl="0" algn="l">
              <a:lnSpc>
                <a:spcPct val="135000"/>
              </a:lnSpc>
              <a:spcBef>
                <a:spcPts val="0"/>
              </a:spcBef>
              <a:spcAft>
                <a:spcPts val="0"/>
              </a:spcAft>
              <a:buSzPts val="1800"/>
              <a:buNone/>
            </a:pPr>
            <a:r>
              <a:t/>
            </a:r>
            <a:endParaRPr>
              <a:solidFill>
                <a:srgbClr val="000000"/>
              </a:solidFill>
              <a:latin typeface="Times New Roman"/>
              <a:ea typeface="Times New Roman"/>
              <a:cs typeface="Times New Roman"/>
              <a:sym typeface="Times New Roman"/>
            </a:endParaRPr>
          </a:p>
          <a:p>
            <a:pPr indent="0" lvl="0" marL="457200" rtl="0" algn="l">
              <a:lnSpc>
                <a:spcPct val="135000"/>
              </a:lnSpc>
              <a:spcBef>
                <a:spcPts val="0"/>
              </a:spcBef>
              <a:spcAft>
                <a:spcPts val="0"/>
              </a:spcAft>
              <a:buSzPts val="1800"/>
              <a:buNone/>
            </a:pPr>
            <a:r>
              <a:t/>
            </a:r>
            <a:endParaRPr>
              <a:solidFill>
                <a:srgbClr val="000000"/>
              </a:solidFill>
              <a:latin typeface="Times New Roman"/>
              <a:ea typeface="Times New Roman"/>
              <a:cs typeface="Times New Roman"/>
              <a:sym typeface="Times New Roman"/>
            </a:endParaRPr>
          </a:p>
          <a:p>
            <a:pPr indent="0" lvl="0" marL="0" rtl="0" algn="l">
              <a:lnSpc>
                <a:spcPct val="135000"/>
              </a:lnSpc>
              <a:spcBef>
                <a:spcPts val="0"/>
              </a:spcBef>
              <a:spcAft>
                <a:spcPts val="0"/>
              </a:spcAft>
              <a:buSzPts val="1800"/>
              <a:buNone/>
            </a:pPr>
            <a:r>
              <a:t/>
            </a:r>
            <a:endParaRPr>
              <a:solidFill>
                <a:srgbClr val="000000"/>
              </a:solidFill>
              <a:latin typeface="Times New Roman"/>
              <a:ea typeface="Times New Roman"/>
              <a:cs typeface="Times New Roman"/>
              <a:sym typeface="Times New Roman"/>
            </a:endParaRPr>
          </a:p>
          <a:p>
            <a:pPr indent="0" lvl="0" marL="457200" rtl="0" algn="l">
              <a:lnSpc>
                <a:spcPct val="135000"/>
              </a:lnSpc>
              <a:spcBef>
                <a:spcPts val="0"/>
              </a:spcBef>
              <a:spcAft>
                <a:spcPts val="0"/>
              </a:spcAft>
              <a:buSzPts val="1800"/>
              <a:buNone/>
            </a:pPr>
            <a:r>
              <a:t/>
            </a:r>
            <a:endParaRPr>
              <a:solidFill>
                <a:srgbClr val="000000"/>
              </a:solidFill>
              <a:latin typeface="Times New Roman"/>
              <a:ea typeface="Times New Roman"/>
              <a:cs typeface="Times New Roman"/>
              <a:sym typeface="Times New Roman"/>
            </a:endParaRPr>
          </a:p>
        </p:txBody>
      </p:sp>
      <p:sp>
        <p:nvSpPr>
          <p:cNvPr id="299" name="Google Shape;299;p39">
            <a:hlinkClick action="ppaction://hlinksldjump" r:id="rId3"/>
          </p:cNvPr>
          <p:cNvSpPr/>
          <p:nvPr/>
        </p:nvSpPr>
        <p:spPr>
          <a:xfrm>
            <a:off x="119775" y="2623425"/>
            <a:ext cx="1726200" cy="51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300" name="Google Shape;300;p39"/>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39"/>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Implementation </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and Results</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2069875" y="310275"/>
            <a:ext cx="6269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620">
                <a:solidFill>
                  <a:schemeClr val="accent2"/>
                </a:solidFill>
                <a:latin typeface="Times New Roman"/>
                <a:ea typeface="Times New Roman"/>
                <a:cs typeface="Times New Roman"/>
                <a:sym typeface="Times New Roman"/>
              </a:rPr>
              <a:t>Repellent and Alert System </a:t>
            </a:r>
            <a:endParaRPr b="1" sz="2620">
              <a:solidFill>
                <a:schemeClr val="accent2"/>
              </a:solidFill>
              <a:latin typeface="Times New Roman"/>
              <a:ea typeface="Times New Roman"/>
              <a:cs typeface="Times New Roman"/>
              <a:sym typeface="Times New Roman"/>
            </a:endParaRPr>
          </a:p>
        </p:txBody>
      </p:sp>
      <p:sp>
        <p:nvSpPr>
          <p:cNvPr id="307" name="Google Shape;307;p40"/>
          <p:cNvSpPr txBox="1"/>
          <p:nvPr>
            <p:ph idx="1" type="body"/>
          </p:nvPr>
        </p:nvSpPr>
        <p:spPr>
          <a:xfrm>
            <a:off x="2039850" y="942100"/>
            <a:ext cx="65214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35000"/>
              </a:lnSpc>
              <a:spcBef>
                <a:spcPts val="0"/>
              </a:spcBef>
              <a:spcAft>
                <a:spcPts val="0"/>
              </a:spcAft>
              <a:buSzPts val="1400"/>
              <a:buChar char="●"/>
            </a:pPr>
            <a:r>
              <a:rPr lang="en"/>
              <a:t>Collected and fine-tuned frequencies using MATLAB</a:t>
            </a:r>
            <a:endParaRPr>
              <a:latin typeface="Times New Roman"/>
              <a:ea typeface="Times New Roman"/>
              <a:cs typeface="Times New Roman"/>
              <a:sym typeface="Times New Roman"/>
            </a:endParaRPr>
          </a:p>
          <a:p>
            <a:pPr indent="-317500" lvl="0" marL="457200" rtl="0" algn="l">
              <a:lnSpc>
                <a:spcPct val="135000"/>
              </a:lnSpc>
              <a:spcBef>
                <a:spcPts val="0"/>
              </a:spcBef>
              <a:spcAft>
                <a:spcPts val="0"/>
              </a:spcAft>
              <a:buSzPts val="1400"/>
              <a:buFont typeface="Times New Roman"/>
              <a:buChar char="●"/>
            </a:pPr>
            <a:r>
              <a:rPr lang="en"/>
              <a:t>Infrasonic bee alarm calls for elephants</a:t>
            </a:r>
            <a:endParaRPr>
              <a:latin typeface="Times New Roman"/>
              <a:ea typeface="Times New Roman"/>
              <a:cs typeface="Times New Roman"/>
              <a:sym typeface="Times New Roman"/>
            </a:endParaRPr>
          </a:p>
          <a:p>
            <a:pPr indent="-317500" lvl="0" marL="457200" rtl="0" algn="l">
              <a:lnSpc>
                <a:spcPct val="135000"/>
              </a:lnSpc>
              <a:spcBef>
                <a:spcPts val="0"/>
              </a:spcBef>
              <a:spcAft>
                <a:spcPts val="0"/>
              </a:spcAft>
              <a:buSzPts val="1400"/>
              <a:buFont typeface="Times New Roman"/>
              <a:buChar char="●"/>
            </a:pPr>
            <a:r>
              <a:rPr lang="en"/>
              <a:t>Ultrasonic vervet monkey alarm calls for tigers</a:t>
            </a:r>
            <a:endParaRPr/>
          </a:p>
          <a:p>
            <a:pPr indent="-317500" lvl="0" marL="457200" rtl="0" algn="l">
              <a:lnSpc>
                <a:spcPct val="135000"/>
              </a:lnSpc>
              <a:spcBef>
                <a:spcPts val="0"/>
              </a:spcBef>
              <a:spcAft>
                <a:spcPts val="0"/>
              </a:spcAft>
              <a:buSzPts val="1400"/>
              <a:buChar char="●"/>
            </a:pPr>
            <a:r>
              <a:rPr lang="en"/>
              <a:t>Sound frequencies stored as .wav files on Raspberry Pi</a:t>
            </a:r>
            <a:endParaRPr/>
          </a:p>
          <a:p>
            <a:pPr indent="-317500" lvl="0" marL="457200" rtl="0" algn="l">
              <a:lnSpc>
                <a:spcPct val="135000"/>
              </a:lnSpc>
              <a:spcBef>
                <a:spcPts val="0"/>
              </a:spcBef>
              <a:spcAft>
                <a:spcPts val="0"/>
              </a:spcAft>
              <a:buSzPts val="1400"/>
              <a:buChar char="●"/>
            </a:pPr>
            <a:r>
              <a:rPr lang="en"/>
              <a:t>Python script to select random frequencies to avoid adaptability</a:t>
            </a:r>
            <a:endParaRPr/>
          </a:p>
          <a:p>
            <a:pPr indent="-317500" lvl="0" marL="457200" rtl="0" algn="l">
              <a:lnSpc>
                <a:spcPct val="135000"/>
              </a:lnSpc>
              <a:spcBef>
                <a:spcPts val="0"/>
              </a:spcBef>
              <a:spcAft>
                <a:spcPts val="0"/>
              </a:spcAft>
              <a:buSzPts val="1400"/>
              <a:buChar char="●"/>
            </a:pPr>
            <a:r>
              <a:rPr lang="en"/>
              <a:t> TSH82 OpAmp board for amplification</a:t>
            </a:r>
            <a:endParaRPr/>
          </a:p>
          <a:p>
            <a:pPr indent="-317500" lvl="0" marL="457200" rtl="0" algn="l">
              <a:lnSpc>
                <a:spcPct val="135000"/>
              </a:lnSpc>
              <a:spcBef>
                <a:spcPts val="0"/>
              </a:spcBef>
              <a:spcAft>
                <a:spcPts val="0"/>
              </a:spcAft>
              <a:buSzPts val="1400"/>
              <a:buChar char="●"/>
            </a:pPr>
            <a:r>
              <a:rPr lang="en"/>
              <a:t>Piezoelectric ultrasonic speaker (2.5-60 KHz) as transducer</a:t>
            </a:r>
            <a:endParaRPr/>
          </a:p>
          <a:p>
            <a:pPr indent="0" lvl="0" marL="457200" rtl="0" algn="l">
              <a:lnSpc>
                <a:spcPct val="135000"/>
              </a:lnSpc>
              <a:spcBef>
                <a:spcPts val="0"/>
              </a:spcBef>
              <a:spcAft>
                <a:spcPts val="0"/>
              </a:spcAft>
              <a:buNone/>
            </a:pPr>
            <a:r>
              <a:t/>
            </a:r>
            <a:endParaRPr/>
          </a:p>
          <a:p>
            <a:pPr indent="0" lvl="0" marL="457200" rtl="0" algn="l">
              <a:lnSpc>
                <a:spcPct val="135000"/>
              </a:lnSpc>
              <a:spcBef>
                <a:spcPts val="0"/>
              </a:spcBef>
              <a:spcAft>
                <a:spcPts val="0"/>
              </a:spcAft>
              <a:buNone/>
            </a:pPr>
            <a:r>
              <a:t/>
            </a:r>
            <a:endParaRPr b="1">
              <a:latin typeface="Times New Roman"/>
              <a:ea typeface="Times New Roman"/>
              <a:cs typeface="Times New Roman"/>
              <a:sym typeface="Times New Roman"/>
            </a:endParaRPr>
          </a:p>
          <a:p>
            <a:pPr indent="0" lvl="0" marL="0" rtl="0" algn="l">
              <a:lnSpc>
                <a:spcPct val="135000"/>
              </a:lnSpc>
              <a:spcBef>
                <a:spcPts val="0"/>
              </a:spcBef>
              <a:spcAft>
                <a:spcPts val="0"/>
              </a:spcAft>
              <a:buSzPts val="1800"/>
              <a:buNone/>
            </a:pPr>
            <a:r>
              <a:t/>
            </a:r>
            <a:endParaRPr>
              <a:latin typeface="Times New Roman"/>
              <a:ea typeface="Times New Roman"/>
              <a:cs typeface="Times New Roman"/>
              <a:sym typeface="Times New Roman"/>
            </a:endParaRPr>
          </a:p>
        </p:txBody>
      </p:sp>
      <p:sp>
        <p:nvSpPr>
          <p:cNvPr id="308" name="Google Shape;308;p40">
            <a:hlinkClick/>
          </p:cNvPr>
          <p:cNvSpPr/>
          <p:nvPr/>
        </p:nvSpPr>
        <p:spPr>
          <a:xfrm>
            <a:off x="119775" y="2623425"/>
            <a:ext cx="1726200" cy="51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309" name="Google Shape;309;p40"/>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0" name="Google Shape;310;p40"/>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Implementation </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and Results</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2069875" y="310275"/>
            <a:ext cx="6269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620">
                <a:solidFill>
                  <a:schemeClr val="accent2"/>
                </a:solidFill>
                <a:latin typeface="Times New Roman"/>
                <a:ea typeface="Times New Roman"/>
                <a:cs typeface="Times New Roman"/>
                <a:sym typeface="Times New Roman"/>
              </a:rPr>
              <a:t>Repellent and Alert System </a:t>
            </a:r>
            <a:endParaRPr b="1" sz="2620">
              <a:solidFill>
                <a:schemeClr val="accent2"/>
              </a:solidFill>
              <a:latin typeface="Times New Roman"/>
              <a:ea typeface="Times New Roman"/>
              <a:cs typeface="Times New Roman"/>
              <a:sym typeface="Times New Roman"/>
            </a:endParaRPr>
          </a:p>
        </p:txBody>
      </p:sp>
      <p:sp>
        <p:nvSpPr>
          <p:cNvPr id="316" name="Google Shape;316;p41"/>
          <p:cNvSpPr txBox="1"/>
          <p:nvPr>
            <p:ph idx="1" type="body"/>
          </p:nvPr>
        </p:nvSpPr>
        <p:spPr>
          <a:xfrm>
            <a:off x="2039850" y="942100"/>
            <a:ext cx="65214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35000"/>
              </a:lnSpc>
              <a:spcBef>
                <a:spcPts val="0"/>
              </a:spcBef>
              <a:spcAft>
                <a:spcPts val="0"/>
              </a:spcAft>
              <a:buClr>
                <a:schemeClr val="dk1"/>
              </a:buClr>
              <a:buSzPts val="1400"/>
              <a:buFont typeface="Times New Roman"/>
              <a:buChar char="●"/>
            </a:pPr>
            <a:r>
              <a:rPr lang="en">
                <a:solidFill>
                  <a:schemeClr val="dk1"/>
                </a:solidFill>
              </a:rPr>
              <a:t>Developed React Native mobile app for cross-platform use</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317500" lvl="0" marL="457200" rtl="0" algn="l">
              <a:lnSpc>
                <a:spcPct val="135000"/>
              </a:lnSpc>
              <a:spcBef>
                <a:spcPts val="0"/>
              </a:spcBef>
              <a:spcAft>
                <a:spcPts val="0"/>
              </a:spcAft>
              <a:buClr>
                <a:schemeClr val="dk1"/>
              </a:buClr>
              <a:buSzPts val="1400"/>
              <a:buFont typeface="Times New Roman"/>
              <a:buChar char="●"/>
            </a:pPr>
            <a:r>
              <a:rPr lang="en">
                <a:solidFill>
                  <a:schemeClr val="dk1"/>
                </a:solidFill>
              </a:rPr>
              <a:t>Intuitive UI shows real-time alerts and intrusion history</a:t>
            </a:r>
            <a:endParaRPr>
              <a:solidFill>
                <a:schemeClr val="dk1"/>
              </a:solidFill>
              <a:latin typeface="Times New Roman"/>
              <a:ea typeface="Times New Roman"/>
              <a:cs typeface="Times New Roman"/>
              <a:sym typeface="Times New Roman"/>
            </a:endParaRPr>
          </a:p>
          <a:p>
            <a:pPr indent="-317500" lvl="0" marL="457200" rtl="0" algn="l">
              <a:lnSpc>
                <a:spcPct val="135000"/>
              </a:lnSpc>
              <a:spcBef>
                <a:spcPts val="0"/>
              </a:spcBef>
              <a:spcAft>
                <a:spcPts val="0"/>
              </a:spcAft>
              <a:buClr>
                <a:schemeClr val="dk1"/>
              </a:buClr>
              <a:buSzPts val="1400"/>
              <a:buFont typeface="Times New Roman"/>
              <a:buChar char="●"/>
            </a:pPr>
            <a:r>
              <a:rPr lang="en">
                <a:solidFill>
                  <a:schemeClr val="dk1"/>
                </a:solidFill>
              </a:rPr>
              <a:t>Displays last five recorded wildlife intrusions</a:t>
            </a:r>
            <a:endParaRPr>
              <a:solidFill>
                <a:schemeClr val="dk1"/>
              </a:solidFill>
              <a:latin typeface="Times New Roman"/>
              <a:ea typeface="Times New Roman"/>
              <a:cs typeface="Times New Roman"/>
              <a:sym typeface="Times New Roman"/>
            </a:endParaRPr>
          </a:p>
          <a:p>
            <a:pPr indent="-317500" lvl="0" marL="457200" rtl="0" algn="l">
              <a:lnSpc>
                <a:spcPct val="135000"/>
              </a:lnSpc>
              <a:spcBef>
                <a:spcPts val="0"/>
              </a:spcBef>
              <a:spcAft>
                <a:spcPts val="0"/>
              </a:spcAft>
              <a:buClr>
                <a:schemeClr val="dk1"/>
              </a:buClr>
              <a:buSzPts val="1400"/>
              <a:buFont typeface="Times New Roman"/>
              <a:buChar char="●"/>
            </a:pPr>
            <a:r>
              <a:rPr lang="en">
                <a:solidFill>
                  <a:schemeClr val="dk1"/>
                </a:solidFill>
              </a:rPr>
              <a:t>Integrated Firebase for secure authentication and data storage</a:t>
            </a:r>
            <a:endParaRPr>
              <a:solidFill>
                <a:schemeClr val="dk1"/>
              </a:solidFill>
              <a:latin typeface="Times New Roman"/>
              <a:ea typeface="Times New Roman"/>
              <a:cs typeface="Times New Roman"/>
              <a:sym typeface="Times New Roman"/>
            </a:endParaRPr>
          </a:p>
          <a:p>
            <a:pPr indent="-317500" lvl="0" marL="457200" rtl="0" algn="l">
              <a:lnSpc>
                <a:spcPct val="135000"/>
              </a:lnSpc>
              <a:spcBef>
                <a:spcPts val="0"/>
              </a:spcBef>
              <a:spcAft>
                <a:spcPts val="0"/>
              </a:spcAft>
              <a:buClr>
                <a:schemeClr val="dk1"/>
              </a:buClr>
              <a:buSzPts val="1400"/>
              <a:buFont typeface="Times New Roman"/>
              <a:buChar char="●"/>
            </a:pPr>
            <a:r>
              <a:rPr lang="en">
                <a:solidFill>
                  <a:schemeClr val="dk1"/>
                </a:solidFill>
              </a:rPr>
              <a:t>Fetches intrusion logs from Firestore</a:t>
            </a:r>
            <a:endParaRPr>
              <a:solidFill>
                <a:schemeClr val="dk1"/>
              </a:solidFill>
            </a:endParaRPr>
          </a:p>
          <a:p>
            <a:pPr indent="-317500" lvl="0" marL="457200" rtl="0" algn="l">
              <a:lnSpc>
                <a:spcPct val="135000"/>
              </a:lnSpc>
              <a:spcBef>
                <a:spcPts val="0"/>
              </a:spcBef>
              <a:spcAft>
                <a:spcPts val="0"/>
              </a:spcAft>
              <a:buClr>
                <a:schemeClr val="dk1"/>
              </a:buClr>
              <a:buSzPts val="1400"/>
              <a:buFont typeface="Times New Roman"/>
              <a:buChar char="●"/>
            </a:pPr>
            <a:r>
              <a:rPr lang="en">
                <a:solidFill>
                  <a:schemeClr val="dk1"/>
                </a:solidFill>
              </a:rPr>
              <a:t>Provides instant access to alert logs and system updates</a:t>
            </a:r>
            <a:endParaRPr>
              <a:solidFill>
                <a:schemeClr val="dk1"/>
              </a:solidFill>
              <a:latin typeface="Times New Roman"/>
              <a:ea typeface="Times New Roman"/>
              <a:cs typeface="Times New Roman"/>
              <a:sym typeface="Times New Roman"/>
            </a:endParaRPr>
          </a:p>
          <a:p>
            <a:pPr indent="0" lvl="0" marL="0" rtl="0" algn="l">
              <a:lnSpc>
                <a:spcPct val="13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0" rtl="0" algn="l">
              <a:lnSpc>
                <a:spcPct val="13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0" rtl="0" algn="l">
              <a:lnSpc>
                <a:spcPct val="13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0" rtl="0" algn="l">
              <a:lnSpc>
                <a:spcPct val="135000"/>
              </a:lnSpc>
              <a:spcBef>
                <a:spcPts val="0"/>
              </a:spcBef>
              <a:spcAft>
                <a:spcPts val="0"/>
              </a:spcAft>
              <a:buSzPts val="1800"/>
              <a:buNone/>
            </a:pPr>
            <a:r>
              <a:t/>
            </a:r>
            <a:endParaRPr>
              <a:latin typeface="Times New Roman"/>
              <a:ea typeface="Times New Roman"/>
              <a:cs typeface="Times New Roman"/>
              <a:sym typeface="Times New Roman"/>
            </a:endParaRPr>
          </a:p>
        </p:txBody>
      </p:sp>
      <p:sp>
        <p:nvSpPr>
          <p:cNvPr id="317" name="Google Shape;317;p41">
            <a:hlinkClick/>
          </p:cNvPr>
          <p:cNvSpPr/>
          <p:nvPr/>
        </p:nvSpPr>
        <p:spPr>
          <a:xfrm>
            <a:off x="119775" y="2623425"/>
            <a:ext cx="1726200" cy="51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318" name="Google Shape;318;p41"/>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41"/>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Implementation </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and Results</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Introduction</a:t>
            </a:r>
            <a:endParaRPr b="1" sz="2600"/>
          </a:p>
        </p:txBody>
      </p:sp>
      <p:sp>
        <p:nvSpPr>
          <p:cNvPr id="84" name="Google Shape;84;p15"/>
          <p:cNvSpPr txBox="1"/>
          <p:nvPr>
            <p:ph idx="1" type="body"/>
          </p:nvPr>
        </p:nvSpPr>
        <p:spPr>
          <a:xfrm>
            <a:off x="2039850" y="942100"/>
            <a:ext cx="6521400" cy="3416400"/>
          </a:xfrm>
          <a:prstGeom prst="rect">
            <a:avLst/>
          </a:prstGeom>
        </p:spPr>
        <p:txBody>
          <a:bodyPr anchorCtr="0" anchor="t" bIns="91425" lIns="91425" spcFirstLastPara="1" rIns="91425" wrap="square" tIns="91425">
            <a:normAutofit/>
          </a:bodyPr>
          <a:lstStyle/>
          <a:p>
            <a:pPr indent="-317500" lvl="0" marL="457200" rtl="0" algn="l">
              <a:lnSpc>
                <a:spcPct val="135000"/>
              </a:lnSpc>
              <a:spcBef>
                <a:spcPts val="0"/>
              </a:spcBef>
              <a:spcAft>
                <a:spcPts val="0"/>
              </a:spcAft>
              <a:buSzPts val="1400"/>
              <a:buChar char="●"/>
            </a:pPr>
            <a:r>
              <a:rPr lang="en" sz="1400"/>
              <a:t>Impact of animal intrusions</a:t>
            </a:r>
            <a:endParaRPr sz="1400"/>
          </a:p>
          <a:p>
            <a:pPr indent="-317500" lvl="0" marL="457200" rtl="0" algn="l">
              <a:lnSpc>
                <a:spcPct val="135000"/>
              </a:lnSpc>
              <a:spcBef>
                <a:spcPts val="0"/>
              </a:spcBef>
              <a:spcAft>
                <a:spcPts val="0"/>
              </a:spcAft>
              <a:buSzPts val="1400"/>
              <a:buChar char="●"/>
            </a:pPr>
            <a:r>
              <a:rPr lang="en" sz="1400"/>
              <a:t>Limitations of traditional practices</a:t>
            </a:r>
            <a:endParaRPr sz="1400"/>
          </a:p>
          <a:p>
            <a:pPr indent="-317500" lvl="0" marL="457200" rtl="0" algn="l">
              <a:lnSpc>
                <a:spcPct val="135000"/>
              </a:lnSpc>
              <a:spcBef>
                <a:spcPts val="0"/>
              </a:spcBef>
              <a:spcAft>
                <a:spcPts val="0"/>
              </a:spcAft>
              <a:buSzPts val="1400"/>
              <a:buChar char="●"/>
            </a:pPr>
            <a:r>
              <a:rPr lang="en" sz="1400"/>
              <a:t>Deep Learning based Detection Module</a:t>
            </a:r>
            <a:endParaRPr sz="1400"/>
          </a:p>
          <a:p>
            <a:pPr indent="-317500" lvl="0" marL="457200" rtl="0" algn="l">
              <a:lnSpc>
                <a:spcPct val="135000"/>
              </a:lnSpc>
              <a:spcBef>
                <a:spcPts val="0"/>
              </a:spcBef>
              <a:spcAft>
                <a:spcPts val="0"/>
              </a:spcAft>
              <a:buSzPts val="1400"/>
              <a:buChar char="●"/>
            </a:pPr>
            <a:r>
              <a:rPr lang="en" sz="1400"/>
              <a:t>Non-invasive </a:t>
            </a:r>
            <a:r>
              <a:rPr lang="en" sz="1400"/>
              <a:t>Repellent</a:t>
            </a:r>
            <a:r>
              <a:rPr lang="en" sz="1400"/>
              <a:t> System</a:t>
            </a:r>
            <a:endParaRPr sz="1400"/>
          </a:p>
          <a:p>
            <a:pPr indent="0" lvl="0" marL="457200" rtl="0" algn="l">
              <a:lnSpc>
                <a:spcPct val="135000"/>
              </a:lnSpc>
              <a:spcBef>
                <a:spcPts val="0"/>
              </a:spcBef>
              <a:spcAft>
                <a:spcPts val="0"/>
              </a:spcAft>
              <a:buNone/>
            </a:pPr>
            <a:r>
              <a:t/>
            </a:r>
            <a:endParaRPr sz="1400"/>
          </a:p>
        </p:txBody>
      </p:sp>
      <p:sp>
        <p:nvSpPr>
          <p:cNvPr id="85" name="Google Shape;85;p15"/>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6" name="Google Shape;86;p15"/>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Introduction</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and </a:t>
            </a:r>
            <a:r>
              <a:rPr lang="en">
                <a:solidFill>
                  <a:schemeClr val="dk1"/>
                </a:solidFill>
                <a:latin typeface="Times New Roman"/>
                <a:ea typeface="Times New Roman"/>
                <a:cs typeface="Times New Roman"/>
                <a:sym typeface="Times New Roman"/>
              </a:rPr>
              <a:t>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42"/>
          <p:cNvPicPr preferRelativeResize="0"/>
          <p:nvPr/>
        </p:nvPicPr>
        <p:blipFill rotWithShape="1">
          <a:blip r:embed="rId3">
            <a:alphaModFix/>
          </a:blip>
          <a:srcRect b="0" l="0" r="0" t="0"/>
          <a:stretch/>
        </p:blipFill>
        <p:spPr>
          <a:xfrm>
            <a:off x="2640100" y="1066725"/>
            <a:ext cx="1708675" cy="3630000"/>
          </a:xfrm>
          <a:prstGeom prst="rect">
            <a:avLst/>
          </a:prstGeom>
          <a:noFill/>
          <a:ln cap="flat" cmpd="sng" w="19050">
            <a:solidFill>
              <a:srgbClr val="000000"/>
            </a:solidFill>
            <a:prstDash val="solid"/>
            <a:round/>
            <a:headEnd len="sm" w="sm" type="none"/>
            <a:tailEnd len="sm" w="sm" type="none"/>
          </a:ln>
        </p:spPr>
      </p:pic>
      <p:pic>
        <p:nvPicPr>
          <p:cNvPr id="325" name="Google Shape;325;p42"/>
          <p:cNvPicPr preferRelativeResize="0"/>
          <p:nvPr/>
        </p:nvPicPr>
        <p:blipFill rotWithShape="1">
          <a:blip r:embed="rId4">
            <a:alphaModFix/>
          </a:blip>
          <a:srcRect b="0" l="0" r="0" t="0"/>
          <a:stretch/>
        </p:blipFill>
        <p:spPr>
          <a:xfrm>
            <a:off x="4698045" y="1066725"/>
            <a:ext cx="1708687" cy="3630000"/>
          </a:xfrm>
          <a:prstGeom prst="rect">
            <a:avLst/>
          </a:prstGeom>
          <a:noFill/>
          <a:ln cap="flat" cmpd="sng" w="19050">
            <a:solidFill>
              <a:srgbClr val="000000"/>
            </a:solidFill>
            <a:prstDash val="solid"/>
            <a:round/>
            <a:headEnd len="sm" w="sm" type="none"/>
            <a:tailEnd len="sm" w="sm" type="none"/>
          </a:ln>
        </p:spPr>
      </p:pic>
      <p:sp>
        <p:nvSpPr>
          <p:cNvPr id="326" name="Google Shape;326;p42"/>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solidFill>
                  <a:schemeClr val="accent2"/>
                </a:solidFill>
              </a:rPr>
              <a:t>Mobile Application</a:t>
            </a:r>
            <a:endParaRPr b="1" sz="2620">
              <a:solidFill>
                <a:schemeClr val="accent2"/>
              </a:solidFill>
            </a:endParaRPr>
          </a:p>
        </p:txBody>
      </p:sp>
      <p:sp>
        <p:nvSpPr>
          <p:cNvPr id="327" name="Google Shape;327;p42"/>
          <p:cNvSpPr txBox="1"/>
          <p:nvPr/>
        </p:nvSpPr>
        <p:spPr>
          <a:xfrm>
            <a:off x="6459900" y="4193750"/>
            <a:ext cx="2684100" cy="3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Figure 6:</a:t>
            </a:r>
            <a:endParaRPr b="1">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 Mobile Application Login Page</a:t>
            </a:r>
            <a:endParaRPr b="1">
              <a:solidFill>
                <a:schemeClr val="dk1"/>
              </a:solidFill>
              <a:latin typeface="Times New Roman"/>
              <a:ea typeface="Times New Roman"/>
              <a:cs typeface="Times New Roman"/>
              <a:sym typeface="Times New Roman"/>
            </a:endParaRPr>
          </a:p>
        </p:txBody>
      </p:sp>
      <p:sp>
        <p:nvSpPr>
          <p:cNvPr id="328" name="Google Shape;328;p42">
            <a:hlinkClick action="ppaction://hlinksldjump" r:id="rId5"/>
          </p:cNvPr>
          <p:cNvSpPr/>
          <p:nvPr/>
        </p:nvSpPr>
        <p:spPr>
          <a:xfrm>
            <a:off x="119775" y="2623425"/>
            <a:ext cx="1726200" cy="51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329" name="Google Shape;329;p42"/>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42"/>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Implementation </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and Results</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331" name="Google Shape;331;p42"/>
          <p:cNvSpPr txBox="1"/>
          <p:nvPr>
            <p:ph idx="1" type="body"/>
          </p:nvPr>
        </p:nvSpPr>
        <p:spPr>
          <a:xfrm>
            <a:off x="2039850" y="942100"/>
            <a:ext cx="652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43"/>
          <p:cNvPicPr preferRelativeResize="0"/>
          <p:nvPr/>
        </p:nvPicPr>
        <p:blipFill rotWithShape="1">
          <a:blip r:embed="rId3">
            <a:alphaModFix/>
          </a:blip>
          <a:srcRect b="0" l="0" r="0" t="0"/>
          <a:stretch/>
        </p:blipFill>
        <p:spPr>
          <a:xfrm>
            <a:off x="2629875" y="1083988"/>
            <a:ext cx="1769766" cy="3595473"/>
          </a:xfrm>
          <a:prstGeom prst="rect">
            <a:avLst/>
          </a:prstGeom>
          <a:noFill/>
          <a:ln>
            <a:noFill/>
          </a:ln>
        </p:spPr>
      </p:pic>
      <p:pic>
        <p:nvPicPr>
          <p:cNvPr id="337" name="Google Shape;337;p43"/>
          <p:cNvPicPr preferRelativeResize="0"/>
          <p:nvPr/>
        </p:nvPicPr>
        <p:blipFill rotWithShape="1">
          <a:blip r:embed="rId4">
            <a:alphaModFix/>
          </a:blip>
          <a:srcRect b="0" l="0" r="0" t="0"/>
          <a:stretch/>
        </p:blipFill>
        <p:spPr>
          <a:xfrm>
            <a:off x="4686375" y="1084000"/>
            <a:ext cx="1769775" cy="3595452"/>
          </a:xfrm>
          <a:prstGeom prst="rect">
            <a:avLst/>
          </a:prstGeom>
          <a:noFill/>
          <a:ln>
            <a:noFill/>
          </a:ln>
        </p:spPr>
      </p:pic>
      <p:sp>
        <p:nvSpPr>
          <p:cNvPr id="338" name="Google Shape;338;p43"/>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Mobile Application </a:t>
            </a:r>
            <a:endParaRPr b="1" sz="2620"/>
          </a:p>
        </p:txBody>
      </p:sp>
      <p:sp>
        <p:nvSpPr>
          <p:cNvPr id="339" name="Google Shape;339;p43"/>
          <p:cNvSpPr txBox="1"/>
          <p:nvPr/>
        </p:nvSpPr>
        <p:spPr>
          <a:xfrm>
            <a:off x="5960650" y="4062850"/>
            <a:ext cx="3527100" cy="14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Figure 7: </a:t>
            </a:r>
            <a:endParaRPr b="1">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Mobile Application Alert </a:t>
            </a:r>
            <a:endParaRPr b="1">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and Notifications</a:t>
            </a:r>
            <a:endParaRPr b="1">
              <a:solidFill>
                <a:schemeClr val="dk1"/>
              </a:solidFill>
              <a:latin typeface="Times New Roman"/>
              <a:ea typeface="Times New Roman"/>
              <a:cs typeface="Times New Roman"/>
              <a:sym typeface="Times New Roman"/>
            </a:endParaRPr>
          </a:p>
        </p:txBody>
      </p:sp>
      <p:sp>
        <p:nvSpPr>
          <p:cNvPr id="340" name="Google Shape;340;p43">
            <a:hlinkClick action="ppaction://hlinksldjump" r:id="rId5"/>
          </p:cNvPr>
          <p:cNvSpPr/>
          <p:nvPr/>
        </p:nvSpPr>
        <p:spPr>
          <a:xfrm>
            <a:off x="119775" y="2623425"/>
            <a:ext cx="1726200" cy="51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341" name="Google Shape;341;p43"/>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2" name="Google Shape;342;p43"/>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Implementation </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and Results</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343" name="Google Shape;343;p43"/>
          <p:cNvSpPr txBox="1"/>
          <p:nvPr>
            <p:ph idx="1" type="body"/>
          </p:nvPr>
        </p:nvSpPr>
        <p:spPr>
          <a:xfrm>
            <a:off x="2039850" y="942100"/>
            <a:ext cx="652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4"/>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ML Module </a:t>
            </a:r>
            <a:r>
              <a:rPr lang="en" sz="2620"/>
              <a:t>Metrics</a:t>
            </a:r>
            <a:r>
              <a:rPr lang="en" sz="2620"/>
              <a:t> Comparison </a:t>
            </a:r>
            <a:endParaRPr sz="2620"/>
          </a:p>
        </p:txBody>
      </p:sp>
      <p:sp>
        <p:nvSpPr>
          <p:cNvPr id="349" name="Google Shape;349;p44"/>
          <p:cNvSpPr txBox="1"/>
          <p:nvPr>
            <p:ph idx="1" type="body"/>
          </p:nvPr>
        </p:nvSpPr>
        <p:spPr>
          <a:xfrm>
            <a:off x="2039850" y="942100"/>
            <a:ext cx="65214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Performance analysis comparison</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350" name="Google Shape;350;p44">
            <a:hlinkClick/>
          </p:cNvPr>
          <p:cNvSpPr/>
          <p:nvPr/>
        </p:nvSpPr>
        <p:spPr>
          <a:xfrm>
            <a:off x="131550" y="3245800"/>
            <a:ext cx="1726200" cy="51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pic>
        <p:nvPicPr>
          <p:cNvPr id="351" name="Google Shape;351;p44" title="Screenshot 2025-03-24 183356.png"/>
          <p:cNvPicPr preferRelativeResize="0"/>
          <p:nvPr/>
        </p:nvPicPr>
        <p:blipFill>
          <a:blip r:embed="rId3">
            <a:alphaModFix/>
          </a:blip>
          <a:stretch>
            <a:fillRect/>
          </a:stretch>
        </p:blipFill>
        <p:spPr>
          <a:xfrm>
            <a:off x="2904325" y="1720250"/>
            <a:ext cx="4857750" cy="1181100"/>
          </a:xfrm>
          <a:prstGeom prst="rect">
            <a:avLst/>
          </a:prstGeom>
          <a:noFill/>
          <a:ln>
            <a:noFill/>
          </a:ln>
        </p:spPr>
      </p:pic>
      <p:sp>
        <p:nvSpPr>
          <p:cNvPr id="352" name="Google Shape;352;p44"/>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3" name="Google Shape;353;p44"/>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a:solidFill>
                  <a:schemeClr val="dk1"/>
                </a:solidFill>
                <a:latin typeface="Times New Roman"/>
                <a:ea typeface="Times New Roman"/>
                <a:cs typeface="Times New Roman"/>
                <a:sym typeface="Times New Roman"/>
              </a:rPr>
              <a:t>Performance </a:t>
            </a:r>
            <a:endParaRPr b="1">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a:solidFill>
                  <a:schemeClr val="dk1"/>
                </a:solidFill>
                <a:latin typeface="Times New Roman"/>
                <a:ea typeface="Times New Roman"/>
                <a:cs typeface="Times New Roman"/>
                <a:sym typeface="Times New Roman"/>
              </a:rPr>
              <a:t>Evaluation</a:t>
            </a:r>
            <a:endParaRPr b="1">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5"/>
          <p:cNvSpPr txBox="1"/>
          <p:nvPr>
            <p:ph type="title"/>
          </p:nvPr>
        </p:nvSpPr>
        <p:spPr>
          <a:xfrm>
            <a:off x="2069875" y="310275"/>
            <a:ext cx="6269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620">
                <a:latin typeface="Times New Roman"/>
                <a:ea typeface="Times New Roman"/>
                <a:cs typeface="Times New Roman"/>
                <a:sym typeface="Times New Roman"/>
              </a:rPr>
              <a:t>Overall System Efficiency</a:t>
            </a:r>
            <a:endParaRPr b="1" sz="2620">
              <a:latin typeface="Times New Roman"/>
              <a:ea typeface="Times New Roman"/>
              <a:cs typeface="Times New Roman"/>
              <a:sym typeface="Times New Roman"/>
            </a:endParaRPr>
          </a:p>
        </p:txBody>
      </p:sp>
      <p:sp>
        <p:nvSpPr>
          <p:cNvPr id="359" name="Google Shape;359;p45"/>
          <p:cNvSpPr txBox="1"/>
          <p:nvPr>
            <p:ph idx="1" type="body"/>
          </p:nvPr>
        </p:nvSpPr>
        <p:spPr>
          <a:xfrm>
            <a:off x="2039850" y="942100"/>
            <a:ext cx="65214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3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Automation reduces manual intervention for threat response</a:t>
            </a:r>
            <a:endParaRPr>
              <a:solidFill>
                <a:schemeClr val="dk1"/>
              </a:solidFill>
              <a:latin typeface="Times New Roman"/>
              <a:ea typeface="Times New Roman"/>
              <a:cs typeface="Times New Roman"/>
              <a:sym typeface="Times New Roman"/>
            </a:endParaRPr>
          </a:p>
          <a:p>
            <a:pPr indent="-317500" lvl="0" marL="457200" rtl="0" algn="l">
              <a:lnSpc>
                <a:spcPct val="13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Provides real-time alerts and actionable information for users</a:t>
            </a:r>
            <a:endParaRPr>
              <a:solidFill>
                <a:schemeClr val="dk1"/>
              </a:solidFill>
              <a:latin typeface="Times New Roman"/>
              <a:ea typeface="Times New Roman"/>
              <a:cs typeface="Times New Roman"/>
              <a:sym typeface="Times New Roman"/>
            </a:endParaRPr>
          </a:p>
          <a:p>
            <a:pPr indent="-317500" lvl="0" marL="457200" rtl="0" algn="l">
              <a:lnSpc>
                <a:spcPct val="135000"/>
              </a:lnSpc>
              <a:spcBef>
                <a:spcPts val="0"/>
              </a:spcBef>
              <a:spcAft>
                <a:spcPts val="0"/>
              </a:spcAft>
              <a:buClr>
                <a:schemeClr val="dk1"/>
              </a:buClr>
              <a:buSzPts val="1400"/>
              <a:buChar char="●"/>
            </a:pPr>
            <a:r>
              <a:rPr lang="en">
                <a:solidFill>
                  <a:schemeClr val="dk1"/>
                </a:solidFill>
              </a:rPr>
              <a:t>Repels animals harmlessly using sound frequencies</a:t>
            </a:r>
            <a:endParaRPr>
              <a:solidFill>
                <a:schemeClr val="dk1"/>
              </a:solidFill>
            </a:endParaRPr>
          </a:p>
          <a:p>
            <a:pPr indent="0" lvl="0" marL="0" rtl="0" algn="l">
              <a:lnSpc>
                <a:spcPct val="135000"/>
              </a:lnSpc>
              <a:spcBef>
                <a:spcPts val="0"/>
              </a:spcBef>
              <a:spcAft>
                <a:spcPts val="0"/>
              </a:spcAft>
              <a:buNone/>
            </a:pPr>
            <a:r>
              <a:t/>
            </a:r>
            <a:endParaRPr>
              <a:solidFill>
                <a:schemeClr val="dk1"/>
              </a:solidFill>
            </a:endParaRPr>
          </a:p>
          <a:p>
            <a:pPr indent="0" lvl="0" marL="0" rtl="0" algn="l">
              <a:lnSpc>
                <a:spcPct val="13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457200" rtl="0" algn="l">
              <a:lnSpc>
                <a:spcPct val="13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0" rtl="0" algn="l">
              <a:lnSpc>
                <a:spcPct val="13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0" rtl="0" algn="l">
              <a:lnSpc>
                <a:spcPct val="13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457200" rtl="0" algn="l">
              <a:lnSpc>
                <a:spcPct val="13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0" rtl="0" algn="l">
              <a:lnSpc>
                <a:spcPct val="13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0" rtl="0" algn="l">
              <a:lnSpc>
                <a:spcPct val="13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0" rtl="0" algn="l">
              <a:lnSpc>
                <a:spcPct val="13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0" rtl="0" algn="l">
              <a:lnSpc>
                <a:spcPct val="135000"/>
              </a:lnSpc>
              <a:spcBef>
                <a:spcPts val="0"/>
              </a:spcBef>
              <a:spcAft>
                <a:spcPts val="0"/>
              </a:spcAft>
              <a:buSzPts val="1800"/>
              <a:buNone/>
            </a:pPr>
            <a:r>
              <a:t/>
            </a:r>
            <a:endParaRPr>
              <a:latin typeface="Times New Roman"/>
              <a:ea typeface="Times New Roman"/>
              <a:cs typeface="Times New Roman"/>
              <a:sym typeface="Times New Roman"/>
            </a:endParaRPr>
          </a:p>
        </p:txBody>
      </p:sp>
      <p:sp>
        <p:nvSpPr>
          <p:cNvPr id="360" name="Google Shape;360;p45">
            <a:hlinkClick action="ppaction://hlinksldjump" r:id="rId3"/>
          </p:cNvPr>
          <p:cNvSpPr/>
          <p:nvPr/>
        </p:nvSpPr>
        <p:spPr>
          <a:xfrm>
            <a:off x="84550" y="3234075"/>
            <a:ext cx="1726200" cy="51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361" name="Google Shape;361;p45"/>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2" name="Google Shape;362;p45"/>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Performance </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Evaluation</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Conclusion and Future Scope </a:t>
            </a:r>
            <a:endParaRPr b="1" sz="2620"/>
          </a:p>
        </p:txBody>
      </p:sp>
      <p:sp>
        <p:nvSpPr>
          <p:cNvPr id="368" name="Google Shape;368;p46"/>
          <p:cNvSpPr txBox="1"/>
          <p:nvPr>
            <p:ph idx="1" type="body"/>
          </p:nvPr>
        </p:nvSpPr>
        <p:spPr>
          <a:xfrm>
            <a:off x="2039850" y="942100"/>
            <a:ext cx="6521400" cy="3416400"/>
          </a:xfrm>
          <a:prstGeom prst="rect">
            <a:avLst/>
          </a:prstGeom>
        </p:spPr>
        <p:txBody>
          <a:bodyPr anchorCtr="0" anchor="t" bIns="91425" lIns="91425" spcFirstLastPara="1" rIns="91425" wrap="square" tIns="91425">
            <a:noAutofit/>
          </a:bodyPr>
          <a:lstStyle/>
          <a:p>
            <a:pPr indent="0" lvl="0" marL="0" rtl="0" algn="just">
              <a:lnSpc>
                <a:spcPct val="135000"/>
              </a:lnSpc>
              <a:spcBef>
                <a:spcPts val="0"/>
              </a:spcBef>
              <a:spcAft>
                <a:spcPts val="0"/>
              </a:spcAft>
              <a:buNone/>
            </a:pPr>
            <a:r>
              <a:rPr b="1" lang="en"/>
              <a:t>Conclusion</a:t>
            </a:r>
            <a:endParaRPr b="1"/>
          </a:p>
          <a:p>
            <a:pPr indent="0" lvl="0" marL="0" rtl="0" algn="just">
              <a:lnSpc>
                <a:spcPct val="135000"/>
              </a:lnSpc>
              <a:spcBef>
                <a:spcPts val="0"/>
              </a:spcBef>
              <a:spcAft>
                <a:spcPts val="0"/>
              </a:spcAft>
              <a:buNone/>
            </a:pPr>
            <a:r>
              <a:rPr lang="en"/>
              <a:t>Developed an IoT based </a:t>
            </a:r>
            <a:r>
              <a:rPr lang="en"/>
              <a:t>lightweight</a:t>
            </a:r>
            <a:r>
              <a:rPr lang="en"/>
              <a:t> security system where intruding animals detected using Mask R-CNN and repelled using sound -based repellent device, causing no harm to animal</a:t>
            </a:r>
            <a:r>
              <a:rPr lang="en"/>
              <a:t>s</a:t>
            </a:r>
            <a:endParaRPr/>
          </a:p>
          <a:p>
            <a:pPr indent="0" lvl="0" marL="0" rtl="0" algn="just">
              <a:lnSpc>
                <a:spcPct val="135000"/>
              </a:lnSpc>
              <a:spcBef>
                <a:spcPts val="0"/>
              </a:spcBef>
              <a:spcAft>
                <a:spcPts val="0"/>
              </a:spcAft>
              <a:buNone/>
            </a:pPr>
            <a:r>
              <a:t/>
            </a:r>
            <a:endParaRPr/>
          </a:p>
          <a:p>
            <a:pPr indent="0" lvl="0" marL="0" rtl="0" algn="just">
              <a:lnSpc>
                <a:spcPct val="135000"/>
              </a:lnSpc>
              <a:spcBef>
                <a:spcPts val="0"/>
              </a:spcBef>
              <a:spcAft>
                <a:spcPts val="0"/>
              </a:spcAft>
              <a:buNone/>
            </a:pPr>
            <a:r>
              <a:rPr b="1" lang="en"/>
              <a:t>F</a:t>
            </a:r>
            <a:r>
              <a:rPr b="1" lang="en"/>
              <a:t>uture Scope</a:t>
            </a:r>
            <a:endParaRPr b="1"/>
          </a:p>
          <a:p>
            <a:pPr indent="-317500" lvl="0" marL="457200" rtl="0" algn="just">
              <a:lnSpc>
                <a:spcPct val="135000"/>
              </a:lnSpc>
              <a:spcBef>
                <a:spcPts val="0"/>
              </a:spcBef>
              <a:spcAft>
                <a:spcPts val="0"/>
              </a:spcAft>
              <a:buSzPts val="1400"/>
              <a:buChar char="●"/>
            </a:pPr>
            <a:r>
              <a:rPr lang="en"/>
              <a:t>Make the model universal</a:t>
            </a:r>
            <a:endParaRPr/>
          </a:p>
          <a:p>
            <a:pPr indent="-317500" lvl="0" marL="457200" rtl="0" algn="just">
              <a:lnSpc>
                <a:spcPct val="135000"/>
              </a:lnSpc>
              <a:spcBef>
                <a:spcPts val="0"/>
              </a:spcBef>
              <a:spcAft>
                <a:spcPts val="0"/>
              </a:spcAft>
              <a:buSzPts val="1400"/>
              <a:buChar char="●"/>
            </a:pPr>
            <a:r>
              <a:rPr lang="en"/>
              <a:t>Usage of renewable sources of energy</a:t>
            </a:r>
            <a:endParaRPr/>
          </a:p>
          <a:p>
            <a:pPr indent="-317500" lvl="0" marL="457200" rtl="0" algn="just">
              <a:lnSpc>
                <a:spcPct val="135000"/>
              </a:lnSpc>
              <a:spcBef>
                <a:spcPts val="0"/>
              </a:spcBef>
              <a:spcAft>
                <a:spcPts val="0"/>
              </a:spcAft>
              <a:buSzPts val="1400"/>
              <a:buChar char="●"/>
            </a:pPr>
            <a:r>
              <a:rPr lang="en"/>
              <a:t>Usage of more efficient hardware</a:t>
            </a:r>
            <a:endParaRPr/>
          </a:p>
          <a:p>
            <a:pPr indent="0" lvl="0" marL="457200" rtl="0" algn="just">
              <a:lnSpc>
                <a:spcPct val="135000"/>
              </a:lnSpc>
              <a:spcBef>
                <a:spcPts val="0"/>
              </a:spcBef>
              <a:spcAft>
                <a:spcPts val="0"/>
              </a:spcAft>
              <a:buNone/>
            </a:pPr>
            <a:r>
              <a:t/>
            </a:r>
            <a:endParaRPr/>
          </a:p>
        </p:txBody>
      </p:sp>
      <p:sp>
        <p:nvSpPr>
          <p:cNvPr id="369" name="Google Shape;369;p46"/>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0" name="Google Shape;370;p46"/>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Conclusion and </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Future Scope</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References</a:t>
            </a:r>
            <a:endParaRPr b="1" sz="2620"/>
          </a:p>
        </p:txBody>
      </p:sp>
      <p:sp>
        <p:nvSpPr>
          <p:cNvPr id="376" name="Google Shape;376;p47"/>
          <p:cNvSpPr txBox="1"/>
          <p:nvPr>
            <p:ph idx="1" type="body"/>
          </p:nvPr>
        </p:nvSpPr>
        <p:spPr>
          <a:xfrm>
            <a:off x="2039850" y="942100"/>
            <a:ext cx="6521400" cy="3416400"/>
          </a:xfrm>
          <a:prstGeom prst="rect">
            <a:avLst/>
          </a:prstGeom>
        </p:spPr>
        <p:txBody>
          <a:bodyPr anchorCtr="0" anchor="t" bIns="91425" lIns="91425" spcFirstLastPara="1" rIns="91425" wrap="square" tIns="91425">
            <a:noAutofit/>
          </a:bodyPr>
          <a:lstStyle/>
          <a:p>
            <a:pPr indent="0" lvl="0" marL="0" rtl="0" algn="just">
              <a:lnSpc>
                <a:spcPct val="80000"/>
              </a:lnSpc>
              <a:spcBef>
                <a:spcPts val="0"/>
              </a:spcBef>
              <a:spcAft>
                <a:spcPts val="0"/>
              </a:spcAft>
              <a:buClr>
                <a:schemeClr val="dk1"/>
              </a:buClr>
              <a:buSzPts val="1100"/>
              <a:buFont typeface="Arial"/>
              <a:buNone/>
            </a:pPr>
            <a:r>
              <a:rPr lang="en">
                <a:solidFill>
                  <a:schemeClr val="dk1"/>
                </a:solidFill>
              </a:rPr>
              <a:t>[1] </a:t>
            </a:r>
            <a:r>
              <a:rPr lang="en">
                <a:solidFill>
                  <a:schemeClr val="dk1"/>
                </a:solidFill>
              </a:rPr>
              <a:t>Y. Rakesh Kumar, Donthula Bhavana Yadav, K. Jagruthi, K. Laxmi, Priyanka, “Night Vision Thermal sensor based Animal Movement Observation using CNN and YOLO v3”, International Journal of Advances in Computer Science and Technology,</a:t>
            </a:r>
            <a:r>
              <a:rPr lang="en">
                <a:solidFill>
                  <a:schemeClr val="dk1"/>
                </a:solidFill>
                <a:uFill>
                  <a:noFill/>
                </a:uFill>
                <a:hlinkClick r:id="rId3">
                  <a:extLst>
                    <a:ext uri="{A12FA001-AC4F-418D-AE19-62706E023703}">
                      <ahyp:hlinkClr val="tx"/>
                    </a:ext>
                  </a:extLst>
                </a:hlinkClick>
              </a:rPr>
              <a:t> Volume 12 No. 6, June 2023, https://doi.org/10.30534/ijacst/2023/011262023</a:t>
            </a:r>
            <a:r>
              <a:rPr lang="en">
                <a:solidFill>
                  <a:schemeClr val="dk1"/>
                </a:solidFill>
              </a:rPr>
              <a:t>.</a:t>
            </a:r>
            <a:endParaRPr/>
          </a:p>
          <a:p>
            <a:pPr indent="0" lvl="0" marL="0" rtl="0" algn="just">
              <a:lnSpc>
                <a:spcPct val="80000"/>
              </a:lnSpc>
              <a:spcBef>
                <a:spcPts val="1200"/>
              </a:spcBef>
              <a:spcAft>
                <a:spcPts val="0"/>
              </a:spcAft>
              <a:buSzPts val="935"/>
              <a:buNone/>
            </a:pPr>
            <a:r>
              <a:rPr lang="en"/>
              <a:t>[2] B. Natarajan, R. Elakkiya, R. Bhuvaneswari, K. Saleem, D. Chaudhary and S. H. Samsudeen, "Creating Alert Messages Based on Wild Animal Activity Detection Using Hybrid Deep Neural Networks," in IEEE Access, vol. 11, pp. 67308-67321, 2023, doi: 10.1109/ACCESS.2023.3289586.</a:t>
            </a:r>
            <a:endParaRPr/>
          </a:p>
          <a:p>
            <a:pPr indent="0" lvl="0" marL="0" rtl="0" algn="just">
              <a:lnSpc>
                <a:spcPct val="80000"/>
              </a:lnSpc>
              <a:spcBef>
                <a:spcPts val="1200"/>
              </a:spcBef>
              <a:spcAft>
                <a:spcPts val="0"/>
              </a:spcAft>
              <a:buSzPts val="1100"/>
              <a:buNone/>
            </a:pPr>
            <a:r>
              <a:rPr lang="en">
                <a:solidFill>
                  <a:schemeClr val="dk1"/>
                </a:solidFill>
              </a:rPr>
              <a:t>[3 ]</a:t>
            </a:r>
            <a:r>
              <a:rPr lang="en">
                <a:solidFill>
                  <a:schemeClr val="dk1"/>
                </a:solidFill>
              </a:rPr>
              <a:t>Beibei Xu, Wensheng Wang, Greg Falzon, Paul Kwan, Leifeng Guo, Guipeng Chen, Amy Tait, Derek Schneider, “Automated cattle counting using Mask R-CNN in quadcopter vision system”, Computers and Electronics in Agriculture, Volume 171, 2020, 105300, ISSN 0168-1699, </a:t>
            </a:r>
            <a:r>
              <a:rPr lang="en">
                <a:solidFill>
                  <a:schemeClr val="dk1"/>
                </a:solidFill>
                <a:uFill>
                  <a:noFill/>
                </a:uFill>
                <a:hlinkClick r:id="rId4">
                  <a:extLst>
                    <a:ext uri="{A12FA001-AC4F-418D-AE19-62706E023703}">
                      <ahyp:hlinkClr val="tx"/>
                    </a:ext>
                  </a:extLst>
                </a:hlinkClick>
              </a:rPr>
              <a:t>https://doi.org/10.1016/j.compag.2020.105300</a:t>
            </a:r>
            <a:r>
              <a:rPr lang="en">
                <a:solidFill>
                  <a:schemeClr val="dk1"/>
                </a:solidFill>
              </a:rPr>
              <a:t>.</a:t>
            </a:r>
            <a:endParaRPr>
              <a:solidFill>
                <a:schemeClr val="dk1"/>
              </a:solidFill>
            </a:endParaRPr>
          </a:p>
          <a:p>
            <a:pPr indent="0" lvl="0" marL="0" rtl="0" algn="just">
              <a:lnSpc>
                <a:spcPct val="80000"/>
              </a:lnSpc>
              <a:spcBef>
                <a:spcPts val="1200"/>
              </a:spcBef>
              <a:spcAft>
                <a:spcPts val="0"/>
              </a:spcAft>
              <a:buSzPts val="1100"/>
              <a:buNone/>
            </a:pPr>
            <a:r>
              <a:rPr lang="en">
                <a:solidFill>
                  <a:schemeClr val="dk1"/>
                </a:solidFill>
              </a:rPr>
              <a:t>[4] K. V. Reddy Et Al., “Edge AI In Sustainable Farming: Deep Learning-Driven IoT Framework To Safeguard Crops From Wildlife Threats,” In IEEE Access, Vol. 12, Pp. 77707-77723, 2023, Doi: 10.1109/Access.2024.3406585.</a:t>
            </a:r>
            <a:endParaRPr>
              <a:solidFill>
                <a:schemeClr val="dk1"/>
              </a:solidFill>
            </a:endParaRPr>
          </a:p>
          <a:p>
            <a:pPr indent="0" lvl="0" marL="0" rtl="0" algn="just">
              <a:lnSpc>
                <a:spcPct val="80000"/>
              </a:lnSpc>
              <a:spcBef>
                <a:spcPts val="1200"/>
              </a:spcBef>
              <a:spcAft>
                <a:spcPts val="0"/>
              </a:spcAft>
              <a:buSzPts val="935"/>
              <a:buNone/>
            </a:pPr>
            <a:r>
              <a:rPr lang="en"/>
              <a:t> </a:t>
            </a:r>
            <a:endParaRPr/>
          </a:p>
          <a:p>
            <a:pPr indent="0" lvl="0" marL="0" rtl="0" algn="just">
              <a:lnSpc>
                <a:spcPct val="80000"/>
              </a:lnSpc>
              <a:spcBef>
                <a:spcPts val="1200"/>
              </a:spcBef>
              <a:spcAft>
                <a:spcPts val="1200"/>
              </a:spcAft>
              <a:buSzPts val="935"/>
              <a:buNone/>
            </a:pPr>
            <a:r>
              <a:t/>
            </a:r>
            <a:endParaRPr/>
          </a:p>
        </p:txBody>
      </p:sp>
      <p:sp>
        <p:nvSpPr>
          <p:cNvPr id="377" name="Google Shape;377;p47"/>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8" name="Google Shape;378;p47"/>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References</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8"/>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References</a:t>
            </a:r>
            <a:endParaRPr b="1" sz="2620"/>
          </a:p>
        </p:txBody>
      </p:sp>
      <p:sp>
        <p:nvSpPr>
          <p:cNvPr id="384" name="Google Shape;384;p48"/>
          <p:cNvSpPr txBox="1"/>
          <p:nvPr>
            <p:ph idx="1" type="body"/>
          </p:nvPr>
        </p:nvSpPr>
        <p:spPr>
          <a:xfrm>
            <a:off x="2039850" y="942100"/>
            <a:ext cx="6521400" cy="34164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SzPts val="935"/>
              <a:buNone/>
            </a:pPr>
            <a:r>
              <a:rPr lang="en"/>
              <a:t>[5] </a:t>
            </a:r>
            <a:r>
              <a:rPr lang="en">
                <a:solidFill>
                  <a:schemeClr val="dk1"/>
                </a:solidFill>
                <a:highlight>
                  <a:schemeClr val="lt1"/>
                </a:highlight>
              </a:rPr>
              <a:t>K Balakrishna, Fazil Mohammed, C.R. Ullas, C.M. Hema, S.K. Sonakshi, “Application of IOT and machine learning in crop protection against animal intrusion”, Global Transitions Proceedings, Volume 2, Issue 2, 2021, Pages 169-174, ISSN 2666-285X, </a:t>
            </a:r>
            <a:r>
              <a:rPr lang="en">
                <a:solidFill>
                  <a:schemeClr val="dk1"/>
                </a:solidFill>
                <a:highlight>
                  <a:schemeClr val="lt1"/>
                </a:highlight>
                <a:uFill>
                  <a:noFill/>
                </a:uFill>
                <a:hlinkClick r:id="rId3">
                  <a:extLst>
                    <a:ext uri="{A12FA001-AC4F-418D-AE19-62706E023703}">
                      <ahyp:hlinkClr val="tx"/>
                    </a:ext>
                  </a:extLst>
                </a:hlinkClick>
              </a:rPr>
              <a:t>https://doi.org/10.1016/j.gltp.2021.08.061</a:t>
            </a:r>
            <a:r>
              <a:rPr lang="en">
                <a:solidFill>
                  <a:schemeClr val="dk1"/>
                </a:solidFill>
                <a:highlight>
                  <a:schemeClr val="lt1"/>
                </a:highlight>
              </a:rPr>
              <a:t>.</a:t>
            </a:r>
            <a:endParaRPr/>
          </a:p>
          <a:p>
            <a:pPr indent="0" lvl="0" marL="0" rtl="0" algn="just">
              <a:lnSpc>
                <a:spcPct val="90000"/>
              </a:lnSpc>
              <a:spcBef>
                <a:spcPts val="0"/>
              </a:spcBef>
              <a:spcAft>
                <a:spcPts val="0"/>
              </a:spcAft>
              <a:buSzPts val="935"/>
              <a:buNone/>
            </a:pPr>
            <a:r>
              <a:rPr lang="en"/>
              <a:t> </a:t>
            </a:r>
            <a:endParaRPr/>
          </a:p>
          <a:p>
            <a:pPr indent="0" lvl="0" marL="0" rtl="0" algn="just">
              <a:lnSpc>
                <a:spcPct val="90000"/>
              </a:lnSpc>
              <a:spcBef>
                <a:spcPts val="0"/>
              </a:spcBef>
              <a:spcAft>
                <a:spcPts val="0"/>
              </a:spcAft>
              <a:buSzPts val="935"/>
              <a:buNone/>
            </a:pPr>
            <a:r>
              <a:rPr lang="en"/>
              <a:t>[6] </a:t>
            </a:r>
            <a:r>
              <a:rPr lang="en">
                <a:solidFill>
                  <a:schemeClr val="dk1"/>
                </a:solidFill>
              </a:rPr>
              <a:t>Mr. Akash B. Yele, Er. Rajesh M. Dharaskar, Dr. K.G. Dhande , “Solar Powered Animal Intrusion Detection and Repellent Device”, International Journal of Innovative Science, Engineering &amp; Technology, Vol. 09 Issue 03, March 2022  </a:t>
            </a:r>
            <a:r>
              <a:rPr lang="en">
                <a:solidFill>
                  <a:schemeClr val="dk1"/>
                </a:solidFill>
                <a:uFill>
                  <a:noFill/>
                </a:uFill>
                <a:hlinkClick r:id="rId4">
                  <a:extLst>
                    <a:ext uri="{A12FA001-AC4F-418D-AE19-62706E023703}">
                      <ahyp:hlinkClr val="tx"/>
                    </a:ext>
                  </a:extLst>
                </a:hlinkClick>
              </a:rPr>
              <a:t>IJISET_V9_I03_09.pdf</a:t>
            </a:r>
            <a:r>
              <a:rPr lang="en">
                <a:solidFill>
                  <a:schemeClr val="dk1"/>
                </a:solidFill>
              </a:rPr>
              <a:t>.</a:t>
            </a:r>
            <a:endParaRPr/>
          </a:p>
          <a:p>
            <a:pPr indent="0" lvl="0" marL="0" rtl="0" algn="just">
              <a:lnSpc>
                <a:spcPct val="90000"/>
              </a:lnSpc>
              <a:spcBef>
                <a:spcPts val="0"/>
              </a:spcBef>
              <a:spcAft>
                <a:spcPts val="0"/>
              </a:spcAft>
              <a:buSzPts val="935"/>
              <a:buNone/>
            </a:pPr>
            <a:r>
              <a:t/>
            </a:r>
            <a:endParaRPr/>
          </a:p>
          <a:p>
            <a:pPr indent="0" lvl="0" marL="0" rtl="0" algn="just">
              <a:lnSpc>
                <a:spcPct val="90000"/>
              </a:lnSpc>
              <a:spcBef>
                <a:spcPts val="0"/>
              </a:spcBef>
              <a:spcAft>
                <a:spcPts val="0"/>
              </a:spcAft>
              <a:buSzPts val="935"/>
              <a:buNone/>
            </a:pPr>
            <a:r>
              <a:rPr lang="en"/>
              <a:t>[7]</a:t>
            </a:r>
            <a:r>
              <a:rPr lang="en"/>
              <a:t> </a:t>
            </a:r>
            <a:r>
              <a:rPr lang="en">
                <a:solidFill>
                  <a:schemeClr val="dk1"/>
                </a:solidFill>
                <a:highlight>
                  <a:schemeClr val="lt1"/>
                </a:highlight>
              </a:rPr>
              <a:t>D. Ranparia, G. Singh, A. Rattan, H. Singh and N. Auluck, "Machine learning-based Acoustic Repellent System for Protecting Crops against Wild Animal Attacks," 2020, pp. 534-539, doi: 10.1109/ICIIS51140.2020.9342713.</a:t>
            </a:r>
            <a:endParaRPr/>
          </a:p>
          <a:p>
            <a:pPr indent="0" lvl="0" marL="0" rtl="0" algn="just">
              <a:lnSpc>
                <a:spcPct val="90000"/>
              </a:lnSpc>
              <a:spcBef>
                <a:spcPts val="0"/>
              </a:spcBef>
              <a:spcAft>
                <a:spcPts val="0"/>
              </a:spcAft>
              <a:buSzPts val="935"/>
              <a:buNone/>
            </a:pPr>
            <a:r>
              <a:t/>
            </a:r>
            <a:endParaRPr/>
          </a:p>
          <a:p>
            <a:pPr indent="0" lvl="0" marL="0" rtl="0" algn="just">
              <a:lnSpc>
                <a:spcPct val="90000"/>
              </a:lnSpc>
              <a:spcBef>
                <a:spcPts val="0"/>
              </a:spcBef>
              <a:spcAft>
                <a:spcPts val="0"/>
              </a:spcAft>
              <a:buClr>
                <a:schemeClr val="dk1"/>
              </a:buClr>
              <a:buSzPts val="935"/>
              <a:buFont typeface="Arial"/>
              <a:buNone/>
            </a:pPr>
            <a:r>
              <a:rPr lang="en"/>
              <a:t>[8]</a:t>
            </a:r>
            <a:r>
              <a:rPr lang="en"/>
              <a:t> </a:t>
            </a:r>
            <a:r>
              <a:rPr lang="en">
                <a:solidFill>
                  <a:schemeClr val="dk1"/>
                </a:solidFill>
                <a:highlight>
                  <a:schemeClr val="lt1"/>
                </a:highlight>
              </a:rPr>
              <a:t>Patil, Hardiki and Ansari, Namrata, Automated Wild-Animal Intrusion Detection and Repellent System Using Artificial Intelligence of Things (MAY 7, 2021). </a:t>
            </a:r>
            <a:endParaRPr>
              <a:solidFill>
                <a:schemeClr val="dk1"/>
              </a:solidFill>
              <a:highlight>
                <a:schemeClr val="lt1"/>
              </a:highlight>
            </a:endParaRPr>
          </a:p>
          <a:p>
            <a:pPr indent="0" lvl="0" marL="0" rtl="0" algn="just">
              <a:lnSpc>
                <a:spcPct val="90000"/>
              </a:lnSpc>
              <a:spcBef>
                <a:spcPts val="0"/>
              </a:spcBef>
              <a:spcAft>
                <a:spcPts val="0"/>
              </a:spcAft>
              <a:buClr>
                <a:schemeClr val="dk1"/>
              </a:buClr>
              <a:buSzPts val="935"/>
              <a:buFont typeface="Arial"/>
              <a:buNone/>
            </a:pPr>
            <a:r>
              <a:t/>
            </a:r>
            <a:endParaRPr>
              <a:solidFill>
                <a:schemeClr val="dk1"/>
              </a:solidFill>
              <a:highlight>
                <a:schemeClr val="lt1"/>
              </a:highlight>
            </a:endParaRPr>
          </a:p>
          <a:p>
            <a:pPr indent="0" lvl="0" marL="0" rtl="0" algn="just">
              <a:lnSpc>
                <a:spcPct val="90000"/>
              </a:lnSpc>
              <a:spcBef>
                <a:spcPts val="0"/>
              </a:spcBef>
              <a:spcAft>
                <a:spcPts val="0"/>
              </a:spcAft>
              <a:buClr>
                <a:schemeClr val="dk1"/>
              </a:buClr>
              <a:buSzPts val="935"/>
              <a:buFont typeface="Arial"/>
              <a:buNone/>
            </a:pPr>
            <a:r>
              <a:t/>
            </a:r>
            <a:endParaRPr>
              <a:solidFill>
                <a:schemeClr val="dk1"/>
              </a:solidFill>
              <a:highlight>
                <a:schemeClr val="lt1"/>
              </a:highlight>
            </a:endParaRPr>
          </a:p>
          <a:p>
            <a:pPr indent="0" lvl="0" marL="0" rtl="0" algn="just">
              <a:lnSpc>
                <a:spcPct val="90000"/>
              </a:lnSpc>
              <a:spcBef>
                <a:spcPts val="0"/>
              </a:spcBef>
              <a:spcAft>
                <a:spcPts val="0"/>
              </a:spcAft>
              <a:buSzPts val="935"/>
              <a:buNone/>
            </a:pPr>
            <a:r>
              <a:t/>
            </a:r>
            <a:endParaRPr/>
          </a:p>
          <a:p>
            <a:pPr indent="0" lvl="0" marL="0" rtl="0" algn="just">
              <a:lnSpc>
                <a:spcPct val="90000"/>
              </a:lnSpc>
              <a:spcBef>
                <a:spcPts val="0"/>
              </a:spcBef>
              <a:spcAft>
                <a:spcPts val="0"/>
              </a:spcAft>
              <a:buSzPts val="935"/>
              <a:buNone/>
            </a:pPr>
            <a:r>
              <a:t/>
            </a:r>
            <a:endParaRPr/>
          </a:p>
        </p:txBody>
      </p:sp>
      <p:sp>
        <p:nvSpPr>
          <p:cNvPr id="385" name="Google Shape;385;p48"/>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48"/>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References</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9"/>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References</a:t>
            </a:r>
            <a:endParaRPr b="1" sz="2620"/>
          </a:p>
        </p:txBody>
      </p:sp>
      <p:sp>
        <p:nvSpPr>
          <p:cNvPr id="392" name="Google Shape;392;p49"/>
          <p:cNvSpPr txBox="1"/>
          <p:nvPr>
            <p:ph idx="1" type="body"/>
          </p:nvPr>
        </p:nvSpPr>
        <p:spPr>
          <a:xfrm>
            <a:off x="2039850" y="942100"/>
            <a:ext cx="6521400" cy="34164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Clr>
                <a:schemeClr val="dk1"/>
              </a:buClr>
              <a:buSzPts val="935"/>
              <a:buFont typeface="Arial"/>
              <a:buNone/>
            </a:pPr>
            <a:r>
              <a:rPr lang="en">
                <a:solidFill>
                  <a:schemeClr val="dk1"/>
                </a:solidFill>
                <a:highlight>
                  <a:schemeClr val="lt1"/>
                </a:highlight>
              </a:rPr>
              <a:t>[9] </a:t>
            </a:r>
            <a:r>
              <a:rPr lang="en">
                <a:solidFill>
                  <a:schemeClr val="dk1"/>
                </a:solidFill>
              </a:rPr>
              <a:t>Sabina, Nadia &amp; P.V, Haseena. (2022). An Intelligent Animal Repellent System for Crop Protection: A Deep Learning Approach. International Journal of Engineering Research in Computer Science and Engineering. </a:t>
            </a:r>
            <a:r>
              <a:rPr lang="en">
                <a:solidFill>
                  <a:schemeClr val="dk1"/>
                </a:solidFill>
                <a:highlight>
                  <a:schemeClr val="lt1"/>
                </a:highlight>
              </a:rPr>
              <a:t>DOI:</a:t>
            </a:r>
            <a:r>
              <a:rPr lang="en">
                <a:solidFill>
                  <a:schemeClr val="dk1"/>
                </a:solidFill>
                <a:highlight>
                  <a:schemeClr val="lt1"/>
                </a:highlight>
                <a:uFill>
                  <a:noFill/>
                </a:uFill>
                <a:hlinkClick r:id="rId3">
                  <a:extLst>
                    <a:ext uri="{A12FA001-AC4F-418D-AE19-62706E023703}">
                      <ahyp:hlinkClr val="tx"/>
                    </a:ext>
                  </a:extLst>
                </a:hlinkClick>
              </a:rPr>
              <a:t>10.36647/IJERCSE/09.09.Art014</a:t>
            </a:r>
            <a:endParaRPr>
              <a:solidFill>
                <a:schemeClr val="dk1"/>
              </a:solidFill>
              <a:highlight>
                <a:schemeClr val="lt1"/>
              </a:highlight>
            </a:endParaRPr>
          </a:p>
          <a:p>
            <a:pPr indent="0" lvl="0" marL="0" rtl="0" algn="just">
              <a:lnSpc>
                <a:spcPct val="90000"/>
              </a:lnSpc>
              <a:spcBef>
                <a:spcPts val="0"/>
              </a:spcBef>
              <a:spcAft>
                <a:spcPts val="0"/>
              </a:spcAft>
              <a:buClr>
                <a:schemeClr val="dk1"/>
              </a:buClr>
              <a:buSzPts val="935"/>
              <a:buFont typeface="Arial"/>
              <a:buNone/>
            </a:pPr>
            <a:r>
              <a:t/>
            </a:r>
            <a:endParaRPr>
              <a:solidFill>
                <a:schemeClr val="dk1"/>
              </a:solidFill>
              <a:highlight>
                <a:schemeClr val="lt1"/>
              </a:highlight>
            </a:endParaRPr>
          </a:p>
          <a:p>
            <a:pPr indent="0" lvl="0" marL="0" rtl="0" algn="just">
              <a:lnSpc>
                <a:spcPct val="90000"/>
              </a:lnSpc>
              <a:spcBef>
                <a:spcPts val="0"/>
              </a:spcBef>
              <a:spcAft>
                <a:spcPts val="0"/>
              </a:spcAft>
              <a:buClr>
                <a:schemeClr val="dk1"/>
              </a:buClr>
              <a:buSzPts val="935"/>
              <a:buFont typeface="Arial"/>
              <a:buNone/>
            </a:pPr>
            <a:r>
              <a:rPr lang="en">
                <a:solidFill>
                  <a:schemeClr val="dk1"/>
                </a:solidFill>
                <a:highlight>
                  <a:schemeClr val="lt1"/>
                </a:highlight>
              </a:rPr>
              <a:t>[10] </a:t>
            </a:r>
            <a:r>
              <a:rPr lang="en">
                <a:solidFill>
                  <a:schemeClr val="dk1"/>
                </a:solidFill>
              </a:rPr>
              <a:t>Bavane, Vikas &amp; Raut, Arti &amp; Sonune, Swapnil &amp; Bawane, A &amp; Jawandhiya, Pradip. (2018). “Protection of Crops from Wild Animals Using Intelligent Surveillance System”. </a:t>
            </a:r>
            <a:endParaRPr>
              <a:solidFill>
                <a:schemeClr val="dk1"/>
              </a:solidFill>
              <a:highlight>
                <a:schemeClr val="lt1"/>
              </a:highlight>
            </a:endParaRPr>
          </a:p>
          <a:p>
            <a:pPr indent="0" lvl="0" marL="0" rtl="0" algn="just">
              <a:lnSpc>
                <a:spcPct val="90000"/>
              </a:lnSpc>
              <a:spcBef>
                <a:spcPts val="0"/>
              </a:spcBef>
              <a:spcAft>
                <a:spcPts val="0"/>
              </a:spcAft>
              <a:buSzPts val="935"/>
              <a:buNone/>
            </a:pPr>
            <a:r>
              <a:t/>
            </a:r>
            <a:endParaRPr/>
          </a:p>
          <a:p>
            <a:pPr indent="0" lvl="0" marL="0" rtl="0" algn="just">
              <a:lnSpc>
                <a:spcPct val="90000"/>
              </a:lnSpc>
              <a:spcBef>
                <a:spcPts val="0"/>
              </a:spcBef>
              <a:spcAft>
                <a:spcPts val="0"/>
              </a:spcAft>
              <a:buSzPts val="935"/>
              <a:buNone/>
            </a:pPr>
            <a:r>
              <a:t/>
            </a:r>
            <a:endParaRPr/>
          </a:p>
        </p:txBody>
      </p:sp>
      <p:sp>
        <p:nvSpPr>
          <p:cNvPr id="393" name="Google Shape;393;p49"/>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4" name="Google Shape;394;p49"/>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References</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400" name="Google Shape;400;p50"/>
          <p:cNvSpPr txBox="1"/>
          <p:nvPr>
            <p:ph idx="12" type="sldNum"/>
          </p:nvPr>
        </p:nvSpPr>
        <p:spPr>
          <a:xfrm>
            <a:off x="8492583" y="4802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2600"/>
              <a:t>Literature Survey</a:t>
            </a:r>
            <a:endParaRPr sz="2600"/>
          </a:p>
        </p:txBody>
      </p:sp>
      <p:sp>
        <p:nvSpPr>
          <p:cNvPr id="92" name="Google Shape;92;p16"/>
          <p:cNvSpPr txBox="1"/>
          <p:nvPr>
            <p:ph idx="1" type="body"/>
          </p:nvPr>
        </p:nvSpPr>
        <p:spPr>
          <a:xfrm>
            <a:off x="2039850" y="942100"/>
            <a:ext cx="65214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rgbClr val="000000"/>
              </a:buClr>
              <a:buSzPts val="1100"/>
              <a:buFont typeface="Arial"/>
              <a:buNone/>
            </a:pPr>
            <a:r>
              <a:rPr b="1" lang="en" sz="1400">
                <a:solidFill>
                  <a:schemeClr val="dk1"/>
                </a:solidFill>
              </a:rPr>
              <a:t>Y. Rakesh Kumar, Donthula Bhavana Yadav, K. Jagruthi, K. Laxmi, Priyanka, “Night Vision Thermal sensor based Animal Movement Observation using CNN and YOLO v3”, International Journal of Advances in Computer Science and Technology,</a:t>
            </a:r>
            <a:r>
              <a:rPr b="1" lang="en" sz="1400">
                <a:solidFill>
                  <a:schemeClr val="dk1"/>
                </a:solidFill>
                <a:uFill>
                  <a:noFill/>
                </a:uFill>
                <a:hlinkClick r:id="rId3">
                  <a:extLst>
                    <a:ext uri="{A12FA001-AC4F-418D-AE19-62706E023703}">
                      <ahyp:hlinkClr val="tx"/>
                    </a:ext>
                  </a:extLst>
                </a:hlinkClick>
              </a:rPr>
              <a:t> Volume 12 No. 6, June 2023,</a:t>
            </a:r>
            <a:r>
              <a:rPr b="1" lang="en">
                <a:solidFill>
                  <a:schemeClr val="dk1"/>
                </a:solidFill>
                <a:uFill>
                  <a:noFill/>
                </a:uFill>
                <a:hlinkClick r:id="rId4">
                  <a:extLst>
                    <a:ext uri="{A12FA001-AC4F-418D-AE19-62706E023703}">
                      <ahyp:hlinkClr val="tx"/>
                    </a:ext>
                  </a:extLst>
                </a:hlinkClick>
              </a:rPr>
              <a:t> </a:t>
            </a:r>
            <a:r>
              <a:rPr b="1" lang="en" sz="1400">
                <a:solidFill>
                  <a:schemeClr val="dk1"/>
                </a:solidFill>
                <a:uFill>
                  <a:noFill/>
                </a:uFill>
                <a:hlinkClick r:id="rId5">
                  <a:extLst>
                    <a:ext uri="{A12FA001-AC4F-418D-AE19-62706E023703}">
                      <ahyp:hlinkClr val="tx"/>
                    </a:ext>
                  </a:extLst>
                </a:hlinkClick>
              </a:rPr>
              <a:t>https://doi.org/10.30534/ijacst/2023/011262023</a:t>
            </a:r>
            <a:r>
              <a:rPr b="1" lang="en" sz="1400">
                <a:solidFill>
                  <a:schemeClr val="dk1"/>
                </a:solidFill>
              </a:rPr>
              <a:t>.</a:t>
            </a:r>
            <a:endParaRPr b="1" sz="1400">
              <a:solidFill>
                <a:schemeClr val="dk1"/>
              </a:solidFill>
            </a:endParaRPr>
          </a:p>
          <a:p>
            <a:pPr indent="0" lvl="0" marL="0" rtl="0" algn="just">
              <a:lnSpc>
                <a:spcPct val="80000"/>
              </a:lnSpc>
              <a:spcBef>
                <a:spcPts val="1200"/>
              </a:spcBef>
              <a:spcAft>
                <a:spcPts val="0"/>
              </a:spcAft>
              <a:buNone/>
            </a:pPr>
            <a:r>
              <a:rPr b="1" lang="en" sz="1400" u="sng">
                <a:solidFill>
                  <a:schemeClr val="dk1"/>
                </a:solidFill>
              </a:rPr>
              <a:t>Key-Takeaways</a:t>
            </a:r>
            <a:endParaRPr b="1" sz="1400" u="sng">
              <a:solidFill>
                <a:schemeClr val="dk1"/>
              </a:solidFill>
            </a:endParaRPr>
          </a:p>
          <a:p>
            <a:pPr indent="-317500" lvl="0" marL="457200" rtl="0" algn="l">
              <a:lnSpc>
                <a:spcPct val="80000"/>
              </a:lnSpc>
              <a:spcBef>
                <a:spcPts val="1200"/>
              </a:spcBef>
              <a:spcAft>
                <a:spcPts val="0"/>
              </a:spcAft>
              <a:buClr>
                <a:schemeClr val="dk1"/>
              </a:buClr>
              <a:buSzPts val="1400"/>
              <a:buChar char="●"/>
            </a:pPr>
            <a:r>
              <a:rPr lang="en" sz="1400">
                <a:solidFill>
                  <a:schemeClr val="dk1"/>
                </a:solidFill>
              </a:rPr>
              <a:t>Utilized CNN for thermal image classification</a:t>
            </a:r>
            <a:endParaRPr sz="1400">
              <a:solidFill>
                <a:schemeClr val="dk1"/>
              </a:solidFill>
            </a:endParaRPr>
          </a:p>
          <a:p>
            <a:pPr indent="-317500" lvl="0" marL="457200" rtl="0" algn="l">
              <a:lnSpc>
                <a:spcPct val="80000"/>
              </a:lnSpc>
              <a:spcBef>
                <a:spcPts val="1200"/>
              </a:spcBef>
              <a:spcAft>
                <a:spcPts val="0"/>
              </a:spcAft>
              <a:buClr>
                <a:schemeClr val="dk1"/>
              </a:buClr>
              <a:buSzPts val="1400"/>
              <a:buChar char="●"/>
            </a:pPr>
            <a:r>
              <a:rPr lang="en" sz="1400">
                <a:solidFill>
                  <a:schemeClr val="dk1"/>
                </a:solidFill>
              </a:rPr>
              <a:t>YOLOv3 for animal movement detection in thermal videos</a:t>
            </a:r>
            <a:endParaRPr b="1" sz="1400" u="sng">
              <a:solidFill>
                <a:schemeClr val="dk1"/>
              </a:solidFill>
            </a:endParaRPr>
          </a:p>
          <a:p>
            <a:pPr indent="0" lvl="0" marL="0" rtl="0" algn="l">
              <a:lnSpc>
                <a:spcPct val="80000"/>
              </a:lnSpc>
              <a:spcBef>
                <a:spcPts val="1200"/>
              </a:spcBef>
              <a:spcAft>
                <a:spcPts val="0"/>
              </a:spcAft>
              <a:buNone/>
            </a:pPr>
            <a:r>
              <a:rPr b="1" lang="en" sz="1400" u="sng"/>
              <a:t>Advantages</a:t>
            </a:r>
            <a:endParaRPr b="1" sz="1400" u="sng"/>
          </a:p>
          <a:p>
            <a:pPr indent="-317500" lvl="0" marL="457200" rtl="0" algn="l">
              <a:lnSpc>
                <a:spcPct val="80000"/>
              </a:lnSpc>
              <a:spcBef>
                <a:spcPts val="1200"/>
              </a:spcBef>
              <a:spcAft>
                <a:spcPts val="0"/>
              </a:spcAft>
              <a:buSzPts val="1400"/>
              <a:buChar char="●"/>
            </a:pPr>
            <a:r>
              <a:rPr lang="en" sz="1400">
                <a:solidFill>
                  <a:schemeClr val="dk1"/>
                </a:solidFill>
              </a:rPr>
              <a:t>Works well in low-light conditions </a:t>
            </a:r>
            <a:endParaRPr sz="1400"/>
          </a:p>
          <a:p>
            <a:pPr indent="0" lvl="0" marL="0" rtl="0" algn="l">
              <a:lnSpc>
                <a:spcPct val="80000"/>
              </a:lnSpc>
              <a:spcBef>
                <a:spcPts val="1200"/>
              </a:spcBef>
              <a:spcAft>
                <a:spcPts val="0"/>
              </a:spcAft>
              <a:buNone/>
            </a:pPr>
            <a:r>
              <a:rPr b="1" lang="en" sz="1400"/>
              <a:t> </a:t>
            </a:r>
            <a:r>
              <a:rPr b="1" lang="en" sz="1400" u="sng">
                <a:solidFill>
                  <a:schemeClr val="dk1"/>
                </a:solidFill>
              </a:rPr>
              <a:t>Disadvantages</a:t>
            </a:r>
            <a:r>
              <a:rPr b="1" lang="en" sz="1400" u="sng"/>
              <a:t> </a:t>
            </a:r>
            <a:endParaRPr b="1" sz="1400" u="sng"/>
          </a:p>
          <a:p>
            <a:pPr indent="-317500" lvl="0" marL="457200" rtl="0" algn="l">
              <a:lnSpc>
                <a:spcPct val="80000"/>
              </a:lnSpc>
              <a:spcBef>
                <a:spcPts val="1200"/>
              </a:spcBef>
              <a:spcAft>
                <a:spcPts val="1200"/>
              </a:spcAft>
              <a:buClr>
                <a:schemeClr val="dk1"/>
              </a:buClr>
              <a:buSzPts val="1400"/>
              <a:buChar char="●"/>
            </a:pPr>
            <a:r>
              <a:rPr lang="en" sz="1400">
                <a:solidFill>
                  <a:schemeClr val="dk1"/>
                </a:solidFill>
              </a:rPr>
              <a:t>Required large training data</a:t>
            </a:r>
            <a:endParaRPr sz="1400"/>
          </a:p>
        </p:txBody>
      </p:sp>
      <p:sp>
        <p:nvSpPr>
          <p:cNvPr id="93" name="Google Shape;93;p16">
            <a:hlinkClick action="ppaction://hlinksldjump" r:id="rId6"/>
          </p:cNvPr>
          <p:cNvSpPr/>
          <p:nvPr/>
        </p:nvSpPr>
        <p:spPr>
          <a:xfrm>
            <a:off x="70450" y="613925"/>
            <a:ext cx="1597200" cy="2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94" name="Google Shape;94;p16"/>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6"/>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Literature Survey</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Literature Survey</a:t>
            </a:r>
            <a:endParaRPr b="1" sz="2600"/>
          </a:p>
        </p:txBody>
      </p:sp>
      <p:sp>
        <p:nvSpPr>
          <p:cNvPr id="101" name="Google Shape;101;p17"/>
          <p:cNvSpPr txBox="1"/>
          <p:nvPr>
            <p:ph idx="1" type="body"/>
          </p:nvPr>
        </p:nvSpPr>
        <p:spPr>
          <a:xfrm>
            <a:off x="2039850" y="942100"/>
            <a:ext cx="6521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rPr>
              <a:t>B. Natarajan, R. Elakkiya, R. Bhuvaneswari, K. Saleem, D. Chaudhary And S. H. Samsudeen, “Creating Alert Messages Based On Wild Animal Activity Detection Using Hybrid Deep Neural Networks,” in IEEE Access, Vol. 11, Pp. 67308-67321, 2023, Doi: 10.1109/Access.2023.3289586.</a:t>
            </a:r>
            <a:endParaRPr b="1"/>
          </a:p>
          <a:p>
            <a:pPr indent="0" lvl="0" marL="0" rtl="0" algn="just">
              <a:lnSpc>
                <a:spcPct val="80000"/>
              </a:lnSpc>
              <a:spcBef>
                <a:spcPts val="1200"/>
              </a:spcBef>
              <a:spcAft>
                <a:spcPts val="0"/>
              </a:spcAft>
              <a:buNone/>
            </a:pPr>
            <a:r>
              <a:rPr b="1" lang="en" u="sng">
                <a:solidFill>
                  <a:schemeClr val="dk1"/>
                </a:solidFill>
              </a:rPr>
              <a:t>Key-Takeaways</a:t>
            </a:r>
            <a:endParaRPr b="1" u="sng">
              <a:solidFill>
                <a:schemeClr val="dk1"/>
              </a:solidFill>
            </a:endParaRPr>
          </a:p>
          <a:p>
            <a:pPr indent="-317500" lvl="0" marL="457200" rtl="0" algn="l">
              <a:lnSpc>
                <a:spcPct val="80000"/>
              </a:lnSpc>
              <a:spcBef>
                <a:spcPts val="1200"/>
              </a:spcBef>
              <a:spcAft>
                <a:spcPts val="0"/>
              </a:spcAft>
              <a:buClr>
                <a:schemeClr val="dk1"/>
              </a:buClr>
              <a:buSzPts val="1400"/>
              <a:buChar char="●"/>
            </a:pPr>
            <a:r>
              <a:rPr lang="en">
                <a:solidFill>
                  <a:schemeClr val="dk1"/>
                </a:solidFill>
              </a:rPr>
              <a:t>VGG-19 + Bi-LSTM algorithm.</a:t>
            </a:r>
            <a:endParaRPr>
              <a:solidFill>
                <a:schemeClr val="dk1"/>
              </a:solidFill>
            </a:endParaRPr>
          </a:p>
          <a:p>
            <a:pPr indent="-317500" lvl="0" marL="457200" rtl="0" algn="l">
              <a:lnSpc>
                <a:spcPct val="80000"/>
              </a:lnSpc>
              <a:spcBef>
                <a:spcPts val="1200"/>
              </a:spcBef>
              <a:spcAft>
                <a:spcPts val="0"/>
              </a:spcAft>
              <a:buClr>
                <a:schemeClr val="dk1"/>
              </a:buClr>
              <a:buSzPts val="1400"/>
              <a:buChar char="●"/>
            </a:pPr>
            <a:r>
              <a:rPr lang="en">
                <a:solidFill>
                  <a:schemeClr val="dk1"/>
                </a:solidFill>
              </a:rPr>
              <a:t>Animal detection and alert generation</a:t>
            </a:r>
            <a:endParaRPr b="1"/>
          </a:p>
          <a:p>
            <a:pPr indent="0" lvl="0" marL="0" rtl="0" algn="l">
              <a:lnSpc>
                <a:spcPct val="80000"/>
              </a:lnSpc>
              <a:spcBef>
                <a:spcPts val="1200"/>
              </a:spcBef>
              <a:spcAft>
                <a:spcPts val="0"/>
              </a:spcAft>
              <a:buNone/>
            </a:pPr>
            <a:r>
              <a:rPr b="1" lang="en" u="sng">
                <a:solidFill>
                  <a:schemeClr val="dk1"/>
                </a:solidFill>
              </a:rPr>
              <a:t>Advantages</a:t>
            </a:r>
            <a:endParaRPr b="1" u="sng">
              <a:solidFill>
                <a:schemeClr val="dk1"/>
              </a:solidFill>
            </a:endParaRPr>
          </a:p>
          <a:p>
            <a:pPr indent="-317500" lvl="0" marL="457200" rtl="0" algn="l">
              <a:lnSpc>
                <a:spcPct val="80000"/>
              </a:lnSpc>
              <a:spcBef>
                <a:spcPts val="1200"/>
              </a:spcBef>
              <a:spcAft>
                <a:spcPts val="0"/>
              </a:spcAft>
              <a:buClr>
                <a:schemeClr val="dk1"/>
              </a:buClr>
              <a:buSzPts val="1400"/>
              <a:buChar char="●"/>
            </a:pPr>
            <a:r>
              <a:rPr lang="en">
                <a:solidFill>
                  <a:schemeClr val="dk1"/>
                </a:solidFill>
              </a:rPr>
              <a:t>Improved accuracy </a:t>
            </a:r>
            <a:endParaRPr>
              <a:solidFill>
                <a:schemeClr val="dk1"/>
              </a:solidFill>
            </a:endParaRPr>
          </a:p>
          <a:p>
            <a:pPr indent="0" lvl="0" marL="0" rtl="0" algn="l">
              <a:lnSpc>
                <a:spcPct val="80000"/>
              </a:lnSpc>
              <a:spcBef>
                <a:spcPts val="1200"/>
              </a:spcBef>
              <a:spcAft>
                <a:spcPts val="0"/>
              </a:spcAft>
              <a:buNone/>
            </a:pPr>
            <a:r>
              <a:rPr b="1" lang="en" u="sng">
                <a:solidFill>
                  <a:schemeClr val="dk1"/>
                </a:solidFill>
              </a:rPr>
              <a:t>Disadvantages</a:t>
            </a:r>
            <a:r>
              <a:rPr lang="en">
                <a:solidFill>
                  <a:schemeClr val="dk1"/>
                </a:solidFill>
              </a:rPr>
              <a:t> </a:t>
            </a:r>
            <a:endParaRPr>
              <a:solidFill>
                <a:schemeClr val="dk1"/>
              </a:solidFill>
            </a:endParaRPr>
          </a:p>
          <a:p>
            <a:pPr indent="-317500" lvl="0" marL="457200" rtl="0" algn="l">
              <a:lnSpc>
                <a:spcPct val="80000"/>
              </a:lnSpc>
              <a:spcBef>
                <a:spcPts val="1200"/>
              </a:spcBef>
              <a:spcAft>
                <a:spcPts val="1200"/>
              </a:spcAft>
              <a:buClr>
                <a:schemeClr val="dk1"/>
              </a:buClr>
              <a:buSzPts val="1400"/>
              <a:buChar char="●"/>
            </a:pPr>
            <a:r>
              <a:rPr lang="en">
                <a:solidFill>
                  <a:schemeClr val="dk1"/>
                </a:solidFill>
              </a:rPr>
              <a:t>Misclassification</a:t>
            </a:r>
            <a:endParaRPr>
              <a:solidFill>
                <a:schemeClr val="dk1"/>
              </a:solidFill>
            </a:endParaRPr>
          </a:p>
        </p:txBody>
      </p:sp>
      <p:sp>
        <p:nvSpPr>
          <p:cNvPr id="102" name="Google Shape;102;p17">
            <a:hlinkClick action="ppaction://hlinksldjump" r:id="rId3"/>
          </p:cNvPr>
          <p:cNvSpPr/>
          <p:nvPr/>
        </p:nvSpPr>
        <p:spPr>
          <a:xfrm>
            <a:off x="70450" y="613925"/>
            <a:ext cx="1597200" cy="2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03" name="Google Shape;103;p17"/>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7"/>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Literature Survey</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600"/>
              <a:t>Literature Survey</a:t>
            </a:r>
            <a:endParaRPr sz="2600"/>
          </a:p>
          <a:p>
            <a:pPr indent="0" lvl="0" marL="0" rtl="0" algn="l">
              <a:spcBef>
                <a:spcPts val="0"/>
              </a:spcBef>
              <a:spcAft>
                <a:spcPts val="0"/>
              </a:spcAft>
              <a:buSzPts val="990"/>
              <a:buNone/>
            </a:pPr>
            <a:r>
              <a:t/>
            </a:r>
            <a:endParaRPr sz="2600"/>
          </a:p>
        </p:txBody>
      </p:sp>
      <p:sp>
        <p:nvSpPr>
          <p:cNvPr descr="https://doi.org/10.1016/j.compag.2020.105300&#10;" id="110" name="Google Shape;110;p18"/>
          <p:cNvSpPr txBox="1"/>
          <p:nvPr>
            <p:ph idx="1" type="body"/>
          </p:nvPr>
        </p:nvSpPr>
        <p:spPr>
          <a:xfrm>
            <a:off x="2039850" y="942100"/>
            <a:ext cx="6521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400">
                <a:solidFill>
                  <a:schemeClr val="dk1"/>
                </a:solidFill>
              </a:rPr>
              <a:t>Beibei Xu, Wensheng Wang, Greg Falzon, Paul Kwan, Leifeng Guo, Guipeng Chen, Amy Tait, Derek Schneider, “Automated cattle counting using Mask R-CNN in quadcopter vision system”, Computers and Electronics in Agriculture, Volume 171, 2020, 105300, ISSN 0168-1699, </a:t>
            </a:r>
            <a:r>
              <a:rPr b="1" lang="en" sz="1400">
                <a:solidFill>
                  <a:schemeClr val="dk1"/>
                </a:solidFill>
                <a:uFill>
                  <a:noFill/>
                </a:uFill>
                <a:hlinkClick r:id="rId3">
                  <a:extLst>
                    <a:ext uri="{A12FA001-AC4F-418D-AE19-62706E023703}">
                      <ahyp:hlinkClr val="tx"/>
                    </a:ext>
                  </a:extLst>
                </a:hlinkClick>
              </a:rPr>
              <a:t>https://doi.org/10.1016/j.compag.2020.105300</a:t>
            </a:r>
            <a:r>
              <a:rPr b="1" lang="en" sz="1400">
                <a:solidFill>
                  <a:schemeClr val="dk1"/>
                </a:solidFill>
              </a:rPr>
              <a:t>.</a:t>
            </a:r>
            <a:endParaRPr b="1" sz="1400">
              <a:solidFill>
                <a:schemeClr val="dk1"/>
              </a:solidFill>
            </a:endParaRPr>
          </a:p>
          <a:p>
            <a:pPr indent="0" lvl="0" marL="0" rtl="0" algn="just">
              <a:lnSpc>
                <a:spcPct val="80000"/>
              </a:lnSpc>
              <a:spcBef>
                <a:spcPts val="1200"/>
              </a:spcBef>
              <a:spcAft>
                <a:spcPts val="0"/>
              </a:spcAft>
              <a:buSzPts val="1100"/>
              <a:buNone/>
            </a:pPr>
            <a:r>
              <a:rPr b="1" lang="en" sz="1400" u="sng">
                <a:solidFill>
                  <a:schemeClr val="dk1"/>
                </a:solidFill>
              </a:rPr>
              <a:t>Key-Takeaways</a:t>
            </a:r>
            <a:endParaRPr b="1" sz="1400" u="sng">
              <a:solidFill>
                <a:schemeClr val="dk1"/>
              </a:solidFill>
            </a:endParaRPr>
          </a:p>
          <a:p>
            <a:pPr indent="-317500" lvl="0" marL="457200" rtl="0" algn="l">
              <a:lnSpc>
                <a:spcPct val="80000"/>
              </a:lnSpc>
              <a:spcBef>
                <a:spcPts val="1200"/>
              </a:spcBef>
              <a:spcAft>
                <a:spcPts val="0"/>
              </a:spcAft>
              <a:buClr>
                <a:schemeClr val="dk1"/>
              </a:buClr>
              <a:buSzPts val="1400"/>
              <a:buChar char="●"/>
            </a:pPr>
            <a:r>
              <a:rPr lang="en" sz="1400">
                <a:solidFill>
                  <a:schemeClr val="dk1"/>
                </a:solidFill>
              </a:rPr>
              <a:t>Mask R-CNN for detecting and counting cattle using aerial images</a:t>
            </a:r>
            <a:endParaRPr sz="1400" u="sng">
              <a:solidFill>
                <a:schemeClr val="dk1"/>
              </a:solidFill>
            </a:endParaRPr>
          </a:p>
          <a:p>
            <a:pPr indent="0" lvl="0" marL="0" rtl="0" algn="l">
              <a:lnSpc>
                <a:spcPct val="80000"/>
              </a:lnSpc>
              <a:spcBef>
                <a:spcPts val="1200"/>
              </a:spcBef>
              <a:spcAft>
                <a:spcPts val="0"/>
              </a:spcAft>
              <a:buNone/>
            </a:pPr>
            <a:r>
              <a:rPr b="1" lang="en" sz="1400" u="sng"/>
              <a:t>Advantages</a:t>
            </a:r>
            <a:endParaRPr b="1" sz="1400" u="sng"/>
          </a:p>
          <a:p>
            <a:pPr indent="-317500" lvl="0" marL="457200" rtl="0" algn="l">
              <a:lnSpc>
                <a:spcPct val="80000"/>
              </a:lnSpc>
              <a:spcBef>
                <a:spcPts val="1200"/>
              </a:spcBef>
              <a:spcAft>
                <a:spcPts val="0"/>
              </a:spcAft>
              <a:buClr>
                <a:schemeClr val="dk1"/>
              </a:buClr>
              <a:buSzPts val="1400"/>
              <a:buChar char="●"/>
            </a:pPr>
            <a:r>
              <a:rPr lang="en" sz="1400">
                <a:solidFill>
                  <a:schemeClr val="dk1"/>
                </a:solidFill>
              </a:rPr>
              <a:t>High accuracy</a:t>
            </a:r>
            <a:endParaRPr sz="1400">
              <a:solidFill>
                <a:schemeClr val="dk1"/>
              </a:solidFill>
            </a:endParaRPr>
          </a:p>
          <a:p>
            <a:pPr indent="-317500" lvl="0" marL="457200" rtl="0" algn="l">
              <a:lnSpc>
                <a:spcPct val="80000"/>
              </a:lnSpc>
              <a:spcBef>
                <a:spcPts val="1200"/>
              </a:spcBef>
              <a:spcAft>
                <a:spcPts val="0"/>
              </a:spcAft>
              <a:buClr>
                <a:schemeClr val="dk1"/>
              </a:buClr>
              <a:buSzPts val="1400"/>
              <a:buChar char="●"/>
            </a:pPr>
            <a:r>
              <a:rPr lang="en" sz="1400">
                <a:solidFill>
                  <a:schemeClr val="dk1"/>
                </a:solidFill>
              </a:rPr>
              <a:t>Robust to illumination changes</a:t>
            </a:r>
            <a:endParaRPr sz="1400">
              <a:solidFill>
                <a:schemeClr val="dk1"/>
              </a:solidFill>
            </a:endParaRPr>
          </a:p>
          <a:p>
            <a:pPr indent="0" lvl="0" marL="0" rtl="0" algn="l">
              <a:lnSpc>
                <a:spcPct val="80000"/>
              </a:lnSpc>
              <a:spcBef>
                <a:spcPts val="1200"/>
              </a:spcBef>
              <a:spcAft>
                <a:spcPts val="0"/>
              </a:spcAft>
              <a:buNone/>
            </a:pPr>
            <a:r>
              <a:rPr b="1" lang="en" sz="1400" u="sng"/>
              <a:t>Disadvantages</a:t>
            </a:r>
            <a:endParaRPr b="1" sz="1400" u="sng"/>
          </a:p>
          <a:p>
            <a:pPr indent="-317500" lvl="0" marL="457200" rtl="0" algn="l">
              <a:lnSpc>
                <a:spcPct val="80000"/>
              </a:lnSpc>
              <a:spcBef>
                <a:spcPts val="1200"/>
              </a:spcBef>
              <a:spcAft>
                <a:spcPts val="0"/>
              </a:spcAft>
              <a:buClr>
                <a:schemeClr val="dk1"/>
              </a:buClr>
              <a:buSzPts val="1400"/>
              <a:buChar char="●"/>
            </a:pPr>
            <a:r>
              <a:rPr lang="en" sz="1400">
                <a:solidFill>
                  <a:schemeClr val="dk1"/>
                </a:solidFill>
              </a:rPr>
              <a:t>Required high computational resources</a:t>
            </a:r>
            <a:endParaRPr sz="1400"/>
          </a:p>
          <a:p>
            <a:pPr indent="0" lvl="0" marL="0" rtl="0" algn="l">
              <a:lnSpc>
                <a:spcPct val="80000"/>
              </a:lnSpc>
              <a:spcBef>
                <a:spcPts val="1200"/>
              </a:spcBef>
              <a:spcAft>
                <a:spcPts val="0"/>
              </a:spcAft>
              <a:buSzPts val="275"/>
              <a:buNone/>
            </a:pPr>
            <a:r>
              <a:t/>
            </a:r>
            <a:endParaRPr b="1" sz="1400"/>
          </a:p>
          <a:p>
            <a:pPr indent="0" lvl="0" marL="0" rtl="0" algn="l">
              <a:lnSpc>
                <a:spcPct val="80000"/>
              </a:lnSpc>
              <a:spcBef>
                <a:spcPts val="1200"/>
              </a:spcBef>
              <a:spcAft>
                <a:spcPts val="1200"/>
              </a:spcAft>
              <a:buSzPts val="275"/>
              <a:buNone/>
            </a:pPr>
            <a:r>
              <a:t/>
            </a:r>
            <a:endParaRPr b="1" sz="1400"/>
          </a:p>
        </p:txBody>
      </p:sp>
      <p:sp>
        <p:nvSpPr>
          <p:cNvPr id="111" name="Google Shape;111;p18">
            <a:hlinkClick action="ppaction://hlinksldjump" r:id="rId4"/>
          </p:cNvPr>
          <p:cNvSpPr/>
          <p:nvPr/>
        </p:nvSpPr>
        <p:spPr>
          <a:xfrm>
            <a:off x="70450" y="613925"/>
            <a:ext cx="1597200" cy="2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12" name="Google Shape;112;p18"/>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18"/>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Literature Survey</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620"/>
              <a:t>Literature Survey</a:t>
            </a:r>
            <a:endParaRPr b="1" sz="2620"/>
          </a:p>
        </p:txBody>
      </p:sp>
      <p:sp>
        <p:nvSpPr>
          <p:cNvPr id="119" name="Google Shape;119;p19"/>
          <p:cNvSpPr txBox="1"/>
          <p:nvPr>
            <p:ph idx="1" type="body"/>
          </p:nvPr>
        </p:nvSpPr>
        <p:spPr>
          <a:xfrm>
            <a:off x="2039850" y="942100"/>
            <a:ext cx="6521400" cy="34164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None/>
            </a:pPr>
            <a:r>
              <a:rPr b="1" lang="en" sz="1400"/>
              <a:t>K. V. Reddy Et Al., “Edge AI In Sustainable Farming: Deep Learning-Driven IoT Framework To Safeguard Crops From Wildlife Threats,” In IEEE Access, Vol. 12, Pp. 77707-77723, 2023, Doi: 10.1109/Access.2024.3406585.</a:t>
            </a:r>
            <a:endParaRPr b="1" sz="1400"/>
          </a:p>
          <a:p>
            <a:pPr indent="0" lvl="0" marL="0" rtl="0" algn="just">
              <a:lnSpc>
                <a:spcPct val="90000"/>
              </a:lnSpc>
              <a:spcBef>
                <a:spcPts val="1200"/>
              </a:spcBef>
              <a:spcAft>
                <a:spcPts val="0"/>
              </a:spcAft>
              <a:buNone/>
            </a:pPr>
            <a:r>
              <a:rPr b="1" lang="en" sz="1400" u="sng">
                <a:solidFill>
                  <a:schemeClr val="dk1"/>
                </a:solidFill>
              </a:rPr>
              <a:t>Key-Takeaways</a:t>
            </a:r>
            <a:endParaRPr b="1" sz="1400" u="sng">
              <a:solidFill>
                <a:schemeClr val="dk1"/>
              </a:solidFill>
            </a:endParaRPr>
          </a:p>
          <a:p>
            <a:pPr indent="-317500" lvl="0" marL="457200" rtl="0" algn="l">
              <a:lnSpc>
                <a:spcPct val="90000"/>
              </a:lnSpc>
              <a:spcBef>
                <a:spcPts val="1200"/>
              </a:spcBef>
              <a:spcAft>
                <a:spcPts val="0"/>
              </a:spcAft>
              <a:buClr>
                <a:schemeClr val="dk1"/>
              </a:buClr>
              <a:buSzPts val="1400"/>
              <a:buChar char="●"/>
            </a:pPr>
            <a:r>
              <a:rPr lang="en" sz="1400">
                <a:solidFill>
                  <a:schemeClr val="dk1"/>
                </a:solidFill>
              </a:rPr>
              <a:t>Edge AI and TinyML for animal intrusion and detection.</a:t>
            </a:r>
            <a:endParaRPr sz="1400">
              <a:solidFill>
                <a:schemeClr val="dk1"/>
              </a:solidFill>
            </a:endParaRPr>
          </a:p>
          <a:p>
            <a:pPr indent="-317500" lvl="0" marL="457200" rtl="0" algn="l">
              <a:lnSpc>
                <a:spcPct val="90000"/>
              </a:lnSpc>
              <a:spcBef>
                <a:spcPts val="1200"/>
              </a:spcBef>
              <a:spcAft>
                <a:spcPts val="0"/>
              </a:spcAft>
              <a:buClr>
                <a:schemeClr val="dk1"/>
              </a:buClr>
              <a:buSzPts val="1400"/>
              <a:buChar char="●"/>
            </a:pPr>
            <a:r>
              <a:rPr lang="en">
                <a:solidFill>
                  <a:schemeClr val="dk1"/>
                </a:solidFill>
              </a:rPr>
              <a:t>Light-weight deep learning model EvoNet for animal classification</a:t>
            </a:r>
            <a:endParaRPr>
              <a:solidFill>
                <a:schemeClr val="dk1"/>
              </a:solidFill>
            </a:endParaRPr>
          </a:p>
          <a:p>
            <a:pPr indent="0" lvl="0" marL="0" rtl="0" algn="l">
              <a:lnSpc>
                <a:spcPct val="90000"/>
              </a:lnSpc>
              <a:spcBef>
                <a:spcPts val="1200"/>
              </a:spcBef>
              <a:spcAft>
                <a:spcPts val="0"/>
              </a:spcAft>
              <a:buNone/>
            </a:pPr>
            <a:r>
              <a:rPr b="1" lang="en" sz="1400" u="sng">
                <a:solidFill>
                  <a:schemeClr val="dk1"/>
                </a:solidFill>
              </a:rPr>
              <a:t>Advantages</a:t>
            </a:r>
            <a:endParaRPr b="1" sz="1400" u="sng">
              <a:solidFill>
                <a:schemeClr val="dk1"/>
              </a:solidFill>
            </a:endParaRPr>
          </a:p>
          <a:p>
            <a:pPr indent="-317500" lvl="0" marL="457200" rtl="0" algn="l">
              <a:lnSpc>
                <a:spcPct val="90000"/>
              </a:lnSpc>
              <a:spcBef>
                <a:spcPts val="1200"/>
              </a:spcBef>
              <a:spcAft>
                <a:spcPts val="0"/>
              </a:spcAft>
              <a:buClr>
                <a:schemeClr val="dk1"/>
              </a:buClr>
              <a:buSzPts val="1400"/>
              <a:buChar char="●"/>
            </a:pPr>
            <a:r>
              <a:rPr lang="en" sz="1400">
                <a:solidFill>
                  <a:schemeClr val="dk1"/>
                </a:solidFill>
              </a:rPr>
              <a:t>Lightweight model</a:t>
            </a:r>
            <a:endParaRPr sz="1400">
              <a:solidFill>
                <a:schemeClr val="dk1"/>
              </a:solidFill>
            </a:endParaRPr>
          </a:p>
          <a:p>
            <a:pPr indent="0" lvl="0" marL="0" rtl="0" algn="l">
              <a:lnSpc>
                <a:spcPct val="90000"/>
              </a:lnSpc>
              <a:spcBef>
                <a:spcPts val="1200"/>
              </a:spcBef>
              <a:spcAft>
                <a:spcPts val="0"/>
              </a:spcAft>
              <a:buNone/>
            </a:pPr>
            <a:r>
              <a:rPr b="1" lang="en" sz="1400" u="sng"/>
              <a:t>Disadvantages</a:t>
            </a:r>
            <a:endParaRPr b="1" sz="1400" u="sng"/>
          </a:p>
          <a:p>
            <a:pPr indent="-317500" lvl="0" marL="457200" rtl="0" algn="l">
              <a:lnSpc>
                <a:spcPct val="90000"/>
              </a:lnSpc>
              <a:spcBef>
                <a:spcPts val="1200"/>
              </a:spcBef>
              <a:spcAft>
                <a:spcPts val="0"/>
              </a:spcAft>
              <a:buSzPts val="1400"/>
              <a:buChar char="●"/>
            </a:pPr>
            <a:r>
              <a:rPr lang="en" sz="1400"/>
              <a:t>P</a:t>
            </a:r>
            <a:r>
              <a:rPr lang="en" sz="1400">
                <a:solidFill>
                  <a:schemeClr val="dk1"/>
                </a:solidFill>
                <a:latin typeface="Times New Roman"/>
                <a:ea typeface="Times New Roman"/>
                <a:cs typeface="Times New Roman"/>
                <a:sym typeface="Times New Roman"/>
              </a:rPr>
              <a:t>runing and quantization </a:t>
            </a:r>
            <a:r>
              <a:rPr lang="en" sz="1400"/>
              <a:t>-</a:t>
            </a:r>
            <a:r>
              <a:rPr lang="en" sz="1400">
                <a:solidFill>
                  <a:schemeClr val="dk1"/>
                </a:solidFill>
                <a:latin typeface="Times New Roman"/>
                <a:ea typeface="Times New Roman"/>
                <a:cs typeface="Times New Roman"/>
                <a:sym typeface="Times New Roman"/>
              </a:rPr>
              <a:t> decrease in model’s accuracy</a:t>
            </a:r>
            <a:endParaRPr sz="1400">
              <a:solidFill>
                <a:schemeClr val="dk1"/>
              </a:solidFill>
              <a:latin typeface="Times New Roman"/>
              <a:ea typeface="Times New Roman"/>
              <a:cs typeface="Times New Roman"/>
              <a:sym typeface="Times New Roman"/>
            </a:endParaRPr>
          </a:p>
          <a:p>
            <a:pPr indent="0" lvl="0" marL="457200" rtl="0" algn="ctr">
              <a:lnSpc>
                <a:spcPct val="80000"/>
              </a:lnSpc>
              <a:spcBef>
                <a:spcPts val="1200"/>
              </a:spcBef>
              <a:spcAft>
                <a:spcPts val="0"/>
              </a:spcAft>
              <a:buNone/>
            </a:pPr>
            <a:r>
              <a:t/>
            </a:r>
            <a:endParaRPr sz="800">
              <a:solidFill>
                <a:schemeClr val="dk1"/>
              </a:solidFill>
            </a:endParaRPr>
          </a:p>
        </p:txBody>
      </p:sp>
      <p:sp>
        <p:nvSpPr>
          <p:cNvPr id="120" name="Google Shape;120;p19">
            <a:hlinkClick action="ppaction://hlinksldjump" r:id="rId3"/>
          </p:cNvPr>
          <p:cNvSpPr/>
          <p:nvPr/>
        </p:nvSpPr>
        <p:spPr>
          <a:xfrm>
            <a:off x="70450" y="613925"/>
            <a:ext cx="1597200" cy="2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21" name="Google Shape;121;p19"/>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19"/>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Literature Survey</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600"/>
              <a:t>Literature Survey</a:t>
            </a:r>
            <a:endParaRPr sz="2600"/>
          </a:p>
          <a:p>
            <a:pPr indent="0" lvl="0" marL="0" rtl="0" algn="l">
              <a:spcBef>
                <a:spcPts val="0"/>
              </a:spcBef>
              <a:spcAft>
                <a:spcPts val="0"/>
              </a:spcAft>
              <a:buSzPts val="990"/>
              <a:buNone/>
            </a:pPr>
            <a:r>
              <a:t/>
            </a:r>
            <a:endParaRPr sz="2600"/>
          </a:p>
        </p:txBody>
      </p:sp>
      <p:sp>
        <p:nvSpPr>
          <p:cNvPr id="128" name="Google Shape;128;p20"/>
          <p:cNvSpPr txBox="1"/>
          <p:nvPr>
            <p:ph idx="1" type="body"/>
          </p:nvPr>
        </p:nvSpPr>
        <p:spPr>
          <a:xfrm>
            <a:off x="2039850" y="942100"/>
            <a:ext cx="6521400" cy="3416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
                <a:solidFill>
                  <a:schemeClr val="dk1"/>
                </a:solidFill>
                <a:highlight>
                  <a:schemeClr val="lt1"/>
                </a:highlight>
              </a:rPr>
              <a:t>K Balakrishna, Fazil Mohammed, C.R. Ullas, C.M. Hema, S.K. Sonakshi, “Application of IOT and machine learning in crop protection against animal intrusion”, Global Transitions Proceedings, Volume 2, Issue 2, 2021, Pages 169-174, ISSN 2666-285X, </a:t>
            </a:r>
            <a:r>
              <a:rPr b="1" lang="en">
                <a:solidFill>
                  <a:schemeClr val="dk1"/>
                </a:solidFill>
                <a:highlight>
                  <a:schemeClr val="lt1"/>
                </a:highlight>
                <a:uFill>
                  <a:noFill/>
                </a:uFill>
                <a:hlinkClick r:id="rId3">
                  <a:extLst>
                    <a:ext uri="{A12FA001-AC4F-418D-AE19-62706E023703}">
                      <ahyp:hlinkClr val="tx"/>
                    </a:ext>
                  </a:extLst>
                </a:hlinkClick>
              </a:rPr>
              <a:t>https://doi.org/10.1016/j.gltp.2021.08.061</a:t>
            </a:r>
            <a:r>
              <a:rPr b="1" lang="en">
                <a:solidFill>
                  <a:schemeClr val="dk1"/>
                </a:solidFill>
                <a:highlight>
                  <a:schemeClr val="lt1"/>
                </a:highlight>
              </a:rPr>
              <a:t>.</a:t>
            </a:r>
            <a:endParaRPr b="1">
              <a:solidFill>
                <a:schemeClr val="dk1"/>
              </a:solidFill>
              <a:highlight>
                <a:schemeClr val="lt1"/>
              </a:highlight>
            </a:endParaRPr>
          </a:p>
          <a:p>
            <a:pPr indent="0" lvl="0" marL="0" rtl="0" algn="just">
              <a:lnSpc>
                <a:spcPct val="80000"/>
              </a:lnSpc>
              <a:spcBef>
                <a:spcPts val="1200"/>
              </a:spcBef>
              <a:spcAft>
                <a:spcPts val="0"/>
              </a:spcAft>
              <a:buClr>
                <a:schemeClr val="dk1"/>
              </a:buClr>
              <a:buSzPts val="1100"/>
              <a:buFont typeface="Arial"/>
              <a:buNone/>
            </a:pPr>
            <a:r>
              <a:rPr b="1" lang="en" u="sng">
                <a:solidFill>
                  <a:schemeClr val="dk1"/>
                </a:solidFill>
              </a:rPr>
              <a:t>Key-Takeaways</a:t>
            </a:r>
            <a:r>
              <a:rPr b="1" lang="en">
                <a:solidFill>
                  <a:schemeClr val="dk1"/>
                </a:solidFill>
                <a:highlight>
                  <a:schemeClr val="lt1"/>
                </a:highlight>
              </a:rPr>
              <a:t>	</a:t>
            </a:r>
            <a:endParaRPr b="1">
              <a:solidFill>
                <a:schemeClr val="dk1"/>
              </a:solidFill>
              <a:highlight>
                <a:schemeClr val="lt1"/>
              </a:highlight>
            </a:endParaRPr>
          </a:p>
          <a:p>
            <a:pPr indent="-317500" lvl="0" marL="457200" rtl="0" algn="l">
              <a:lnSpc>
                <a:spcPct val="80000"/>
              </a:lnSpc>
              <a:spcBef>
                <a:spcPts val="1200"/>
              </a:spcBef>
              <a:spcAft>
                <a:spcPts val="0"/>
              </a:spcAft>
              <a:buSzPts val="1400"/>
              <a:buChar char="●"/>
            </a:pPr>
            <a:r>
              <a:rPr lang="en"/>
              <a:t>Usage of Raspberry Pi as hardware</a:t>
            </a:r>
            <a:endParaRPr/>
          </a:p>
          <a:p>
            <a:pPr indent="-317500" lvl="0" marL="457200" rtl="0" algn="l">
              <a:lnSpc>
                <a:spcPct val="80000"/>
              </a:lnSpc>
              <a:spcBef>
                <a:spcPts val="1200"/>
              </a:spcBef>
              <a:spcAft>
                <a:spcPts val="0"/>
              </a:spcAft>
              <a:buSzPts val="1400"/>
              <a:buChar char="●"/>
            </a:pPr>
            <a:r>
              <a:rPr lang="en"/>
              <a:t>Firestore firebase for back-end services </a:t>
            </a:r>
            <a:endParaRPr/>
          </a:p>
          <a:p>
            <a:pPr indent="0" lvl="0" marL="0" rtl="0" algn="l">
              <a:lnSpc>
                <a:spcPct val="80000"/>
              </a:lnSpc>
              <a:spcBef>
                <a:spcPts val="1200"/>
              </a:spcBef>
              <a:spcAft>
                <a:spcPts val="0"/>
              </a:spcAft>
              <a:buNone/>
            </a:pPr>
            <a:r>
              <a:rPr b="1" lang="en" u="sng">
                <a:solidFill>
                  <a:schemeClr val="dk1"/>
                </a:solidFill>
              </a:rPr>
              <a:t>Advantages</a:t>
            </a:r>
            <a:endParaRPr b="1" sz="1500" u="sng">
              <a:solidFill>
                <a:schemeClr val="dk1"/>
              </a:solidFill>
              <a:highlight>
                <a:schemeClr val="lt1"/>
              </a:highlight>
            </a:endParaRPr>
          </a:p>
          <a:p>
            <a:pPr indent="-317500" lvl="0" marL="457200" rtl="0" algn="l">
              <a:lnSpc>
                <a:spcPct val="80000"/>
              </a:lnSpc>
              <a:spcBef>
                <a:spcPts val="1200"/>
              </a:spcBef>
              <a:spcAft>
                <a:spcPts val="0"/>
              </a:spcAft>
              <a:buClr>
                <a:schemeClr val="dk1"/>
              </a:buClr>
              <a:buSzPts val="1400"/>
              <a:buChar char="●"/>
            </a:pPr>
            <a:r>
              <a:rPr lang="en">
                <a:solidFill>
                  <a:schemeClr val="dk1"/>
                </a:solidFill>
                <a:highlight>
                  <a:schemeClr val="lt1"/>
                </a:highlight>
              </a:rPr>
              <a:t>Automated monitoring</a:t>
            </a:r>
            <a:endParaRPr>
              <a:solidFill>
                <a:schemeClr val="dk1"/>
              </a:solidFill>
              <a:highlight>
                <a:schemeClr val="lt1"/>
              </a:highlight>
            </a:endParaRPr>
          </a:p>
          <a:p>
            <a:pPr indent="-317500" lvl="0" marL="457200" rtl="0" algn="l">
              <a:lnSpc>
                <a:spcPct val="80000"/>
              </a:lnSpc>
              <a:spcBef>
                <a:spcPts val="1200"/>
              </a:spcBef>
              <a:spcAft>
                <a:spcPts val="0"/>
              </a:spcAft>
              <a:buClr>
                <a:schemeClr val="dk1"/>
              </a:buClr>
              <a:buSzPts val="1400"/>
              <a:buChar char="●"/>
            </a:pPr>
            <a:r>
              <a:rPr lang="en">
                <a:solidFill>
                  <a:schemeClr val="dk1"/>
                </a:solidFill>
                <a:highlight>
                  <a:schemeClr val="lt1"/>
                </a:highlight>
              </a:rPr>
              <a:t>Cost effective</a:t>
            </a:r>
            <a:endParaRPr>
              <a:highlight>
                <a:schemeClr val="lt1"/>
              </a:highlight>
            </a:endParaRPr>
          </a:p>
          <a:p>
            <a:pPr indent="0" lvl="0" marL="0" rtl="0" algn="l">
              <a:lnSpc>
                <a:spcPct val="80000"/>
              </a:lnSpc>
              <a:spcBef>
                <a:spcPts val="1200"/>
              </a:spcBef>
              <a:spcAft>
                <a:spcPts val="0"/>
              </a:spcAft>
              <a:buNone/>
            </a:pPr>
            <a:r>
              <a:rPr b="1" lang="en" u="sng">
                <a:solidFill>
                  <a:schemeClr val="dk1"/>
                </a:solidFill>
              </a:rPr>
              <a:t>Disadvantages</a:t>
            </a:r>
            <a:endParaRPr b="1" u="sng">
              <a:highlight>
                <a:schemeClr val="lt1"/>
              </a:highlight>
            </a:endParaRPr>
          </a:p>
          <a:p>
            <a:pPr indent="-317500" lvl="0" marL="457200" rtl="0" algn="l">
              <a:lnSpc>
                <a:spcPct val="80000"/>
              </a:lnSpc>
              <a:spcBef>
                <a:spcPts val="1200"/>
              </a:spcBef>
              <a:spcAft>
                <a:spcPts val="0"/>
              </a:spcAft>
              <a:buSzPts val="1400"/>
              <a:buChar char="●"/>
            </a:pPr>
            <a:r>
              <a:rPr lang="en">
                <a:solidFill>
                  <a:srgbClr val="000000"/>
                </a:solidFill>
                <a:highlight>
                  <a:schemeClr val="lt1"/>
                </a:highlight>
              </a:rPr>
              <a:t>L</a:t>
            </a:r>
            <a:r>
              <a:rPr lang="en">
                <a:highlight>
                  <a:schemeClr val="lt1"/>
                </a:highlight>
              </a:rPr>
              <a:t>ess effective Repellent System </a:t>
            </a:r>
            <a:endParaRPr>
              <a:highlight>
                <a:schemeClr val="lt1"/>
              </a:highlight>
            </a:endParaRPr>
          </a:p>
          <a:p>
            <a:pPr indent="-317500" lvl="0" marL="457200" rtl="0" algn="l">
              <a:lnSpc>
                <a:spcPct val="80000"/>
              </a:lnSpc>
              <a:spcBef>
                <a:spcPts val="1200"/>
              </a:spcBef>
              <a:spcAft>
                <a:spcPts val="0"/>
              </a:spcAft>
              <a:buSzPts val="1400"/>
              <a:buChar char="●"/>
            </a:pPr>
            <a:r>
              <a:rPr lang="en">
                <a:highlight>
                  <a:schemeClr val="lt1"/>
                </a:highlight>
              </a:rPr>
              <a:t>Limited </a:t>
            </a:r>
            <a:r>
              <a:rPr lang="en">
                <a:solidFill>
                  <a:srgbClr val="000000"/>
                </a:solidFill>
                <a:highlight>
                  <a:schemeClr val="lt1"/>
                </a:highlight>
              </a:rPr>
              <a:t>night vision capability</a:t>
            </a:r>
            <a:endParaRPr>
              <a:solidFill>
                <a:srgbClr val="000000"/>
              </a:solidFill>
              <a:highlight>
                <a:schemeClr val="lt1"/>
              </a:highlight>
            </a:endParaRPr>
          </a:p>
          <a:p>
            <a:pPr indent="0" lvl="0" marL="0" rtl="0" algn="l">
              <a:lnSpc>
                <a:spcPct val="150000"/>
              </a:lnSpc>
              <a:spcBef>
                <a:spcPts val="1200"/>
              </a:spcBef>
              <a:spcAft>
                <a:spcPts val="0"/>
              </a:spcAft>
              <a:buSzPts val="1100"/>
              <a:buNone/>
            </a:pPr>
            <a:r>
              <a:t/>
            </a:r>
            <a:endParaRPr b="1" sz="1600">
              <a:solidFill>
                <a:srgbClr val="000000"/>
              </a:solidFill>
              <a:highlight>
                <a:schemeClr val="lt1"/>
              </a:highlight>
            </a:endParaRPr>
          </a:p>
          <a:p>
            <a:pPr indent="0" lvl="0" marL="0" rtl="0" algn="l">
              <a:lnSpc>
                <a:spcPct val="100000"/>
              </a:lnSpc>
              <a:spcBef>
                <a:spcPts val="0"/>
              </a:spcBef>
              <a:spcAft>
                <a:spcPts val="0"/>
              </a:spcAft>
              <a:buSzPts val="1100"/>
              <a:buNone/>
            </a:pPr>
            <a:r>
              <a:t/>
            </a:r>
            <a:endParaRPr b="1" sz="1600">
              <a:solidFill>
                <a:srgbClr val="000000"/>
              </a:solidFill>
            </a:endParaRPr>
          </a:p>
          <a:p>
            <a:pPr indent="0" lvl="0" marL="0" rtl="0" algn="l">
              <a:lnSpc>
                <a:spcPct val="100000"/>
              </a:lnSpc>
              <a:spcBef>
                <a:spcPts val="0"/>
              </a:spcBef>
              <a:spcAft>
                <a:spcPts val="0"/>
              </a:spcAft>
              <a:buSzPts val="1100"/>
              <a:buNone/>
            </a:pPr>
            <a:r>
              <a:t/>
            </a:r>
            <a:endParaRPr b="1" sz="16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b="1" sz="16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b="1" sz="16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b="1" sz="16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b="1" sz="1600">
              <a:solidFill>
                <a:srgbClr val="000000"/>
              </a:solidFill>
            </a:endParaRPr>
          </a:p>
          <a:p>
            <a:pPr indent="0" lvl="0" marL="0" rtl="0" algn="l">
              <a:spcBef>
                <a:spcPts val="0"/>
              </a:spcBef>
              <a:spcAft>
                <a:spcPts val="0"/>
              </a:spcAft>
              <a:buClr>
                <a:schemeClr val="dk1"/>
              </a:buClr>
              <a:buSzPts val="3111"/>
              <a:buFont typeface="Arial"/>
              <a:buNone/>
            </a:pPr>
            <a:r>
              <a:t/>
            </a:r>
            <a:endParaRPr b="1" sz="1600">
              <a:solidFill>
                <a:srgbClr val="000000"/>
              </a:solidFill>
            </a:endParaRPr>
          </a:p>
          <a:p>
            <a:pPr indent="0" lvl="0" marL="0" rtl="0" algn="l">
              <a:lnSpc>
                <a:spcPct val="115000"/>
              </a:lnSpc>
              <a:spcBef>
                <a:spcPts val="1200"/>
              </a:spcBef>
              <a:spcAft>
                <a:spcPts val="1200"/>
              </a:spcAft>
              <a:buSzPts val="688"/>
              <a:buNone/>
            </a:pPr>
            <a:r>
              <a:t/>
            </a:r>
            <a:endParaRPr b="1" sz="1600">
              <a:solidFill>
                <a:srgbClr val="000000"/>
              </a:solidFill>
            </a:endParaRPr>
          </a:p>
        </p:txBody>
      </p:sp>
      <p:sp>
        <p:nvSpPr>
          <p:cNvPr id="129" name="Google Shape;129;p20">
            <a:hlinkClick action="ppaction://hlinksldjump" r:id="rId4"/>
          </p:cNvPr>
          <p:cNvSpPr/>
          <p:nvPr/>
        </p:nvSpPr>
        <p:spPr>
          <a:xfrm>
            <a:off x="70450" y="613925"/>
            <a:ext cx="1597200" cy="2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30" name="Google Shape;130;p20"/>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0"/>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Literature Survey</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idx="1" type="body"/>
          </p:nvPr>
        </p:nvSpPr>
        <p:spPr>
          <a:xfrm>
            <a:off x="2039850" y="942100"/>
            <a:ext cx="65214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a:solidFill>
                  <a:srgbClr val="000000"/>
                </a:solidFill>
              </a:rPr>
              <a:t>Mr. Akash B. Yele, Er. Rajesh M. Dharaskar, Dr. K.G. Dhande , “Solar Powered Animal Intrusion Detection and Repellent Device”, International Journal of Innovative Science, Engineering &amp; Technology, Vol. 09 Issue 03, March 2022  </a:t>
            </a:r>
            <a:r>
              <a:rPr b="1" lang="en">
                <a:solidFill>
                  <a:srgbClr val="000000"/>
                </a:solidFill>
                <a:uFill>
                  <a:noFill/>
                </a:uFill>
                <a:hlinkClick r:id="rId3">
                  <a:extLst>
                    <a:ext uri="{A12FA001-AC4F-418D-AE19-62706E023703}">
                      <ahyp:hlinkClr val="tx"/>
                    </a:ext>
                  </a:extLst>
                </a:hlinkClick>
              </a:rPr>
              <a:t>IJISET_V9_I03_09.pdf</a:t>
            </a:r>
            <a:r>
              <a:rPr b="1" lang="en"/>
              <a:t>.</a:t>
            </a:r>
            <a:endParaRPr b="1"/>
          </a:p>
          <a:p>
            <a:pPr indent="0" lvl="0" marL="0" rtl="0" algn="just">
              <a:lnSpc>
                <a:spcPct val="80000"/>
              </a:lnSpc>
              <a:spcBef>
                <a:spcPts val="1200"/>
              </a:spcBef>
              <a:spcAft>
                <a:spcPts val="0"/>
              </a:spcAft>
              <a:buClr>
                <a:schemeClr val="dk1"/>
              </a:buClr>
              <a:buSzPts val="1100"/>
              <a:buFont typeface="Arial"/>
              <a:buNone/>
            </a:pPr>
            <a:r>
              <a:rPr b="1" lang="en" u="sng">
                <a:solidFill>
                  <a:schemeClr val="dk1"/>
                </a:solidFill>
              </a:rPr>
              <a:t>Key-Takeaways</a:t>
            </a:r>
            <a:r>
              <a:rPr b="1" lang="en">
                <a:solidFill>
                  <a:schemeClr val="dk1"/>
                </a:solidFill>
                <a:highlight>
                  <a:schemeClr val="lt1"/>
                </a:highlight>
              </a:rPr>
              <a:t>	</a:t>
            </a:r>
            <a:endParaRPr b="1">
              <a:solidFill>
                <a:schemeClr val="dk1"/>
              </a:solidFill>
              <a:highlight>
                <a:schemeClr val="lt1"/>
              </a:highlight>
            </a:endParaRPr>
          </a:p>
          <a:p>
            <a:pPr indent="-317500" lvl="0" marL="457200" rtl="0" algn="l">
              <a:lnSpc>
                <a:spcPct val="80000"/>
              </a:lnSpc>
              <a:spcBef>
                <a:spcPts val="1200"/>
              </a:spcBef>
              <a:spcAft>
                <a:spcPts val="0"/>
              </a:spcAft>
              <a:buClr>
                <a:srgbClr val="000000"/>
              </a:buClr>
              <a:buSzPts val="1400"/>
              <a:buChar char="●"/>
            </a:pPr>
            <a:r>
              <a:rPr lang="en"/>
              <a:t>Chose Raspberry Pi + Mask R-CNN for broader detection</a:t>
            </a:r>
            <a:endParaRPr/>
          </a:p>
          <a:p>
            <a:pPr indent="-317500" lvl="0" marL="457200" rtl="0" algn="l">
              <a:lnSpc>
                <a:spcPct val="80000"/>
              </a:lnSpc>
              <a:spcBef>
                <a:spcPts val="1200"/>
              </a:spcBef>
              <a:spcAft>
                <a:spcPts val="0"/>
              </a:spcAft>
              <a:buClr>
                <a:srgbClr val="000000"/>
              </a:buClr>
              <a:buSzPts val="1400"/>
              <a:buChar char="●"/>
            </a:pPr>
            <a:r>
              <a:rPr lang="en"/>
              <a:t>Integrated Azure IoT Cloud for efficiency</a:t>
            </a:r>
            <a:endParaRPr/>
          </a:p>
          <a:p>
            <a:pPr indent="0" lvl="0" marL="0" rtl="0" algn="just">
              <a:lnSpc>
                <a:spcPct val="80000"/>
              </a:lnSpc>
              <a:spcBef>
                <a:spcPts val="1200"/>
              </a:spcBef>
              <a:spcAft>
                <a:spcPts val="0"/>
              </a:spcAft>
              <a:buNone/>
            </a:pPr>
            <a:r>
              <a:rPr b="1" lang="en" u="sng">
                <a:solidFill>
                  <a:schemeClr val="dk1"/>
                </a:solidFill>
              </a:rPr>
              <a:t>Advantages</a:t>
            </a:r>
            <a:endParaRPr b="1" u="sng">
              <a:solidFill>
                <a:schemeClr val="dk1"/>
              </a:solidFill>
              <a:highlight>
                <a:schemeClr val="lt1"/>
              </a:highlight>
            </a:endParaRPr>
          </a:p>
          <a:p>
            <a:pPr indent="-317500" lvl="0" marL="457200" rtl="0" algn="l">
              <a:lnSpc>
                <a:spcPct val="80000"/>
              </a:lnSpc>
              <a:spcBef>
                <a:spcPts val="1200"/>
              </a:spcBef>
              <a:spcAft>
                <a:spcPts val="0"/>
              </a:spcAft>
              <a:buClr>
                <a:schemeClr val="dk1"/>
              </a:buClr>
              <a:buSzPts val="1400"/>
              <a:buChar char="●"/>
            </a:pPr>
            <a:r>
              <a:rPr lang="en">
                <a:solidFill>
                  <a:schemeClr val="dk1"/>
                </a:solidFill>
                <a:highlight>
                  <a:schemeClr val="lt1"/>
                </a:highlight>
              </a:rPr>
              <a:t>Solar powered and eco-friendly</a:t>
            </a:r>
            <a:endParaRPr>
              <a:solidFill>
                <a:schemeClr val="dk1"/>
              </a:solidFill>
              <a:highlight>
                <a:schemeClr val="lt1"/>
              </a:highlight>
            </a:endParaRPr>
          </a:p>
          <a:p>
            <a:pPr indent="-317500" lvl="0" marL="457200" rtl="0" algn="l">
              <a:lnSpc>
                <a:spcPct val="80000"/>
              </a:lnSpc>
              <a:spcBef>
                <a:spcPts val="1200"/>
              </a:spcBef>
              <a:spcAft>
                <a:spcPts val="0"/>
              </a:spcAft>
              <a:buClr>
                <a:schemeClr val="dk1"/>
              </a:buClr>
              <a:buSzPts val="1400"/>
              <a:buChar char="●"/>
            </a:pPr>
            <a:r>
              <a:rPr lang="en">
                <a:solidFill>
                  <a:schemeClr val="dk1"/>
                </a:solidFill>
                <a:highlight>
                  <a:schemeClr val="lt1"/>
                </a:highlight>
              </a:rPr>
              <a:t>Non-toxic, safe for animals and environment</a:t>
            </a:r>
            <a:endParaRPr>
              <a:solidFill>
                <a:schemeClr val="dk1"/>
              </a:solidFill>
              <a:highlight>
                <a:schemeClr val="lt1"/>
              </a:highlight>
            </a:endParaRPr>
          </a:p>
          <a:p>
            <a:pPr indent="0" lvl="0" marL="0" rtl="0" algn="l">
              <a:lnSpc>
                <a:spcPct val="80000"/>
              </a:lnSpc>
              <a:spcBef>
                <a:spcPts val="1200"/>
              </a:spcBef>
              <a:spcAft>
                <a:spcPts val="0"/>
              </a:spcAft>
              <a:buClr>
                <a:schemeClr val="dk1"/>
              </a:buClr>
              <a:buSzPts val="1100"/>
              <a:buFont typeface="Arial"/>
              <a:buNone/>
            </a:pPr>
            <a:r>
              <a:rPr b="1" lang="en" u="sng">
                <a:solidFill>
                  <a:schemeClr val="dk1"/>
                </a:solidFill>
              </a:rPr>
              <a:t>Disadvantages</a:t>
            </a:r>
            <a:endParaRPr b="1" u="sng">
              <a:solidFill>
                <a:schemeClr val="dk1"/>
              </a:solidFill>
              <a:highlight>
                <a:schemeClr val="lt1"/>
              </a:highlight>
            </a:endParaRPr>
          </a:p>
          <a:p>
            <a:pPr indent="-317500" lvl="0" marL="457200" rtl="0" algn="l">
              <a:lnSpc>
                <a:spcPct val="80000"/>
              </a:lnSpc>
              <a:spcBef>
                <a:spcPts val="1200"/>
              </a:spcBef>
              <a:spcAft>
                <a:spcPts val="0"/>
              </a:spcAft>
              <a:buClr>
                <a:schemeClr val="dk1"/>
              </a:buClr>
              <a:buSzPts val="1400"/>
              <a:buChar char="●"/>
            </a:pPr>
            <a:r>
              <a:rPr lang="en">
                <a:solidFill>
                  <a:schemeClr val="dk1"/>
                </a:solidFill>
                <a:highlight>
                  <a:schemeClr val="lt1"/>
                </a:highlight>
              </a:rPr>
              <a:t>Limited detection range (3 meters) </a:t>
            </a:r>
            <a:endParaRPr>
              <a:solidFill>
                <a:schemeClr val="dk1"/>
              </a:solidFill>
              <a:highlight>
                <a:schemeClr val="lt1"/>
              </a:highlight>
            </a:endParaRPr>
          </a:p>
          <a:p>
            <a:pPr indent="-317500" lvl="0" marL="457200" rtl="0" algn="l">
              <a:lnSpc>
                <a:spcPct val="80000"/>
              </a:lnSpc>
              <a:spcBef>
                <a:spcPts val="1200"/>
              </a:spcBef>
              <a:spcAft>
                <a:spcPts val="0"/>
              </a:spcAft>
              <a:buClr>
                <a:schemeClr val="dk1"/>
              </a:buClr>
              <a:buSzPts val="1400"/>
              <a:buChar char="●"/>
            </a:pPr>
            <a:r>
              <a:rPr lang="en">
                <a:solidFill>
                  <a:schemeClr val="dk1"/>
                </a:solidFill>
                <a:highlight>
                  <a:schemeClr val="lt1"/>
                </a:highlight>
              </a:rPr>
              <a:t>Basic PIR sensors results in false positives</a:t>
            </a:r>
            <a:endParaRPr b="1"/>
          </a:p>
          <a:p>
            <a:pPr indent="0" lvl="0" marL="0" rtl="0" algn="just">
              <a:lnSpc>
                <a:spcPct val="80000"/>
              </a:lnSpc>
              <a:spcBef>
                <a:spcPts val="1200"/>
              </a:spcBef>
              <a:spcAft>
                <a:spcPts val="0"/>
              </a:spcAft>
              <a:buClr>
                <a:schemeClr val="dk1"/>
              </a:buClr>
              <a:buSzPts val="2800"/>
              <a:buFont typeface="Arial"/>
              <a:buNone/>
            </a:pPr>
            <a:r>
              <a:t/>
            </a:r>
            <a:endParaRPr b="1"/>
          </a:p>
          <a:p>
            <a:pPr indent="0" lvl="0" marL="0" rtl="0" algn="l">
              <a:lnSpc>
                <a:spcPct val="80000"/>
              </a:lnSpc>
              <a:spcBef>
                <a:spcPts val="1200"/>
              </a:spcBef>
              <a:spcAft>
                <a:spcPts val="1200"/>
              </a:spcAft>
              <a:buNone/>
            </a:pPr>
            <a:r>
              <a:t/>
            </a:r>
            <a:endParaRPr>
              <a:solidFill>
                <a:srgbClr val="000000"/>
              </a:solidFill>
            </a:endParaRPr>
          </a:p>
        </p:txBody>
      </p:sp>
      <p:sp>
        <p:nvSpPr>
          <p:cNvPr id="137" name="Google Shape;137;p21"/>
          <p:cNvSpPr txBox="1"/>
          <p:nvPr>
            <p:ph type="title"/>
          </p:nvPr>
        </p:nvSpPr>
        <p:spPr>
          <a:xfrm>
            <a:off x="2069875" y="310275"/>
            <a:ext cx="626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600"/>
              <a:t>Literature Survey</a:t>
            </a:r>
            <a:endParaRPr sz="2600"/>
          </a:p>
          <a:p>
            <a:pPr indent="0" lvl="0" marL="0" rtl="0" algn="l">
              <a:spcBef>
                <a:spcPts val="0"/>
              </a:spcBef>
              <a:spcAft>
                <a:spcPts val="0"/>
              </a:spcAft>
              <a:buSzPts val="990"/>
              <a:buNone/>
            </a:pPr>
            <a:r>
              <a:t/>
            </a:r>
            <a:endParaRPr sz="2600"/>
          </a:p>
        </p:txBody>
      </p:sp>
      <p:sp>
        <p:nvSpPr>
          <p:cNvPr id="138" name="Google Shape;138;p21">
            <a:hlinkClick action="ppaction://hlinksldjump" r:id="rId4"/>
          </p:cNvPr>
          <p:cNvSpPr/>
          <p:nvPr/>
        </p:nvSpPr>
        <p:spPr>
          <a:xfrm>
            <a:off x="70450" y="613925"/>
            <a:ext cx="1597200" cy="2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39" name="Google Shape;139;p21"/>
          <p:cNvSpPr txBox="1"/>
          <p:nvPr>
            <p:ph idx="12" type="sldNum"/>
          </p:nvPr>
        </p:nvSpPr>
        <p:spPr>
          <a:xfrm>
            <a:off x="8595308" y="48022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1"/>
          <p:cNvSpPr txBox="1"/>
          <p:nvPr/>
        </p:nvSpPr>
        <p:spPr>
          <a:xfrm>
            <a:off x="56550" y="80475"/>
            <a:ext cx="1740000" cy="472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 sz="1500">
                <a:solidFill>
                  <a:schemeClr val="dk1"/>
                </a:solidFill>
                <a:latin typeface="Times New Roman"/>
                <a:ea typeface="Times New Roman"/>
                <a:cs typeface="Times New Roman"/>
                <a:sym typeface="Times New Roman"/>
              </a:rPr>
              <a:t>Literature Survey</a:t>
            </a:r>
            <a:endParaRPr b="1" sz="15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Gap</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Research Objectives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Implementation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and Results</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Performance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Evaluation</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Conclusion and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Future Scope</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