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3" r:id="rId7"/>
    <p:sldId id="264" r:id="rId8"/>
    <p:sldId id="265" r:id="rId9"/>
    <p:sldId id="266" r:id="rId10"/>
    <p:sldId id="268" r:id="rId11"/>
    <p:sldId id="269" r:id="rId12"/>
    <p:sldId id="270" r:id="rId13"/>
    <p:sldId id="271" r:id="rId14"/>
    <p:sldId id="27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3" autoAdjust="0"/>
    <p:restoredTop sz="95995" autoAdjust="0"/>
  </p:normalViewPr>
  <p:slideViewPr>
    <p:cSldViewPr snapToGrid="0">
      <p:cViewPr varScale="1">
        <p:scale>
          <a:sx n="93" d="100"/>
          <a:sy n="93" d="100"/>
        </p:scale>
        <p:origin x="72" y="22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AA2E7-BC4C-448F-B9FD-8B11031348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A80FB0-41A3-497A-9583-D5AA69EB50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BCC5C7-4C81-4F0A-B0AC-5D4C7B2B6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36737-5080-49AA-BFC5-73BCE4A12739}" type="datetimeFigureOut">
              <a:rPr lang="en-GB" smtClean="0"/>
              <a:t>25/04/2020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3B5286-E24C-4AB6-85C0-5512D0D94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BD3545-572B-4EAA-B703-C84D4D52A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EFAEC-C7D8-4AE5-B22F-97568AA697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649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46C29-8629-4830-8402-520314D40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2EE0B6-498A-46A5-BBD6-2F21DA7C10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C7F2F8-AFB3-47D9-9308-5D0E88607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36737-5080-49AA-BFC5-73BCE4A12739}" type="datetimeFigureOut">
              <a:rPr lang="en-GB" smtClean="0"/>
              <a:t>25/04/2020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60ECBD-701F-42D7-96EC-E19A1BCE8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3B7FD9-97B1-4CDA-87FE-4CF0E523B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EFAEC-C7D8-4AE5-B22F-97568AA697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6406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F762B9-E6DD-41A2-8E52-FDC653B6B2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D3C748-1F5F-40D0-AD0B-C7B5AF0E3B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CEC278-7935-4941-82D2-371F32942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36737-5080-49AA-BFC5-73BCE4A12739}" type="datetimeFigureOut">
              <a:rPr lang="en-GB" smtClean="0"/>
              <a:t>25/04/2020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77ADF5-D338-48E6-A6F3-8C2D970B6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BA8979-68F8-43BC-9C53-CE5FDFB68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EFAEC-C7D8-4AE5-B22F-97568AA697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0858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BF50F-2A86-4EDE-8E21-A751B8B9B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2FC1CE-E393-4259-BB73-4C8F76DECE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CF3013-89C3-46B1-A24E-537E4F0C8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36737-5080-49AA-BFC5-73BCE4A12739}" type="datetimeFigureOut">
              <a:rPr lang="en-GB" smtClean="0"/>
              <a:t>25/04/2020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2C1D7-8D22-49C0-926E-D307D9D80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764CEB-12F5-40A2-A693-6F1D4933A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EFAEC-C7D8-4AE5-B22F-97568AA697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7839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4DA7D-47E2-442C-BF3F-37A6BFF6E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4DD936-323B-4B2D-B82E-BE4C28E791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B965A1-64DA-42BE-8EF5-E4329D0CD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36737-5080-49AA-BFC5-73BCE4A12739}" type="datetimeFigureOut">
              <a:rPr lang="en-GB" smtClean="0"/>
              <a:t>25/04/2020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D466B-6FDF-4E7E-9238-B844A21EA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6DC31E-A30E-429C-9002-D0A2BDE67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EFAEC-C7D8-4AE5-B22F-97568AA697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0618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686E3-B079-46FA-B531-F8B48DEB5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DEA0FA-4AF9-41C5-A27F-82700C0426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A72014-FFF8-4D9A-9979-A08331253E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AAF241-A80E-42EE-B556-74E1AE100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36737-5080-49AA-BFC5-73BCE4A12739}" type="datetimeFigureOut">
              <a:rPr lang="en-GB" smtClean="0"/>
              <a:t>25/04/2020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A33E7C-8294-473F-ABF5-5BFBCB8F8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B3F02A-7C1F-476A-8719-5DF0F644E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EFAEC-C7D8-4AE5-B22F-97568AA697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3229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098B0-36D2-4D0A-AE2C-D584A585B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6356CD-8E50-4307-AD59-21EA389CF5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D8AA75-72E8-4264-A57B-CBA2620B37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B9349B-A559-4125-A970-F7CF00AF8C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8CDA41-8032-478B-95CD-83AFB3408D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C1ED84-1C52-4684-BDC3-FCACCA8F6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36737-5080-49AA-BFC5-73BCE4A12739}" type="datetimeFigureOut">
              <a:rPr lang="en-GB" smtClean="0"/>
              <a:t>25/04/2020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2E5F86-F231-4381-9DE0-14DD75B8B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B5E069-B0F5-4547-806A-8E567236A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EFAEC-C7D8-4AE5-B22F-97568AA697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086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96AC0-D5CC-4F69-9750-89AD3E2FB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4309D4-1CE8-4E1A-9FEB-7D565A1C2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36737-5080-49AA-BFC5-73BCE4A12739}" type="datetimeFigureOut">
              <a:rPr lang="en-GB" smtClean="0"/>
              <a:t>25/04/2020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1FCCF2-DF6B-4C6A-9803-7E64E4D24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C57CEF-775C-4FDA-BC97-A985923BF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EFAEC-C7D8-4AE5-B22F-97568AA697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682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764177-A7A0-45B1-953F-B91A74654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36737-5080-49AA-BFC5-73BCE4A12739}" type="datetimeFigureOut">
              <a:rPr lang="en-GB" smtClean="0"/>
              <a:t>25/04/2020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80E070-C225-48D0-9740-E07660C18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DEFD6A-D0E4-46B2-B6C0-11786BD31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EFAEC-C7D8-4AE5-B22F-97568AA697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471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E50A5-1DF1-4FDE-9FC2-43D88D033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ACC199-962D-4080-AF28-DF781E3A76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FF9738-79F8-4A6A-A3C7-0F8679A8A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C1C669-D4B2-48B8-9437-27F5225A7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36737-5080-49AA-BFC5-73BCE4A12739}" type="datetimeFigureOut">
              <a:rPr lang="en-GB" smtClean="0"/>
              <a:t>25/04/2020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B5D0E7-FFBE-4604-934E-44FB28B64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AE6085-CE07-481C-A787-40134D212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EFAEC-C7D8-4AE5-B22F-97568AA697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1737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C2BC6-DC26-4BA9-9DFD-FCF98A15B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C1AD1C-4657-428B-AA85-00975BCB17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D61B9F-6133-44B8-A6CD-FEF5F376A7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08EB46-12BB-4D1B-AB47-8E06D91FE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36737-5080-49AA-BFC5-73BCE4A12739}" type="datetimeFigureOut">
              <a:rPr lang="en-GB" smtClean="0"/>
              <a:t>25/04/2020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8110A9-77CA-4C73-9DD6-FEDB43D70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6C7248-7855-41D6-AE44-9A554C88A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EFAEC-C7D8-4AE5-B22F-97568AA697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180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7AA9DB-8D09-49E0-A574-B9A227486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D42A65-4601-42F2-BBB5-A39CB59237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C8EEA9-0F55-416B-9148-4234DFAB17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B36737-5080-49AA-BFC5-73BCE4A12739}" type="datetimeFigureOut">
              <a:rPr lang="en-GB" smtClean="0"/>
              <a:t>25/04/2020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4E810E-5D16-4514-AC8D-13E1AC462D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1FE410-8453-434B-8BF7-6478150865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4EFAEC-C7D8-4AE5-B22F-97568AA697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7615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shillqa/IMSprojectSoftwareMarch16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shillqa/IMSprojectSoftwareMarch16" TargetMode="External"/><Relationship Id="rId2" Type="http://schemas.openxmlformats.org/officeDocument/2006/relationships/hyperlink" Target="https://trello.com/b/jmwfhEsA/ims-project-softewaremarch2016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7">
            <a:extLst>
              <a:ext uri="{FF2B5EF4-FFF2-40B4-BE49-F238E27FC236}">
                <a16:creationId xmlns:a16="http://schemas.microsoft.com/office/drawing/2014/main" id="{8D58E966-456A-48F4-81B4-C4D0C00206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5">
            <a:extLst>
              <a:ext uri="{FF2B5EF4-FFF2-40B4-BE49-F238E27FC236}">
                <a16:creationId xmlns:a16="http://schemas.microsoft.com/office/drawing/2014/main" id="{5523C670-74D7-4ED8-BA51-B6FB65570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54331" y="1756600"/>
            <a:ext cx="1080325" cy="4736395"/>
          </a:xfrm>
          <a:custGeom>
            <a:avLst/>
            <a:gdLst>
              <a:gd name="T0" fmla="*/ 491 w 491"/>
              <a:gd name="T1" fmla="*/ 2247 h 2732"/>
              <a:gd name="T2" fmla="*/ 0 w 491"/>
              <a:gd name="T3" fmla="*/ 2732 h 2732"/>
              <a:gd name="T4" fmla="*/ 0 w 491"/>
              <a:gd name="T5" fmla="*/ 486 h 2732"/>
              <a:gd name="T6" fmla="*/ 491 w 491"/>
              <a:gd name="T7" fmla="*/ 0 h 2732"/>
              <a:gd name="T8" fmla="*/ 491 w 491"/>
              <a:gd name="T9" fmla="*/ 2247 h 2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1" h="2732">
                <a:moveTo>
                  <a:pt x="491" y="2247"/>
                </a:moveTo>
                <a:lnTo>
                  <a:pt x="0" y="2732"/>
                </a:lnTo>
                <a:lnTo>
                  <a:pt x="0" y="486"/>
                </a:lnTo>
                <a:lnTo>
                  <a:pt x="491" y="0"/>
                </a:lnTo>
                <a:lnTo>
                  <a:pt x="491" y="224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Freeform 6">
            <a:extLst>
              <a:ext uri="{FF2B5EF4-FFF2-40B4-BE49-F238E27FC236}">
                <a16:creationId xmlns:a16="http://schemas.microsoft.com/office/drawing/2014/main" id="{BAEEE533-7CA5-4134-A14A-8575F66C61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846901" y="1357766"/>
            <a:ext cx="687754" cy="430312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Freeform 7">
            <a:extLst>
              <a:ext uri="{FF2B5EF4-FFF2-40B4-BE49-F238E27FC236}">
                <a16:creationId xmlns:a16="http://schemas.microsoft.com/office/drawing/2014/main" id="{E64B7817-E956-406B-A85B-5AEF36B1F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848912" y="1135060"/>
            <a:ext cx="409371" cy="4169215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Rectangle 8">
            <a:extLst>
              <a:ext uri="{FF2B5EF4-FFF2-40B4-BE49-F238E27FC236}">
                <a16:creationId xmlns:a16="http://schemas.microsoft.com/office/drawing/2014/main" id="{92FC9C1F-8CBA-4083-8724-3735C556D8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81691" y="1124043"/>
            <a:ext cx="6477233" cy="397812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851F51-B102-42E1-B556-046DFCD780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599" y="1445775"/>
            <a:ext cx="5385391" cy="3342435"/>
          </a:xfrm>
        </p:spPr>
        <p:txBody>
          <a:bodyPr anchor="ctr">
            <a:normAutofit/>
          </a:bodyPr>
          <a:lstStyle/>
          <a:p>
            <a:pPr algn="r"/>
            <a:r>
              <a:rPr lang="en-GB" sz="5600">
                <a:solidFill>
                  <a:srgbClr val="FFFFFF"/>
                </a:solidFill>
              </a:rPr>
              <a:t>QA Individual IMS Project</a:t>
            </a:r>
            <a:br>
              <a:rPr lang="en-GB" sz="5600">
                <a:solidFill>
                  <a:srgbClr val="FFFFFF"/>
                </a:solidFill>
              </a:rPr>
            </a:br>
            <a:r>
              <a:rPr lang="en-GB" sz="5600">
                <a:solidFill>
                  <a:srgbClr val="FFFFFF"/>
                </a:solidFill>
              </a:rPr>
              <a:t>SoftwareMarch16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6205E5-6CE9-4BBE-84C0-ACEF814D7F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27225" y="1483341"/>
            <a:ext cx="3682853" cy="3472651"/>
          </a:xfrm>
        </p:spPr>
        <p:txBody>
          <a:bodyPr anchor="ctr">
            <a:normAutofit/>
          </a:bodyPr>
          <a:lstStyle/>
          <a:p>
            <a:pPr algn="l"/>
            <a:r>
              <a:rPr lang="en-GB" sz="2800"/>
              <a:t>Ashill Pathak</a:t>
            </a:r>
          </a:p>
          <a:p>
            <a:pPr algn="l"/>
            <a:r>
              <a:rPr lang="en-GB" sz="2800">
                <a:hlinkClick r:id="rId2"/>
              </a:rPr>
              <a:t>https://github.com/Ashillqa/IMSprojectSoftwareMarch16</a:t>
            </a:r>
            <a:endParaRPr lang="en-GB" sz="2800"/>
          </a:p>
          <a:p>
            <a:pPr algn="l"/>
            <a:endParaRPr lang="en-GB" sz="2800"/>
          </a:p>
        </p:txBody>
      </p:sp>
    </p:spTree>
    <p:extLst>
      <p:ext uri="{BB962C8B-B14F-4D97-AF65-F5344CB8AC3E}">
        <p14:creationId xmlns:p14="http://schemas.microsoft.com/office/powerpoint/2010/main" val="11270819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559A1E-247A-429B-BE38-3442CC957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GB" sz="4000" dirty="0">
                <a:solidFill>
                  <a:srgbClr val="FFFFFF"/>
                </a:solidFill>
              </a:rPr>
              <a:t>Demo of IMS Application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FD3A5D-091A-4631-B31A-51709C2E78CA}"/>
              </a:ext>
            </a:extLst>
          </p:cNvPr>
          <p:cNvSpPr txBox="1"/>
          <p:nvPr/>
        </p:nvSpPr>
        <p:spPr>
          <a:xfrm>
            <a:off x="1769997" y="2933185"/>
            <a:ext cx="865597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>
                <a:solidFill>
                  <a:prstClr val="black"/>
                </a:solidFill>
                <a:latin typeface="Calibri" panose="020F0502020204030204"/>
              </a:rPr>
              <a:t>Create, read update and delete a Customer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prstClr val="black"/>
                </a:solidFill>
              </a:rPr>
              <a:t>Create, read update and delete an Item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prstClr val="black"/>
                </a:solidFill>
              </a:rPr>
              <a:t>Create, read update and delete an Order</a:t>
            </a:r>
          </a:p>
          <a:p>
            <a:pPr algn="ctr"/>
            <a:r>
              <a:rPr lang="en-GB" dirty="0">
                <a:solidFill>
                  <a:prstClr val="black"/>
                </a:solidFill>
              </a:rPr>
              <a:t>Extra Features (see screenshots last slide)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prstClr val="black"/>
                </a:solidFill>
              </a:rPr>
              <a:t>A customer can be in many orders but the items will not be repeated instead just update the quantity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prstClr val="black"/>
                </a:solidFill>
              </a:rPr>
              <a:t>When an order is created, updated or deleted the necessary change is reflected in the quantity count for items.</a:t>
            </a:r>
          </a:p>
          <a:p>
            <a:pPr lvl="3"/>
            <a:endParaRPr lang="en-GB" dirty="0">
              <a:solidFill>
                <a:prstClr val="black"/>
              </a:solidFill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304944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lowchart: Document 8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463EDB-3AC6-48AD-81A9-27DF706D3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Sprint review</a:t>
            </a:r>
          </a:p>
        </p:txBody>
      </p:sp>
      <p:pic>
        <p:nvPicPr>
          <p:cNvPr id="4" name="Picture 3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F8DB43DD-D30C-41D2-8B59-154CDDF22A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6195" y="298449"/>
            <a:ext cx="4419600" cy="3929943"/>
          </a:xfrm>
          <a:prstGeom prst="rect">
            <a:avLst/>
          </a:prstGeom>
        </p:spPr>
      </p:pic>
      <p:pic>
        <p:nvPicPr>
          <p:cNvPr id="8" name="Picture 7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9DB81BAA-33EE-468F-BAE4-79F5721B75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2745" y="2894681"/>
            <a:ext cx="4419600" cy="3792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5133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559A1E-247A-429B-BE38-3442CC957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GB" sz="4000" dirty="0">
                <a:solidFill>
                  <a:srgbClr val="FFFFFF"/>
                </a:solidFill>
              </a:rPr>
              <a:t>Conclusion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4E246C-D1F0-4AF7-868F-3944DCD50839}"/>
              </a:ext>
            </a:extLst>
          </p:cNvPr>
          <p:cNvSpPr txBox="1"/>
          <p:nvPr/>
        </p:nvSpPr>
        <p:spPr>
          <a:xfrm>
            <a:off x="1541124" y="2609636"/>
            <a:ext cx="93648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Overall a successful IMS with fully functioning crud applications as well as extra features such as the following: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A6D45A-63EA-4AE6-A192-AAC9A0A470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850" y="3380522"/>
            <a:ext cx="3938519" cy="194077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556D7A1-C0A4-41E8-9D52-AA8D8549E4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0029" y="3550587"/>
            <a:ext cx="3316342" cy="24971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55341A3-C8CE-4371-B8D9-BCC0C94058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6648" y="3285250"/>
            <a:ext cx="2759370" cy="111198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6B0F6A2-7333-49CD-B357-08F011AF88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46648" y="4459005"/>
            <a:ext cx="3600449" cy="1808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6637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559A1E-247A-429B-BE38-3442CC957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GB" sz="4000" dirty="0">
                <a:solidFill>
                  <a:srgbClr val="FFFFFF"/>
                </a:solidFill>
              </a:rPr>
              <a:t>Conclusion continued: Future improvements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4E246C-D1F0-4AF7-868F-3944DCD50839}"/>
              </a:ext>
            </a:extLst>
          </p:cNvPr>
          <p:cNvSpPr txBox="1"/>
          <p:nvPr/>
        </p:nvSpPr>
        <p:spPr>
          <a:xfrm>
            <a:off x="1541124" y="2609636"/>
            <a:ext cx="936489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/>
              <a:t>Orderline</a:t>
            </a:r>
            <a:r>
              <a:rPr lang="en-GB" dirty="0"/>
              <a:t> was a challenge – difficult to implement and then in java even more so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Solution: extra research and practice on </a:t>
            </a:r>
            <a:r>
              <a:rPr lang="en-GB" dirty="0" err="1"/>
              <a:t>sql</a:t>
            </a:r>
            <a:r>
              <a:rPr lang="en-GB" dirty="0"/>
              <a:t> and then apply to java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Wanted to follow my own template made testing difficult struggled to increase coverage (managed 11 to 22%)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Solution: re-visit lecture/demo on testing and perhaps use a better template next time especially when one has been provided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Push far more regularly to git rather than big chunks of work as I ran more risk. Also brush up on branching and merging as I lost a big section of my network graph made it look like only branched out once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314353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7">
            <a:extLst>
              <a:ext uri="{FF2B5EF4-FFF2-40B4-BE49-F238E27FC236}">
                <a16:creationId xmlns:a16="http://schemas.microsoft.com/office/drawing/2014/main" id="{8D58E966-456A-48F4-81B4-C4D0C00206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 5">
            <a:extLst>
              <a:ext uri="{FF2B5EF4-FFF2-40B4-BE49-F238E27FC236}">
                <a16:creationId xmlns:a16="http://schemas.microsoft.com/office/drawing/2014/main" id="{5523C670-74D7-4ED8-BA51-B6FB65570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54331" y="1756600"/>
            <a:ext cx="1080325" cy="4736395"/>
          </a:xfrm>
          <a:custGeom>
            <a:avLst/>
            <a:gdLst>
              <a:gd name="T0" fmla="*/ 491 w 491"/>
              <a:gd name="T1" fmla="*/ 2247 h 2732"/>
              <a:gd name="T2" fmla="*/ 0 w 491"/>
              <a:gd name="T3" fmla="*/ 2732 h 2732"/>
              <a:gd name="T4" fmla="*/ 0 w 491"/>
              <a:gd name="T5" fmla="*/ 486 h 2732"/>
              <a:gd name="T6" fmla="*/ 491 w 491"/>
              <a:gd name="T7" fmla="*/ 0 h 2732"/>
              <a:gd name="T8" fmla="*/ 491 w 491"/>
              <a:gd name="T9" fmla="*/ 2247 h 2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1" h="2732">
                <a:moveTo>
                  <a:pt x="491" y="2247"/>
                </a:moveTo>
                <a:lnTo>
                  <a:pt x="0" y="2732"/>
                </a:lnTo>
                <a:lnTo>
                  <a:pt x="0" y="486"/>
                </a:lnTo>
                <a:lnTo>
                  <a:pt x="491" y="0"/>
                </a:lnTo>
                <a:lnTo>
                  <a:pt x="491" y="224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reeform 6">
            <a:extLst>
              <a:ext uri="{FF2B5EF4-FFF2-40B4-BE49-F238E27FC236}">
                <a16:creationId xmlns:a16="http://schemas.microsoft.com/office/drawing/2014/main" id="{BAEEE533-7CA5-4134-A14A-8575F66C61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846901" y="1357766"/>
            <a:ext cx="687754" cy="430312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 7">
            <a:extLst>
              <a:ext uri="{FF2B5EF4-FFF2-40B4-BE49-F238E27FC236}">
                <a16:creationId xmlns:a16="http://schemas.microsoft.com/office/drawing/2014/main" id="{E64B7817-E956-406B-A85B-5AEF36B1F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848912" y="1135060"/>
            <a:ext cx="409371" cy="4169215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8">
            <a:extLst>
              <a:ext uri="{FF2B5EF4-FFF2-40B4-BE49-F238E27FC236}">
                <a16:creationId xmlns:a16="http://schemas.microsoft.com/office/drawing/2014/main" id="{92FC9C1F-8CBA-4083-8724-3735C556D8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81691" y="1124043"/>
            <a:ext cx="6477233" cy="397812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851F51-B102-42E1-B556-046DFCD780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599" y="1445775"/>
            <a:ext cx="5385391" cy="3342435"/>
          </a:xfrm>
        </p:spPr>
        <p:txBody>
          <a:bodyPr anchor="ctr">
            <a:normAutofit/>
          </a:bodyPr>
          <a:lstStyle/>
          <a:p>
            <a:pPr algn="l"/>
            <a:r>
              <a:rPr lang="en-GB" sz="5600" dirty="0">
                <a:solidFill>
                  <a:srgbClr val="FFFFFF"/>
                </a:solidFill>
              </a:rPr>
              <a:t>Thank you for listening any questions? </a:t>
            </a:r>
          </a:p>
        </p:txBody>
      </p:sp>
    </p:spTree>
    <p:extLst>
      <p:ext uri="{BB962C8B-B14F-4D97-AF65-F5344CB8AC3E}">
        <p14:creationId xmlns:p14="http://schemas.microsoft.com/office/powerpoint/2010/main" val="2195277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90B0FF-37F8-40DE-B022-AF00879B0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GB" sz="4000">
                <a:solidFill>
                  <a:srgbClr val="FFFFFF"/>
                </a:solidFill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8228D9-407E-4E4B-9728-E4DB3C85A2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r>
              <a:rPr lang="en-GB" sz="2200"/>
              <a:t>Scope of the project and Specification</a:t>
            </a:r>
          </a:p>
          <a:p>
            <a:r>
              <a:rPr lang="en-GB" sz="2200"/>
              <a:t>What I have learned during my QA journey</a:t>
            </a:r>
          </a:p>
          <a:p>
            <a:r>
              <a:rPr lang="en-GB" sz="2200"/>
              <a:t>Initial plans</a:t>
            </a:r>
          </a:p>
          <a:p>
            <a:r>
              <a:rPr lang="en-GB" sz="2200"/>
              <a:t>Technology used</a:t>
            </a:r>
          </a:p>
          <a:p>
            <a:r>
              <a:rPr lang="en-GB" sz="2200"/>
              <a:t>CI pipeline, static analysis and nexus</a:t>
            </a:r>
          </a:p>
          <a:p>
            <a:r>
              <a:rPr lang="en-GB" sz="2200"/>
              <a:t>Git hub</a:t>
            </a:r>
          </a:p>
          <a:p>
            <a:r>
              <a:rPr lang="en-GB" sz="2200"/>
              <a:t>Demo</a:t>
            </a:r>
          </a:p>
          <a:p>
            <a:r>
              <a:rPr lang="en-GB" sz="2200"/>
              <a:t>Sprint Review and Conclusion</a:t>
            </a:r>
          </a:p>
        </p:txBody>
      </p:sp>
    </p:spTree>
    <p:extLst>
      <p:ext uri="{BB962C8B-B14F-4D97-AF65-F5344CB8AC3E}">
        <p14:creationId xmlns:p14="http://schemas.microsoft.com/office/powerpoint/2010/main" val="40999108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7">
            <a:extLst>
              <a:ext uri="{FF2B5EF4-FFF2-40B4-BE49-F238E27FC236}">
                <a16:creationId xmlns:a16="http://schemas.microsoft.com/office/drawing/2014/main" id="{6A1473A6-3F22-483E-8A30-80B9D2B145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1" name="Group 9">
            <a:extLst>
              <a:ext uri="{FF2B5EF4-FFF2-40B4-BE49-F238E27FC236}">
                <a16:creationId xmlns:a16="http://schemas.microsoft.com/office/drawing/2014/main" id="{AA1375E3-3E53-4D75-BAB7-E5929BFCB2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534368" y="563918"/>
            <a:ext cx="4119932" cy="5978614"/>
            <a:chOff x="7513372" y="803186"/>
            <a:chExt cx="4163968" cy="5978614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0BBEEF67-3DDF-46CF-8CD5-EA5F0E4FB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9586" y="1070835"/>
              <a:ext cx="687754" cy="5710965"/>
            </a:xfrm>
            <a:custGeom>
              <a:avLst/>
              <a:gdLst>
                <a:gd name="T0" fmla="*/ 414 w 414"/>
                <a:gd name="T1" fmla="*/ 2447 h 2447"/>
                <a:gd name="T2" fmla="*/ 0 w 414"/>
                <a:gd name="T3" fmla="*/ 2247 h 2447"/>
                <a:gd name="T4" fmla="*/ 0 w 414"/>
                <a:gd name="T5" fmla="*/ 0 h 2447"/>
                <a:gd name="T6" fmla="*/ 414 w 414"/>
                <a:gd name="T7" fmla="*/ 200 h 2447"/>
                <a:gd name="T8" fmla="*/ 414 w 414"/>
                <a:gd name="T9" fmla="*/ 2447 h 2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4" h="2447">
                  <a:moveTo>
                    <a:pt x="414" y="2447"/>
                  </a:moveTo>
                  <a:lnTo>
                    <a:pt x="0" y="2247"/>
                  </a:lnTo>
                  <a:lnTo>
                    <a:pt x="0" y="0"/>
                  </a:lnTo>
                  <a:lnTo>
                    <a:pt x="414" y="200"/>
                  </a:lnTo>
                  <a:lnTo>
                    <a:pt x="414" y="244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7">
              <a:extLst>
                <a:ext uri="{FF2B5EF4-FFF2-40B4-BE49-F238E27FC236}">
                  <a16:creationId xmlns:a16="http://schemas.microsoft.com/office/drawing/2014/main" id="{8FAC1C95-F817-487C-B8B2-CF141FBB1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8949" y="803186"/>
              <a:ext cx="409371" cy="5521414"/>
            </a:xfrm>
            <a:custGeom>
              <a:avLst/>
              <a:gdLst>
                <a:gd name="T0" fmla="*/ 209 w 209"/>
                <a:gd name="T1" fmla="*/ 2246 h 2358"/>
                <a:gd name="T2" fmla="*/ 0 w 209"/>
                <a:gd name="T3" fmla="*/ 2358 h 2358"/>
                <a:gd name="T4" fmla="*/ 0 w 209"/>
                <a:gd name="T5" fmla="*/ 111 h 2358"/>
                <a:gd name="T6" fmla="*/ 209 w 209"/>
                <a:gd name="T7" fmla="*/ 0 h 2358"/>
                <a:gd name="T8" fmla="*/ 209 w 209"/>
                <a:gd name="T9" fmla="*/ 2246 h 2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2358">
                  <a:moveTo>
                    <a:pt x="209" y="2246"/>
                  </a:moveTo>
                  <a:lnTo>
                    <a:pt x="0" y="2358"/>
                  </a:lnTo>
                  <a:lnTo>
                    <a:pt x="0" y="111"/>
                  </a:lnTo>
                  <a:lnTo>
                    <a:pt x="209" y="0"/>
                  </a:lnTo>
                  <a:lnTo>
                    <a:pt x="209" y="2246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C2C5363A-D941-4AA1-8D38-D7E44A1E2E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13372" y="804101"/>
              <a:ext cx="3880238" cy="525164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4CB8AC4-C8E4-4F0D-BFC2-FD05BB2AD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8468" y="885651"/>
            <a:ext cx="3229803" cy="4624603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FFFFFF"/>
                </a:solidFill>
              </a:rPr>
              <a:t>Project scope and Specification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C9BEE-4FF7-4A96-ADF1-DDBF6BF200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8708" y="885651"/>
            <a:ext cx="6525220" cy="4616849"/>
          </a:xfrm>
        </p:spPr>
        <p:txBody>
          <a:bodyPr anchor="ctr">
            <a:normAutofit/>
          </a:bodyPr>
          <a:lstStyle/>
          <a:p>
            <a:r>
              <a:rPr lang="en-GB" sz="2400"/>
              <a:t>Kanban board (</a:t>
            </a:r>
            <a:r>
              <a:rPr lang="en-GB" sz="2400">
                <a:hlinkClick r:id="rId2"/>
              </a:rPr>
              <a:t>https://trello.com/b/jmwfhEsA/ims-project-softewaremarch2016</a:t>
            </a:r>
            <a:r>
              <a:rPr lang="en-GB" sz="2400"/>
              <a:t>)</a:t>
            </a:r>
          </a:p>
          <a:p>
            <a:r>
              <a:rPr lang="en-GB" sz="2400"/>
              <a:t>GCP database minimum 3 tables</a:t>
            </a:r>
          </a:p>
          <a:p>
            <a:r>
              <a:rPr lang="en-GB" sz="2400"/>
              <a:t>Fully functioning app (demo) – CRUD</a:t>
            </a:r>
          </a:p>
          <a:p>
            <a:r>
              <a:rPr lang="en-GB" sz="2400"/>
              <a:t>Unit tests and applying sonarqube to improve coverage</a:t>
            </a:r>
          </a:p>
          <a:p>
            <a:r>
              <a:rPr lang="en-GB" sz="2400"/>
              <a:t>Version control system – (</a:t>
            </a:r>
            <a:r>
              <a:rPr lang="en-GB" sz="2400">
                <a:hlinkClick r:id="rId3"/>
              </a:rPr>
              <a:t>https://github.com/Ashillqa/IMSprojectSoftwareMarch16</a:t>
            </a:r>
            <a:r>
              <a:rPr lang="en-GB" sz="2400"/>
              <a:t>)</a:t>
            </a:r>
          </a:p>
          <a:p>
            <a:endParaRPr lang="en-GB" sz="2400"/>
          </a:p>
        </p:txBody>
      </p:sp>
    </p:spTree>
    <p:extLst>
      <p:ext uri="{BB962C8B-B14F-4D97-AF65-F5344CB8AC3E}">
        <p14:creationId xmlns:p14="http://schemas.microsoft.com/office/powerpoint/2010/main" val="507614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lowchart: Document 8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463EDB-3AC6-48AD-81A9-27DF706D3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Risk Assessment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116ABE-B48D-4B08-8C6F-829CB98BBC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7933" y="1666079"/>
            <a:ext cx="7347537" cy="3526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5906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lowchart: Document 8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463EDB-3AC6-48AD-81A9-27DF706D3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ERD Initial &amp;</a:t>
            </a:r>
            <a:b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Actual</a:t>
            </a:r>
          </a:p>
        </p:txBody>
      </p:sp>
      <p:pic>
        <p:nvPicPr>
          <p:cNvPr id="6" name="Picture 5" descr="A picture containing indoor, kitchen, white, table&#10;&#10;Description automatically generated">
            <a:extLst>
              <a:ext uri="{FF2B5EF4-FFF2-40B4-BE49-F238E27FC236}">
                <a16:creationId xmlns:a16="http://schemas.microsoft.com/office/drawing/2014/main" id="{237BC7B0-40B1-478C-8FE4-70C1694558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6242" y="444499"/>
            <a:ext cx="6657583" cy="2753519"/>
          </a:xfrm>
          <a:prstGeom prst="rect">
            <a:avLst/>
          </a:prstGeom>
        </p:spPr>
      </p:pic>
      <p:pic>
        <p:nvPicPr>
          <p:cNvPr id="11" name="Picture 10" descr="A picture containing kitchen, white, microwave, clock&#10;&#10;Description automatically generated">
            <a:extLst>
              <a:ext uri="{FF2B5EF4-FFF2-40B4-BE49-F238E27FC236}">
                <a16:creationId xmlns:a16="http://schemas.microsoft.com/office/drawing/2014/main" id="{A412E3EA-7AD9-4E4F-A920-C4A43B2C38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4799" y="3659983"/>
            <a:ext cx="7197725" cy="2861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690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lowchart: Document 8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463EDB-3AC6-48AD-81A9-27DF706D3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Kanban Board (Before) </a:t>
            </a:r>
            <a:endParaRPr lang="en-US" sz="3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9C36C9B2-0C39-4BAF-A6B0-015229775E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9325" y="2824597"/>
            <a:ext cx="8112125" cy="3653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3359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559A1E-247A-429B-BE38-3442CC957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GB" sz="4000" dirty="0">
                <a:solidFill>
                  <a:srgbClr val="FFFFFF"/>
                </a:solidFill>
              </a:rPr>
              <a:t>Consultant Journey</a:t>
            </a:r>
            <a:br>
              <a:rPr lang="en-GB" sz="4000" dirty="0">
                <a:solidFill>
                  <a:srgbClr val="FFFFFF"/>
                </a:solidFill>
              </a:rPr>
            </a:br>
            <a:r>
              <a:rPr lang="en-GB" sz="4000" dirty="0">
                <a:solidFill>
                  <a:srgbClr val="FFFFFF"/>
                </a:solidFill>
              </a:rPr>
              <a:t>What have I learned so far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FD3A5D-091A-4631-B31A-51709C2E78CA}"/>
              </a:ext>
            </a:extLst>
          </p:cNvPr>
          <p:cNvSpPr txBox="1"/>
          <p:nvPr/>
        </p:nvSpPr>
        <p:spPr>
          <a:xfrm>
            <a:off x="1448656" y="2835666"/>
            <a:ext cx="865597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GitHub – cloning, add/commit/push, branching, merging etc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Java – OOP, Solid principles, JDBC, String manipulation, interfaces, inheritance, loops/conditional statements.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SQL – DDL &amp; DML, GCP instances, setting up IP address for access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Networks and security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Continuous integration – Jenkins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SonarQube, Maven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JUnit Testing, Mockito (Spy &amp; </a:t>
            </a:r>
            <a:r>
              <a:rPr lang="en-GB" dirty="0" err="1"/>
              <a:t>MockInjections</a:t>
            </a:r>
            <a:r>
              <a:rPr lang="en-GB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829926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lowchart: Document 8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463EDB-3AC6-48AD-81A9-27DF706D3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CI Setup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26F30B5B-CB17-4B01-9085-00B7AE0AC1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2229" y="171162"/>
            <a:ext cx="5271070" cy="4247650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C86FA008-F26D-47D0-A12B-5878FBEFC3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133" y="3783769"/>
            <a:ext cx="5446505" cy="176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4613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lowchart: Document 8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463EDB-3AC6-48AD-81A9-27DF706D3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CI Setup</a:t>
            </a:r>
            <a:b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Continued</a:t>
            </a:r>
          </a:p>
        </p:txBody>
      </p:sp>
      <p:pic>
        <p:nvPicPr>
          <p:cNvPr id="4" name="Picture 3" descr="A close up of a mans face&#10;&#10;Description automatically generated">
            <a:extLst>
              <a:ext uri="{FF2B5EF4-FFF2-40B4-BE49-F238E27FC236}">
                <a16:creationId xmlns:a16="http://schemas.microsoft.com/office/drawing/2014/main" id="{EC99A8FA-0504-4DF7-8A7E-F02CB753A9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8463" y="171162"/>
            <a:ext cx="5880894" cy="1001191"/>
          </a:xfrm>
          <a:prstGeom prst="rect">
            <a:avLst/>
          </a:prstGeom>
        </p:spPr>
      </p:pic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A3F2C949-9025-47D2-8141-24C949EBE9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0" y="4023279"/>
            <a:ext cx="3778250" cy="2536326"/>
          </a:xfrm>
          <a:prstGeom prst="rect">
            <a:avLst/>
          </a:prstGeom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1A214989-A968-4888-A1C7-72879879C4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912" y="3246991"/>
            <a:ext cx="3838575" cy="719138"/>
          </a:xfrm>
          <a:prstGeom prst="rect">
            <a:avLst/>
          </a:prstGeom>
        </p:spPr>
      </p:pic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E6B77356-7CF1-409E-8084-7B3C49793ED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6225" y="1451455"/>
            <a:ext cx="3181350" cy="484204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626E6AE-EBE5-43E2-A818-566A081152C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67575" y="1797772"/>
            <a:ext cx="4203851" cy="148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8101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423</Words>
  <Application>Microsoft Office PowerPoint</Application>
  <PresentationFormat>Widescreen</PresentationFormat>
  <Paragraphs>50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QA Individual IMS Project SoftwareMarch16</vt:lpstr>
      <vt:lpstr>Introduction</vt:lpstr>
      <vt:lpstr>Project scope and Specification</vt:lpstr>
      <vt:lpstr>Risk Assessment</vt:lpstr>
      <vt:lpstr>ERD Initial &amp; Actual</vt:lpstr>
      <vt:lpstr>Kanban Board (Before) </vt:lpstr>
      <vt:lpstr>Consultant Journey What have I learned so far</vt:lpstr>
      <vt:lpstr>CI Setup</vt:lpstr>
      <vt:lpstr>CI Setup Continued</vt:lpstr>
      <vt:lpstr>Demo of IMS Application</vt:lpstr>
      <vt:lpstr>Sprint review</vt:lpstr>
      <vt:lpstr>Conclusion</vt:lpstr>
      <vt:lpstr>Conclusion continued: Future improvements</vt:lpstr>
      <vt:lpstr>Thank you for listening any questions?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QA Individual IMS Project SoftwareMarch16</dc:title>
  <dc:creator>Smeeta Smeeta</dc:creator>
  <cp:lastModifiedBy>Smeeta Smeeta</cp:lastModifiedBy>
  <cp:revision>7</cp:revision>
  <dcterms:created xsi:type="dcterms:W3CDTF">2020-04-25T18:19:50Z</dcterms:created>
  <dcterms:modified xsi:type="dcterms:W3CDTF">2020-04-25T19:20:27Z</dcterms:modified>
</cp:coreProperties>
</file>