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64" r:id="rId2"/>
    <p:sldId id="256" r:id="rId3"/>
    <p:sldId id="257" r:id="rId4"/>
    <p:sldId id="258" r:id="rId5"/>
    <p:sldId id="259" r:id="rId6"/>
    <p:sldId id="260" r:id="rId7"/>
    <p:sldId id="265"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1" autoAdjust="0"/>
    <p:restoredTop sz="94660"/>
  </p:normalViewPr>
  <p:slideViewPr>
    <p:cSldViewPr snapToGrid="0">
      <p:cViewPr varScale="1">
        <p:scale>
          <a:sx n="84" d="100"/>
          <a:sy n="84" d="100"/>
        </p:scale>
        <p:origin x="70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BB890F-D31D-43AA-A5BE-3C3C7B37846B}"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D8945-9192-464F-AD99-FD171AE63D8B}"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852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E1BB890F-D31D-43AA-A5BE-3C3C7B37846B}" type="datetimeFigureOut">
              <a:rPr lang="en-GB" smtClean="0"/>
              <a:t>27/02/2019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52869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B890F-D31D-43AA-A5BE-3C3C7B37846B}"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606711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B890F-D31D-43AA-A5BE-3C3C7B37846B}"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D8945-9192-464F-AD99-FD171AE63D8B}"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52388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B890F-D31D-43AA-A5BE-3C3C7B37846B}"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3261925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B890F-D31D-43AA-A5BE-3C3C7B37846B}"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D8945-9192-464F-AD99-FD171AE63D8B}"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9796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B890F-D31D-43AA-A5BE-3C3C7B37846B}"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2204893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B890F-D31D-43AA-A5BE-3C3C7B37846B}"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3193226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B890F-D31D-43AA-A5BE-3C3C7B37846B}"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118929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B890F-D31D-43AA-A5BE-3C3C7B37846B}"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181660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B890F-D31D-43AA-A5BE-3C3C7B37846B}"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254134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BB890F-D31D-43AA-A5BE-3C3C7B37846B}"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230279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BB890F-D31D-43AA-A5BE-3C3C7B37846B}" type="datetimeFigureOut">
              <a:rPr lang="en-GB" smtClean="0"/>
              <a:t>27/02/2019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174610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BB890F-D31D-43AA-A5BE-3C3C7B37846B}" type="datetimeFigureOut">
              <a:rPr lang="en-GB" smtClean="0"/>
              <a:t>27/02/2019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407053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B890F-D31D-43AA-A5BE-3C3C7B37846B}" type="datetimeFigureOut">
              <a:rPr lang="en-GB" smtClean="0"/>
              <a:t>27/02/2019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161442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B890F-D31D-43AA-A5BE-3C3C7B37846B}"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39872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B890F-D31D-43AA-A5BE-3C3C7B37846B}"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3D8945-9192-464F-AD99-FD171AE63D8B}" type="slidenum">
              <a:rPr lang="en-GB" smtClean="0"/>
              <a:t>‹#›</a:t>
            </a:fld>
            <a:endParaRPr lang="en-GB"/>
          </a:p>
        </p:txBody>
      </p:sp>
    </p:spTree>
    <p:extLst>
      <p:ext uri="{BB962C8B-B14F-4D97-AF65-F5344CB8AC3E}">
        <p14:creationId xmlns:p14="http://schemas.microsoft.com/office/powerpoint/2010/main" val="114021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1BB890F-D31D-43AA-A5BE-3C3C7B37846B}" type="datetimeFigureOut">
              <a:rPr lang="en-GB" smtClean="0"/>
              <a:t>27/02/2019</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23D8945-9192-464F-AD99-FD171AE63D8B}" type="slidenum">
              <a:rPr lang="en-GB" smtClean="0"/>
              <a:t>‹#›</a:t>
            </a:fld>
            <a:endParaRPr lang="en-GB"/>
          </a:p>
        </p:txBody>
      </p:sp>
    </p:spTree>
    <p:extLst>
      <p:ext uri="{BB962C8B-B14F-4D97-AF65-F5344CB8AC3E}">
        <p14:creationId xmlns:p14="http://schemas.microsoft.com/office/powerpoint/2010/main" val="2146436572"/>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1339" y="1331956"/>
            <a:ext cx="9144000" cy="806473"/>
          </a:xfrm>
        </p:spPr>
        <p:txBody>
          <a:bodyPr>
            <a:normAutofit fontScale="85000" lnSpcReduction="10000"/>
          </a:bodyPr>
          <a:lstStyle/>
          <a:p>
            <a:r>
              <a:rPr lang="en-US" sz="5400" b="1" dirty="0" smtClean="0">
                <a:solidFill>
                  <a:schemeClr val="accent2"/>
                </a:solidFill>
              </a:rPr>
              <a:t>Marketing Plan for B2B startup</a:t>
            </a:r>
            <a:endParaRPr lang="en-GB" sz="5400" b="1" dirty="0">
              <a:solidFill>
                <a:schemeClr val="accent2"/>
              </a:solidFill>
            </a:endParaRPr>
          </a:p>
        </p:txBody>
      </p:sp>
      <p:sp>
        <p:nvSpPr>
          <p:cNvPr id="4" name="TextBox 3"/>
          <p:cNvSpPr txBox="1"/>
          <p:nvPr/>
        </p:nvSpPr>
        <p:spPr>
          <a:xfrm>
            <a:off x="8553876" y="5375228"/>
            <a:ext cx="4376406" cy="923330"/>
          </a:xfrm>
          <a:prstGeom prst="rect">
            <a:avLst/>
          </a:prstGeom>
          <a:noFill/>
        </p:spPr>
        <p:txBody>
          <a:bodyPr wrap="square" rtlCol="0">
            <a:spAutoFit/>
          </a:bodyPr>
          <a:lstStyle/>
          <a:p>
            <a:r>
              <a:rPr lang="en-US" i="1" dirty="0" smtClean="0"/>
              <a:t>Ashimabha Bose</a:t>
            </a:r>
            <a:endParaRPr lang="en-US" i="1" dirty="0" smtClean="0"/>
          </a:p>
          <a:p>
            <a:r>
              <a:rPr lang="en-US" i="1" dirty="0" smtClean="0"/>
              <a:t>9834632474</a:t>
            </a:r>
            <a:endParaRPr lang="en-US" i="1" dirty="0" smtClean="0"/>
          </a:p>
          <a:p>
            <a:r>
              <a:rPr lang="en-US" i="1" dirty="0" smtClean="0"/>
              <a:t>Ashimabha.bose328</a:t>
            </a:r>
            <a:r>
              <a:rPr lang="en-US" i="1" dirty="0" smtClean="0"/>
              <a:t>@gmail.com</a:t>
            </a:r>
            <a:endParaRPr lang="en-GB" i="1" dirty="0"/>
          </a:p>
        </p:txBody>
      </p:sp>
      <p:sp>
        <p:nvSpPr>
          <p:cNvPr id="7" name="L-Shape 6"/>
          <p:cNvSpPr/>
          <p:nvPr/>
        </p:nvSpPr>
        <p:spPr>
          <a:xfrm rot="5400000">
            <a:off x="1107141" y="1114333"/>
            <a:ext cx="268942" cy="268942"/>
          </a:xfrm>
          <a:prstGeom prst="corner">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L-Shape 7"/>
          <p:cNvSpPr/>
          <p:nvPr/>
        </p:nvSpPr>
        <p:spPr>
          <a:xfrm>
            <a:off x="1107141" y="2042531"/>
            <a:ext cx="268942" cy="268942"/>
          </a:xfrm>
          <a:prstGeom prst="corner">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Shape 8"/>
          <p:cNvSpPr/>
          <p:nvPr/>
        </p:nvSpPr>
        <p:spPr>
          <a:xfrm rot="10800000">
            <a:off x="10490594" y="1114333"/>
            <a:ext cx="268942" cy="268942"/>
          </a:xfrm>
          <a:prstGeom prst="corner">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L-Shape 9"/>
          <p:cNvSpPr/>
          <p:nvPr/>
        </p:nvSpPr>
        <p:spPr>
          <a:xfrm rot="16200000">
            <a:off x="10473137" y="2042531"/>
            <a:ext cx="268942" cy="268942"/>
          </a:xfrm>
          <a:prstGeom prst="corner">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8321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2760" y="2936959"/>
            <a:ext cx="10204360" cy="1962586"/>
          </a:xfrm>
        </p:spPr>
        <p:txBody>
          <a:bodyPr>
            <a:normAutofit/>
          </a:bodyPr>
          <a:lstStyle/>
          <a:p>
            <a:r>
              <a:rPr lang="en-US" sz="4800" b="1" dirty="0" smtClean="0">
                <a:solidFill>
                  <a:schemeClr val="accent2"/>
                </a:solidFill>
              </a:rPr>
              <a:t>Thank You</a:t>
            </a:r>
          </a:p>
        </p:txBody>
      </p:sp>
    </p:spTree>
    <p:extLst>
      <p:ext uri="{BB962C8B-B14F-4D97-AF65-F5344CB8AC3E}">
        <p14:creationId xmlns:p14="http://schemas.microsoft.com/office/powerpoint/2010/main" val="2785788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6975" y="412124"/>
            <a:ext cx="10204360" cy="4494728"/>
          </a:xfrm>
        </p:spPr>
        <p:txBody>
          <a:bodyPr>
            <a:normAutofit/>
          </a:bodyPr>
          <a:lstStyle/>
          <a:p>
            <a:pPr algn="l"/>
            <a:r>
              <a:rPr lang="en-US" sz="2800" b="1" dirty="0" smtClean="0">
                <a:solidFill>
                  <a:schemeClr val="accent2"/>
                </a:solidFill>
              </a:rPr>
              <a:t>Key points for Marketing Plan</a:t>
            </a:r>
          </a:p>
          <a:p>
            <a:pPr algn="l"/>
            <a:endParaRPr lang="en-US" dirty="0"/>
          </a:p>
          <a:p>
            <a:pPr marL="342900" indent="-342900" algn="l">
              <a:buFont typeface="Arial" panose="020B0604020202020204" pitchFamily="34" charset="0"/>
              <a:buChar char="•"/>
            </a:pPr>
            <a:r>
              <a:rPr lang="en-US" dirty="0" smtClean="0"/>
              <a:t>Information Input</a:t>
            </a:r>
          </a:p>
          <a:p>
            <a:pPr marL="342900" indent="-342900" algn="l">
              <a:buFont typeface="Arial" panose="020B0604020202020204" pitchFamily="34" charset="0"/>
              <a:buChar char="•"/>
            </a:pPr>
            <a:r>
              <a:rPr lang="en-US" dirty="0" smtClean="0"/>
              <a:t>Customer Preference and Market Segregation</a:t>
            </a:r>
          </a:p>
          <a:p>
            <a:pPr marL="342900" indent="-342900" algn="l">
              <a:buFont typeface="Arial" panose="020B0604020202020204" pitchFamily="34" charset="0"/>
              <a:buChar char="•"/>
            </a:pPr>
            <a:r>
              <a:rPr lang="en-US" dirty="0" smtClean="0"/>
              <a:t>Financial, Marketing and Customer Objectives</a:t>
            </a:r>
          </a:p>
          <a:p>
            <a:pPr marL="342900" indent="-342900" algn="l">
              <a:buFont typeface="Arial" panose="020B0604020202020204" pitchFamily="34" charset="0"/>
              <a:buChar char="•"/>
            </a:pPr>
            <a:r>
              <a:rPr lang="en-US" dirty="0" smtClean="0"/>
              <a:t>Marketing Strategy</a:t>
            </a:r>
          </a:p>
          <a:p>
            <a:pPr marL="342900" indent="-342900" algn="l">
              <a:buFont typeface="Arial" panose="020B0604020202020204" pitchFamily="34" charset="0"/>
              <a:buChar char="•"/>
            </a:pPr>
            <a:r>
              <a:rPr lang="en-US" dirty="0" smtClean="0"/>
              <a:t>Elements on which Marketing depends</a:t>
            </a:r>
          </a:p>
          <a:p>
            <a:pPr marL="342900" indent="-342900" algn="l">
              <a:buFont typeface="Arial" panose="020B0604020202020204" pitchFamily="34" charset="0"/>
              <a:buChar char="•"/>
            </a:pPr>
            <a:r>
              <a:rPr lang="en-US" dirty="0" smtClean="0"/>
              <a:t>Audit Services</a:t>
            </a:r>
          </a:p>
          <a:p>
            <a:pPr marL="342900" indent="-342900" algn="l">
              <a:buFont typeface="Arial" panose="020B0604020202020204" pitchFamily="34" charset="0"/>
              <a:buChar char="•"/>
            </a:pPr>
            <a:r>
              <a:rPr lang="en-US" dirty="0" smtClean="0"/>
              <a:t>Back to key point 1</a:t>
            </a: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2342533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5537" y="3545537"/>
            <a:ext cx="1537384" cy="1801907"/>
          </a:xfrm>
          <a:prstGeom prst="rect">
            <a:avLst/>
          </a:prstGeom>
          <a:solidFill>
            <a:schemeClr val="bg1">
              <a:lumMod val="75000"/>
              <a:alpha val="43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9" name="TextBox 18"/>
          <p:cNvSpPr txBox="1"/>
          <p:nvPr/>
        </p:nvSpPr>
        <p:spPr>
          <a:xfrm>
            <a:off x="447296" y="3770171"/>
            <a:ext cx="1638747" cy="1200329"/>
          </a:xfrm>
          <a:prstGeom prst="rect">
            <a:avLst/>
          </a:prstGeom>
          <a:noFill/>
        </p:spPr>
        <p:txBody>
          <a:bodyPr wrap="square" rtlCol="0">
            <a:spAutoFit/>
          </a:bodyPr>
          <a:lstStyle/>
          <a:p>
            <a:pPr algn="ctr"/>
            <a:r>
              <a:rPr lang="en-US" dirty="0" smtClean="0"/>
              <a:t>Customer Preferences and Market Segmentation</a:t>
            </a:r>
            <a:endParaRPr lang="en-GB" dirty="0"/>
          </a:p>
        </p:txBody>
      </p:sp>
      <p:sp>
        <p:nvSpPr>
          <p:cNvPr id="6" name="Rectangle 5"/>
          <p:cNvSpPr/>
          <p:nvPr/>
        </p:nvSpPr>
        <p:spPr>
          <a:xfrm>
            <a:off x="515537" y="1548119"/>
            <a:ext cx="10936808" cy="850005"/>
          </a:xfrm>
          <a:prstGeom prst="rect">
            <a:avLst/>
          </a:prstGeom>
          <a:solidFill>
            <a:schemeClr val="bg1">
              <a:lumMod val="75000"/>
              <a:alpha val="43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 name="Content Placeholder 2"/>
          <p:cNvSpPr>
            <a:spLocks noGrp="1"/>
          </p:cNvSpPr>
          <p:nvPr>
            <p:ph idx="1"/>
          </p:nvPr>
        </p:nvSpPr>
        <p:spPr>
          <a:xfrm>
            <a:off x="735169" y="434707"/>
            <a:ext cx="1660301" cy="544088"/>
          </a:xfrm>
        </p:spPr>
        <p:txBody>
          <a:bodyPr>
            <a:normAutofit/>
          </a:bodyPr>
          <a:lstStyle/>
          <a:p>
            <a:pPr marL="0" indent="0">
              <a:buNone/>
            </a:pPr>
            <a:r>
              <a:rPr lang="en-US" b="1" dirty="0" smtClean="0">
                <a:solidFill>
                  <a:schemeClr val="accent2"/>
                </a:solidFill>
              </a:rPr>
              <a:t>User </a:t>
            </a:r>
            <a:r>
              <a:rPr lang="en-GB" b="1" dirty="0" smtClean="0">
                <a:solidFill>
                  <a:schemeClr val="accent2"/>
                </a:solidFill>
              </a:rPr>
              <a:t>Flow</a:t>
            </a:r>
            <a:endParaRPr lang="en-US" b="1" dirty="0" smtClean="0">
              <a:solidFill>
                <a:schemeClr val="accent2"/>
              </a:solidFill>
            </a:endParaRPr>
          </a:p>
        </p:txBody>
      </p:sp>
      <p:sp>
        <p:nvSpPr>
          <p:cNvPr id="5" name="TextBox 4"/>
          <p:cNvSpPr txBox="1"/>
          <p:nvPr/>
        </p:nvSpPr>
        <p:spPr>
          <a:xfrm>
            <a:off x="5015753" y="1788456"/>
            <a:ext cx="2135674" cy="369332"/>
          </a:xfrm>
          <a:prstGeom prst="rect">
            <a:avLst/>
          </a:prstGeom>
          <a:noFill/>
        </p:spPr>
        <p:txBody>
          <a:bodyPr wrap="square" rtlCol="0">
            <a:spAutoFit/>
          </a:bodyPr>
          <a:lstStyle/>
          <a:p>
            <a:r>
              <a:rPr lang="en-US" dirty="0" smtClean="0"/>
              <a:t>Information Input</a:t>
            </a:r>
            <a:endParaRPr lang="en-GB" dirty="0"/>
          </a:p>
        </p:txBody>
      </p:sp>
      <p:sp>
        <p:nvSpPr>
          <p:cNvPr id="12" name="Rectangle 11"/>
          <p:cNvSpPr/>
          <p:nvPr/>
        </p:nvSpPr>
        <p:spPr>
          <a:xfrm>
            <a:off x="2914184" y="3518642"/>
            <a:ext cx="1537384" cy="1801907"/>
          </a:xfrm>
          <a:prstGeom prst="rect">
            <a:avLst/>
          </a:prstGeom>
          <a:solidFill>
            <a:schemeClr val="bg1">
              <a:lumMod val="75000"/>
              <a:alpha val="43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Rectangle 12"/>
          <p:cNvSpPr/>
          <p:nvPr/>
        </p:nvSpPr>
        <p:spPr>
          <a:xfrm>
            <a:off x="5215249" y="3523126"/>
            <a:ext cx="1537384" cy="1801907"/>
          </a:xfrm>
          <a:prstGeom prst="rect">
            <a:avLst/>
          </a:prstGeom>
          <a:solidFill>
            <a:schemeClr val="bg1">
              <a:lumMod val="75000"/>
              <a:alpha val="43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Rectangle 13"/>
          <p:cNvSpPr/>
          <p:nvPr/>
        </p:nvSpPr>
        <p:spPr>
          <a:xfrm>
            <a:off x="7565105" y="3523126"/>
            <a:ext cx="1537384" cy="1801907"/>
          </a:xfrm>
          <a:prstGeom prst="rect">
            <a:avLst/>
          </a:prstGeom>
          <a:solidFill>
            <a:schemeClr val="bg1">
              <a:lumMod val="75000"/>
              <a:alpha val="43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5" name="Rectangle 14"/>
          <p:cNvSpPr/>
          <p:nvPr/>
        </p:nvSpPr>
        <p:spPr>
          <a:xfrm>
            <a:off x="9914961" y="3518643"/>
            <a:ext cx="1537384" cy="1801907"/>
          </a:xfrm>
          <a:prstGeom prst="rect">
            <a:avLst/>
          </a:prstGeom>
          <a:solidFill>
            <a:schemeClr val="bg1">
              <a:lumMod val="75000"/>
              <a:alpha val="43000"/>
            </a:schemeClr>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TextBox 16"/>
          <p:cNvSpPr txBox="1"/>
          <p:nvPr/>
        </p:nvSpPr>
        <p:spPr>
          <a:xfrm>
            <a:off x="5325036" y="3993774"/>
            <a:ext cx="1296016" cy="646331"/>
          </a:xfrm>
          <a:prstGeom prst="rect">
            <a:avLst/>
          </a:prstGeom>
          <a:noFill/>
        </p:spPr>
        <p:txBody>
          <a:bodyPr wrap="square" rtlCol="0">
            <a:spAutoFit/>
          </a:bodyPr>
          <a:lstStyle/>
          <a:p>
            <a:pPr algn="ctr"/>
            <a:r>
              <a:rPr lang="en-US" dirty="0" smtClean="0"/>
              <a:t>Marketing Strategy</a:t>
            </a:r>
            <a:endParaRPr lang="en-GB" dirty="0"/>
          </a:p>
        </p:txBody>
      </p:sp>
      <p:sp>
        <p:nvSpPr>
          <p:cNvPr id="18" name="TextBox 17"/>
          <p:cNvSpPr txBox="1"/>
          <p:nvPr/>
        </p:nvSpPr>
        <p:spPr>
          <a:xfrm>
            <a:off x="3015547" y="3711387"/>
            <a:ext cx="1370873" cy="1477328"/>
          </a:xfrm>
          <a:prstGeom prst="rect">
            <a:avLst/>
          </a:prstGeom>
          <a:noFill/>
        </p:spPr>
        <p:txBody>
          <a:bodyPr wrap="square" rtlCol="0">
            <a:spAutoFit/>
          </a:bodyPr>
          <a:lstStyle/>
          <a:p>
            <a:pPr algn="ctr"/>
            <a:r>
              <a:rPr lang="en-US" dirty="0" smtClean="0"/>
              <a:t>Financial, Marketing and Customer Objectives</a:t>
            </a:r>
          </a:p>
        </p:txBody>
      </p:sp>
      <p:sp>
        <p:nvSpPr>
          <p:cNvPr id="20" name="TextBox 19"/>
          <p:cNvSpPr txBox="1"/>
          <p:nvPr/>
        </p:nvSpPr>
        <p:spPr>
          <a:xfrm>
            <a:off x="7663929" y="3993773"/>
            <a:ext cx="1296016" cy="646331"/>
          </a:xfrm>
          <a:prstGeom prst="rect">
            <a:avLst/>
          </a:prstGeom>
          <a:noFill/>
        </p:spPr>
        <p:txBody>
          <a:bodyPr wrap="square" rtlCol="0">
            <a:spAutoFit/>
          </a:bodyPr>
          <a:lstStyle/>
          <a:p>
            <a:pPr algn="ctr"/>
            <a:r>
              <a:rPr lang="en-US" dirty="0" smtClean="0"/>
              <a:t>Elements of Marketing</a:t>
            </a:r>
            <a:endParaRPr lang="en-GB" dirty="0"/>
          </a:p>
        </p:txBody>
      </p:sp>
      <p:sp>
        <p:nvSpPr>
          <p:cNvPr id="21" name="TextBox 20"/>
          <p:cNvSpPr txBox="1"/>
          <p:nvPr/>
        </p:nvSpPr>
        <p:spPr>
          <a:xfrm>
            <a:off x="10035645" y="3993772"/>
            <a:ext cx="1296016" cy="646331"/>
          </a:xfrm>
          <a:prstGeom prst="rect">
            <a:avLst/>
          </a:prstGeom>
          <a:noFill/>
        </p:spPr>
        <p:txBody>
          <a:bodyPr wrap="square" rtlCol="0">
            <a:spAutoFit/>
          </a:bodyPr>
          <a:lstStyle/>
          <a:p>
            <a:pPr algn="ctr"/>
            <a:r>
              <a:rPr lang="en-US" dirty="0" smtClean="0"/>
              <a:t>Audit Services</a:t>
            </a:r>
            <a:endParaRPr lang="en-GB" dirty="0"/>
          </a:p>
        </p:txBody>
      </p:sp>
      <p:sp>
        <p:nvSpPr>
          <p:cNvPr id="22" name="Down Arrow 21"/>
          <p:cNvSpPr/>
          <p:nvPr/>
        </p:nvSpPr>
        <p:spPr>
          <a:xfrm>
            <a:off x="1102659" y="2608727"/>
            <a:ext cx="134470" cy="618565"/>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ight Arrow 22"/>
          <p:cNvSpPr/>
          <p:nvPr/>
        </p:nvSpPr>
        <p:spPr>
          <a:xfrm>
            <a:off x="2288476" y="4353996"/>
            <a:ext cx="320836" cy="1312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Down Arrow 26"/>
          <p:cNvSpPr/>
          <p:nvPr/>
        </p:nvSpPr>
        <p:spPr>
          <a:xfrm rot="10800000">
            <a:off x="10730753" y="2608726"/>
            <a:ext cx="120988" cy="618565"/>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a:off x="4640417" y="4353996"/>
            <a:ext cx="320836" cy="1312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a:off x="7003341" y="4353996"/>
            <a:ext cx="320836" cy="1312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ight Arrow 29"/>
          <p:cNvSpPr/>
          <p:nvPr/>
        </p:nvSpPr>
        <p:spPr>
          <a:xfrm>
            <a:off x="9348571" y="4353996"/>
            <a:ext cx="320836" cy="1312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8114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6975" y="412123"/>
            <a:ext cx="10204360" cy="4939805"/>
          </a:xfrm>
        </p:spPr>
        <p:txBody>
          <a:bodyPr>
            <a:normAutofit lnSpcReduction="10000"/>
          </a:bodyPr>
          <a:lstStyle/>
          <a:p>
            <a:pPr algn="l"/>
            <a:r>
              <a:rPr lang="en-US" sz="2800" b="1" dirty="0" smtClean="0">
                <a:solidFill>
                  <a:schemeClr val="accent2"/>
                </a:solidFill>
              </a:rPr>
              <a:t>Information Input</a:t>
            </a:r>
          </a:p>
          <a:p>
            <a:pPr algn="l"/>
            <a:endParaRPr lang="en-US" sz="2800" b="1" dirty="0">
              <a:solidFill>
                <a:schemeClr val="accent2"/>
              </a:solidFill>
            </a:endParaRPr>
          </a:p>
          <a:p>
            <a:pPr marL="342900" indent="-342900" algn="l">
              <a:buFont typeface="Arial" panose="020B0604020202020204" pitchFamily="34" charset="0"/>
              <a:buChar char="•"/>
            </a:pPr>
            <a:r>
              <a:rPr lang="en-US" dirty="0" smtClean="0"/>
              <a:t>Market Size </a:t>
            </a:r>
          </a:p>
          <a:p>
            <a:pPr lvl="1" algn="l"/>
            <a:r>
              <a:rPr lang="en-US" dirty="0" smtClean="0"/>
              <a:t>Market size will define our problem as on what level we will have to conduct the surveys, gather inputs for our plan.</a:t>
            </a:r>
          </a:p>
          <a:p>
            <a:pPr marL="342900" indent="-342900" algn="l">
              <a:buFont typeface="Arial" panose="020B0604020202020204" pitchFamily="34" charset="0"/>
              <a:buChar char="•"/>
            </a:pPr>
            <a:r>
              <a:rPr lang="en-US" dirty="0" smtClean="0"/>
              <a:t>The Consumer</a:t>
            </a:r>
          </a:p>
          <a:p>
            <a:pPr lvl="1" algn="l"/>
            <a:r>
              <a:rPr lang="en-US" dirty="0" smtClean="0"/>
              <a:t>The plan’s success will depend on how better we know our consumer. What are their requirements and what things they specifically need in order to run their businesses successfully.</a:t>
            </a:r>
          </a:p>
          <a:p>
            <a:pPr marL="342900" indent="-342900" algn="l">
              <a:buFont typeface="Arial" panose="020B0604020202020204" pitchFamily="34" charset="0"/>
              <a:buChar char="•"/>
            </a:pPr>
            <a:r>
              <a:rPr lang="en-US" dirty="0" smtClean="0"/>
              <a:t>Customer Database</a:t>
            </a:r>
          </a:p>
          <a:p>
            <a:pPr lvl="1" algn="l"/>
            <a:r>
              <a:rPr lang="en-US" dirty="0" smtClean="0"/>
              <a:t>Having a large customer database will help in identifying the key areas where our product might fail or not. Having a database will allow us to single out our primary areas of concern where we can improve our model.</a:t>
            </a:r>
            <a:endParaRPr lang="en-US" dirty="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3300417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6975" y="412124"/>
            <a:ext cx="10204360" cy="4859123"/>
          </a:xfrm>
        </p:spPr>
        <p:txBody>
          <a:bodyPr>
            <a:normAutofit fontScale="85000" lnSpcReduction="20000"/>
          </a:bodyPr>
          <a:lstStyle/>
          <a:p>
            <a:pPr algn="l"/>
            <a:r>
              <a:rPr lang="en-GB" sz="3000" b="1" dirty="0" smtClean="0">
                <a:solidFill>
                  <a:schemeClr val="accent2"/>
                </a:solidFill>
              </a:rPr>
              <a:t>Customer Preference and Market Segmentation</a:t>
            </a:r>
          </a:p>
          <a:p>
            <a:pPr algn="l"/>
            <a:endParaRPr lang="en-US" sz="2800" b="1" dirty="0" smtClean="0">
              <a:solidFill>
                <a:schemeClr val="accent2"/>
              </a:solidFill>
            </a:endParaRPr>
          </a:p>
          <a:p>
            <a:pPr marL="342900" indent="-342900" algn="l">
              <a:buFont typeface="Arial" panose="020B0604020202020204" pitchFamily="34" charset="0"/>
              <a:buChar char="•"/>
            </a:pPr>
            <a:r>
              <a:rPr lang="en-US" sz="2600" dirty="0" smtClean="0"/>
              <a:t>Customer Motivation</a:t>
            </a:r>
          </a:p>
          <a:p>
            <a:pPr lvl="1" algn="l"/>
            <a:r>
              <a:rPr lang="en-US" sz="2200" dirty="0" smtClean="0"/>
              <a:t>Here we can describe the customer’s buying motivation and preferences. We can decide on the ways to satisfy consumer needs according to them. Addressing specifically what consumer needs will help in rectifying the problem of consumer’s dissatisfaction from our product.</a:t>
            </a:r>
          </a:p>
          <a:p>
            <a:pPr marL="342900" indent="-342900" algn="l">
              <a:buFont typeface="Arial" panose="020B0604020202020204" pitchFamily="34" charset="0"/>
              <a:buChar char="•"/>
            </a:pPr>
            <a:r>
              <a:rPr lang="en-US" sz="2600" dirty="0" smtClean="0"/>
              <a:t>Market Segment</a:t>
            </a:r>
          </a:p>
          <a:p>
            <a:pPr lvl="1" algn="l"/>
            <a:r>
              <a:rPr lang="en-US" sz="2200" dirty="0" smtClean="0"/>
              <a:t>It will divide the market into segments according to their preferential way each segment want our product to be consumed.  This may be based on the employees of a particular and their specific needs.</a:t>
            </a:r>
          </a:p>
          <a:p>
            <a:pPr marL="342900" indent="-342900" algn="l">
              <a:buFont typeface="Arial" panose="020B0604020202020204" pitchFamily="34" charset="0"/>
              <a:buChar char="•"/>
            </a:pPr>
            <a:r>
              <a:rPr lang="en-US" sz="2600" dirty="0" smtClean="0"/>
              <a:t>Market Size</a:t>
            </a:r>
          </a:p>
          <a:p>
            <a:pPr lvl="1" algn="l"/>
            <a:r>
              <a:rPr lang="en-US" sz="2200" dirty="0" smtClean="0"/>
              <a:t>This will estimate the number of people or businesses we would like  to address and thus plan our product accordingly.</a:t>
            </a:r>
          </a:p>
          <a:p>
            <a:pPr marL="342900" indent="-342900" algn="l">
              <a:buFont typeface="Arial" panose="020B0604020202020204" pitchFamily="34" charset="0"/>
              <a:buChar char="•"/>
            </a:pPr>
            <a:endParaRPr lang="en-GB" dirty="0" smtClean="0"/>
          </a:p>
          <a:p>
            <a:pPr algn="l"/>
            <a:endParaRPr lang="en-US" dirty="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546747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6975" y="412124"/>
            <a:ext cx="10204360" cy="4494728"/>
          </a:xfrm>
        </p:spPr>
        <p:txBody>
          <a:bodyPr>
            <a:normAutofit/>
          </a:bodyPr>
          <a:lstStyle/>
          <a:p>
            <a:pPr algn="l"/>
            <a:r>
              <a:rPr lang="en-GB" sz="2800" b="1" dirty="0" smtClean="0">
                <a:solidFill>
                  <a:schemeClr val="accent2"/>
                </a:solidFill>
              </a:rPr>
              <a:t>Financial, Marketing and Customer Objectives</a:t>
            </a:r>
          </a:p>
          <a:p>
            <a:pPr algn="l"/>
            <a:endParaRPr lang="en-US" dirty="0" smtClean="0"/>
          </a:p>
          <a:p>
            <a:pPr marL="342900" indent="-342900" algn="l">
              <a:buFont typeface="Arial" panose="020B0604020202020204" pitchFamily="34" charset="0"/>
              <a:buChar char="•"/>
            </a:pPr>
            <a:r>
              <a:rPr lang="en-US" dirty="0" smtClean="0"/>
              <a:t>Financial Objectives</a:t>
            </a:r>
          </a:p>
          <a:p>
            <a:pPr lvl="1" algn="l"/>
            <a:r>
              <a:rPr lang="en-US" dirty="0" smtClean="0"/>
              <a:t>These objectives may describe the company’s gross profit, net revenue generated or plans to achieve a set target value.</a:t>
            </a:r>
          </a:p>
          <a:p>
            <a:pPr marL="342900" indent="-342900" algn="l">
              <a:buFont typeface="Arial" panose="020B0604020202020204" pitchFamily="34" charset="0"/>
              <a:buChar char="•"/>
            </a:pPr>
            <a:r>
              <a:rPr lang="en-US" dirty="0" smtClean="0"/>
              <a:t>Marketing Objectives</a:t>
            </a:r>
          </a:p>
          <a:p>
            <a:pPr lvl="1" algn="l"/>
            <a:r>
              <a:rPr lang="en-US" dirty="0" smtClean="0"/>
              <a:t>These objectives may include the products’ sale, the desired result from marketing the product. It may also include the customer satisfaction.</a:t>
            </a:r>
          </a:p>
          <a:p>
            <a:pPr marL="342900" indent="-342900" algn="l">
              <a:buFont typeface="Arial" panose="020B0604020202020204" pitchFamily="34" charset="0"/>
              <a:buChar char="•"/>
            </a:pPr>
            <a:r>
              <a:rPr lang="en-US" dirty="0" smtClean="0"/>
              <a:t>Customer Objectives</a:t>
            </a:r>
          </a:p>
          <a:p>
            <a:pPr lvl="1" algn="l"/>
            <a:r>
              <a:rPr lang="en-US" dirty="0" smtClean="0"/>
              <a:t>Customer objectives may include the acquisition of new customers, retention of old customers or re – activation of lapsed customers.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45151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6975" y="412124"/>
            <a:ext cx="10204360" cy="5087924"/>
          </a:xfrm>
        </p:spPr>
        <p:txBody>
          <a:bodyPr>
            <a:normAutofit fontScale="70000" lnSpcReduction="20000"/>
          </a:bodyPr>
          <a:lstStyle/>
          <a:p>
            <a:pPr algn="l"/>
            <a:r>
              <a:rPr lang="en-GB" sz="3300" b="1" dirty="0" smtClean="0">
                <a:solidFill>
                  <a:schemeClr val="accent2"/>
                </a:solidFill>
              </a:rPr>
              <a:t>Marketing Strategy</a:t>
            </a:r>
          </a:p>
          <a:p>
            <a:pPr algn="l"/>
            <a:endParaRPr lang="en-US" sz="2800" b="1" dirty="0">
              <a:solidFill>
                <a:schemeClr val="accent2"/>
              </a:solidFill>
            </a:endParaRPr>
          </a:p>
          <a:p>
            <a:pPr marL="342900" indent="-342900" algn="l">
              <a:buFont typeface="Arial" panose="020B0604020202020204" pitchFamily="34" charset="0"/>
              <a:buChar char="•"/>
            </a:pPr>
            <a:r>
              <a:rPr lang="en-US" sz="2800" dirty="0" smtClean="0"/>
              <a:t>Overall Marketing Strategy</a:t>
            </a:r>
          </a:p>
          <a:p>
            <a:pPr lvl="1" algn="l"/>
            <a:r>
              <a:rPr lang="en-US" sz="2400" dirty="0" smtClean="0"/>
              <a:t>An overall marketing strategy needs to be defined whether we are competing on services, sales, revenue generation etc.</a:t>
            </a:r>
          </a:p>
          <a:p>
            <a:pPr marL="342900" indent="-342900" algn="l">
              <a:buFont typeface="Arial" panose="020B0604020202020204" pitchFamily="34" charset="0"/>
              <a:buChar char="•"/>
            </a:pPr>
            <a:r>
              <a:rPr lang="en-US" sz="2800" dirty="0" smtClean="0"/>
              <a:t>Competition</a:t>
            </a:r>
          </a:p>
          <a:p>
            <a:pPr lvl="1" algn="l"/>
            <a:r>
              <a:rPr lang="en-US" sz="2400" dirty="0" smtClean="0"/>
              <a:t>We need to clearly define our main competitors against whom we will be launching our product and also clearly state our goal as to how we will be achieving the result.</a:t>
            </a:r>
          </a:p>
          <a:p>
            <a:pPr marL="342900" indent="-342900" algn="l">
              <a:buFont typeface="Arial" panose="020B0604020202020204" pitchFamily="34" charset="0"/>
              <a:buChar char="•"/>
            </a:pPr>
            <a:r>
              <a:rPr lang="en-US" sz="2800" dirty="0" smtClean="0"/>
              <a:t>Market Demand</a:t>
            </a:r>
          </a:p>
          <a:p>
            <a:pPr lvl="1" algn="l"/>
            <a:r>
              <a:rPr lang="en-US" sz="2400" dirty="0" smtClean="0"/>
              <a:t>We should clearly state whether we intend to achieve our sales target by expanding the current market or sharing the existing market.</a:t>
            </a:r>
          </a:p>
          <a:p>
            <a:pPr marL="342900" indent="-342900" algn="l">
              <a:buFont typeface="Arial" panose="020B0604020202020204" pitchFamily="34" charset="0"/>
              <a:buChar char="•"/>
            </a:pPr>
            <a:r>
              <a:rPr lang="en-US" sz="2800" dirty="0" smtClean="0"/>
              <a:t>Promotional Strategy</a:t>
            </a:r>
          </a:p>
          <a:p>
            <a:pPr lvl="1" algn="l"/>
            <a:r>
              <a:rPr lang="en-US" sz="2400" dirty="0" smtClean="0"/>
              <a:t>We should clearly state whether we will use a pull or push strategy.</a:t>
            </a:r>
          </a:p>
          <a:p>
            <a:pPr lvl="1" algn="l"/>
            <a:r>
              <a:rPr lang="en-US" sz="2400" dirty="0" smtClean="0"/>
              <a:t>Pull strategy involves promoting directly to the end consumer.</a:t>
            </a:r>
          </a:p>
          <a:p>
            <a:pPr lvl="1" algn="l"/>
            <a:r>
              <a:rPr lang="en-US" sz="2400" dirty="0" smtClean="0"/>
              <a:t>Push strategy is giving incentives to the middle men.</a:t>
            </a:r>
            <a:endParaRPr lang="en-US" sz="2400"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1727625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6975" y="412124"/>
            <a:ext cx="10204360" cy="4951446"/>
          </a:xfrm>
        </p:spPr>
        <p:txBody>
          <a:bodyPr>
            <a:normAutofit fontScale="92500" lnSpcReduction="20000"/>
          </a:bodyPr>
          <a:lstStyle/>
          <a:p>
            <a:pPr algn="l"/>
            <a:r>
              <a:rPr lang="en-GB" sz="2800" b="1" dirty="0" smtClean="0">
                <a:solidFill>
                  <a:schemeClr val="accent2"/>
                </a:solidFill>
              </a:rPr>
              <a:t>Elements on which Marketing depends</a:t>
            </a:r>
          </a:p>
          <a:p>
            <a:pPr algn="l"/>
            <a:endParaRPr lang="en-US" sz="2800" b="1" dirty="0">
              <a:solidFill>
                <a:schemeClr val="accent2"/>
              </a:solidFill>
            </a:endParaRPr>
          </a:p>
          <a:p>
            <a:pPr marL="342900" indent="-342900" algn="l">
              <a:buFont typeface="Arial" panose="020B0604020202020204" pitchFamily="34" charset="0"/>
              <a:buChar char="•"/>
            </a:pPr>
            <a:r>
              <a:rPr lang="en-US" dirty="0" smtClean="0"/>
              <a:t>Product</a:t>
            </a:r>
          </a:p>
          <a:p>
            <a:pPr lvl="1" algn="l"/>
            <a:r>
              <a:rPr lang="en-US" dirty="0" smtClean="0"/>
              <a:t>We have to list the main features of our product that will motivate our target consumer/business to buy it. Specifying the product name or if need to review the product name which will attract the consumer. Ease with  which consumer can access our product without having difficulty at all.</a:t>
            </a:r>
          </a:p>
          <a:p>
            <a:pPr marL="342900" indent="-342900" algn="l">
              <a:buFont typeface="Arial" panose="020B0604020202020204" pitchFamily="34" charset="0"/>
              <a:buChar char="•"/>
            </a:pPr>
            <a:r>
              <a:rPr lang="en-US" dirty="0" smtClean="0"/>
              <a:t>Price</a:t>
            </a:r>
          </a:p>
          <a:p>
            <a:pPr lvl="1" algn="l"/>
            <a:r>
              <a:rPr lang="en-US" dirty="0" smtClean="0"/>
              <a:t>We have to predict the price of our product at which the consumer/business will buy it.</a:t>
            </a:r>
          </a:p>
          <a:p>
            <a:pPr lvl="1" algn="l"/>
            <a:r>
              <a:rPr lang="en-US" dirty="0" smtClean="0"/>
              <a:t>The pricing will be decided on the basis of the market surveys conducted by us.</a:t>
            </a:r>
          </a:p>
          <a:p>
            <a:pPr marL="342900" indent="-342900" algn="l">
              <a:buFont typeface="Arial" panose="020B0604020202020204" pitchFamily="34" charset="0"/>
              <a:buChar char="•"/>
            </a:pPr>
            <a:r>
              <a:rPr lang="en-US" dirty="0" smtClean="0"/>
              <a:t>Promotion</a:t>
            </a:r>
          </a:p>
          <a:p>
            <a:pPr lvl="1" algn="l"/>
            <a:r>
              <a:rPr lang="en-US" dirty="0" smtClean="0"/>
              <a:t>One of the most important aspect of marketing plan  is the promotion of the product. How we can promote our product better and effectively to our target consumer/business. It depends on how well we promote our product.</a:t>
            </a:r>
          </a:p>
          <a:p>
            <a:pPr lvl="1" algn="l"/>
            <a:r>
              <a:rPr lang="en-US" dirty="0" smtClean="0"/>
              <a:t>Product promotion can be carried on the most visited websites by the target consumers.</a:t>
            </a:r>
            <a:endParaRPr lang="en-GB" dirty="0" smtClean="0"/>
          </a:p>
          <a:p>
            <a:pPr algn="l"/>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454715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6975" y="412124"/>
            <a:ext cx="10204360" cy="4494728"/>
          </a:xfrm>
        </p:spPr>
        <p:txBody>
          <a:bodyPr>
            <a:normAutofit lnSpcReduction="10000"/>
          </a:bodyPr>
          <a:lstStyle/>
          <a:p>
            <a:pPr algn="l"/>
            <a:r>
              <a:rPr lang="en-US" sz="2800" b="1" dirty="0" smtClean="0">
                <a:solidFill>
                  <a:schemeClr val="accent2"/>
                </a:solidFill>
              </a:rPr>
              <a:t>Audit Services</a:t>
            </a:r>
          </a:p>
          <a:p>
            <a:pPr algn="l"/>
            <a:endParaRPr lang="en-US" sz="2800" b="1" dirty="0">
              <a:solidFill>
                <a:schemeClr val="accent2"/>
              </a:solidFill>
            </a:endParaRPr>
          </a:p>
          <a:p>
            <a:pPr marL="342900" indent="-342900" algn="l">
              <a:buFont typeface="Arial" panose="020B0604020202020204" pitchFamily="34" charset="0"/>
              <a:buChar char="•"/>
            </a:pPr>
            <a:r>
              <a:rPr lang="en-US" dirty="0" smtClean="0"/>
              <a:t>Expenditure</a:t>
            </a:r>
          </a:p>
          <a:p>
            <a:pPr lvl="1" algn="l"/>
            <a:r>
              <a:rPr lang="en-US" dirty="0" smtClean="0"/>
              <a:t>We can audit our plan by setting a planned expenditure for each of the element of marketing.</a:t>
            </a:r>
          </a:p>
          <a:p>
            <a:pPr lvl="1" algn="l"/>
            <a:r>
              <a:rPr lang="en-US" dirty="0" smtClean="0"/>
              <a:t>Then we can cross verify it later with the real time values acquired after the execution of our marketing plan.</a:t>
            </a:r>
          </a:p>
          <a:p>
            <a:pPr lvl="1" algn="l"/>
            <a:r>
              <a:rPr lang="en-US" dirty="0" smtClean="0"/>
              <a:t>This will enable us to calculate how much more we need to invest or cut our investment by keeping profit and revenue generation in sight.</a:t>
            </a:r>
          </a:p>
          <a:p>
            <a:pPr lvl="1" algn="l"/>
            <a:r>
              <a:rPr lang="en-US" dirty="0" smtClean="0"/>
              <a:t>By auditing our plan we can ensure a better success rate because we will  be reviewing our strategy which will help us in singling out the key areas where we need to work on to improve our efficiency.</a:t>
            </a:r>
          </a:p>
          <a:p>
            <a:pPr algn="l"/>
            <a:endParaRPr lang="en-US" dirty="0"/>
          </a:p>
          <a:p>
            <a:pPr algn="l"/>
            <a:endParaRPr lang="en-US" dirty="0" smtClean="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2475737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136</TotalTime>
  <Words>735</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 Puranik</dc:creator>
  <cp:lastModifiedBy>Ashimabha Bose</cp:lastModifiedBy>
  <cp:revision>17</cp:revision>
  <dcterms:created xsi:type="dcterms:W3CDTF">2018-12-31T12:18:12Z</dcterms:created>
  <dcterms:modified xsi:type="dcterms:W3CDTF">2019-02-27T14:15:00Z</dcterms:modified>
</cp:coreProperties>
</file>