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28F26-85B7-4538-B202-688EBFA647E5}"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US"/>
        </a:p>
      </dgm:t>
    </dgm:pt>
    <dgm:pt modelId="{C42FA60D-5AD6-4ECE-AFAB-5749FD71E51F}">
      <dgm:prSet phldrT="[Text]"/>
      <dgm:spPr/>
      <dgm:t>
        <a:bodyPr/>
        <a:lstStyle/>
        <a:p>
          <a:r>
            <a:rPr lang="en-US" b="1" i="1" dirty="0" smtClean="0">
              <a:effectLst>
                <a:outerShdw blurRad="38100" dist="38100" dir="2700000" algn="tl">
                  <a:srgbClr val="000000">
                    <a:alpha val="43137"/>
                  </a:srgbClr>
                </a:outerShdw>
              </a:effectLst>
            </a:rPr>
            <a:t>Insurance</a:t>
          </a:r>
          <a:r>
            <a:rPr lang="en-US" b="1" i="1" baseline="0" dirty="0" smtClean="0">
              <a:effectLst>
                <a:outerShdw blurRad="38100" dist="38100" dir="2700000" algn="tl">
                  <a:srgbClr val="000000">
                    <a:alpha val="43137"/>
                  </a:srgbClr>
                </a:outerShdw>
              </a:effectLst>
            </a:rPr>
            <a:t> companies</a:t>
          </a:r>
          <a:endParaRPr lang="en-US" b="1" i="1" dirty="0">
            <a:effectLst>
              <a:outerShdw blurRad="38100" dist="38100" dir="2700000" algn="tl">
                <a:srgbClr val="000000">
                  <a:alpha val="43137"/>
                </a:srgbClr>
              </a:outerShdw>
            </a:effectLst>
          </a:endParaRPr>
        </a:p>
      </dgm:t>
    </dgm:pt>
    <dgm:pt modelId="{27529267-1734-46FB-AA5C-55A93C5D492F}" type="parTrans" cxnId="{E282841E-1C8E-46E5-98D0-BFEBB232802C}">
      <dgm:prSet/>
      <dgm:spPr/>
      <dgm:t>
        <a:bodyPr/>
        <a:lstStyle/>
        <a:p>
          <a:endParaRPr lang="en-US"/>
        </a:p>
      </dgm:t>
    </dgm:pt>
    <dgm:pt modelId="{28070C5F-74E6-4FD4-8C4A-8DB1FE19B123}" type="sibTrans" cxnId="{E282841E-1C8E-46E5-98D0-BFEBB232802C}">
      <dgm:prSet/>
      <dgm:spPr/>
      <dgm:t>
        <a:bodyPr/>
        <a:lstStyle/>
        <a:p>
          <a:endParaRPr lang="en-US"/>
        </a:p>
      </dgm:t>
    </dgm:pt>
    <dgm:pt modelId="{A3003714-01B0-4C89-9959-BA447C3D8EF5}">
      <dgm:prSet phldrT="[Text]"/>
      <dgm:spPr/>
      <dgm:t>
        <a:bodyPr/>
        <a:lstStyle/>
        <a:p>
          <a:r>
            <a:rPr lang="en-US" b="1" i="1" dirty="0" smtClean="0">
              <a:effectLst>
                <a:outerShdw blurRad="38100" dist="38100" dir="2700000" algn="tl">
                  <a:srgbClr val="000000">
                    <a:alpha val="43137"/>
                  </a:srgbClr>
                </a:outerShdw>
              </a:effectLst>
            </a:rPr>
            <a:t>E-commerce</a:t>
          </a:r>
          <a:endParaRPr lang="en-US" dirty="0">
            <a:effectLst>
              <a:outerShdw blurRad="38100" dist="38100" dir="2700000" algn="tl">
                <a:srgbClr val="000000">
                  <a:alpha val="43137"/>
                </a:srgbClr>
              </a:outerShdw>
            </a:effectLst>
          </a:endParaRPr>
        </a:p>
      </dgm:t>
    </dgm:pt>
    <dgm:pt modelId="{208C308D-F510-444D-80C7-43CE9D203E91}" type="parTrans" cxnId="{1C4FE0B3-D56E-4230-A83F-7BF1828F4DD3}">
      <dgm:prSet/>
      <dgm:spPr/>
      <dgm:t>
        <a:bodyPr/>
        <a:lstStyle/>
        <a:p>
          <a:endParaRPr lang="en-US"/>
        </a:p>
      </dgm:t>
    </dgm:pt>
    <dgm:pt modelId="{8A16474A-FAE3-4B1F-A2C9-0BAECF217B73}" type="sibTrans" cxnId="{1C4FE0B3-D56E-4230-A83F-7BF1828F4DD3}">
      <dgm:prSet/>
      <dgm:spPr/>
      <dgm:t>
        <a:bodyPr/>
        <a:lstStyle/>
        <a:p>
          <a:endParaRPr lang="en-US"/>
        </a:p>
      </dgm:t>
    </dgm:pt>
    <dgm:pt modelId="{A5AB6B27-78DC-4EFE-B853-41663BE216F9}">
      <dgm:prSet phldrT="[Text]"/>
      <dgm:spPr/>
      <dgm:t>
        <a:bodyPr/>
        <a:lstStyle/>
        <a:p>
          <a:r>
            <a:rPr lang="en-US" b="1" i="1" dirty="0" smtClean="0">
              <a:effectLst>
                <a:outerShdw blurRad="38100" dist="38100" dir="2700000" algn="tl">
                  <a:srgbClr val="000000">
                    <a:alpha val="43137"/>
                  </a:srgbClr>
                </a:outerShdw>
              </a:effectLst>
            </a:rPr>
            <a:t>Financial and Banking services </a:t>
          </a:r>
          <a:endParaRPr lang="en-US" b="1" i="1" dirty="0">
            <a:effectLst>
              <a:outerShdw blurRad="38100" dist="38100" dir="2700000" algn="tl">
                <a:srgbClr val="000000">
                  <a:alpha val="43137"/>
                </a:srgbClr>
              </a:outerShdw>
            </a:effectLst>
          </a:endParaRPr>
        </a:p>
      </dgm:t>
    </dgm:pt>
    <dgm:pt modelId="{B927EC2E-E052-45D5-961E-94920083680F}" type="parTrans" cxnId="{43D9D3BB-3265-460D-B3CA-51174C95683E}">
      <dgm:prSet/>
      <dgm:spPr/>
      <dgm:t>
        <a:bodyPr/>
        <a:lstStyle/>
        <a:p>
          <a:endParaRPr lang="en-US"/>
        </a:p>
      </dgm:t>
    </dgm:pt>
    <dgm:pt modelId="{33E39D7A-A81A-4AE3-B0C6-6794C76FF62D}" type="sibTrans" cxnId="{43D9D3BB-3265-460D-B3CA-51174C95683E}">
      <dgm:prSet/>
      <dgm:spPr/>
      <dgm:t>
        <a:bodyPr/>
        <a:lstStyle/>
        <a:p>
          <a:endParaRPr lang="en-US"/>
        </a:p>
      </dgm:t>
    </dgm:pt>
    <dgm:pt modelId="{2E3F6724-988F-4823-86F6-7E35C2716489}">
      <dgm:prSet custT="1"/>
      <dgm:spPr/>
      <dgm:t>
        <a:bodyPr/>
        <a:lstStyle/>
        <a:p>
          <a:pPr algn="ctr"/>
          <a:r>
            <a:rPr lang="en-US" sz="2800" b="1" dirty="0" smtClean="0"/>
            <a:t> E.g. </a:t>
          </a:r>
          <a:r>
            <a:rPr lang="en-US" sz="2800" b="1" i="1" dirty="0" smtClean="0"/>
            <a:t>Selling Vehicle insurance along with health insurance</a:t>
          </a:r>
          <a:endParaRPr lang="en-US" sz="2800" b="1" i="1" dirty="0"/>
        </a:p>
      </dgm:t>
    </dgm:pt>
    <dgm:pt modelId="{B1144196-3333-4DFA-8A0E-B35900C561DC}" type="parTrans" cxnId="{7FF79060-4924-4819-88D7-4EFEDA069E05}">
      <dgm:prSet/>
      <dgm:spPr/>
      <dgm:t>
        <a:bodyPr/>
        <a:lstStyle/>
        <a:p>
          <a:endParaRPr lang="en-US"/>
        </a:p>
      </dgm:t>
    </dgm:pt>
    <dgm:pt modelId="{D7025270-D9F7-48D7-A643-D7AABF0E9A1D}" type="sibTrans" cxnId="{7FF79060-4924-4819-88D7-4EFEDA069E05}">
      <dgm:prSet/>
      <dgm:spPr/>
      <dgm:t>
        <a:bodyPr/>
        <a:lstStyle/>
        <a:p>
          <a:endParaRPr lang="en-US"/>
        </a:p>
      </dgm:t>
    </dgm:pt>
    <dgm:pt modelId="{55EB81D7-0DE9-4E5A-BAE3-42FCD7B83C97}" type="pres">
      <dgm:prSet presAssocID="{1CF28F26-85B7-4538-B202-688EBFA647E5}" presName="Name0" presStyleCnt="0">
        <dgm:presLayoutVars>
          <dgm:chMax/>
          <dgm:chPref val="3"/>
          <dgm:dir/>
          <dgm:animOne val="branch"/>
          <dgm:animLvl val="lvl"/>
        </dgm:presLayoutVars>
      </dgm:prSet>
      <dgm:spPr/>
    </dgm:pt>
    <dgm:pt modelId="{5ED98291-D1BA-46C4-83F7-61A828AB66A5}" type="pres">
      <dgm:prSet presAssocID="{C42FA60D-5AD6-4ECE-AFAB-5749FD71E51F}" presName="composite" presStyleCnt="0"/>
      <dgm:spPr/>
    </dgm:pt>
    <dgm:pt modelId="{8A6FEA93-6FE0-4334-A128-4EBD56E910B9}" type="pres">
      <dgm:prSet presAssocID="{C42FA60D-5AD6-4ECE-AFAB-5749FD71E51F}" presName="FirstChild" presStyleLbl="revTx" presStyleIdx="0" presStyleCnt="3">
        <dgm:presLayoutVars>
          <dgm:chMax val="0"/>
          <dgm:chPref val="0"/>
          <dgm:bulletEnabled val="1"/>
        </dgm:presLayoutVars>
      </dgm:prSet>
      <dgm:spPr/>
      <dgm:t>
        <a:bodyPr/>
        <a:lstStyle/>
        <a:p>
          <a:endParaRPr lang="en-US"/>
        </a:p>
      </dgm:t>
    </dgm:pt>
    <dgm:pt modelId="{7B469611-7AD5-412B-9653-3DD232F3BB32}" type="pres">
      <dgm:prSet presAssocID="{C42FA60D-5AD6-4ECE-AFAB-5749FD71E51F}" presName="Parent" presStyleLbl="alignNode1" presStyleIdx="0" presStyleCnt="3">
        <dgm:presLayoutVars>
          <dgm:chMax val="3"/>
          <dgm:chPref val="3"/>
          <dgm:bulletEnabled val="1"/>
        </dgm:presLayoutVars>
      </dgm:prSet>
      <dgm:spPr/>
    </dgm:pt>
    <dgm:pt modelId="{8C63F2DA-4003-4B4F-9734-E0037D88A081}" type="pres">
      <dgm:prSet presAssocID="{C42FA60D-5AD6-4ECE-AFAB-5749FD71E51F}" presName="Accent" presStyleLbl="parChTrans1D1" presStyleIdx="0" presStyleCnt="3"/>
      <dgm:spPr/>
    </dgm:pt>
    <dgm:pt modelId="{61F94DAE-2163-4AD4-A8CC-92AE0AC2A664}" type="pres">
      <dgm:prSet presAssocID="{28070C5F-74E6-4FD4-8C4A-8DB1FE19B123}" presName="sibTrans" presStyleCnt="0"/>
      <dgm:spPr/>
    </dgm:pt>
    <dgm:pt modelId="{4A6C633E-3C19-442E-AFBB-D0F8746C9991}" type="pres">
      <dgm:prSet presAssocID="{A3003714-01B0-4C89-9959-BA447C3D8EF5}" presName="composite" presStyleCnt="0"/>
      <dgm:spPr/>
    </dgm:pt>
    <dgm:pt modelId="{AFE8BFC8-4DAC-4CA3-A3E8-C2A0595EB5CB}" type="pres">
      <dgm:prSet presAssocID="{A3003714-01B0-4C89-9959-BA447C3D8EF5}" presName="FirstChild" presStyleLbl="revTx" presStyleIdx="1" presStyleCnt="3">
        <dgm:presLayoutVars>
          <dgm:chMax val="0"/>
          <dgm:chPref val="0"/>
          <dgm:bulletEnabled val="1"/>
        </dgm:presLayoutVars>
      </dgm:prSet>
      <dgm:spPr/>
    </dgm:pt>
    <dgm:pt modelId="{B2AB7965-D1D2-4FB6-BDFB-8C7379D77B16}" type="pres">
      <dgm:prSet presAssocID="{A3003714-01B0-4C89-9959-BA447C3D8EF5}" presName="Parent" presStyleLbl="alignNode1" presStyleIdx="1" presStyleCnt="3">
        <dgm:presLayoutVars>
          <dgm:chMax val="3"/>
          <dgm:chPref val="3"/>
          <dgm:bulletEnabled val="1"/>
        </dgm:presLayoutVars>
      </dgm:prSet>
      <dgm:spPr/>
    </dgm:pt>
    <dgm:pt modelId="{15658A9F-AEC2-4BF9-92D9-8A2C0F61D732}" type="pres">
      <dgm:prSet presAssocID="{A3003714-01B0-4C89-9959-BA447C3D8EF5}" presName="Accent" presStyleLbl="parChTrans1D1" presStyleIdx="1" presStyleCnt="3"/>
      <dgm:spPr/>
    </dgm:pt>
    <dgm:pt modelId="{E70EEDD3-E60E-4954-BDB6-5C3CAB7D733D}" type="pres">
      <dgm:prSet presAssocID="{8A16474A-FAE3-4B1F-A2C9-0BAECF217B73}" presName="sibTrans" presStyleCnt="0"/>
      <dgm:spPr/>
    </dgm:pt>
    <dgm:pt modelId="{B291DDD9-BBC3-40D6-BCE9-F66F0CC0F489}" type="pres">
      <dgm:prSet presAssocID="{A5AB6B27-78DC-4EFE-B853-41663BE216F9}" presName="composite" presStyleCnt="0"/>
      <dgm:spPr/>
    </dgm:pt>
    <dgm:pt modelId="{EC2213D3-6BFA-4DBD-B5DA-1E3B4150730A}" type="pres">
      <dgm:prSet presAssocID="{A5AB6B27-78DC-4EFE-B853-41663BE216F9}" presName="FirstChild" presStyleLbl="revTx" presStyleIdx="2" presStyleCnt="3">
        <dgm:presLayoutVars>
          <dgm:chMax val="0"/>
          <dgm:chPref val="0"/>
          <dgm:bulletEnabled val="1"/>
        </dgm:presLayoutVars>
      </dgm:prSet>
      <dgm:spPr/>
    </dgm:pt>
    <dgm:pt modelId="{CB15EF46-9CDB-4E44-A2EB-04207C5349A1}" type="pres">
      <dgm:prSet presAssocID="{A5AB6B27-78DC-4EFE-B853-41663BE216F9}" presName="Parent" presStyleLbl="alignNode1" presStyleIdx="2" presStyleCnt="3">
        <dgm:presLayoutVars>
          <dgm:chMax val="3"/>
          <dgm:chPref val="3"/>
          <dgm:bulletEnabled val="1"/>
        </dgm:presLayoutVars>
      </dgm:prSet>
      <dgm:spPr/>
    </dgm:pt>
    <dgm:pt modelId="{BB3384ED-5406-4FCC-B493-E965C8F6D34F}" type="pres">
      <dgm:prSet presAssocID="{A5AB6B27-78DC-4EFE-B853-41663BE216F9}" presName="Accent" presStyleLbl="parChTrans1D1" presStyleIdx="2" presStyleCnt="3"/>
      <dgm:spPr/>
    </dgm:pt>
  </dgm:ptLst>
  <dgm:cxnLst>
    <dgm:cxn modelId="{7FF79060-4924-4819-88D7-4EFEDA069E05}" srcId="{C42FA60D-5AD6-4ECE-AFAB-5749FD71E51F}" destId="{2E3F6724-988F-4823-86F6-7E35C2716489}" srcOrd="0" destOrd="0" parTransId="{B1144196-3333-4DFA-8A0E-B35900C561DC}" sibTransId="{D7025270-D9F7-48D7-A643-D7AABF0E9A1D}"/>
    <dgm:cxn modelId="{E282841E-1C8E-46E5-98D0-BFEBB232802C}" srcId="{1CF28F26-85B7-4538-B202-688EBFA647E5}" destId="{C42FA60D-5AD6-4ECE-AFAB-5749FD71E51F}" srcOrd="0" destOrd="0" parTransId="{27529267-1734-46FB-AA5C-55A93C5D492F}" sibTransId="{28070C5F-74E6-4FD4-8C4A-8DB1FE19B123}"/>
    <dgm:cxn modelId="{2E855A47-B7B9-4369-A135-0DA2B51ED85A}" type="presOf" srcId="{A5AB6B27-78DC-4EFE-B853-41663BE216F9}" destId="{CB15EF46-9CDB-4E44-A2EB-04207C5349A1}" srcOrd="0" destOrd="0" presId="urn:microsoft.com/office/officeart/2011/layout/TabList"/>
    <dgm:cxn modelId="{A560813B-9DC2-46DF-AF22-FF69D9F5F660}" type="presOf" srcId="{2E3F6724-988F-4823-86F6-7E35C2716489}" destId="{8A6FEA93-6FE0-4334-A128-4EBD56E910B9}" srcOrd="0" destOrd="0" presId="urn:microsoft.com/office/officeart/2011/layout/TabList"/>
    <dgm:cxn modelId="{43D9D3BB-3265-460D-B3CA-51174C95683E}" srcId="{1CF28F26-85B7-4538-B202-688EBFA647E5}" destId="{A5AB6B27-78DC-4EFE-B853-41663BE216F9}" srcOrd="2" destOrd="0" parTransId="{B927EC2E-E052-45D5-961E-94920083680F}" sibTransId="{33E39D7A-A81A-4AE3-B0C6-6794C76FF62D}"/>
    <dgm:cxn modelId="{0EA605CA-A144-4288-854C-B2AD75CE21D7}" type="presOf" srcId="{1CF28F26-85B7-4538-B202-688EBFA647E5}" destId="{55EB81D7-0DE9-4E5A-BAE3-42FCD7B83C97}" srcOrd="0" destOrd="0" presId="urn:microsoft.com/office/officeart/2011/layout/TabList"/>
    <dgm:cxn modelId="{7E05B2BA-1788-4A8B-8FC9-C823C067956B}" type="presOf" srcId="{C42FA60D-5AD6-4ECE-AFAB-5749FD71E51F}" destId="{7B469611-7AD5-412B-9653-3DD232F3BB32}" srcOrd="0" destOrd="0" presId="urn:microsoft.com/office/officeart/2011/layout/TabList"/>
    <dgm:cxn modelId="{1C4FE0B3-D56E-4230-A83F-7BF1828F4DD3}" srcId="{1CF28F26-85B7-4538-B202-688EBFA647E5}" destId="{A3003714-01B0-4C89-9959-BA447C3D8EF5}" srcOrd="1" destOrd="0" parTransId="{208C308D-F510-444D-80C7-43CE9D203E91}" sibTransId="{8A16474A-FAE3-4B1F-A2C9-0BAECF217B73}"/>
    <dgm:cxn modelId="{42947810-BF6F-409A-9F34-9CA43C9987F5}" type="presOf" srcId="{A3003714-01B0-4C89-9959-BA447C3D8EF5}" destId="{B2AB7965-D1D2-4FB6-BDFB-8C7379D77B16}" srcOrd="0" destOrd="0" presId="urn:microsoft.com/office/officeart/2011/layout/TabList"/>
    <dgm:cxn modelId="{D1909FED-8B3A-4BFE-8283-CC7B9DAEE90D}" type="presParOf" srcId="{55EB81D7-0DE9-4E5A-BAE3-42FCD7B83C97}" destId="{5ED98291-D1BA-46C4-83F7-61A828AB66A5}" srcOrd="0" destOrd="0" presId="urn:microsoft.com/office/officeart/2011/layout/TabList"/>
    <dgm:cxn modelId="{78F838EC-16C2-424B-AA93-940E42F70423}" type="presParOf" srcId="{5ED98291-D1BA-46C4-83F7-61A828AB66A5}" destId="{8A6FEA93-6FE0-4334-A128-4EBD56E910B9}" srcOrd="0" destOrd="0" presId="urn:microsoft.com/office/officeart/2011/layout/TabList"/>
    <dgm:cxn modelId="{7EDA7DCE-D01D-4A43-ACBC-2646E3850A8B}" type="presParOf" srcId="{5ED98291-D1BA-46C4-83F7-61A828AB66A5}" destId="{7B469611-7AD5-412B-9653-3DD232F3BB32}" srcOrd="1" destOrd="0" presId="urn:microsoft.com/office/officeart/2011/layout/TabList"/>
    <dgm:cxn modelId="{46B6C081-DDF3-4BDD-A5B4-CBC27774FD59}" type="presParOf" srcId="{5ED98291-D1BA-46C4-83F7-61A828AB66A5}" destId="{8C63F2DA-4003-4B4F-9734-E0037D88A081}" srcOrd="2" destOrd="0" presId="urn:microsoft.com/office/officeart/2011/layout/TabList"/>
    <dgm:cxn modelId="{E260EAA1-4C8A-48AC-9401-06E9C7AB62D0}" type="presParOf" srcId="{55EB81D7-0DE9-4E5A-BAE3-42FCD7B83C97}" destId="{61F94DAE-2163-4AD4-A8CC-92AE0AC2A664}" srcOrd="1" destOrd="0" presId="urn:microsoft.com/office/officeart/2011/layout/TabList"/>
    <dgm:cxn modelId="{AB826F54-6DE3-4786-943D-763828B32202}" type="presParOf" srcId="{55EB81D7-0DE9-4E5A-BAE3-42FCD7B83C97}" destId="{4A6C633E-3C19-442E-AFBB-D0F8746C9991}" srcOrd="2" destOrd="0" presId="urn:microsoft.com/office/officeart/2011/layout/TabList"/>
    <dgm:cxn modelId="{5873F537-B19E-4C05-933B-2AE01BC4D656}" type="presParOf" srcId="{4A6C633E-3C19-442E-AFBB-D0F8746C9991}" destId="{AFE8BFC8-4DAC-4CA3-A3E8-C2A0595EB5CB}" srcOrd="0" destOrd="0" presId="urn:microsoft.com/office/officeart/2011/layout/TabList"/>
    <dgm:cxn modelId="{E1AA0CE2-4FA6-4710-B38A-A8C66269371F}" type="presParOf" srcId="{4A6C633E-3C19-442E-AFBB-D0F8746C9991}" destId="{B2AB7965-D1D2-4FB6-BDFB-8C7379D77B16}" srcOrd="1" destOrd="0" presId="urn:microsoft.com/office/officeart/2011/layout/TabList"/>
    <dgm:cxn modelId="{006D0FF6-450D-495F-AAC7-C8F05124C3E6}" type="presParOf" srcId="{4A6C633E-3C19-442E-AFBB-D0F8746C9991}" destId="{15658A9F-AEC2-4BF9-92D9-8A2C0F61D732}" srcOrd="2" destOrd="0" presId="urn:microsoft.com/office/officeart/2011/layout/TabList"/>
    <dgm:cxn modelId="{ABFB96F8-2DA5-42EB-B4D1-5D9C212E8EC1}" type="presParOf" srcId="{55EB81D7-0DE9-4E5A-BAE3-42FCD7B83C97}" destId="{E70EEDD3-E60E-4954-BDB6-5C3CAB7D733D}" srcOrd="3" destOrd="0" presId="urn:microsoft.com/office/officeart/2011/layout/TabList"/>
    <dgm:cxn modelId="{D492D38E-AE1B-4F4B-B487-735BE5B1820E}" type="presParOf" srcId="{55EB81D7-0DE9-4E5A-BAE3-42FCD7B83C97}" destId="{B291DDD9-BBC3-40D6-BCE9-F66F0CC0F489}" srcOrd="4" destOrd="0" presId="urn:microsoft.com/office/officeart/2011/layout/TabList"/>
    <dgm:cxn modelId="{BDDC52F0-ABB8-40BB-BE8A-F19B7690B1F3}" type="presParOf" srcId="{B291DDD9-BBC3-40D6-BCE9-F66F0CC0F489}" destId="{EC2213D3-6BFA-4DBD-B5DA-1E3B4150730A}" srcOrd="0" destOrd="0" presId="urn:microsoft.com/office/officeart/2011/layout/TabList"/>
    <dgm:cxn modelId="{F018511E-3BB3-44CF-85A7-051DF246601C}" type="presParOf" srcId="{B291DDD9-BBC3-40D6-BCE9-F66F0CC0F489}" destId="{CB15EF46-9CDB-4E44-A2EB-04207C5349A1}" srcOrd="1" destOrd="0" presId="urn:microsoft.com/office/officeart/2011/layout/TabList"/>
    <dgm:cxn modelId="{721152C8-1F4A-4378-87C8-35DB156668AA}" type="presParOf" srcId="{B291DDD9-BBC3-40D6-BCE9-F66F0CC0F489}" destId="{BB3384ED-5406-4FCC-B493-E965C8F6D34F}"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9D5966-CFF9-4621-8793-09BD2EC4DE32}"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n-US"/>
        </a:p>
      </dgm:t>
    </dgm:pt>
    <dgm:pt modelId="{9C68A8A2-AB42-4F47-BB89-F04D8297FF4D}">
      <dgm:prSet phldrT="[Text]"/>
      <dgm:spPr/>
      <dgm:t>
        <a:bodyPr/>
        <a:lstStyle/>
        <a:p>
          <a:r>
            <a:rPr lang="en-US" dirty="0" smtClean="0"/>
            <a:t>Random Forest</a:t>
          </a:r>
          <a:endParaRPr lang="en-US" dirty="0"/>
        </a:p>
      </dgm:t>
    </dgm:pt>
    <dgm:pt modelId="{8594FBE2-2405-4757-836D-F86F2E6F3E3A}" type="parTrans" cxnId="{08142181-F335-46E8-8A9B-19D94A844C75}">
      <dgm:prSet/>
      <dgm:spPr/>
      <dgm:t>
        <a:bodyPr/>
        <a:lstStyle/>
        <a:p>
          <a:endParaRPr lang="en-US"/>
        </a:p>
      </dgm:t>
    </dgm:pt>
    <dgm:pt modelId="{86A429CA-194C-4D26-88CE-8C0199F01D57}" type="sibTrans" cxnId="{08142181-F335-46E8-8A9B-19D94A844C75}">
      <dgm:prSet/>
      <dgm:spPr/>
      <dgm:t>
        <a:bodyPr/>
        <a:lstStyle/>
        <a:p>
          <a:endParaRPr lang="en-US"/>
        </a:p>
      </dgm:t>
    </dgm:pt>
    <dgm:pt modelId="{B7F53ABE-2D2C-4B19-8D62-EE9C086DA529}">
      <dgm:prSet phldrT="[Text]"/>
      <dgm:spPr/>
      <dgm:t>
        <a:bodyPr/>
        <a:lstStyle/>
        <a:p>
          <a:r>
            <a:rPr lang="en-US" dirty="0" smtClean="0"/>
            <a:t>XGBRF</a:t>
          </a:r>
          <a:endParaRPr lang="en-US" dirty="0"/>
        </a:p>
      </dgm:t>
    </dgm:pt>
    <dgm:pt modelId="{B4CD039A-2C81-414C-9E97-5F5C54347C36}" type="parTrans" cxnId="{0DAD75F3-AC06-4875-900E-56F7C8DC7278}">
      <dgm:prSet/>
      <dgm:spPr/>
      <dgm:t>
        <a:bodyPr/>
        <a:lstStyle/>
        <a:p>
          <a:endParaRPr lang="en-US"/>
        </a:p>
      </dgm:t>
    </dgm:pt>
    <dgm:pt modelId="{599DCAD4-D8DE-4606-BD37-0CF2D2C6BE72}" type="sibTrans" cxnId="{0DAD75F3-AC06-4875-900E-56F7C8DC7278}">
      <dgm:prSet/>
      <dgm:spPr/>
      <dgm:t>
        <a:bodyPr/>
        <a:lstStyle/>
        <a:p>
          <a:endParaRPr lang="en-US"/>
        </a:p>
      </dgm:t>
    </dgm:pt>
    <dgm:pt modelId="{E73E6A32-3B6A-4412-8331-9E4D7BAB3541}">
      <dgm:prSet phldrT="[Text]"/>
      <dgm:spPr/>
      <dgm:t>
        <a:bodyPr/>
        <a:lstStyle/>
        <a:p>
          <a:r>
            <a:rPr lang="en-US" dirty="0" smtClean="0"/>
            <a:t>Logistic Regression</a:t>
          </a:r>
          <a:endParaRPr lang="en-US" dirty="0"/>
        </a:p>
      </dgm:t>
    </dgm:pt>
    <dgm:pt modelId="{6CB3D925-035B-44F7-8BC3-2B03C9CB9721}" type="parTrans" cxnId="{A06350EC-DAD5-4914-AF43-B67F1C327E46}">
      <dgm:prSet/>
      <dgm:spPr/>
      <dgm:t>
        <a:bodyPr/>
        <a:lstStyle/>
        <a:p>
          <a:endParaRPr lang="en-US"/>
        </a:p>
      </dgm:t>
    </dgm:pt>
    <dgm:pt modelId="{B612CE4C-58E1-4622-89F6-AFA57CE5E15E}" type="sibTrans" cxnId="{A06350EC-DAD5-4914-AF43-B67F1C327E46}">
      <dgm:prSet/>
      <dgm:spPr/>
      <dgm:t>
        <a:bodyPr/>
        <a:lstStyle/>
        <a:p>
          <a:endParaRPr lang="en-US"/>
        </a:p>
      </dgm:t>
    </dgm:pt>
    <dgm:pt modelId="{12228513-973F-407D-A640-95374D0AB6F3}">
      <dgm:prSet phldrT="[Text]"/>
      <dgm:spPr/>
      <dgm:t>
        <a:bodyPr/>
        <a:lstStyle/>
        <a:p>
          <a:r>
            <a:rPr lang="en-US" dirty="0" smtClean="0"/>
            <a:t>Extreme Gradient Boosting</a:t>
          </a:r>
          <a:endParaRPr lang="en-US" dirty="0"/>
        </a:p>
      </dgm:t>
    </dgm:pt>
    <dgm:pt modelId="{A05A21AB-A314-4825-A79F-360B4E3BA158}" type="parTrans" cxnId="{F0BA847D-623F-4199-8919-7D8B62B1E7DE}">
      <dgm:prSet/>
      <dgm:spPr/>
      <dgm:t>
        <a:bodyPr/>
        <a:lstStyle/>
        <a:p>
          <a:endParaRPr lang="en-US"/>
        </a:p>
      </dgm:t>
    </dgm:pt>
    <dgm:pt modelId="{18EF1240-2307-47EE-8443-908A3A964655}" type="sibTrans" cxnId="{F0BA847D-623F-4199-8919-7D8B62B1E7DE}">
      <dgm:prSet/>
      <dgm:spPr/>
      <dgm:t>
        <a:bodyPr/>
        <a:lstStyle/>
        <a:p>
          <a:endParaRPr lang="en-US"/>
        </a:p>
      </dgm:t>
    </dgm:pt>
    <dgm:pt modelId="{460D15B3-FF3E-43B8-8C30-4193EA332042}">
      <dgm:prSet phldrT="[Text]"/>
      <dgm:spPr/>
      <dgm:t>
        <a:bodyPr/>
        <a:lstStyle/>
        <a:p>
          <a:r>
            <a:rPr lang="en-US" dirty="0" smtClean="0"/>
            <a:t>Stacking Classifier</a:t>
          </a:r>
          <a:endParaRPr lang="en-US" dirty="0"/>
        </a:p>
      </dgm:t>
    </dgm:pt>
    <dgm:pt modelId="{770668FD-BFCF-4CA8-892F-CD863F3C0725}" type="parTrans" cxnId="{F04C15F2-BD56-4309-A4C9-E58320C98ECD}">
      <dgm:prSet/>
      <dgm:spPr/>
      <dgm:t>
        <a:bodyPr/>
        <a:lstStyle/>
        <a:p>
          <a:endParaRPr lang="en-US"/>
        </a:p>
      </dgm:t>
    </dgm:pt>
    <dgm:pt modelId="{01F6F57B-7626-4887-B19F-E25D93CB9720}" type="sibTrans" cxnId="{F04C15F2-BD56-4309-A4C9-E58320C98ECD}">
      <dgm:prSet/>
      <dgm:spPr/>
      <dgm:t>
        <a:bodyPr/>
        <a:lstStyle/>
        <a:p>
          <a:endParaRPr lang="en-US"/>
        </a:p>
      </dgm:t>
    </dgm:pt>
    <dgm:pt modelId="{7F34A548-4A21-445A-8E2D-9D5C9279FD15}" type="pres">
      <dgm:prSet presAssocID="{BB9D5966-CFF9-4621-8793-09BD2EC4DE32}" presName="diagram" presStyleCnt="0">
        <dgm:presLayoutVars>
          <dgm:chPref val="1"/>
          <dgm:dir/>
          <dgm:animOne val="branch"/>
          <dgm:animLvl val="lvl"/>
          <dgm:resizeHandles val="exact"/>
        </dgm:presLayoutVars>
      </dgm:prSet>
      <dgm:spPr/>
    </dgm:pt>
    <dgm:pt modelId="{FA6852FD-EBE6-4DF8-A2AF-7F100F7A2CC8}" type="pres">
      <dgm:prSet presAssocID="{9C68A8A2-AB42-4F47-BB89-F04D8297FF4D}" presName="root1" presStyleCnt="0"/>
      <dgm:spPr/>
    </dgm:pt>
    <dgm:pt modelId="{B3757FC3-FEC3-49CA-B97E-C570A9BA8FFC}" type="pres">
      <dgm:prSet presAssocID="{9C68A8A2-AB42-4F47-BB89-F04D8297FF4D}" presName="LevelOneTextNode" presStyleLbl="node0" presStyleIdx="0" presStyleCnt="5" custScaleX="226740" custScaleY="190959" custLinFactX="-84652" custLinFactNeighborX="-100000" custLinFactNeighborY="81856">
        <dgm:presLayoutVars>
          <dgm:chPref val="3"/>
        </dgm:presLayoutVars>
      </dgm:prSet>
      <dgm:spPr/>
    </dgm:pt>
    <dgm:pt modelId="{1DB45971-F619-4A82-99AC-0B89919CD0F4}" type="pres">
      <dgm:prSet presAssocID="{9C68A8A2-AB42-4F47-BB89-F04D8297FF4D}" presName="level2hierChild" presStyleCnt="0"/>
      <dgm:spPr/>
    </dgm:pt>
    <dgm:pt modelId="{29CCD74A-BB95-4E96-B4D2-3CF1EDC8F85C}" type="pres">
      <dgm:prSet presAssocID="{B7F53ABE-2D2C-4B19-8D62-EE9C086DA529}" presName="root1" presStyleCnt="0"/>
      <dgm:spPr/>
    </dgm:pt>
    <dgm:pt modelId="{54168BE4-9DA9-434D-AFEC-216D37336479}" type="pres">
      <dgm:prSet presAssocID="{B7F53ABE-2D2C-4B19-8D62-EE9C086DA529}" presName="LevelOneTextNode" presStyleLbl="node0" presStyleIdx="1" presStyleCnt="5" custScaleX="253089" custScaleY="164964" custLinFactX="-94598" custLinFactY="200000" custLinFactNeighborX="-100000" custLinFactNeighborY="212974">
        <dgm:presLayoutVars>
          <dgm:chPref val="3"/>
        </dgm:presLayoutVars>
      </dgm:prSet>
      <dgm:spPr/>
      <dgm:t>
        <a:bodyPr/>
        <a:lstStyle/>
        <a:p>
          <a:endParaRPr lang="en-US"/>
        </a:p>
      </dgm:t>
    </dgm:pt>
    <dgm:pt modelId="{858EFF62-C410-44F4-A86A-ED64E2C15E4C}" type="pres">
      <dgm:prSet presAssocID="{B7F53ABE-2D2C-4B19-8D62-EE9C086DA529}" presName="level2hierChild" presStyleCnt="0"/>
      <dgm:spPr/>
    </dgm:pt>
    <dgm:pt modelId="{CCCDBB95-BFAD-4B2E-857C-726C8F990C14}" type="pres">
      <dgm:prSet presAssocID="{E73E6A32-3B6A-4412-8331-9E4D7BAB3541}" presName="root1" presStyleCnt="0"/>
      <dgm:spPr/>
    </dgm:pt>
    <dgm:pt modelId="{52C6FA33-1FFC-42BC-A857-8E4A17D8F9F4}" type="pres">
      <dgm:prSet presAssocID="{E73E6A32-3B6A-4412-8331-9E4D7BAB3541}" presName="LevelOneTextNode" presStyleLbl="node0" presStyleIdx="2" presStyleCnt="5" custAng="0" custScaleX="166689" custScaleY="557503" custLinFactX="-200000" custLinFactY="-100000" custLinFactNeighborX="-224656" custLinFactNeighborY="-140895">
        <dgm:presLayoutVars>
          <dgm:chPref val="3"/>
        </dgm:presLayoutVars>
      </dgm:prSet>
      <dgm:spPr/>
    </dgm:pt>
    <dgm:pt modelId="{A8FE4857-6A32-4A95-A237-193074E664F4}" type="pres">
      <dgm:prSet presAssocID="{E73E6A32-3B6A-4412-8331-9E4D7BAB3541}" presName="level2hierChild" presStyleCnt="0"/>
      <dgm:spPr/>
    </dgm:pt>
    <dgm:pt modelId="{BD325321-2FB3-4B4B-8001-843F6F3CE7D2}" type="pres">
      <dgm:prSet presAssocID="{12228513-973F-407D-A640-95374D0AB6F3}" presName="root1" presStyleCnt="0"/>
      <dgm:spPr/>
    </dgm:pt>
    <dgm:pt modelId="{E20D5F5D-C97D-4C7D-A991-0F3F0B48D616}" type="pres">
      <dgm:prSet presAssocID="{12228513-973F-407D-A640-95374D0AB6F3}" presName="LevelOneTextNode" presStyleLbl="node0" presStyleIdx="3" presStyleCnt="5" custScaleX="224938" custScaleY="177995" custLinFactX="-79531" custLinFactY="-300000" custLinFactNeighborX="-100000" custLinFactNeighborY="-316831">
        <dgm:presLayoutVars>
          <dgm:chPref val="3"/>
        </dgm:presLayoutVars>
      </dgm:prSet>
      <dgm:spPr/>
    </dgm:pt>
    <dgm:pt modelId="{2BF7F5C2-0985-48CD-BE29-31A8B101C2B8}" type="pres">
      <dgm:prSet presAssocID="{12228513-973F-407D-A640-95374D0AB6F3}" presName="level2hierChild" presStyleCnt="0"/>
      <dgm:spPr/>
    </dgm:pt>
    <dgm:pt modelId="{852C9A4E-884D-4D9E-B5C2-97C82D19D3B3}" type="pres">
      <dgm:prSet presAssocID="{460D15B3-FF3E-43B8-8C30-4193EA332042}" presName="root1" presStyleCnt="0"/>
      <dgm:spPr/>
    </dgm:pt>
    <dgm:pt modelId="{276CDE7B-FE4D-4743-8ADC-E7C7A0441056}" type="pres">
      <dgm:prSet presAssocID="{460D15B3-FF3E-43B8-8C30-4193EA332042}" presName="LevelOneTextNode" presStyleLbl="node0" presStyleIdx="4" presStyleCnt="5" custScaleX="226740" custScaleY="190959" custLinFactX="100000" custLinFactY="-352649" custLinFactNeighborX="165061" custLinFactNeighborY="-400000">
        <dgm:presLayoutVars>
          <dgm:chPref val="3"/>
        </dgm:presLayoutVars>
      </dgm:prSet>
      <dgm:spPr/>
      <dgm:t>
        <a:bodyPr/>
        <a:lstStyle/>
        <a:p>
          <a:endParaRPr lang="en-US"/>
        </a:p>
      </dgm:t>
    </dgm:pt>
    <dgm:pt modelId="{93F44745-774A-4BB8-9815-77E4D2110871}" type="pres">
      <dgm:prSet presAssocID="{460D15B3-FF3E-43B8-8C30-4193EA332042}" presName="level2hierChild" presStyleCnt="0"/>
      <dgm:spPr/>
    </dgm:pt>
  </dgm:ptLst>
  <dgm:cxnLst>
    <dgm:cxn modelId="{F04C15F2-BD56-4309-A4C9-E58320C98ECD}" srcId="{BB9D5966-CFF9-4621-8793-09BD2EC4DE32}" destId="{460D15B3-FF3E-43B8-8C30-4193EA332042}" srcOrd="4" destOrd="0" parTransId="{770668FD-BFCF-4CA8-892F-CD863F3C0725}" sibTransId="{01F6F57B-7626-4887-B19F-E25D93CB9720}"/>
    <dgm:cxn modelId="{1F3F82E1-7327-4690-BA34-266378F56587}" type="presOf" srcId="{12228513-973F-407D-A640-95374D0AB6F3}" destId="{E20D5F5D-C97D-4C7D-A991-0F3F0B48D616}" srcOrd="0" destOrd="0" presId="urn:microsoft.com/office/officeart/2005/8/layout/hierarchy2"/>
    <dgm:cxn modelId="{F0BA847D-623F-4199-8919-7D8B62B1E7DE}" srcId="{BB9D5966-CFF9-4621-8793-09BD2EC4DE32}" destId="{12228513-973F-407D-A640-95374D0AB6F3}" srcOrd="3" destOrd="0" parTransId="{A05A21AB-A314-4825-A79F-360B4E3BA158}" sibTransId="{18EF1240-2307-47EE-8443-908A3A964655}"/>
    <dgm:cxn modelId="{0DAD75F3-AC06-4875-900E-56F7C8DC7278}" srcId="{BB9D5966-CFF9-4621-8793-09BD2EC4DE32}" destId="{B7F53ABE-2D2C-4B19-8D62-EE9C086DA529}" srcOrd="1" destOrd="0" parTransId="{B4CD039A-2C81-414C-9E97-5F5C54347C36}" sibTransId="{599DCAD4-D8DE-4606-BD37-0CF2D2C6BE72}"/>
    <dgm:cxn modelId="{81E78151-B30B-4F70-938D-72AB14B8B3F2}" type="presOf" srcId="{B7F53ABE-2D2C-4B19-8D62-EE9C086DA529}" destId="{54168BE4-9DA9-434D-AFEC-216D37336479}" srcOrd="0" destOrd="0" presId="urn:microsoft.com/office/officeart/2005/8/layout/hierarchy2"/>
    <dgm:cxn modelId="{08142181-F335-46E8-8A9B-19D94A844C75}" srcId="{BB9D5966-CFF9-4621-8793-09BD2EC4DE32}" destId="{9C68A8A2-AB42-4F47-BB89-F04D8297FF4D}" srcOrd="0" destOrd="0" parTransId="{8594FBE2-2405-4757-836D-F86F2E6F3E3A}" sibTransId="{86A429CA-194C-4D26-88CE-8C0199F01D57}"/>
    <dgm:cxn modelId="{A06350EC-DAD5-4914-AF43-B67F1C327E46}" srcId="{BB9D5966-CFF9-4621-8793-09BD2EC4DE32}" destId="{E73E6A32-3B6A-4412-8331-9E4D7BAB3541}" srcOrd="2" destOrd="0" parTransId="{6CB3D925-035B-44F7-8BC3-2B03C9CB9721}" sibTransId="{B612CE4C-58E1-4622-89F6-AFA57CE5E15E}"/>
    <dgm:cxn modelId="{5FCF1907-B989-4369-9057-AA7839D6E546}" type="presOf" srcId="{BB9D5966-CFF9-4621-8793-09BD2EC4DE32}" destId="{7F34A548-4A21-445A-8E2D-9D5C9279FD15}" srcOrd="0" destOrd="0" presId="urn:microsoft.com/office/officeart/2005/8/layout/hierarchy2"/>
    <dgm:cxn modelId="{4E7D001C-CB5C-41CE-A83B-88A5F19E15C6}" type="presOf" srcId="{460D15B3-FF3E-43B8-8C30-4193EA332042}" destId="{276CDE7B-FE4D-4743-8ADC-E7C7A0441056}" srcOrd="0" destOrd="0" presId="urn:microsoft.com/office/officeart/2005/8/layout/hierarchy2"/>
    <dgm:cxn modelId="{30A243C6-23D9-40C2-ABF4-493DAF1FADD7}" type="presOf" srcId="{9C68A8A2-AB42-4F47-BB89-F04D8297FF4D}" destId="{B3757FC3-FEC3-49CA-B97E-C570A9BA8FFC}" srcOrd="0" destOrd="0" presId="urn:microsoft.com/office/officeart/2005/8/layout/hierarchy2"/>
    <dgm:cxn modelId="{9E43B68D-80BC-42C5-B3A9-DBC2CF75F9AB}" type="presOf" srcId="{E73E6A32-3B6A-4412-8331-9E4D7BAB3541}" destId="{52C6FA33-1FFC-42BC-A857-8E4A17D8F9F4}" srcOrd="0" destOrd="0" presId="urn:microsoft.com/office/officeart/2005/8/layout/hierarchy2"/>
    <dgm:cxn modelId="{2738786F-E553-4C4F-8234-9E50E7AA5CDE}" type="presParOf" srcId="{7F34A548-4A21-445A-8E2D-9D5C9279FD15}" destId="{FA6852FD-EBE6-4DF8-A2AF-7F100F7A2CC8}" srcOrd="0" destOrd="0" presId="urn:microsoft.com/office/officeart/2005/8/layout/hierarchy2"/>
    <dgm:cxn modelId="{CA18767B-DA3A-4FF5-A1DB-84A6B0603194}" type="presParOf" srcId="{FA6852FD-EBE6-4DF8-A2AF-7F100F7A2CC8}" destId="{B3757FC3-FEC3-49CA-B97E-C570A9BA8FFC}" srcOrd="0" destOrd="0" presId="urn:microsoft.com/office/officeart/2005/8/layout/hierarchy2"/>
    <dgm:cxn modelId="{947EFAAE-8CA7-40BE-98AB-8BB62DEBD43B}" type="presParOf" srcId="{FA6852FD-EBE6-4DF8-A2AF-7F100F7A2CC8}" destId="{1DB45971-F619-4A82-99AC-0B89919CD0F4}" srcOrd="1" destOrd="0" presId="urn:microsoft.com/office/officeart/2005/8/layout/hierarchy2"/>
    <dgm:cxn modelId="{5542E921-4F8C-42DD-BE87-EEE2B4C44938}" type="presParOf" srcId="{7F34A548-4A21-445A-8E2D-9D5C9279FD15}" destId="{29CCD74A-BB95-4E96-B4D2-3CF1EDC8F85C}" srcOrd="1" destOrd="0" presId="urn:microsoft.com/office/officeart/2005/8/layout/hierarchy2"/>
    <dgm:cxn modelId="{CA42D2C5-5AA5-4B06-B464-D5D938528526}" type="presParOf" srcId="{29CCD74A-BB95-4E96-B4D2-3CF1EDC8F85C}" destId="{54168BE4-9DA9-434D-AFEC-216D37336479}" srcOrd="0" destOrd="0" presId="urn:microsoft.com/office/officeart/2005/8/layout/hierarchy2"/>
    <dgm:cxn modelId="{04946964-A808-421B-938B-6C8DDEFC988A}" type="presParOf" srcId="{29CCD74A-BB95-4E96-B4D2-3CF1EDC8F85C}" destId="{858EFF62-C410-44F4-A86A-ED64E2C15E4C}" srcOrd="1" destOrd="0" presId="urn:microsoft.com/office/officeart/2005/8/layout/hierarchy2"/>
    <dgm:cxn modelId="{D13E680E-D83A-49E9-8ECC-5C61AB3A2E5D}" type="presParOf" srcId="{7F34A548-4A21-445A-8E2D-9D5C9279FD15}" destId="{CCCDBB95-BFAD-4B2E-857C-726C8F990C14}" srcOrd="2" destOrd="0" presId="urn:microsoft.com/office/officeart/2005/8/layout/hierarchy2"/>
    <dgm:cxn modelId="{94B9C097-CCE3-452C-A1CF-327A35759B6A}" type="presParOf" srcId="{CCCDBB95-BFAD-4B2E-857C-726C8F990C14}" destId="{52C6FA33-1FFC-42BC-A857-8E4A17D8F9F4}" srcOrd="0" destOrd="0" presId="urn:microsoft.com/office/officeart/2005/8/layout/hierarchy2"/>
    <dgm:cxn modelId="{6664C484-EF0F-4208-8CC3-6B515450B61D}" type="presParOf" srcId="{CCCDBB95-BFAD-4B2E-857C-726C8F990C14}" destId="{A8FE4857-6A32-4A95-A237-193074E664F4}" srcOrd="1" destOrd="0" presId="urn:microsoft.com/office/officeart/2005/8/layout/hierarchy2"/>
    <dgm:cxn modelId="{D14C8EA9-4D37-4AAB-87F2-5ED7005C4FD8}" type="presParOf" srcId="{7F34A548-4A21-445A-8E2D-9D5C9279FD15}" destId="{BD325321-2FB3-4B4B-8001-843F6F3CE7D2}" srcOrd="3" destOrd="0" presId="urn:microsoft.com/office/officeart/2005/8/layout/hierarchy2"/>
    <dgm:cxn modelId="{B7679380-E048-4C74-860A-7185EAABFB4D}" type="presParOf" srcId="{BD325321-2FB3-4B4B-8001-843F6F3CE7D2}" destId="{E20D5F5D-C97D-4C7D-A991-0F3F0B48D616}" srcOrd="0" destOrd="0" presId="urn:microsoft.com/office/officeart/2005/8/layout/hierarchy2"/>
    <dgm:cxn modelId="{3674F138-9B63-48B4-8B87-918A209E3D75}" type="presParOf" srcId="{BD325321-2FB3-4B4B-8001-843F6F3CE7D2}" destId="{2BF7F5C2-0985-48CD-BE29-31A8B101C2B8}" srcOrd="1" destOrd="0" presId="urn:microsoft.com/office/officeart/2005/8/layout/hierarchy2"/>
    <dgm:cxn modelId="{A68684A6-58D2-42A0-8E4E-0A6422E107D8}" type="presParOf" srcId="{7F34A548-4A21-445A-8E2D-9D5C9279FD15}" destId="{852C9A4E-884D-4D9E-B5C2-97C82D19D3B3}" srcOrd="4" destOrd="0" presId="urn:microsoft.com/office/officeart/2005/8/layout/hierarchy2"/>
    <dgm:cxn modelId="{047561C8-9E5C-42BC-9DDF-CB32BB355A50}" type="presParOf" srcId="{852C9A4E-884D-4D9E-B5C2-97C82D19D3B3}" destId="{276CDE7B-FE4D-4743-8ADC-E7C7A0441056}" srcOrd="0" destOrd="0" presId="urn:microsoft.com/office/officeart/2005/8/layout/hierarchy2"/>
    <dgm:cxn modelId="{49142955-08DF-46C9-A1A7-C5D39065EEBD}" type="presParOf" srcId="{852C9A4E-884D-4D9E-B5C2-97C82D19D3B3}" destId="{93F44745-774A-4BB8-9815-77E4D211087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384ED-5406-4FCC-B493-E965C8F6D34F}">
      <dsp:nvSpPr>
        <dsp:cNvPr id="0" name=""/>
        <dsp:cNvSpPr/>
      </dsp:nvSpPr>
      <dsp:spPr>
        <a:xfrm>
          <a:off x="0" y="4486123"/>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658A9F-AEC2-4BF9-92D9-8A2C0F61D732}">
      <dsp:nvSpPr>
        <dsp:cNvPr id="0" name=""/>
        <dsp:cNvSpPr/>
      </dsp:nvSpPr>
      <dsp:spPr>
        <a:xfrm>
          <a:off x="0" y="2966681"/>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63F2DA-4003-4B4F-9734-E0037D88A081}">
      <dsp:nvSpPr>
        <dsp:cNvPr id="0" name=""/>
        <dsp:cNvSpPr/>
      </dsp:nvSpPr>
      <dsp:spPr>
        <a:xfrm>
          <a:off x="0" y="1447239"/>
          <a:ext cx="10515600"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FEA93-6FE0-4334-A128-4EBD56E910B9}">
      <dsp:nvSpPr>
        <dsp:cNvPr id="0" name=""/>
        <dsp:cNvSpPr/>
      </dsp:nvSpPr>
      <dsp:spPr>
        <a:xfrm>
          <a:off x="2734055" y="151"/>
          <a:ext cx="7781544" cy="1447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ctr" defTabSz="1244600">
            <a:lnSpc>
              <a:spcPct val="90000"/>
            </a:lnSpc>
            <a:spcBef>
              <a:spcPct val="0"/>
            </a:spcBef>
            <a:spcAft>
              <a:spcPct val="35000"/>
            </a:spcAft>
          </a:pPr>
          <a:r>
            <a:rPr lang="en-US" sz="2800" b="1" kern="1200" dirty="0" smtClean="0"/>
            <a:t> E.g. </a:t>
          </a:r>
          <a:r>
            <a:rPr lang="en-US" sz="2800" b="1" i="1" kern="1200" dirty="0" smtClean="0"/>
            <a:t>Selling Vehicle insurance along with health insurance</a:t>
          </a:r>
          <a:endParaRPr lang="en-US" sz="2800" b="1" i="1" kern="1200" dirty="0"/>
        </a:p>
      </dsp:txBody>
      <dsp:txXfrm>
        <a:off x="2734055" y="151"/>
        <a:ext cx="7781544" cy="1447087"/>
      </dsp:txXfrm>
    </dsp:sp>
    <dsp:sp modelId="{7B469611-7AD5-412B-9653-3DD232F3BB32}">
      <dsp:nvSpPr>
        <dsp:cNvPr id="0" name=""/>
        <dsp:cNvSpPr/>
      </dsp:nvSpPr>
      <dsp:spPr>
        <a:xfrm>
          <a:off x="0" y="151"/>
          <a:ext cx="2734056" cy="1447087"/>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b="1" i="1" kern="1200" dirty="0" smtClean="0">
              <a:effectLst>
                <a:outerShdw blurRad="38100" dist="38100" dir="2700000" algn="tl">
                  <a:srgbClr val="000000">
                    <a:alpha val="43137"/>
                  </a:srgbClr>
                </a:outerShdw>
              </a:effectLst>
            </a:rPr>
            <a:t>Insurance</a:t>
          </a:r>
          <a:r>
            <a:rPr lang="en-US" sz="3000" b="1" i="1" kern="1200" baseline="0" dirty="0" smtClean="0">
              <a:effectLst>
                <a:outerShdw blurRad="38100" dist="38100" dir="2700000" algn="tl">
                  <a:srgbClr val="000000">
                    <a:alpha val="43137"/>
                  </a:srgbClr>
                </a:outerShdw>
              </a:effectLst>
            </a:rPr>
            <a:t> companies</a:t>
          </a:r>
          <a:endParaRPr lang="en-US" sz="3000" b="1" i="1" kern="1200" dirty="0">
            <a:effectLst>
              <a:outerShdw blurRad="38100" dist="38100" dir="2700000" algn="tl">
                <a:srgbClr val="000000">
                  <a:alpha val="43137"/>
                </a:srgbClr>
              </a:outerShdw>
            </a:effectLst>
          </a:endParaRPr>
        </a:p>
      </dsp:txBody>
      <dsp:txXfrm>
        <a:off x="70654" y="70805"/>
        <a:ext cx="2592748" cy="1376433"/>
      </dsp:txXfrm>
    </dsp:sp>
    <dsp:sp modelId="{AFE8BFC8-4DAC-4CA3-A3E8-C2A0595EB5CB}">
      <dsp:nvSpPr>
        <dsp:cNvPr id="0" name=""/>
        <dsp:cNvSpPr/>
      </dsp:nvSpPr>
      <dsp:spPr>
        <a:xfrm>
          <a:off x="2734055" y="1519593"/>
          <a:ext cx="7781544" cy="1447087"/>
        </a:xfrm>
        <a:prstGeom prst="rect">
          <a:avLst/>
        </a:prstGeom>
        <a:noFill/>
        <a:ln>
          <a:noFill/>
        </a:ln>
        <a:effectLst/>
      </dsp:spPr>
      <dsp:style>
        <a:lnRef idx="0">
          <a:scrgbClr r="0" g="0" b="0"/>
        </a:lnRef>
        <a:fillRef idx="0">
          <a:scrgbClr r="0" g="0" b="0"/>
        </a:fillRef>
        <a:effectRef idx="0">
          <a:scrgbClr r="0" g="0" b="0"/>
        </a:effectRef>
        <a:fontRef idx="minor"/>
      </dsp:style>
    </dsp:sp>
    <dsp:sp modelId="{B2AB7965-D1D2-4FB6-BDFB-8C7379D77B16}">
      <dsp:nvSpPr>
        <dsp:cNvPr id="0" name=""/>
        <dsp:cNvSpPr/>
      </dsp:nvSpPr>
      <dsp:spPr>
        <a:xfrm>
          <a:off x="0" y="1519593"/>
          <a:ext cx="2734056" cy="1447087"/>
        </a:xfrm>
        <a:prstGeom prst="round2SameRect">
          <a:avLst>
            <a:gd name="adj1" fmla="val 16670"/>
            <a:gd name="adj2" fmla="val 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b="1" i="1" kern="1200" dirty="0" smtClean="0">
              <a:effectLst>
                <a:outerShdw blurRad="38100" dist="38100" dir="2700000" algn="tl">
                  <a:srgbClr val="000000">
                    <a:alpha val="43137"/>
                  </a:srgbClr>
                </a:outerShdw>
              </a:effectLst>
            </a:rPr>
            <a:t>E-commerce</a:t>
          </a:r>
          <a:endParaRPr lang="en-US" sz="3000" kern="1200" dirty="0">
            <a:effectLst>
              <a:outerShdw blurRad="38100" dist="38100" dir="2700000" algn="tl">
                <a:srgbClr val="000000">
                  <a:alpha val="43137"/>
                </a:srgbClr>
              </a:outerShdw>
            </a:effectLst>
          </a:endParaRPr>
        </a:p>
      </dsp:txBody>
      <dsp:txXfrm>
        <a:off x="70654" y="1590247"/>
        <a:ext cx="2592748" cy="1376433"/>
      </dsp:txXfrm>
    </dsp:sp>
    <dsp:sp modelId="{EC2213D3-6BFA-4DBD-B5DA-1E3B4150730A}">
      <dsp:nvSpPr>
        <dsp:cNvPr id="0" name=""/>
        <dsp:cNvSpPr/>
      </dsp:nvSpPr>
      <dsp:spPr>
        <a:xfrm>
          <a:off x="2734055" y="3039035"/>
          <a:ext cx="7781544" cy="1447087"/>
        </a:xfrm>
        <a:prstGeom prst="rect">
          <a:avLst/>
        </a:prstGeom>
        <a:noFill/>
        <a:ln>
          <a:noFill/>
        </a:ln>
        <a:effectLst/>
      </dsp:spPr>
      <dsp:style>
        <a:lnRef idx="0">
          <a:scrgbClr r="0" g="0" b="0"/>
        </a:lnRef>
        <a:fillRef idx="0">
          <a:scrgbClr r="0" g="0" b="0"/>
        </a:fillRef>
        <a:effectRef idx="0">
          <a:scrgbClr r="0" g="0" b="0"/>
        </a:effectRef>
        <a:fontRef idx="minor"/>
      </dsp:style>
    </dsp:sp>
    <dsp:sp modelId="{CB15EF46-9CDB-4E44-A2EB-04207C5349A1}">
      <dsp:nvSpPr>
        <dsp:cNvPr id="0" name=""/>
        <dsp:cNvSpPr/>
      </dsp:nvSpPr>
      <dsp:spPr>
        <a:xfrm>
          <a:off x="0" y="3039035"/>
          <a:ext cx="2734056" cy="1447087"/>
        </a:xfrm>
        <a:prstGeom prst="round2SameRect">
          <a:avLst>
            <a:gd name="adj1" fmla="val 16670"/>
            <a:gd name="adj2" fmla="val 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b="1" i="1" kern="1200" dirty="0" smtClean="0">
              <a:effectLst>
                <a:outerShdw blurRad="38100" dist="38100" dir="2700000" algn="tl">
                  <a:srgbClr val="000000">
                    <a:alpha val="43137"/>
                  </a:srgbClr>
                </a:outerShdw>
              </a:effectLst>
            </a:rPr>
            <a:t>Financial and Banking services </a:t>
          </a:r>
          <a:endParaRPr lang="en-US" sz="3000" b="1" i="1" kern="1200" dirty="0">
            <a:effectLst>
              <a:outerShdw blurRad="38100" dist="38100" dir="2700000" algn="tl">
                <a:srgbClr val="000000">
                  <a:alpha val="43137"/>
                </a:srgbClr>
              </a:outerShdw>
            </a:effectLst>
          </a:endParaRPr>
        </a:p>
      </dsp:txBody>
      <dsp:txXfrm>
        <a:off x="70654" y="3109689"/>
        <a:ext cx="2592748" cy="137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57FC3-FEC3-49CA-B97E-C570A9BA8FFC}">
      <dsp:nvSpPr>
        <dsp:cNvPr id="0" name=""/>
        <dsp:cNvSpPr/>
      </dsp:nvSpPr>
      <dsp:spPr>
        <a:xfrm>
          <a:off x="3709446" y="316310"/>
          <a:ext cx="1746262" cy="73534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Random Forest</a:t>
          </a:r>
          <a:endParaRPr lang="en-US" sz="1800" kern="1200" dirty="0"/>
        </a:p>
      </dsp:txBody>
      <dsp:txXfrm>
        <a:off x="3730984" y="337848"/>
        <a:ext cx="1703186" cy="692269"/>
      </dsp:txXfrm>
    </dsp:sp>
    <dsp:sp modelId="{54168BE4-9DA9-434D-AFEC-216D37336479}">
      <dsp:nvSpPr>
        <dsp:cNvPr id="0" name=""/>
        <dsp:cNvSpPr/>
      </dsp:nvSpPr>
      <dsp:spPr>
        <a:xfrm>
          <a:off x="3632846" y="2384488"/>
          <a:ext cx="1949192" cy="6352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XGBRF</a:t>
          </a:r>
          <a:endParaRPr lang="en-US" sz="1800" kern="1200" dirty="0"/>
        </a:p>
      </dsp:txBody>
      <dsp:txXfrm>
        <a:off x="3651452" y="2403094"/>
        <a:ext cx="1911980" cy="598031"/>
      </dsp:txXfrm>
    </dsp:sp>
    <dsp:sp modelId="{52C6FA33-1FFC-42BC-A857-8E4A17D8F9F4}">
      <dsp:nvSpPr>
        <dsp:cNvPr id="0" name=""/>
        <dsp:cNvSpPr/>
      </dsp:nvSpPr>
      <dsp:spPr>
        <a:xfrm>
          <a:off x="1861030" y="559573"/>
          <a:ext cx="1283773" cy="214683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Logistic Regression</a:t>
          </a:r>
          <a:endParaRPr lang="en-US" sz="1800" kern="1200" dirty="0"/>
        </a:p>
      </dsp:txBody>
      <dsp:txXfrm>
        <a:off x="1898630" y="597173"/>
        <a:ext cx="1208573" cy="2071634"/>
      </dsp:txXfrm>
    </dsp:sp>
    <dsp:sp modelId="{E20D5F5D-C97D-4C7D-A991-0F3F0B48D616}">
      <dsp:nvSpPr>
        <dsp:cNvPr id="0" name=""/>
        <dsp:cNvSpPr/>
      </dsp:nvSpPr>
      <dsp:spPr>
        <a:xfrm>
          <a:off x="3748886" y="1316514"/>
          <a:ext cx="1732384" cy="6854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Extreme Gradient Boosting</a:t>
          </a:r>
          <a:endParaRPr lang="en-US" sz="1800" kern="1200" dirty="0"/>
        </a:p>
      </dsp:txBody>
      <dsp:txXfrm>
        <a:off x="3768961" y="1336589"/>
        <a:ext cx="1692234" cy="645273"/>
      </dsp:txXfrm>
    </dsp:sp>
    <dsp:sp modelId="{276CDE7B-FE4D-4743-8ADC-E7C7A0441056}">
      <dsp:nvSpPr>
        <dsp:cNvPr id="0" name=""/>
        <dsp:cNvSpPr/>
      </dsp:nvSpPr>
      <dsp:spPr>
        <a:xfrm>
          <a:off x="7172959" y="1536691"/>
          <a:ext cx="1746262" cy="73534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Stacking Classifier</a:t>
          </a:r>
          <a:endParaRPr lang="en-US" sz="1800" kern="1200" dirty="0"/>
        </a:p>
      </dsp:txBody>
      <dsp:txXfrm>
        <a:off x="7194497" y="1558229"/>
        <a:ext cx="1703186" cy="692269"/>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CB9F7D-C39E-4A4A-93B8-301BAECAFC2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409764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B9F7D-C39E-4A4A-93B8-301BAECAFC2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153417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B9F7D-C39E-4A4A-93B8-301BAECAFC2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216802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B9F7D-C39E-4A4A-93B8-301BAECAFC2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237709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CB9F7D-C39E-4A4A-93B8-301BAECAFC2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29107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CB9F7D-C39E-4A4A-93B8-301BAECAFC2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19624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CB9F7D-C39E-4A4A-93B8-301BAECAFC2A}"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143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CB9F7D-C39E-4A4A-93B8-301BAECAFC2A}"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283179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B9F7D-C39E-4A4A-93B8-301BAECAFC2A}"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215677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CB9F7D-C39E-4A4A-93B8-301BAECAFC2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167057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CB9F7D-C39E-4A4A-93B8-301BAECAFC2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704DF-7B4D-48CB-A347-5CBABAD8911F}" type="slidenum">
              <a:rPr lang="en-US" smtClean="0"/>
              <a:t>‹#›</a:t>
            </a:fld>
            <a:endParaRPr lang="en-US"/>
          </a:p>
        </p:txBody>
      </p:sp>
    </p:spTree>
    <p:extLst>
      <p:ext uri="{BB962C8B-B14F-4D97-AF65-F5344CB8AC3E}">
        <p14:creationId xmlns:p14="http://schemas.microsoft.com/office/powerpoint/2010/main" val="281876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B9F7D-C39E-4A4A-93B8-301BAECAFC2A}" type="datetimeFigureOut">
              <a:rPr lang="en-US" smtClean="0"/>
              <a:t>12/13/2020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704DF-7B4D-48CB-A347-5CBABAD8911F}" type="slidenum">
              <a:rPr lang="en-US" smtClean="0"/>
              <a:t>‹#›</a:t>
            </a:fld>
            <a:endParaRPr lang="en-US"/>
          </a:p>
        </p:txBody>
      </p:sp>
    </p:spTree>
    <p:extLst>
      <p:ext uri="{BB962C8B-B14F-4D97-AF65-F5344CB8AC3E}">
        <p14:creationId xmlns:p14="http://schemas.microsoft.com/office/powerpoint/2010/main" val="223926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1859915"/>
          </a:xfrm>
        </p:spPr>
        <p:txBody>
          <a:bodyPr>
            <a:normAutofit fontScale="90000"/>
          </a:bodyPr>
          <a:lstStyle/>
          <a:p>
            <a:pPr algn="ctr"/>
            <a:r>
              <a:rPr lang="en-US" sz="6600" dirty="0" smtClean="0">
                <a:latin typeface="Algerian" panose="04020705040A02060702" pitchFamily="82" charset="0"/>
              </a:rPr>
              <a:t>AFTER MARKET</a:t>
            </a:r>
            <a:r>
              <a:rPr lang="en-US" sz="6600" dirty="0">
                <a:latin typeface="Algerian" panose="04020705040A02060702" pitchFamily="82" charset="0"/>
              </a:rPr>
              <a:t/>
            </a:r>
            <a:br>
              <a:rPr lang="en-US" sz="6600" dirty="0">
                <a:latin typeface="Algerian" panose="04020705040A02060702" pitchFamily="82" charset="0"/>
              </a:rPr>
            </a:br>
            <a:r>
              <a:rPr lang="en-US" sz="2700" b="1" i="1" u="sng" dirty="0" smtClean="0">
                <a:effectLst>
                  <a:outerShdw blurRad="38100" dist="38100" dir="2700000" algn="tl">
                    <a:srgbClr val="000000">
                      <a:alpha val="43137"/>
                    </a:srgbClr>
                  </a:outerShdw>
                </a:effectLst>
              </a:rPr>
              <a:t>“ Cash Up by Cross-Selling”</a:t>
            </a:r>
            <a:r>
              <a:rPr lang="en-US" sz="6600" b="1" i="1" u="sng" dirty="0" smtClean="0">
                <a:effectLst>
                  <a:outerShdw blurRad="38100" dist="38100" dir="2700000" algn="tl">
                    <a:srgbClr val="000000">
                      <a:alpha val="43137"/>
                    </a:srgbClr>
                  </a:outerShdw>
                </a:effectLst>
              </a:rPr>
              <a:t/>
            </a:r>
            <a:br>
              <a:rPr lang="en-US" sz="6600" b="1" i="1" u="sng" dirty="0" smtClean="0">
                <a:effectLst>
                  <a:outerShdw blurRad="38100" dist="38100" dir="2700000" algn="tl">
                    <a:srgbClr val="000000">
                      <a:alpha val="43137"/>
                    </a:srgbClr>
                  </a:outerShdw>
                </a:effectLst>
              </a:rPr>
            </a:br>
            <a:endParaRPr lang="en-US" sz="6600" dirty="0">
              <a:latin typeface="Algerian" panose="04020705040A02060702" pitchFamily="82" charset="0"/>
            </a:endParaRPr>
          </a:p>
        </p:txBody>
      </p:sp>
      <p:pic>
        <p:nvPicPr>
          <p:cNvPr id="11" name="Content Placeholder 10"/>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6725"/>
          <a:stretch/>
        </p:blipFill>
        <p:spPr>
          <a:xfrm>
            <a:off x="3657600" y="1893602"/>
            <a:ext cx="4876800" cy="3931920"/>
          </a:xfrm>
        </p:spPr>
      </p:pic>
      <p:sp>
        <p:nvSpPr>
          <p:cNvPr id="10" name="Text Placeholder 9"/>
          <p:cNvSpPr>
            <a:spLocks noGrp="1"/>
          </p:cNvSpPr>
          <p:nvPr>
            <p:ph type="body" sz="half" idx="4294967295"/>
          </p:nvPr>
        </p:nvSpPr>
        <p:spPr>
          <a:xfrm rot="10800000" flipV="1">
            <a:off x="8646160" y="5039360"/>
            <a:ext cx="2499360" cy="1158240"/>
          </a:xfrm>
        </p:spPr>
        <p:txBody>
          <a:bodyPr>
            <a:normAutofit lnSpcReduction="10000"/>
          </a:bodyPr>
          <a:lstStyle/>
          <a:p>
            <a:pPr marL="0" indent="0">
              <a:buNone/>
            </a:pPr>
            <a:r>
              <a:rPr lang="en-US" sz="2000" b="1" i="1" u="sng" dirty="0" smtClean="0">
                <a:effectLst>
                  <a:outerShdw blurRad="38100" dist="38100" dir="2700000" algn="tl">
                    <a:srgbClr val="000000">
                      <a:alpha val="43137"/>
                    </a:srgbClr>
                  </a:outerShdw>
                </a:effectLst>
              </a:rPr>
              <a:t>Created By</a:t>
            </a:r>
          </a:p>
          <a:p>
            <a:pPr marL="0" indent="0">
              <a:buNone/>
            </a:pPr>
            <a:r>
              <a:rPr lang="en-US" sz="2000" b="1" i="1" dirty="0" smtClean="0">
                <a:effectLst>
                  <a:outerShdw blurRad="38100" dist="38100" dir="2700000" algn="tl">
                    <a:srgbClr val="000000">
                      <a:alpha val="43137"/>
                    </a:srgbClr>
                  </a:outerShdw>
                </a:effectLst>
              </a:rPr>
              <a:t>Mohan Suresh</a:t>
            </a:r>
          </a:p>
          <a:p>
            <a:pPr marL="0" indent="0">
              <a:buNone/>
            </a:pPr>
            <a:r>
              <a:rPr lang="en-US" sz="2000" b="1" i="1" dirty="0" smtClean="0">
                <a:effectLst>
                  <a:outerShdw blurRad="38100" dist="38100" dir="2700000" algn="tl">
                    <a:srgbClr val="000000">
                      <a:alpha val="43137"/>
                    </a:srgbClr>
                  </a:outerShdw>
                </a:effectLst>
              </a:rPr>
              <a:t>Dec 2020</a:t>
            </a:r>
          </a:p>
        </p:txBody>
      </p:sp>
    </p:spTree>
    <p:extLst>
      <p:ext uri="{BB962C8B-B14F-4D97-AF65-F5344CB8AC3E}">
        <p14:creationId xmlns:p14="http://schemas.microsoft.com/office/powerpoint/2010/main" val="381498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335915"/>
          </a:xfrm>
        </p:spPr>
        <p:txBody>
          <a:bodyPr>
            <a:normAutofit fontScale="90000"/>
          </a:bodyPr>
          <a:lstStyle/>
          <a:p>
            <a:pPr algn="ctr"/>
            <a:r>
              <a:rPr lang="en-US" b="1" i="1" u="sng" dirty="0" smtClean="0">
                <a:effectLst>
                  <a:outerShdw blurRad="38100" dist="38100" dir="2700000" algn="tl">
                    <a:srgbClr val="000000">
                      <a:alpha val="43137"/>
                    </a:srgbClr>
                  </a:outerShdw>
                </a:effectLst>
              </a:rPr>
              <a:t>Hypothesis Generation</a:t>
            </a:r>
            <a:endParaRPr lang="en-US" b="1" i="1" u="sng"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838200" y="843280"/>
            <a:ext cx="10515600" cy="5333683"/>
          </a:xfrm>
        </p:spPr>
        <p:txBody>
          <a:bodyPr>
            <a:normAutofit fontScale="77500" lnSpcReduction="20000"/>
          </a:bodyPr>
          <a:lstStyle/>
          <a:p>
            <a:endParaRPr lang="en-US" dirty="0" smtClean="0">
              <a:effectLst>
                <a:outerShdw blurRad="38100" dist="38100" dir="2700000" algn="tl">
                  <a:srgbClr val="000000">
                    <a:alpha val="43137"/>
                  </a:srgbClr>
                </a:outerShdw>
              </a:effectLst>
            </a:endParaRPr>
          </a:p>
          <a:p>
            <a:r>
              <a:rPr lang="en-US" sz="3100" dirty="0"/>
              <a:t>Are old customers more likely to subscribe to Vehicle Insurance compared to young customers ?</a:t>
            </a:r>
          </a:p>
          <a:p>
            <a:r>
              <a:rPr lang="en-US" sz="3100" dirty="0"/>
              <a:t>Are Male customers more interested in opting for the to Vehicle Insurance compared to female customers ?</a:t>
            </a:r>
          </a:p>
          <a:p>
            <a:r>
              <a:rPr lang="en-US" sz="3100" dirty="0"/>
              <a:t>Customers holding driving license are likely to entertain the request for Vehicle Insurance or not?</a:t>
            </a:r>
          </a:p>
          <a:p>
            <a:r>
              <a:rPr lang="en-US" sz="3100" dirty="0"/>
              <a:t>Does the region the customer belongs to tell us anything about their chances of subscribing ?</a:t>
            </a:r>
          </a:p>
          <a:p>
            <a:r>
              <a:rPr lang="en-US" sz="3100" dirty="0"/>
              <a:t>Customer with previous insurance live are interested in opting?</a:t>
            </a:r>
          </a:p>
          <a:p>
            <a:r>
              <a:rPr lang="en-US" sz="3100" dirty="0"/>
              <a:t>Are the customers with less age of vehicle is not more interested in subscribing?</a:t>
            </a:r>
          </a:p>
          <a:p>
            <a:r>
              <a:rPr lang="en-US" sz="3100" dirty="0"/>
              <a:t>Customer with damaged vehicles will opt or not?</a:t>
            </a:r>
          </a:p>
          <a:p>
            <a:r>
              <a:rPr lang="en-US" sz="3100" dirty="0"/>
              <a:t>Does the channel(email, Phone) via which the customer getting contacted have any impact on opting?</a:t>
            </a:r>
          </a:p>
          <a:p>
            <a:r>
              <a:rPr lang="en-US" sz="3100" dirty="0"/>
              <a:t>Does the number of days the customers have associated with the insurance company and their response to interest in vehicle insurance are correlated?</a:t>
            </a:r>
          </a:p>
        </p:txBody>
      </p:sp>
    </p:spTree>
    <p:extLst>
      <p:ext uri="{BB962C8B-B14F-4D97-AF65-F5344CB8AC3E}">
        <p14:creationId xmlns:p14="http://schemas.microsoft.com/office/powerpoint/2010/main" val="388150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335915"/>
          </a:xfrm>
        </p:spPr>
        <p:txBody>
          <a:bodyPr>
            <a:normAutofit fontScale="90000"/>
          </a:bodyPr>
          <a:lstStyle/>
          <a:p>
            <a:pPr algn="ctr"/>
            <a:r>
              <a:rPr lang="en-US" b="1" i="1" u="sng" dirty="0" smtClean="0">
                <a:effectLst>
                  <a:outerShdw blurRad="38100" dist="38100" dir="2700000" algn="tl">
                    <a:srgbClr val="000000">
                      <a:alpha val="43137"/>
                    </a:srgbClr>
                  </a:outerShdw>
                </a:effectLst>
              </a:rPr>
              <a:t>Raw Data</a:t>
            </a:r>
            <a:endParaRPr lang="en-US" b="1" i="1" u="sng" dirty="0">
              <a:effectLst>
                <a:outerShdw blurRad="38100" dist="38100" dir="2700000" algn="tl">
                  <a:srgbClr val="000000">
                    <a:alpha val="43137"/>
                  </a:srgbClr>
                </a:outerShdw>
              </a:effectLst>
            </a:endParaRPr>
          </a:p>
        </p:txBody>
      </p:sp>
      <p:pic>
        <p:nvPicPr>
          <p:cNvPr id="2" name="Content Placeholder 1"/>
          <p:cNvPicPr>
            <a:picLocks noGrp="1" noChangeAspect="1"/>
          </p:cNvPicPr>
          <p:nvPr>
            <p:ph idx="1"/>
          </p:nvPr>
        </p:nvPicPr>
        <p:blipFill>
          <a:blip r:embed="rId2"/>
          <a:stretch>
            <a:fillRect/>
          </a:stretch>
        </p:blipFill>
        <p:spPr>
          <a:xfrm>
            <a:off x="101600" y="917575"/>
            <a:ext cx="6400800" cy="5747385"/>
          </a:xfrm>
          <a:prstGeom prst="rect">
            <a:avLst/>
          </a:prstGeom>
        </p:spPr>
      </p:pic>
      <p:pic>
        <p:nvPicPr>
          <p:cNvPr id="4" name="Picture 3"/>
          <p:cNvPicPr>
            <a:picLocks noChangeAspect="1"/>
          </p:cNvPicPr>
          <p:nvPr/>
        </p:nvPicPr>
        <p:blipFill>
          <a:blip r:embed="rId3"/>
          <a:stretch>
            <a:fillRect/>
          </a:stretch>
        </p:blipFill>
        <p:spPr>
          <a:xfrm>
            <a:off x="6502399" y="3994150"/>
            <a:ext cx="5689601" cy="1714500"/>
          </a:xfrm>
          <a:prstGeom prst="rect">
            <a:avLst/>
          </a:prstGeom>
        </p:spPr>
      </p:pic>
      <p:pic>
        <p:nvPicPr>
          <p:cNvPr id="5" name="Picture 4"/>
          <p:cNvPicPr>
            <a:picLocks noChangeAspect="1"/>
          </p:cNvPicPr>
          <p:nvPr/>
        </p:nvPicPr>
        <p:blipFill>
          <a:blip r:embed="rId4"/>
          <a:stretch>
            <a:fillRect/>
          </a:stretch>
        </p:blipFill>
        <p:spPr>
          <a:xfrm>
            <a:off x="6573518" y="1889760"/>
            <a:ext cx="5618482" cy="1676400"/>
          </a:xfrm>
          <a:prstGeom prst="rect">
            <a:avLst/>
          </a:prstGeom>
        </p:spPr>
      </p:pic>
    </p:spTree>
    <p:extLst>
      <p:ext uri="{BB962C8B-B14F-4D97-AF65-F5344CB8AC3E}">
        <p14:creationId xmlns:p14="http://schemas.microsoft.com/office/powerpoint/2010/main" val="272253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335915"/>
          </a:xfrm>
        </p:spPr>
        <p:txBody>
          <a:bodyPr>
            <a:normAutofit fontScale="90000"/>
          </a:bodyPr>
          <a:lstStyle/>
          <a:p>
            <a:pPr algn="ctr"/>
            <a:r>
              <a:rPr lang="en-US" b="1" i="1" u="sng" dirty="0" smtClean="0">
                <a:effectLst>
                  <a:outerShdw blurRad="38100" dist="38100" dir="2700000" algn="tl">
                    <a:srgbClr val="000000">
                      <a:alpha val="43137"/>
                    </a:srgbClr>
                  </a:outerShdw>
                </a:effectLst>
              </a:rPr>
              <a:t>Distribution of input features and response</a:t>
            </a:r>
            <a:endParaRPr lang="en-US" b="1" i="1" u="sng"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838200" y="843280"/>
            <a:ext cx="10515600" cy="5333683"/>
          </a:xfrm>
        </p:spPr>
        <p:txBody>
          <a:bodyPr>
            <a:normAutofit/>
          </a:bodyPr>
          <a:lstStyle/>
          <a:p>
            <a:r>
              <a:rPr lang="en-US" sz="2400" b="1" u="sng" dirty="0" smtClean="0">
                <a:effectLst>
                  <a:outerShdw blurRad="38100" dist="38100" dir="2700000" algn="tl">
                    <a:srgbClr val="000000">
                      <a:alpha val="43137"/>
                    </a:srgbClr>
                  </a:outerShdw>
                </a:effectLst>
              </a:rPr>
              <a:t>Output response</a:t>
            </a:r>
          </a:p>
          <a:p>
            <a:endParaRPr lang="en-US" sz="2400" b="1" u="sng" dirty="0">
              <a:effectLst>
                <a:outerShdw blurRad="38100" dist="38100" dir="2700000" algn="tl">
                  <a:srgbClr val="000000">
                    <a:alpha val="43137"/>
                  </a:srgbClr>
                </a:outerShdw>
              </a:effectLst>
            </a:endParaRPr>
          </a:p>
          <a:p>
            <a:endParaRPr lang="en-US" sz="2400" b="1" u="sng" dirty="0" smtClean="0">
              <a:effectLst>
                <a:outerShdw blurRad="38100" dist="38100" dir="2700000" algn="tl">
                  <a:srgbClr val="000000">
                    <a:alpha val="43137"/>
                  </a:srgbClr>
                </a:outerShdw>
              </a:effectLst>
            </a:endParaRPr>
          </a:p>
          <a:p>
            <a:pPr marL="0" indent="0">
              <a:buNone/>
            </a:pPr>
            <a:r>
              <a:rPr lang="en-US" sz="2400" dirty="0" smtClean="0">
                <a:effectLst>
                  <a:outerShdw blurRad="38100" dist="38100" dir="2700000" algn="tl">
                    <a:srgbClr val="000000">
                      <a:alpha val="43137"/>
                    </a:srgbClr>
                  </a:outerShdw>
                </a:effectLst>
              </a:rPr>
              <a:t>Where class 0 denotes Negative response and class 1 denotes positive</a:t>
            </a:r>
            <a:endParaRPr lang="en-US" sz="2400" dirty="0">
              <a:effectLst>
                <a:outerShdw blurRad="38100" dist="38100" dir="2700000" algn="tl">
                  <a:srgbClr val="000000">
                    <a:alpha val="43137"/>
                  </a:srgbClr>
                </a:outerShdw>
              </a:effectLst>
            </a:endParaRPr>
          </a:p>
          <a:p>
            <a:r>
              <a:rPr lang="en-US" sz="2400" b="1" u="sng" dirty="0" smtClean="0">
                <a:effectLst>
                  <a:outerShdw blurRad="38100" dist="38100" dir="2700000" algn="tl">
                    <a:srgbClr val="000000">
                      <a:alpha val="43137"/>
                    </a:srgbClr>
                  </a:outerShdw>
                </a:effectLst>
              </a:rPr>
              <a:t>Visualizing </a:t>
            </a:r>
            <a:r>
              <a:rPr lang="en-US" sz="2400" b="1" u="sng" dirty="0">
                <a:effectLst>
                  <a:outerShdw blurRad="38100" dist="38100" dir="2700000" algn="tl">
                    <a:srgbClr val="000000">
                      <a:alpha val="43137"/>
                    </a:srgbClr>
                  </a:outerShdw>
                </a:effectLst>
              </a:rPr>
              <a:t>the same target distribution </a:t>
            </a:r>
            <a:r>
              <a:rPr lang="en-US" sz="2400" b="1" u="sng" dirty="0" smtClean="0">
                <a:effectLst>
                  <a:outerShdw blurRad="38100" dist="38100" dir="2700000" algn="tl">
                    <a:srgbClr val="000000">
                      <a:alpha val="43137"/>
                    </a:srgbClr>
                  </a:outerShdw>
                </a:effectLst>
              </a:rPr>
              <a:t>using </a:t>
            </a:r>
            <a:r>
              <a:rPr lang="en-US" sz="2400" b="1" u="sng" dirty="0" err="1" smtClean="0">
                <a:effectLst>
                  <a:outerShdw blurRad="38100" dist="38100" dir="2700000" algn="tl">
                    <a:srgbClr val="000000">
                      <a:alpha val="43137"/>
                    </a:srgbClr>
                  </a:outerShdw>
                </a:effectLst>
              </a:rPr>
              <a:t>countplot</a:t>
            </a:r>
            <a:endParaRPr lang="en-US" sz="2400" b="1" u="sng" dirty="0" smtClean="0">
              <a:effectLst>
                <a:outerShdw blurRad="38100" dist="38100" dir="2700000" algn="tl">
                  <a:srgbClr val="000000">
                    <a:alpha val="43137"/>
                  </a:srgbClr>
                </a:outerShdw>
              </a:effectLst>
            </a:endParaRPr>
          </a:p>
          <a:p>
            <a:endParaRPr lang="en-US" sz="2400" b="1" u="sng"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936307" y="1315085"/>
            <a:ext cx="6296025" cy="895350"/>
          </a:xfrm>
          <a:prstGeom prst="rect">
            <a:avLst/>
          </a:prstGeom>
        </p:spPr>
      </p:pic>
      <p:pic>
        <p:nvPicPr>
          <p:cNvPr id="3" name="Picture 2"/>
          <p:cNvPicPr>
            <a:picLocks noChangeAspect="1"/>
          </p:cNvPicPr>
          <p:nvPr/>
        </p:nvPicPr>
        <p:blipFill>
          <a:blip r:embed="rId3"/>
          <a:stretch>
            <a:fillRect/>
          </a:stretch>
        </p:blipFill>
        <p:spPr>
          <a:xfrm>
            <a:off x="1021397" y="3288666"/>
            <a:ext cx="7909243" cy="2888297"/>
          </a:xfrm>
          <a:prstGeom prst="rect">
            <a:avLst/>
          </a:prstGeom>
        </p:spPr>
      </p:pic>
    </p:spTree>
    <p:extLst>
      <p:ext uri="{BB962C8B-B14F-4D97-AF65-F5344CB8AC3E}">
        <p14:creationId xmlns:p14="http://schemas.microsoft.com/office/powerpoint/2010/main" val="95000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335915"/>
          </a:xfrm>
        </p:spPr>
        <p:txBody>
          <a:bodyPr>
            <a:normAutofit fontScale="90000"/>
          </a:bodyPr>
          <a:lstStyle/>
          <a:p>
            <a:pPr algn="ctr"/>
            <a:r>
              <a:rPr lang="en-US" b="1" i="1" u="sng" dirty="0" smtClean="0">
                <a:effectLst>
                  <a:outerShdw blurRad="38100" dist="38100" dir="2700000" algn="tl">
                    <a:srgbClr val="000000">
                      <a:alpha val="43137"/>
                    </a:srgbClr>
                  </a:outerShdw>
                </a:effectLst>
              </a:rPr>
              <a:t>Distribution of input features and response</a:t>
            </a:r>
            <a:endParaRPr lang="en-US" b="1" i="1" u="sng" dirty="0">
              <a:effectLst>
                <a:outerShdw blurRad="38100" dist="38100" dir="2700000" algn="tl">
                  <a:srgbClr val="000000">
                    <a:alpha val="43137"/>
                  </a:srgbClr>
                </a:outerShdw>
              </a:effectLst>
            </a:endParaRPr>
          </a:p>
        </p:txBody>
      </p:sp>
      <p:pic>
        <p:nvPicPr>
          <p:cNvPr id="2" name="Content Placeholder 1"/>
          <p:cNvPicPr>
            <a:picLocks noGrp="1" noChangeAspect="1"/>
          </p:cNvPicPr>
          <p:nvPr>
            <p:ph idx="1"/>
          </p:nvPr>
        </p:nvPicPr>
        <p:blipFill>
          <a:blip r:embed="rId2"/>
          <a:stretch>
            <a:fillRect/>
          </a:stretch>
        </p:blipFill>
        <p:spPr>
          <a:xfrm>
            <a:off x="0" y="1483678"/>
            <a:ext cx="5124450" cy="3829050"/>
          </a:xfrm>
          <a:prstGeom prst="rect">
            <a:avLst/>
          </a:prstGeom>
        </p:spPr>
      </p:pic>
      <p:pic>
        <p:nvPicPr>
          <p:cNvPr id="3" name="Picture 2"/>
          <p:cNvPicPr>
            <a:picLocks noChangeAspect="1"/>
          </p:cNvPicPr>
          <p:nvPr/>
        </p:nvPicPr>
        <p:blipFill>
          <a:blip r:embed="rId3"/>
          <a:stretch>
            <a:fillRect/>
          </a:stretch>
        </p:blipFill>
        <p:spPr>
          <a:xfrm>
            <a:off x="5232400" y="802958"/>
            <a:ext cx="6959600" cy="5886450"/>
          </a:xfrm>
          <a:prstGeom prst="rect">
            <a:avLst/>
          </a:prstGeom>
        </p:spPr>
      </p:pic>
    </p:spTree>
    <p:extLst>
      <p:ext uri="{BB962C8B-B14F-4D97-AF65-F5344CB8AC3E}">
        <p14:creationId xmlns:p14="http://schemas.microsoft.com/office/powerpoint/2010/main" val="333187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75285"/>
            <a:ext cx="10515600" cy="335915"/>
          </a:xfrm>
        </p:spPr>
        <p:txBody>
          <a:bodyPr>
            <a:normAutofit fontScale="90000"/>
          </a:bodyPr>
          <a:lstStyle/>
          <a:p>
            <a:pPr algn="ctr"/>
            <a:r>
              <a:rPr lang="en-US" b="1" i="1" u="sng" dirty="0" smtClean="0">
                <a:effectLst>
                  <a:outerShdw blurRad="38100" dist="38100" dir="2700000" algn="tl">
                    <a:srgbClr val="000000">
                      <a:alpha val="43137"/>
                    </a:srgbClr>
                  </a:outerShdw>
                </a:effectLst>
              </a:rPr>
              <a:t>Distribution of input features and response</a:t>
            </a:r>
            <a:endParaRPr lang="en-US" b="1" i="1" u="sng"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stretch>
            <a:fillRect/>
          </a:stretch>
        </p:blipFill>
        <p:spPr>
          <a:xfrm>
            <a:off x="614997" y="1081246"/>
            <a:ext cx="6080443" cy="2606833"/>
          </a:xfrm>
          <a:prstGeom prst="rect">
            <a:avLst/>
          </a:prstGeom>
        </p:spPr>
      </p:pic>
      <p:pic>
        <p:nvPicPr>
          <p:cNvPr id="6" name="Picture 5"/>
          <p:cNvPicPr>
            <a:picLocks noChangeAspect="1"/>
          </p:cNvPicPr>
          <p:nvPr/>
        </p:nvPicPr>
        <p:blipFill>
          <a:blip r:embed="rId3"/>
          <a:stretch>
            <a:fillRect/>
          </a:stretch>
        </p:blipFill>
        <p:spPr>
          <a:xfrm>
            <a:off x="466407" y="3688079"/>
            <a:ext cx="6615113" cy="2611121"/>
          </a:xfrm>
          <a:prstGeom prst="rect">
            <a:avLst/>
          </a:prstGeom>
        </p:spPr>
      </p:pic>
      <p:pic>
        <p:nvPicPr>
          <p:cNvPr id="8" name="Picture 7"/>
          <p:cNvPicPr>
            <a:picLocks noChangeAspect="1"/>
          </p:cNvPicPr>
          <p:nvPr/>
        </p:nvPicPr>
        <p:blipFill>
          <a:blip r:embed="rId4"/>
          <a:stretch>
            <a:fillRect/>
          </a:stretch>
        </p:blipFill>
        <p:spPr>
          <a:xfrm>
            <a:off x="7623493" y="924560"/>
            <a:ext cx="2709228" cy="2763519"/>
          </a:xfrm>
          <a:prstGeom prst="rect">
            <a:avLst/>
          </a:prstGeom>
        </p:spPr>
      </p:pic>
      <p:sp>
        <p:nvSpPr>
          <p:cNvPr id="11" name="Rectangle 10"/>
          <p:cNvSpPr/>
          <p:nvPr/>
        </p:nvSpPr>
        <p:spPr>
          <a:xfrm>
            <a:off x="7762240" y="3688079"/>
            <a:ext cx="3498534" cy="1477328"/>
          </a:xfrm>
          <a:prstGeom prst="rect">
            <a:avLst/>
          </a:prstGeom>
        </p:spPr>
        <p:txBody>
          <a:bodyPr wrap="square">
            <a:spAutoFit/>
          </a:bodyPr>
          <a:lstStyle/>
          <a:p>
            <a:r>
              <a:rPr lang="en-US" dirty="0" smtClean="0"/>
              <a:t>From the chart we can infer that the most of the features are balanced except Driving license. Let us look at the counts of each of the categories using </a:t>
            </a:r>
            <a:r>
              <a:rPr lang="en-US" dirty="0" err="1" smtClean="0"/>
              <a:t>countplots</a:t>
            </a:r>
            <a:endParaRPr lang="en-US" dirty="0"/>
          </a:p>
        </p:txBody>
      </p:sp>
    </p:spTree>
    <p:extLst>
      <p:ext uri="{BB962C8B-B14F-4D97-AF65-F5344CB8AC3E}">
        <p14:creationId xmlns:p14="http://schemas.microsoft.com/office/powerpoint/2010/main" val="65383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75285"/>
            <a:ext cx="10515600" cy="335915"/>
          </a:xfrm>
        </p:spPr>
        <p:txBody>
          <a:bodyPr>
            <a:normAutofit fontScale="90000"/>
          </a:bodyPr>
          <a:lstStyle/>
          <a:p>
            <a:pPr algn="ctr"/>
            <a:r>
              <a:rPr lang="en-US" b="1" i="1" u="sng" dirty="0" smtClean="0">
                <a:effectLst>
                  <a:outerShdw blurRad="38100" dist="38100" dir="2700000" algn="tl">
                    <a:srgbClr val="000000">
                      <a:alpha val="43137"/>
                    </a:srgbClr>
                  </a:outerShdw>
                </a:effectLst>
              </a:rPr>
              <a:t>Distribution of input features and response</a:t>
            </a:r>
            <a:endParaRPr lang="en-US" b="1" i="1" u="sng" dirty="0">
              <a:effectLst>
                <a:outerShdw blurRad="38100" dist="38100" dir="2700000" algn="tl">
                  <a:srgbClr val="000000">
                    <a:alpha val="43137"/>
                  </a:srgbClr>
                </a:outerShdw>
              </a:effectLst>
            </a:endParaRPr>
          </a:p>
        </p:txBody>
      </p:sp>
      <p:pic>
        <p:nvPicPr>
          <p:cNvPr id="3" name="Content Placeholder 2"/>
          <p:cNvPicPr>
            <a:picLocks noGrp="1" noChangeAspect="1"/>
          </p:cNvPicPr>
          <p:nvPr>
            <p:ph idx="1"/>
          </p:nvPr>
        </p:nvPicPr>
        <p:blipFill>
          <a:blip r:embed="rId2"/>
          <a:stretch>
            <a:fillRect/>
          </a:stretch>
        </p:blipFill>
        <p:spPr>
          <a:xfrm>
            <a:off x="645160" y="982906"/>
            <a:ext cx="10515600" cy="3151336"/>
          </a:xfrm>
          <a:prstGeom prst="rect">
            <a:avLst/>
          </a:prstGeom>
        </p:spPr>
      </p:pic>
      <p:pic>
        <p:nvPicPr>
          <p:cNvPr id="4" name="Picture 3"/>
          <p:cNvPicPr>
            <a:picLocks noChangeAspect="1"/>
          </p:cNvPicPr>
          <p:nvPr/>
        </p:nvPicPr>
        <p:blipFill>
          <a:blip r:embed="rId3"/>
          <a:stretch>
            <a:fillRect/>
          </a:stretch>
        </p:blipFill>
        <p:spPr>
          <a:xfrm>
            <a:off x="645161" y="4003040"/>
            <a:ext cx="5613400" cy="2854960"/>
          </a:xfrm>
          <a:prstGeom prst="rect">
            <a:avLst/>
          </a:prstGeom>
        </p:spPr>
      </p:pic>
      <p:pic>
        <p:nvPicPr>
          <p:cNvPr id="9" name="Picture 8"/>
          <p:cNvPicPr>
            <a:picLocks noChangeAspect="1"/>
          </p:cNvPicPr>
          <p:nvPr/>
        </p:nvPicPr>
        <p:blipFill>
          <a:blip r:embed="rId4"/>
          <a:stretch>
            <a:fillRect/>
          </a:stretch>
        </p:blipFill>
        <p:spPr>
          <a:xfrm>
            <a:off x="5902960" y="4003040"/>
            <a:ext cx="5151120" cy="2854960"/>
          </a:xfrm>
          <a:prstGeom prst="rect">
            <a:avLst/>
          </a:prstGeom>
        </p:spPr>
      </p:pic>
    </p:spTree>
    <p:extLst>
      <p:ext uri="{BB962C8B-B14F-4D97-AF65-F5344CB8AC3E}">
        <p14:creationId xmlns:p14="http://schemas.microsoft.com/office/powerpoint/2010/main" val="420675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 y="434003"/>
            <a:ext cx="10911840" cy="7848302"/>
          </a:xfrm>
          <a:prstGeom prst="rect">
            <a:avLst/>
          </a:prstGeom>
        </p:spPr>
        <p:txBody>
          <a:bodyPr wrap="square">
            <a:spAutoFit/>
          </a:bodyPr>
          <a:lstStyle/>
          <a:p>
            <a:pPr lvl="0" eaLnBrk="0" fontAlgn="base" hangingPunct="0">
              <a:spcBef>
                <a:spcPct val="0"/>
              </a:spcBef>
              <a:spcAft>
                <a:spcPct val="0"/>
              </a:spcAft>
            </a:pPr>
            <a:r>
              <a:rPr lang="en-US" altLang="en-US" sz="2400" b="1" i="1" u="sng" dirty="0">
                <a:effectLst>
                  <a:outerShdw blurRad="38100" dist="38100" dir="2700000" algn="tl">
                    <a:srgbClr val="000000">
                      <a:alpha val="43137"/>
                    </a:srgbClr>
                  </a:outerShdw>
                </a:effectLst>
              </a:rPr>
              <a:t>Key observation from the given datasets are,</a:t>
            </a:r>
          </a:p>
          <a:p>
            <a:pPr lvl="0" eaLnBrk="0" fontAlgn="base" hangingPunct="0">
              <a:spcBef>
                <a:spcPct val="0"/>
              </a:spcBef>
              <a:spcAft>
                <a:spcPct val="0"/>
              </a:spcAft>
            </a:pPr>
            <a:endParaRPr lang="en-US" altLang="en-US" sz="2400" dirty="0"/>
          </a:p>
          <a:p>
            <a:pPr marL="457200" lvl="0" indent="-457200" eaLnBrk="0" fontAlgn="base" hangingPunct="0">
              <a:spcBef>
                <a:spcPct val="0"/>
              </a:spcBef>
              <a:spcAft>
                <a:spcPct val="0"/>
              </a:spcAft>
              <a:buFont typeface="+mj-lt"/>
              <a:buAutoNum type="arabicPeriod"/>
            </a:pPr>
            <a:r>
              <a:rPr lang="en-US" altLang="en-US" sz="2400" dirty="0"/>
              <a:t>Are Male customers more </a:t>
            </a:r>
            <a:r>
              <a:rPr lang="en-US" altLang="en-US" sz="2400" dirty="0" smtClean="0"/>
              <a:t>interested </a:t>
            </a:r>
            <a:r>
              <a:rPr lang="en-US" altLang="en-US" sz="2400" dirty="0"/>
              <a:t>in opting for the to Vehicle Insurance compared to female customers ?</a:t>
            </a:r>
          </a:p>
          <a:p>
            <a:pPr marL="800100" lvl="1" indent="-342900" eaLnBrk="0" fontAlgn="base" hangingPunct="0">
              <a:spcBef>
                <a:spcPct val="0"/>
              </a:spcBef>
              <a:spcAft>
                <a:spcPct val="0"/>
              </a:spcAft>
              <a:buFont typeface="Arial" panose="020B0604020202020204" pitchFamily="34" charset="0"/>
              <a:buChar char="•"/>
            </a:pPr>
            <a:r>
              <a:rPr lang="en-US" altLang="en-US" sz="2400" b="1" dirty="0">
                <a:effectLst>
                  <a:outerShdw blurRad="38100" dist="38100" dir="2700000" algn="tl">
                    <a:srgbClr val="000000">
                      <a:alpha val="43137"/>
                    </a:srgbClr>
                  </a:outerShdw>
                </a:effectLst>
              </a:rPr>
              <a:t>Yes the Male customers more </a:t>
            </a:r>
            <a:r>
              <a:rPr lang="en-US" altLang="en-US" sz="2400" b="1" dirty="0" smtClean="0">
                <a:effectLst>
                  <a:outerShdw blurRad="38100" dist="38100" dir="2700000" algn="tl">
                    <a:srgbClr val="000000">
                      <a:alpha val="43137"/>
                    </a:srgbClr>
                  </a:outerShdw>
                </a:effectLst>
              </a:rPr>
              <a:t>interested </a:t>
            </a:r>
            <a:r>
              <a:rPr lang="en-US" altLang="en-US" sz="2400" b="1" dirty="0">
                <a:effectLst>
                  <a:outerShdw blurRad="38100" dist="38100" dir="2700000" algn="tl">
                    <a:srgbClr val="000000">
                      <a:alpha val="43137"/>
                    </a:srgbClr>
                  </a:outerShdw>
                </a:effectLst>
              </a:rPr>
              <a:t>in </a:t>
            </a:r>
            <a:r>
              <a:rPr lang="en-US" altLang="en-US" sz="2400" b="1" dirty="0" smtClean="0">
                <a:effectLst>
                  <a:outerShdw blurRad="38100" dist="38100" dir="2700000" algn="tl">
                    <a:srgbClr val="000000">
                      <a:alpha val="43137"/>
                    </a:srgbClr>
                  </a:outerShdw>
                </a:effectLst>
              </a:rPr>
              <a:t>opting</a:t>
            </a:r>
          </a:p>
          <a:p>
            <a:pPr lvl="1" eaLnBrk="0" fontAlgn="base" hangingPunct="0">
              <a:spcBef>
                <a:spcPct val="0"/>
              </a:spcBef>
              <a:spcAft>
                <a:spcPct val="0"/>
              </a:spcAft>
            </a:pPr>
            <a:endParaRPr lang="en-US" altLang="en-US" sz="2400" b="1" dirty="0">
              <a:effectLst>
                <a:outerShdw blurRad="38100" dist="38100" dir="2700000" algn="tl">
                  <a:srgbClr val="000000">
                    <a:alpha val="43137"/>
                  </a:srgbClr>
                </a:outerShdw>
              </a:effectLst>
            </a:endParaRPr>
          </a:p>
          <a:p>
            <a:pPr lvl="0" eaLnBrk="0" fontAlgn="base" hangingPunct="0">
              <a:spcBef>
                <a:spcPct val="0"/>
              </a:spcBef>
              <a:spcAft>
                <a:spcPct val="0"/>
              </a:spcAft>
            </a:pPr>
            <a:r>
              <a:rPr lang="en-US" altLang="en-US" sz="2400" dirty="0" smtClean="0"/>
              <a:t>2.  Customers </a:t>
            </a:r>
            <a:r>
              <a:rPr lang="en-US" altLang="en-US" sz="2400" dirty="0"/>
              <a:t>holding driving license are likely to entertain the request for Vehicle Insurance or not?</a:t>
            </a:r>
          </a:p>
          <a:p>
            <a:pPr marL="800100" lvl="1" indent="-342900" eaLnBrk="0" fontAlgn="base" hangingPunct="0">
              <a:spcBef>
                <a:spcPct val="0"/>
              </a:spcBef>
              <a:spcAft>
                <a:spcPct val="0"/>
              </a:spcAft>
              <a:buFont typeface="Arial" panose="020B0604020202020204" pitchFamily="34" charset="0"/>
              <a:buChar char="•"/>
            </a:pPr>
            <a:r>
              <a:rPr lang="en-US" altLang="en-US" sz="2400" b="1" dirty="0">
                <a:effectLst>
                  <a:outerShdw blurRad="38100" dist="38100" dir="2700000" algn="tl">
                    <a:srgbClr val="000000">
                      <a:alpha val="43137"/>
                    </a:srgbClr>
                  </a:outerShdw>
                </a:effectLst>
              </a:rPr>
              <a:t>771 customers neither have a driving license and not-interested in to get vehicle insurance for their vehicle hence people with driving license are more likely to </a:t>
            </a:r>
            <a:r>
              <a:rPr lang="en-US" altLang="en-US" sz="2400" b="1" dirty="0" smtClean="0">
                <a:effectLst>
                  <a:outerShdw blurRad="38100" dist="38100" dir="2700000" algn="tl">
                    <a:srgbClr val="000000">
                      <a:alpha val="43137"/>
                    </a:srgbClr>
                  </a:outerShdw>
                </a:effectLst>
              </a:rPr>
              <a:t>opt</a:t>
            </a:r>
          </a:p>
          <a:p>
            <a:pPr lvl="1" eaLnBrk="0" fontAlgn="base" hangingPunct="0">
              <a:spcBef>
                <a:spcPct val="0"/>
              </a:spcBef>
              <a:spcAft>
                <a:spcPct val="0"/>
              </a:spcAft>
            </a:pPr>
            <a:endParaRPr lang="en-US" altLang="en-US" sz="2400" b="1" dirty="0">
              <a:effectLst>
                <a:outerShdw blurRad="38100" dist="38100" dir="2700000" algn="tl">
                  <a:srgbClr val="000000">
                    <a:alpha val="43137"/>
                  </a:srgbClr>
                </a:outerShdw>
              </a:effectLst>
            </a:endParaRPr>
          </a:p>
          <a:p>
            <a:pPr lvl="0" eaLnBrk="0" fontAlgn="base" hangingPunct="0">
              <a:spcBef>
                <a:spcPct val="0"/>
              </a:spcBef>
              <a:spcAft>
                <a:spcPct val="0"/>
              </a:spcAft>
            </a:pPr>
            <a:r>
              <a:rPr lang="en-US" altLang="en-US" sz="2400" dirty="0" smtClean="0"/>
              <a:t>3. Customer </a:t>
            </a:r>
            <a:r>
              <a:rPr lang="en-US" altLang="en-US" sz="2400" dirty="0"/>
              <a:t>with previous insurance are interested in opting?</a:t>
            </a:r>
          </a:p>
          <a:p>
            <a:pPr marL="342900" lvl="0" indent="-342900" eaLnBrk="0" fontAlgn="base" hangingPunct="0">
              <a:spcBef>
                <a:spcPct val="0"/>
              </a:spcBef>
              <a:spcAft>
                <a:spcPct val="0"/>
              </a:spcAft>
              <a:buFont typeface="Arial" panose="020B0604020202020204" pitchFamily="34" charset="0"/>
              <a:buChar char="•"/>
            </a:pPr>
            <a:r>
              <a:rPr lang="en-US" altLang="en-US" sz="2400" b="1" dirty="0">
                <a:effectLst>
                  <a:outerShdw blurRad="38100" dist="38100" dir="2700000" algn="tl">
                    <a:srgbClr val="000000">
                      <a:alpha val="43137"/>
                    </a:srgbClr>
                  </a:outerShdw>
                </a:effectLst>
              </a:rPr>
              <a:t>previously not insured customers are highly interested to get vehicle insurance and at the same time Previously insured customers are not interested to get vehicle insurance</a:t>
            </a:r>
            <a:r>
              <a:rPr lang="en-US" altLang="en-US" sz="2400" b="1" dirty="0" smtClean="0">
                <a:effectLst>
                  <a:outerShdw blurRad="38100" dist="38100" dir="2700000" algn="tl">
                    <a:srgbClr val="000000">
                      <a:alpha val="43137"/>
                    </a:srgbClr>
                  </a:outerShdw>
                </a:effectLst>
              </a:rPr>
              <a:t>.</a:t>
            </a:r>
          </a:p>
          <a:p>
            <a:pPr marL="342900" lvl="0" indent="-342900" eaLnBrk="0" fontAlgn="base" hangingPunct="0">
              <a:spcBef>
                <a:spcPct val="0"/>
              </a:spcBef>
              <a:spcAft>
                <a:spcPct val="0"/>
              </a:spcAft>
              <a:buFont typeface="Arial" panose="020B0604020202020204" pitchFamily="34" charset="0"/>
              <a:buChar char="•"/>
            </a:pPr>
            <a:endParaRPr lang="en-US" altLang="en-US" sz="2400" b="1" dirty="0">
              <a:effectLst>
                <a:outerShdw blurRad="38100" dist="38100" dir="2700000" algn="tl">
                  <a:srgbClr val="000000">
                    <a:alpha val="43137"/>
                  </a:srgbClr>
                </a:outerShdw>
              </a:effectLst>
            </a:endParaRPr>
          </a:p>
          <a:p>
            <a:pPr marL="342900" lvl="0" indent="-342900" eaLnBrk="0" fontAlgn="base" hangingPunct="0">
              <a:spcBef>
                <a:spcPct val="0"/>
              </a:spcBef>
              <a:spcAft>
                <a:spcPct val="0"/>
              </a:spcAft>
              <a:buFont typeface="Arial" panose="020B0604020202020204" pitchFamily="34" charset="0"/>
              <a:buChar char="•"/>
            </a:pPr>
            <a:endParaRPr lang="en-US" altLang="en-US" sz="2400" b="1" dirty="0" smtClean="0">
              <a:effectLst>
                <a:outerShdw blurRad="38100" dist="38100" dir="2700000" algn="tl">
                  <a:srgbClr val="000000">
                    <a:alpha val="43137"/>
                  </a:srgbClr>
                </a:outerShdw>
              </a:effectLst>
            </a:endParaRPr>
          </a:p>
          <a:p>
            <a:pPr marL="342900" lvl="0" indent="-342900" eaLnBrk="0" fontAlgn="base" hangingPunct="0">
              <a:spcBef>
                <a:spcPct val="0"/>
              </a:spcBef>
              <a:spcAft>
                <a:spcPct val="0"/>
              </a:spcAft>
              <a:buFont typeface="Arial" panose="020B0604020202020204" pitchFamily="34" charset="0"/>
              <a:buChar char="•"/>
            </a:pPr>
            <a:endParaRPr lang="en-US" altLang="en-US" sz="2400" b="1" dirty="0">
              <a:effectLst>
                <a:outerShdw blurRad="38100" dist="38100" dir="2700000" algn="tl">
                  <a:srgbClr val="000000">
                    <a:alpha val="43137"/>
                  </a:srgbClr>
                </a:outerShdw>
              </a:effectLst>
            </a:endParaRPr>
          </a:p>
          <a:p>
            <a:pPr lvl="0" eaLnBrk="0" fontAlgn="base" hangingPunct="0">
              <a:spcBef>
                <a:spcPct val="0"/>
              </a:spcBef>
              <a:spcAft>
                <a:spcPct val="0"/>
              </a:spcAft>
            </a:pPr>
            <a:endParaRPr lang="en-US" altLang="en-US" sz="2400" b="1" dirty="0">
              <a:effectLst>
                <a:outerShdw blurRad="38100" dist="38100" dir="2700000" algn="tl">
                  <a:srgbClr val="000000">
                    <a:alpha val="43137"/>
                  </a:srgbClr>
                </a:outerShdw>
              </a:effectLst>
            </a:endParaRPr>
          </a:p>
          <a:p>
            <a:pPr lvl="0" eaLnBrk="0" fontAlgn="base" hangingPunct="0">
              <a:spcBef>
                <a:spcPct val="0"/>
              </a:spcBef>
              <a:spcAft>
                <a:spcPct val="0"/>
              </a:spcAft>
            </a:pPr>
            <a:r>
              <a:rPr lang="en-US" altLang="en-US" sz="2400" dirty="0" smtClean="0"/>
              <a:t>.</a:t>
            </a:r>
            <a:endParaRPr lang="en-US" altLang="en-US" sz="2400" dirty="0"/>
          </a:p>
        </p:txBody>
      </p:sp>
    </p:spTree>
    <p:extLst>
      <p:ext uri="{BB962C8B-B14F-4D97-AF65-F5344CB8AC3E}">
        <p14:creationId xmlns:p14="http://schemas.microsoft.com/office/powerpoint/2010/main" val="148056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 y="434003"/>
            <a:ext cx="10911840" cy="5262979"/>
          </a:xfrm>
          <a:prstGeom prst="rect">
            <a:avLst/>
          </a:prstGeom>
        </p:spPr>
        <p:txBody>
          <a:bodyPr wrap="square">
            <a:spAutoFit/>
          </a:bodyPr>
          <a:lstStyle/>
          <a:p>
            <a:pPr lvl="0" eaLnBrk="0" fontAlgn="base" hangingPunct="0">
              <a:spcBef>
                <a:spcPct val="0"/>
              </a:spcBef>
              <a:spcAft>
                <a:spcPct val="0"/>
              </a:spcAft>
            </a:pPr>
            <a:r>
              <a:rPr lang="en-US" altLang="en-US" sz="2400" b="1" i="1" u="sng" dirty="0">
                <a:effectLst>
                  <a:outerShdw blurRad="38100" dist="38100" dir="2700000" algn="tl">
                    <a:srgbClr val="000000">
                      <a:alpha val="43137"/>
                    </a:srgbClr>
                  </a:outerShdw>
                </a:effectLst>
              </a:rPr>
              <a:t>Key observation from the given datasets are,</a:t>
            </a:r>
          </a:p>
          <a:p>
            <a:pPr lvl="0" eaLnBrk="0" fontAlgn="base" hangingPunct="0">
              <a:spcBef>
                <a:spcPct val="0"/>
              </a:spcBef>
              <a:spcAft>
                <a:spcPct val="0"/>
              </a:spcAft>
            </a:pPr>
            <a:endParaRPr lang="en-US" altLang="en-US" sz="2400" dirty="0"/>
          </a:p>
          <a:p>
            <a:pPr lvl="0" eaLnBrk="0" fontAlgn="base" hangingPunct="0">
              <a:spcBef>
                <a:spcPct val="0"/>
              </a:spcBef>
              <a:spcAft>
                <a:spcPct val="0"/>
              </a:spcAft>
            </a:pPr>
            <a:r>
              <a:rPr lang="en-US" altLang="en-US" sz="2400" dirty="0" smtClean="0">
                <a:effectLst>
                  <a:outerShdw blurRad="38100" dist="38100" dir="2700000" algn="tl">
                    <a:srgbClr val="000000">
                      <a:alpha val="43137"/>
                    </a:srgbClr>
                  </a:outerShdw>
                </a:effectLst>
              </a:rPr>
              <a:t>4</a:t>
            </a:r>
            <a:r>
              <a:rPr lang="en-US" altLang="en-US" sz="2400" b="1" dirty="0" smtClean="0">
                <a:effectLst>
                  <a:outerShdw blurRad="38100" dist="38100" dir="2700000" algn="tl">
                    <a:srgbClr val="000000">
                      <a:alpha val="43137"/>
                    </a:srgbClr>
                  </a:outerShdw>
                </a:effectLst>
              </a:rPr>
              <a:t>.  </a:t>
            </a:r>
            <a:r>
              <a:rPr lang="en-US" altLang="en-US" sz="2400" dirty="0" smtClean="0"/>
              <a:t>Are the customers with less age of vehicle is not more interested in subscribing?</a:t>
            </a:r>
          </a:p>
          <a:p>
            <a:pPr marL="800100" lvl="1" indent="-342900" eaLnBrk="0" fontAlgn="base" hangingPunct="0">
              <a:spcBef>
                <a:spcPct val="0"/>
              </a:spcBef>
              <a:spcAft>
                <a:spcPct val="0"/>
              </a:spcAft>
              <a:buFont typeface="Arial" panose="020B0604020202020204" pitchFamily="34" charset="0"/>
              <a:buChar char="•"/>
            </a:pPr>
            <a:r>
              <a:rPr lang="en-US" altLang="en-US" sz="2400" b="1" dirty="0">
                <a:effectLst>
                  <a:outerShdw blurRad="38100" dist="38100" dir="2700000" algn="tl">
                    <a:srgbClr val="000000">
                      <a:alpha val="43137"/>
                    </a:srgbClr>
                  </a:outerShdw>
                </a:effectLst>
              </a:rPr>
              <a:t>from the above chart, less than 1 year old vehicle owners are less likely get insurance for their vehicle.1 to 2 years old Vehicle customers are highly interested to get insurance for their vehicle. If the vehicle is getting old , the customer is less likely to renew/get insurance for their vehicle.</a:t>
            </a:r>
          </a:p>
          <a:p>
            <a:pPr lvl="1" eaLnBrk="0" fontAlgn="base" hangingPunct="0">
              <a:spcBef>
                <a:spcPct val="0"/>
              </a:spcBef>
              <a:spcAft>
                <a:spcPct val="0"/>
              </a:spcAft>
            </a:pPr>
            <a:endParaRPr lang="en-US" altLang="en-US" sz="2400" dirty="0" smtClean="0">
              <a:effectLst>
                <a:outerShdw blurRad="38100" dist="38100" dir="2700000" algn="tl">
                  <a:srgbClr val="000000">
                    <a:alpha val="43137"/>
                  </a:srgbClr>
                </a:outerShdw>
              </a:effectLst>
            </a:endParaRPr>
          </a:p>
          <a:p>
            <a:pPr lvl="0" eaLnBrk="0" fontAlgn="base" hangingPunct="0">
              <a:spcBef>
                <a:spcPct val="0"/>
              </a:spcBef>
              <a:spcAft>
                <a:spcPct val="0"/>
              </a:spcAft>
            </a:pPr>
            <a:r>
              <a:rPr lang="en-US" altLang="en-US" sz="2400" dirty="0" smtClean="0"/>
              <a:t>5. Customer with damaged vehicles will opt or not?</a:t>
            </a:r>
          </a:p>
          <a:p>
            <a:pPr marL="800100" lvl="1" indent="-342900" eaLnBrk="0" fontAlgn="base" hangingPunct="0">
              <a:spcBef>
                <a:spcPct val="0"/>
              </a:spcBef>
              <a:spcAft>
                <a:spcPct val="0"/>
              </a:spcAft>
              <a:buFont typeface="Arial" panose="020B0604020202020204" pitchFamily="34" charset="0"/>
              <a:buChar char="•"/>
            </a:pPr>
            <a:r>
              <a:rPr lang="en-US" altLang="en-US" sz="2400" b="1" dirty="0" smtClean="0">
                <a:effectLst>
                  <a:outerShdw blurRad="38100" dist="38100" dir="2700000" algn="tl">
                    <a:srgbClr val="000000">
                      <a:alpha val="43137"/>
                    </a:srgbClr>
                  </a:outerShdw>
                </a:effectLst>
              </a:rPr>
              <a:t>Yes, damaged vehicle owners are very likely to get insurance for their vehicles</a:t>
            </a:r>
            <a:endParaRPr lang="en-US" altLang="en-US" sz="2400" b="1" dirty="0">
              <a:effectLst>
                <a:outerShdw blurRad="38100" dist="38100" dir="2700000" algn="tl">
                  <a:srgbClr val="000000">
                    <a:alpha val="43137"/>
                  </a:srgbClr>
                </a:outerShdw>
              </a:effectLst>
            </a:endParaRPr>
          </a:p>
          <a:p>
            <a:pPr marL="342900" lvl="0" indent="-342900" eaLnBrk="0" fontAlgn="base" hangingPunct="0">
              <a:spcBef>
                <a:spcPct val="0"/>
              </a:spcBef>
              <a:spcAft>
                <a:spcPct val="0"/>
              </a:spcAft>
              <a:buFont typeface="Arial" panose="020B0604020202020204" pitchFamily="34" charset="0"/>
              <a:buChar char="•"/>
            </a:pPr>
            <a:endParaRPr lang="en-US" altLang="en-US" sz="2400" b="1" dirty="0" smtClean="0">
              <a:effectLst>
                <a:outerShdw blurRad="38100" dist="38100" dir="2700000" algn="tl">
                  <a:srgbClr val="000000">
                    <a:alpha val="43137"/>
                  </a:srgbClr>
                </a:outerShdw>
              </a:effectLst>
            </a:endParaRPr>
          </a:p>
          <a:p>
            <a:pPr marL="342900" lvl="0" indent="-342900" eaLnBrk="0" fontAlgn="base" hangingPunct="0">
              <a:spcBef>
                <a:spcPct val="0"/>
              </a:spcBef>
              <a:spcAft>
                <a:spcPct val="0"/>
              </a:spcAft>
              <a:buFont typeface="Arial" panose="020B0604020202020204" pitchFamily="34" charset="0"/>
              <a:buChar char="•"/>
            </a:pPr>
            <a:endParaRPr lang="en-US" altLang="en-US" sz="2400" b="1" dirty="0">
              <a:effectLst>
                <a:outerShdw blurRad="38100" dist="38100" dir="2700000" algn="tl">
                  <a:srgbClr val="000000">
                    <a:alpha val="43137"/>
                  </a:srgbClr>
                </a:outerShdw>
              </a:effectLst>
            </a:endParaRPr>
          </a:p>
          <a:p>
            <a:pPr lvl="0" eaLnBrk="0" fontAlgn="base" hangingPunct="0">
              <a:spcBef>
                <a:spcPct val="0"/>
              </a:spcBef>
              <a:spcAft>
                <a:spcPct val="0"/>
              </a:spcAft>
            </a:pPr>
            <a:endParaRPr lang="en-US" altLang="en-US" sz="2400" b="1" dirty="0">
              <a:effectLst>
                <a:outerShdw blurRad="38100" dist="38100" dir="2700000" algn="tl">
                  <a:srgbClr val="000000">
                    <a:alpha val="43137"/>
                  </a:srgbClr>
                </a:outerShdw>
              </a:effectLst>
            </a:endParaRPr>
          </a:p>
          <a:p>
            <a:pPr lvl="0" eaLnBrk="0" fontAlgn="base" hangingPunct="0">
              <a:spcBef>
                <a:spcPct val="0"/>
              </a:spcBef>
              <a:spcAft>
                <a:spcPct val="0"/>
              </a:spcAft>
            </a:pPr>
            <a:r>
              <a:rPr lang="en-US" altLang="en-US" sz="2400" dirty="0" smtClean="0"/>
              <a:t>.</a:t>
            </a:r>
            <a:endParaRPr lang="en-US" altLang="en-US" sz="2400" dirty="0"/>
          </a:p>
        </p:txBody>
      </p:sp>
    </p:spTree>
    <p:extLst>
      <p:ext uri="{BB962C8B-B14F-4D97-AF65-F5344CB8AC3E}">
        <p14:creationId xmlns:p14="http://schemas.microsoft.com/office/powerpoint/2010/main" val="296809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lstStyle/>
          <a:p>
            <a:pPr algn="ctr"/>
            <a:r>
              <a:rPr lang="en-US" b="1" u="sng" dirty="0" smtClean="0">
                <a:effectLst>
                  <a:outerShdw blurRad="38100" dist="38100" dir="2700000" algn="tl">
                    <a:srgbClr val="000000">
                      <a:alpha val="43137"/>
                    </a:srgbClr>
                  </a:outerShdw>
                </a:effectLst>
              </a:rPr>
              <a:t>Models Used</a:t>
            </a:r>
            <a:endParaRPr lang="en-US" b="1" u="sng"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7328501"/>
              </p:ext>
            </p:extLst>
          </p:nvPr>
        </p:nvGraphicFramePr>
        <p:xfrm>
          <a:off x="447040" y="1198881"/>
          <a:ext cx="12212320" cy="517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Elbow Connector 5"/>
          <p:cNvCxnSpPr/>
          <p:nvPr/>
        </p:nvCxnSpPr>
        <p:spPr>
          <a:xfrm>
            <a:off x="5186680" y="1936275"/>
            <a:ext cx="2407920" cy="1158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61280" y="3082926"/>
            <a:ext cx="1625600"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88280" y="4058920"/>
            <a:ext cx="110236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390640" y="3049592"/>
            <a:ext cx="0" cy="99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01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rPr>
              <a:t>Model Evaluation </a:t>
            </a:r>
            <a:endParaRPr lang="en-US" b="1" u="sng"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normAutofit fontScale="62500" lnSpcReduction="20000"/>
          </a:bodyPr>
          <a:lstStyle/>
          <a:p>
            <a:pPr>
              <a:lnSpc>
                <a:spcPct val="120000"/>
              </a:lnSpc>
            </a:pPr>
            <a:r>
              <a:rPr lang="en-US" dirty="0" smtClean="0">
                <a:solidFill>
                  <a:srgbClr val="000000"/>
                </a:solidFill>
                <a:latin typeface="Inter"/>
              </a:rPr>
              <a:t>I have created a baseline model without doing much feature engineering and I was able to obtain the ROC score of 0.50 </a:t>
            </a:r>
          </a:p>
          <a:p>
            <a:endParaRPr lang="en-US" b="0" i="0" dirty="0" smtClean="0">
              <a:solidFill>
                <a:srgbClr val="000000"/>
              </a:solidFill>
              <a:effectLst/>
              <a:latin typeface="Inter"/>
            </a:endParaRPr>
          </a:p>
          <a:p>
            <a:pPr>
              <a:lnSpc>
                <a:spcPct val="120000"/>
              </a:lnSpc>
            </a:pPr>
            <a:r>
              <a:rPr lang="en-US" dirty="0" smtClean="0">
                <a:solidFill>
                  <a:srgbClr val="000000"/>
                </a:solidFill>
                <a:latin typeface="Inter"/>
              </a:rPr>
              <a:t>After setting up all the features, Four different models have been used for predicting the response of the customer on vehicle insurance. </a:t>
            </a:r>
          </a:p>
          <a:p>
            <a:pPr lvl="1"/>
            <a:endParaRPr lang="en-US" b="0" i="0" dirty="0" smtClean="0">
              <a:solidFill>
                <a:srgbClr val="000000"/>
              </a:solidFill>
              <a:effectLst/>
              <a:latin typeface="Inter"/>
            </a:endParaRPr>
          </a:p>
          <a:p>
            <a:pPr lvl="1">
              <a:lnSpc>
                <a:spcPct val="120000"/>
              </a:lnSpc>
            </a:pPr>
            <a:r>
              <a:rPr lang="en-US" b="0" i="0" dirty="0" err="1" smtClean="0">
                <a:solidFill>
                  <a:srgbClr val="000000"/>
                </a:solidFill>
                <a:effectLst/>
                <a:latin typeface="Inter"/>
              </a:rPr>
              <a:t>RandomForest</a:t>
            </a:r>
            <a:r>
              <a:rPr lang="en-US" dirty="0" smtClean="0">
                <a:solidFill>
                  <a:srgbClr val="000000"/>
                </a:solidFill>
                <a:latin typeface="Inter"/>
              </a:rPr>
              <a:t> Classifier </a:t>
            </a:r>
          </a:p>
          <a:p>
            <a:pPr lvl="1">
              <a:lnSpc>
                <a:spcPct val="120000"/>
              </a:lnSpc>
            </a:pPr>
            <a:r>
              <a:rPr lang="en-US" b="0" i="0" dirty="0" err="1" smtClean="0">
                <a:solidFill>
                  <a:srgbClr val="000000"/>
                </a:solidFill>
                <a:effectLst/>
                <a:latin typeface="Inter"/>
              </a:rPr>
              <a:t>Xgboost</a:t>
            </a:r>
            <a:r>
              <a:rPr lang="en-US" b="0" i="0" dirty="0" smtClean="0">
                <a:solidFill>
                  <a:srgbClr val="000000"/>
                </a:solidFill>
                <a:effectLst/>
                <a:latin typeface="Inter"/>
              </a:rPr>
              <a:t> Classifier</a:t>
            </a:r>
          </a:p>
          <a:p>
            <a:pPr lvl="1">
              <a:lnSpc>
                <a:spcPct val="120000"/>
              </a:lnSpc>
            </a:pPr>
            <a:r>
              <a:rPr lang="en-US" dirty="0" smtClean="0">
                <a:solidFill>
                  <a:srgbClr val="000000"/>
                </a:solidFill>
                <a:latin typeface="Inter"/>
              </a:rPr>
              <a:t>XGBRF Classifier</a:t>
            </a:r>
          </a:p>
          <a:p>
            <a:pPr marL="742950" lvl="1" indent="-285750"/>
            <a:endParaRPr lang="en-US" dirty="0">
              <a:solidFill>
                <a:srgbClr val="000000"/>
              </a:solidFill>
              <a:latin typeface="Inter"/>
            </a:endParaRPr>
          </a:p>
          <a:p>
            <a:pPr marL="457200" lvl="1" indent="0">
              <a:buNone/>
            </a:pPr>
            <a:r>
              <a:rPr lang="en-US" sz="2900" dirty="0" err="1">
                <a:solidFill>
                  <a:srgbClr val="000000"/>
                </a:solidFill>
                <a:latin typeface="Inter"/>
              </a:rPr>
              <a:t>Hyperparameter</a:t>
            </a:r>
            <a:r>
              <a:rPr lang="en-US" sz="2900" dirty="0">
                <a:solidFill>
                  <a:srgbClr val="000000"/>
                </a:solidFill>
                <a:latin typeface="Inter"/>
              </a:rPr>
              <a:t> tuning was done using </a:t>
            </a:r>
            <a:r>
              <a:rPr lang="en-US" sz="2900" b="1" u="sng" dirty="0">
                <a:solidFill>
                  <a:srgbClr val="000000"/>
                </a:solidFill>
                <a:effectLst>
                  <a:outerShdw blurRad="38100" dist="38100" dir="2700000" algn="tl">
                    <a:srgbClr val="000000">
                      <a:alpha val="43137"/>
                    </a:srgbClr>
                  </a:outerShdw>
                </a:effectLst>
                <a:latin typeface="Inter"/>
              </a:rPr>
              <a:t>Bayesian optimization </a:t>
            </a:r>
            <a:r>
              <a:rPr lang="en-US" sz="2900" dirty="0">
                <a:solidFill>
                  <a:srgbClr val="000000"/>
                </a:solidFill>
                <a:latin typeface="Inter"/>
              </a:rPr>
              <a:t>for each and every model</a:t>
            </a:r>
          </a:p>
          <a:p>
            <a:pPr marL="457200" lvl="1" indent="0">
              <a:buNone/>
            </a:pPr>
            <a:endParaRPr lang="en-US" sz="2900" dirty="0">
              <a:solidFill>
                <a:srgbClr val="000000"/>
              </a:solidFill>
              <a:latin typeface="Inter"/>
            </a:endParaRPr>
          </a:p>
          <a:p>
            <a:pPr marL="457200" lvl="1" indent="0">
              <a:buNone/>
            </a:pPr>
            <a:r>
              <a:rPr lang="en-US" sz="2900" dirty="0">
                <a:solidFill>
                  <a:srgbClr val="000000"/>
                </a:solidFill>
                <a:latin typeface="Inter"/>
              </a:rPr>
              <a:t>The final model used was </a:t>
            </a:r>
            <a:r>
              <a:rPr lang="en-US" sz="2900" b="1" u="sng" dirty="0" err="1" smtClean="0">
                <a:solidFill>
                  <a:srgbClr val="000000"/>
                </a:solidFill>
                <a:effectLst>
                  <a:outerShdw blurRad="38100" dist="38100" dir="2700000" algn="tl">
                    <a:srgbClr val="000000">
                      <a:alpha val="43137"/>
                    </a:srgbClr>
                  </a:outerShdw>
                </a:effectLst>
                <a:latin typeface="Inter"/>
              </a:rPr>
              <a:t>StackingClassifier</a:t>
            </a:r>
            <a:r>
              <a:rPr lang="en-US" sz="2900" dirty="0" smtClean="0">
                <a:solidFill>
                  <a:srgbClr val="000000"/>
                </a:solidFill>
                <a:latin typeface="Inter"/>
              </a:rPr>
              <a:t> </a:t>
            </a:r>
            <a:r>
              <a:rPr lang="en-US" sz="2900" dirty="0">
                <a:solidFill>
                  <a:srgbClr val="000000"/>
                </a:solidFill>
                <a:latin typeface="Inter"/>
              </a:rPr>
              <a:t>for predicting the </a:t>
            </a:r>
            <a:r>
              <a:rPr lang="en-US" sz="2900" b="1" u="sng" dirty="0">
                <a:solidFill>
                  <a:srgbClr val="000000"/>
                </a:solidFill>
                <a:effectLst>
                  <a:outerShdw blurRad="38100" dist="38100" dir="2700000" algn="tl">
                    <a:srgbClr val="000000">
                      <a:alpha val="43137"/>
                    </a:srgbClr>
                  </a:outerShdw>
                </a:effectLst>
                <a:latin typeface="Inter"/>
              </a:rPr>
              <a:t>output(Customer response).</a:t>
            </a:r>
          </a:p>
          <a:p>
            <a:pPr marL="457200" lvl="1" indent="0">
              <a:buNone/>
            </a:pPr>
            <a:endParaRPr lang="en-US" dirty="0" smtClean="0">
              <a:solidFill>
                <a:srgbClr val="000000"/>
              </a:solidFill>
              <a:latin typeface="Inter"/>
            </a:endParaRPr>
          </a:p>
        </p:txBody>
      </p:sp>
    </p:spTree>
    <p:extLst>
      <p:ext uri="{BB962C8B-B14F-4D97-AF65-F5344CB8AC3E}">
        <p14:creationId xmlns:p14="http://schemas.microsoft.com/office/powerpoint/2010/main" val="19593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i="1" u="sng" dirty="0" smtClean="0">
                <a:effectLst>
                  <a:outerShdw blurRad="38100" dist="38100" dir="2700000" algn="tl">
                    <a:srgbClr val="000000">
                      <a:alpha val="43137"/>
                    </a:srgbClr>
                  </a:outerShdw>
                </a:effectLst>
              </a:rPr>
              <a:t>What is Cross-selling ??</a:t>
            </a:r>
            <a:endParaRPr lang="en-US" sz="4800" b="1" i="1" u="sng"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r>
              <a:rPr lang="en-US" b="0" i="0" dirty="0" smtClean="0">
                <a:solidFill>
                  <a:srgbClr val="595858"/>
                </a:solidFill>
                <a:effectLst/>
                <a:latin typeface="Calibri" panose="020F0502020204030204" pitchFamily="34" charset="0"/>
                <a:cs typeface="Calibri" panose="020F0502020204030204" pitchFamily="34" charset="0"/>
              </a:rPr>
              <a:t>Cross-sell involves the sale of multiple products offered by a single product/service provider to a new or existing customer</a:t>
            </a:r>
            <a:r>
              <a:rPr lang="en-US" b="0" i="0" dirty="0" smtClean="0">
                <a:solidFill>
                  <a:srgbClr val="595858"/>
                </a:solidFill>
                <a:effectLst/>
                <a:latin typeface="roboto"/>
              </a:rPr>
              <a:t>.</a:t>
            </a:r>
          </a:p>
          <a:p>
            <a:r>
              <a:rPr lang="en-US" dirty="0">
                <a:solidFill>
                  <a:srgbClr val="595858"/>
                </a:solidFill>
                <a:latin typeface="Calibri" panose="020F0502020204030204" pitchFamily="34" charset="0"/>
                <a:cs typeface="Calibri" panose="020F0502020204030204" pitchFamily="34" charset="0"/>
              </a:rPr>
              <a:t>For Example,</a:t>
            </a:r>
          </a:p>
          <a:p>
            <a:pPr lvl="1"/>
            <a:r>
              <a:rPr lang="en-US" sz="2800" dirty="0">
                <a:solidFill>
                  <a:srgbClr val="595858"/>
                </a:solidFill>
                <a:latin typeface="Calibri" panose="020F0502020204030204" pitchFamily="34" charset="0"/>
                <a:cs typeface="Calibri" panose="020F0502020204030204" pitchFamily="34" charset="0"/>
              </a:rPr>
              <a:t>You plan to purchase a mobile phone worth </a:t>
            </a:r>
            <a:r>
              <a:rPr lang="en-US" sz="2800" dirty="0" smtClean="0">
                <a:solidFill>
                  <a:srgbClr val="595858"/>
                </a:solidFill>
                <a:latin typeface="Calibri" panose="020F0502020204030204" pitchFamily="34" charset="0"/>
                <a:cs typeface="Calibri" panose="020F0502020204030204" pitchFamily="34" charset="0"/>
              </a:rPr>
              <a:t>Rs 30,000 but </a:t>
            </a:r>
            <a:r>
              <a:rPr lang="en-US" sz="2800" dirty="0">
                <a:solidFill>
                  <a:srgbClr val="595858"/>
                </a:solidFill>
                <a:latin typeface="Calibri" panose="020F0502020204030204" pitchFamily="34" charset="0"/>
                <a:cs typeface="Calibri" panose="020F0502020204030204" pitchFamily="34" charset="0"/>
              </a:rPr>
              <a:t>the salesman offered you a charming deal of buying mobile phone with exclusive JBL headphones for Rs.40,000 </a:t>
            </a:r>
            <a:r>
              <a:rPr lang="en-US" sz="2800" dirty="0" smtClean="0">
                <a:solidFill>
                  <a:srgbClr val="595858"/>
                </a:solidFill>
                <a:latin typeface="Calibri" panose="020F0502020204030204" pitchFamily="34" charset="0"/>
                <a:cs typeface="Calibri" panose="020F0502020204030204" pitchFamily="34" charset="0"/>
              </a:rPr>
              <a:t>only </a:t>
            </a:r>
            <a:r>
              <a:rPr lang="en-US" sz="2800" dirty="0">
                <a:solidFill>
                  <a:srgbClr val="595858"/>
                </a:solidFill>
                <a:latin typeface="Calibri" panose="020F0502020204030204" pitchFamily="34" charset="0"/>
                <a:cs typeface="Calibri" panose="020F0502020204030204" pitchFamily="34" charset="0"/>
              </a:rPr>
              <a:t>and you again got swayed away. </a:t>
            </a:r>
            <a:r>
              <a:rPr lang="en-US" sz="2800" dirty="0">
                <a:solidFill>
                  <a:srgbClr val="595858"/>
                </a:solidFill>
                <a:latin typeface="Calibri" panose="020F0502020204030204" pitchFamily="34" charset="0"/>
                <a:cs typeface="Calibri" panose="020F0502020204030204" pitchFamily="34" charset="0"/>
              </a:rPr>
              <a:t>(This is Cross-Selling)</a:t>
            </a:r>
            <a:endParaRPr lang="en-US" sz="2800" dirty="0">
              <a:solidFill>
                <a:srgbClr val="59585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18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1"/>
            <a:ext cx="10515600" cy="1117599"/>
          </a:xfrm>
        </p:spPr>
        <p:txBody>
          <a:bodyPr/>
          <a:lstStyle/>
          <a:p>
            <a:pPr algn="ctr"/>
            <a:r>
              <a:rPr lang="en-US" b="1" u="sng" dirty="0" smtClean="0">
                <a:effectLst>
                  <a:outerShdw blurRad="38100" dist="38100" dir="2700000" algn="tl">
                    <a:srgbClr val="000000">
                      <a:alpha val="43137"/>
                    </a:srgbClr>
                  </a:outerShdw>
                </a:effectLst>
              </a:rPr>
              <a:t>Model Evaluation </a:t>
            </a:r>
            <a:endParaRPr lang="en-US" b="1" u="sng"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a:xfrm>
            <a:off x="132080" y="1432560"/>
            <a:ext cx="11221720" cy="4744403"/>
          </a:xfrm>
        </p:spPr>
        <p:txBody>
          <a:bodyPr>
            <a:normAutofit fontScale="70000" lnSpcReduction="20000"/>
          </a:bodyPr>
          <a:lstStyle/>
          <a:p>
            <a:pPr>
              <a:lnSpc>
                <a:spcPct val="120000"/>
              </a:lnSpc>
            </a:pPr>
            <a:r>
              <a:rPr lang="en-US" dirty="0" smtClean="0">
                <a:solidFill>
                  <a:srgbClr val="000000"/>
                </a:solidFill>
                <a:latin typeface="Inter"/>
              </a:rPr>
              <a:t>I have created a baseline model without doing much feature engineering and I was able to obtain the ROC score of 0.50 </a:t>
            </a:r>
            <a:endParaRPr lang="en-US" b="0" i="0" dirty="0" smtClean="0">
              <a:solidFill>
                <a:srgbClr val="000000"/>
              </a:solidFill>
              <a:effectLst/>
              <a:latin typeface="Inter"/>
            </a:endParaRPr>
          </a:p>
          <a:p>
            <a:pPr>
              <a:lnSpc>
                <a:spcPct val="120000"/>
              </a:lnSpc>
            </a:pPr>
            <a:r>
              <a:rPr lang="en-US" dirty="0" smtClean="0">
                <a:solidFill>
                  <a:srgbClr val="000000"/>
                </a:solidFill>
                <a:latin typeface="Inter"/>
              </a:rPr>
              <a:t>After setting up all the features, Four different models have been used for predicting the response of the customer on vehicle insurance. </a:t>
            </a:r>
          </a:p>
          <a:p>
            <a:pPr marL="742950" lvl="1" indent="-285750"/>
            <a:endParaRPr lang="en-US" dirty="0">
              <a:solidFill>
                <a:srgbClr val="000000"/>
              </a:solidFill>
              <a:latin typeface="Inter"/>
            </a:endParaRPr>
          </a:p>
          <a:p>
            <a:pPr marL="457200" lvl="1" indent="0">
              <a:buNone/>
            </a:pPr>
            <a:endParaRPr lang="en-US" sz="2900" dirty="0" smtClean="0">
              <a:solidFill>
                <a:srgbClr val="000000"/>
              </a:solidFill>
              <a:latin typeface="Inter"/>
            </a:endParaRPr>
          </a:p>
          <a:p>
            <a:pPr marL="457200" lvl="1" indent="0">
              <a:buNone/>
            </a:pPr>
            <a:endParaRPr lang="en-US" sz="2900" dirty="0">
              <a:solidFill>
                <a:srgbClr val="000000"/>
              </a:solidFill>
              <a:latin typeface="Inter"/>
            </a:endParaRPr>
          </a:p>
          <a:p>
            <a:pPr marL="457200" lvl="1" indent="0">
              <a:buNone/>
            </a:pPr>
            <a:endParaRPr lang="en-US" sz="2900" dirty="0" smtClean="0">
              <a:solidFill>
                <a:srgbClr val="000000"/>
              </a:solidFill>
              <a:latin typeface="Inter"/>
            </a:endParaRPr>
          </a:p>
          <a:p>
            <a:pPr marL="457200" lvl="1" indent="0">
              <a:buNone/>
            </a:pPr>
            <a:endParaRPr lang="en-US" sz="2900" dirty="0" smtClean="0">
              <a:solidFill>
                <a:srgbClr val="000000"/>
              </a:solidFill>
              <a:latin typeface="Inter"/>
            </a:endParaRPr>
          </a:p>
          <a:p>
            <a:pPr marL="457200" lvl="1" indent="0">
              <a:buNone/>
            </a:pPr>
            <a:endParaRPr lang="en-US" sz="2900" dirty="0" smtClean="0">
              <a:solidFill>
                <a:srgbClr val="000000"/>
              </a:solidFill>
              <a:latin typeface="Inter"/>
            </a:endParaRPr>
          </a:p>
          <a:p>
            <a:pPr marL="457200" lvl="1" indent="0">
              <a:buNone/>
            </a:pPr>
            <a:endParaRPr lang="en-US" sz="2900" dirty="0" smtClean="0">
              <a:solidFill>
                <a:srgbClr val="000000"/>
              </a:solidFill>
              <a:latin typeface="Inter"/>
            </a:endParaRPr>
          </a:p>
          <a:p>
            <a:pPr marL="457200" lvl="1" indent="0">
              <a:lnSpc>
                <a:spcPct val="120000"/>
              </a:lnSpc>
              <a:buNone/>
            </a:pPr>
            <a:r>
              <a:rPr lang="en-US" sz="2900" dirty="0" err="1" smtClean="0">
                <a:solidFill>
                  <a:srgbClr val="000000"/>
                </a:solidFill>
                <a:latin typeface="Inter"/>
              </a:rPr>
              <a:t>Hyperparameter</a:t>
            </a:r>
            <a:r>
              <a:rPr lang="en-US" sz="2900" dirty="0" smtClean="0">
                <a:solidFill>
                  <a:srgbClr val="000000"/>
                </a:solidFill>
                <a:latin typeface="Inter"/>
              </a:rPr>
              <a:t> </a:t>
            </a:r>
            <a:r>
              <a:rPr lang="en-US" sz="2900" dirty="0">
                <a:solidFill>
                  <a:srgbClr val="000000"/>
                </a:solidFill>
                <a:latin typeface="Inter"/>
              </a:rPr>
              <a:t>tuning was done using </a:t>
            </a:r>
            <a:r>
              <a:rPr lang="en-US" sz="2900" b="1" u="sng" dirty="0">
                <a:solidFill>
                  <a:srgbClr val="000000"/>
                </a:solidFill>
                <a:effectLst>
                  <a:outerShdw blurRad="38100" dist="38100" dir="2700000" algn="tl">
                    <a:srgbClr val="000000">
                      <a:alpha val="43137"/>
                    </a:srgbClr>
                  </a:outerShdw>
                </a:effectLst>
                <a:latin typeface="Inter"/>
              </a:rPr>
              <a:t>Bayesian optimization </a:t>
            </a:r>
            <a:r>
              <a:rPr lang="en-US" sz="2900" dirty="0">
                <a:solidFill>
                  <a:srgbClr val="000000"/>
                </a:solidFill>
                <a:latin typeface="Inter"/>
              </a:rPr>
              <a:t>for each and every model</a:t>
            </a:r>
          </a:p>
          <a:p>
            <a:pPr marL="457200" lvl="1" indent="0">
              <a:buNone/>
            </a:pPr>
            <a:endParaRPr lang="en-US" sz="2900" dirty="0">
              <a:solidFill>
                <a:srgbClr val="000000"/>
              </a:solidFill>
              <a:latin typeface="Inter"/>
            </a:endParaRPr>
          </a:p>
          <a:p>
            <a:pPr marL="457200" lvl="1" indent="0">
              <a:lnSpc>
                <a:spcPct val="120000"/>
              </a:lnSpc>
              <a:buNone/>
            </a:pPr>
            <a:r>
              <a:rPr lang="en-US" sz="2900" dirty="0">
                <a:solidFill>
                  <a:srgbClr val="000000"/>
                </a:solidFill>
                <a:latin typeface="Inter"/>
              </a:rPr>
              <a:t>The final model used was </a:t>
            </a:r>
            <a:r>
              <a:rPr lang="en-US" sz="2900" b="1" u="sng" dirty="0" err="1" smtClean="0">
                <a:solidFill>
                  <a:srgbClr val="000000"/>
                </a:solidFill>
                <a:effectLst>
                  <a:outerShdw blurRad="38100" dist="38100" dir="2700000" algn="tl">
                    <a:srgbClr val="000000">
                      <a:alpha val="43137"/>
                    </a:srgbClr>
                  </a:outerShdw>
                </a:effectLst>
                <a:latin typeface="Inter"/>
              </a:rPr>
              <a:t>StackingClassifier</a:t>
            </a:r>
            <a:r>
              <a:rPr lang="en-US" sz="2900" dirty="0" smtClean="0">
                <a:solidFill>
                  <a:srgbClr val="000000"/>
                </a:solidFill>
                <a:latin typeface="Inter"/>
              </a:rPr>
              <a:t> </a:t>
            </a:r>
            <a:r>
              <a:rPr lang="en-US" sz="2900" dirty="0">
                <a:solidFill>
                  <a:srgbClr val="000000"/>
                </a:solidFill>
                <a:latin typeface="Inter"/>
              </a:rPr>
              <a:t>for predicting the </a:t>
            </a:r>
            <a:r>
              <a:rPr lang="en-US" sz="2900" b="1" u="sng" dirty="0">
                <a:solidFill>
                  <a:srgbClr val="000000"/>
                </a:solidFill>
                <a:effectLst>
                  <a:outerShdw blurRad="38100" dist="38100" dir="2700000" algn="tl">
                    <a:srgbClr val="000000">
                      <a:alpha val="43137"/>
                    </a:srgbClr>
                  </a:outerShdw>
                </a:effectLst>
                <a:latin typeface="Inter"/>
              </a:rPr>
              <a:t>output(Customer response).</a:t>
            </a:r>
          </a:p>
          <a:p>
            <a:pPr marL="457200" lvl="1" indent="0">
              <a:buNone/>
            </a:pPr>
            <a:endParaRPr lang="en-US" dirty="0" smtClean="0">
              <a:solidFill>
                <a:srgbClr val="000000"/>
              </a:solidFill>
              <a:latin typeface="Inter"/>
            </a:endParaRPr>
          </a:p>
        </p:txBody>
      </p:sp>
      <p:graphicFrame>
        <p:nvGraphicFramePr>
          <p:cNvPr id="3" name="Table 2"/>
          <p:cNvGraphicFramePr>
            <a:graphicFrameLocks noGrp="1"/>
          </p:cNvGraphicFramePr>
          <p:nvPr>
            <p:extLst>
              <p:ext uri="{D42A27DB-BD31-4B8C-83A1-F6EECF244321}">
                <p14:modId xmlns:p14="http://schemas.microsoft.com/office/powerpoint/2010/main" val="2179434856"/>
              </p:ext>
            </p:extLst>
          </p:nvPr>
        </p:nvGraphicFramePr>
        <p:xfrm>
          <a:off x="1391920" y="3065621"/>
          <a:ext cx="8128000" cy="147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91551670"/>
                    </a:ext>
                  </a:extLst>
                </a:gridCol>
                <a:gridCol w="4064000">
                  <a:extLst>
                    <a:ext uri="{9D8B030D-6E8A-4147-A177-3AD203B41FA5}">
                      <a16:colId xmlns:a16="http://schemas.microsoft.com/office/drawing/2014/main" val="4283055822"/>
                    </a:ext>
                  </a:extLst>
                </a:gridCol>
              </a:tblGrid>
              <a:tr h="0">
                <a:tc>
                  <a:txBody>
                    <a:bodyPr/>
                    <a:lstStyle/>
                    <a:p>
                      <a:r>
                        <a:rPr lang="en-US" dirty="0" smtClean="0"/>
                        <a:t>Model Name</a:t>
                      </a:r>
                      <a:endParaRPr lang="en-US" dirty="0"/>
                    </a:p>
                  </a:txBody>
                  <a:tcPr/>
                </a:tc>
                <a:tc>
                  <a:txBody>
                    <a:bodyPr/>
                    <a:lstStyle/>
                    <a:p>
                      <a:r>
                        <a:rPr lang="en-US" dirty="0" smtClean="0"/>
                        <a:t>ROC_AUC SCORE</a:t>
                      </a:r>
                      <a:endParaRPr lang="en-US" dirty="0"/>
                    </a:p>
                  </a:txBody>
                  <a:tcPr/>
                </a:tc>
                <a:extLst>
                  <a:ext uri="{0D108BD9-81ED-4DB2-BD59-A6C34878D82A}">
                    <a16:rowId xmlns:a16="http://schemas.microsoft.com/office/drawing/2014/main" val="1528732664"/>
                  </a:ext>
                </a:extLst>
              </a:tr>
              <a:tr h="370840">
                <a:tc>
                  <a:txBody>
                    <a:bodyPr/>
                    <a:lstStyle/>
                    <a:p>
                      <a:r>
                        <a:rPr lang="en-US" dirty="0" smtClean="0"/>
                        <a:t>Random Forest</a:t>
                      </a:r>
                      <a:endParaRPr lang="en-US" dirty="0"/>
                    </a:p>
                  </a:txBody>
                  <a:tcPr/>
                </a:tc>
                <a:tc>
                  <a:txBody>
                    <a:bodyPr/>
                    <a:lstStyle/>
                    <a:p>
                      <a:r>
                        <a:rPr lang="en-US" sz="1800" b="0" i="0" kern="1200" dirty="0" smtClean="0">
                          <a:solidFill>
                            <a:schemeClr val="dk1"/>
                          </a:solidFill>
                          <a:effectLst/>
                          <a:latin typeface="+mn-lt"/>
                          <a:ea typeface="+mn-ea"/>
                          <a:cs typeface="+mn-cs"/>
                        </a:rPr>
                        <a:t>0.8560008242570467</a:t>
                      </a:r>
                      <a:endParaRPr lang="en-US" dirty="0"/>
                    </a:p>
                  </a:txBody>
                  <a:tcPr/>
                </a:tc>
                <a:extLst>
                  <a:ext uri="{0D108BD9-81ED-4DB2-BD59-A6C34878D82A}">
                    <a16:rowId xmlns:a16="http://schemas.microsoft.com/office/drawing/2014/main" val="3167840228"/>
                  </a:ext>
                </a:extLst>
              </a:tr>
              <a:tr h="370840">
                <a:tc>
                  <a:txBody>
                    <a:bodyPr/>
                    <a:lstStyle/>
                    <a:p>
                      <a:r>
                        <a:rPr lang="en-US" dirty="0" err="1" smtClean="0"/>
                        <a:t>XGBoosting</a:t>
                      </a:r>
                      <a:r>
                        <a:rPr lang="en-US" dirty="0" smtClean="0"/>
                        <a:t> Classifier</a:t>
                      </a:r>
                      <a:endParaRPr lang="en-US" dirty="0"/>
                    </a:p>
                  </a:txBody>
                  <a:tcPr/>
                </a:tc>
                <a:tc>
                  <a:txBody>
                    <a:bodyPr/>
                    <a:lstStyle/>
                    <a:p>
                      <a:r>
                        <a:rPr lang="en-US" sz="1800" b="0" i="0" kern="1200" dirty="0" smtClean="0">
                          <a:solidFill>
                            <a:schemeClr val="dk1"/>
                          </a:solidFill>
                          <a:effectLst/>
                          <a:latin typeface="+mn-lt"/>
                          <a:ea typeface="+mn-ea"/>
                          <a:cs typeface="+mn-cs"/>
                        </a:rPr>
                        <a:t>0.8597330023933047</a:t>
                      </a:r>
                      <a:endParaRPr lang="en-US" dirty="0"/>
                    </a:p>
                  </a:txBody>
                  <a:tcPr/>
                </a:tc>
                <a:extLst>
                  <a:ext uri="{0D108BD9-81ED-4DB2-BD59-A6C34878D82A}">
                    <a16:rowId xmlns:a16="http://schemas.microsoft.com/office/drawing/2014/main" val="997531541"/>
                  </a:ext>
                </a:extLst>
              </a:tr>
              <a:tr h="370840">
                <a:tc>
                  <a:txBody>
                    <a:bodyPr/>
                    <a:lstStyle/>
                    <a:p>
                      <a:r>
                        <a:rPr lang="en-US" dirty="0" smtClean="0"/>
                        <a:t>XGBRF</a:t>
                      </a:r>
                      <a:r>
                        <a:rPr lang="en-US" baseline="0" dirty="0" smtClean="0"/>
                        <a:t> Classifier</a:t>
                      </a:r>
                      <a:endParaRPr lang="en-US" dirty="0"/>
                    </a:p>
                  </a:txBody>
                  <a:tcPr/>
                </a:tc>
                <a:tc>
                  <a:txBody>
                    <a:bodyPr/>
                    <a:lstStyle/>
                    <a:p>
                      <a:r>
                        <a:rPr lang="en-US" dirty="0" smtClean="0"/>
                        <a:t>0.84667705098257</a:t>
                      </a:r>
                      <a:endParaRPr lang="en-US" dirty="0"/>
                    </a:p>
                  </a:txBody>
                  <a:tcPr/>
                </a:tc>
                <a:extLst>
                  <a:ext uri="{0D108BD9-81ED-4DB2-BD59-A6C34878D82A}">
                    <a16:rowId xmlns:a16="http://schemas.microsoft.com/office/drawing/2014/main" val="1303859200"/>
                  </a:ext>
                </a:extLst>
              </a:tr>
            </a:tbl>
          </a:graphicData>
        </a:graphic>
      </p:graphicFrame>
    </p:spTree>
    <p:extLst>
      <p:ext uri="{BB962C8B-B14F-4D97-AF65-F5344CB8AC3E}">
        <p14:creationId xmlns:p14="http://schemas.microsoft.com/office/powerpoint/2010/main" val="3179872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 y="434003"/>
            <a:ext cx="10911840" cy="461665"/>
          </a:xfrm>
          <a:prstGeom prst="rect">
            <a:avLst/>
          </a:prstGeom>
        </p:spPr>
        <p:txBody>
          <a:bodyPr wrap="square">
            <a:spAutoFit/>
          </a:bodyPr>
          <a:lstStyle/>
          <a:p>
            <a:pPr lvl="0" eaLnBrk="0" fontAlgn="base" hangingPunct="0">
              <a:spcBef>
                <a:spcPct val="0"/>
              </a:spcBef>
              <a:spcAft>
                <a:spcPct val="0"/>
              </a:spcAft>
            </a:pPr>
            <a:endParaRPr lang="en-US" altLang="en-US" sz="2400" dirty="0"/>
          </a:p>
        </p:txBody>
      </p:sp>
      <p:sp>
        <p:nvSpPr>
          <p:cNvPr id="2" name="Title 1"/>
          <p:cNvSpPr>
            <a:spLocks noGrp="1"/>
          </p:cNvSpPr>
          <p:nvPr>
            <p:ph type="title"/>
          </p:nvPr>
        </p:nvSpPr>
        <p:spPr>
          <a:xfrm>
            <a:off x="838200" y="1"/>
            <a:ext cx="10515600" cy="670559"/>
          </a:xfrm>
        </p:spPr>
        <p:txBody>
          <a:bodyPr>
            <a:normAutofit fontScale="90000"/>
          </a:bodyPr>
          <a:lstStyle/>
          <a:p>
            <a:pPr lvl="0" algn="ctr" eaLnBrk="0" fontAlgn="base" hangingPunct="0">
              <a:spcAft>
                <a:spcPct val="0"/>
              </a:spcAft>
            </a:pPr>
            <a:r>
              <a:rPr lang="en-US" altLang="en-US" b="1" i="1" u="sng" dirty="0" smtClean="0">
                <a:effectLst>
                  <a:outerShdw blurRad="38100" dist="38100" dir="2700000" algn="tl">
                    <a:srgbClr val="000000">
                      <a:alpha val="43137"/>
                    </a:srgbClr>
                  </a:outerShdw>
                </a:effectLst>
              </a:rPr>
              <a:t>Conclusion</a:t>
            </a:r>
            <a:endParaRPr lang="en-US" alt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2560" y="670560"/>
            <a:ext cx="11704320" cy="5923280"/>
          </a:xfrm>
        </p:spPr>
        <p:txBody>
          <a:bodyPr>
            <a:normAutofit fontScale="25000" lnSpcReduction="20000"/>
          </a:bodyPr>
          <a:lstStyle/>
          <a:p>
            <a:pPr lvl="0" eaLnBrk="0" fontAlgn="base" hangingPunct="0">
              <a:spcBef>
                <a:spcPct val="0"/>
              </a:spcBef>
              <a:spcAft>
                <a:spcPct val="0"/>
              </a:spcAft>
            </a:pPr>
            <a:endParaRPr lang="en-US" altLang="en-US" dirty="0"/>
          </a:p>
          <a:p>
            <a:pPr marL="342900" indent="-342900">
              <a:lnSpc>
                <a:spcPct val="120000"/>
              </a:lnSpc>
              <a:buFont typeface="+mj-lt"/>
              <a:buAutoNum type="arabicPeriod"/>
            </a:pPr>
            <a:r>
              <a:rPr lang="en-US" sz="9600" dirty="0"/>
              <a:t>Response is Biased towards one </a:t>
            </a:r>
            <a:r>
              <a:rPr lang="en-US" sz="9600" dirty="0" smtClean="0"/>
              <a:t>class.</a:t>
            </a:r>
            <a:endParaRPr lang="en-US" sz="9600" dirty="0"/>
          </a:p>
          <a:p>
            <a:pPr marL="342900" indent="-342900">
              <a:lnSpc>
                <a:spcPct val="120000"/>
              </a:lnSpc>
              <a:buFont typeface="+mj-lt"/>
              <a:buAutoNum type="arabicPeriod"/>
            </a:pPr>
            <a:r>
              <a:rPr lang="en-US" sz="9600" dirty="0"/>
              <a:t>female customers are less interested to get insurance for their vehicles.</a:t>
            </a:r>
          </a:p>
          <a:p>
            <a:pPr marL="342900" indent="-342900">
              <a:lnSpc>
                <a:spcPct val="120000"/>
              </a:lnSpc>
              <a:buFont typeface="+mj-lt"/>
              <a:buAutoNum type="arabicPeriod"/>
            </a:pPr>
            <a:r>
              <a:rPr lang="en-US" sz="9600" dirty="0"/>
              <a:t>Age distribution mean of interested and non-interested customers of vehicle insurance have only a small difference</a:t>
            </a:r>
          </a:p>
          <a:p>
            <a:pPr marL="342900" indent="-342900">
              <a:lnSpc>
                <a:spcPct val="120000"/>
              </a:lnSpc>
              <a:buFont typeface="+mj-lt"/>
              <a:buAutoNum type="arabicPeriod"/>
            </a:pPr>
            <a:r>
              <a:rPr lang="en-US" sz="9600" dirty="0"/>
              <a:t>people with driving license are more likely to opt</a:t>
            </a:r>
          </a:p>
          <a:p>
            <a:pPr marL="342900" indent="-342900">
              <a:lnSpc>
                <a:spcPct val="120000"/>
              </a:lnSpc>
              <a:buFont typeface="+mj-lt"/>
              <a:buAutoNum type="arabicPeriod"/>
            </a:pPr>
            <a:r>
              <a:rPr lang="en-US" sz="9600" dirty="0"/>
              <a:t>previously not insured customers are highly interested to get vehicle insurance and at the same time Previously insured customers are not interested to get vehicle insurance.</a:t>
            </a:r>
          </a:p>
          <a:p>
            <a:pPr marL="342900" indent="-342900">
              <a:lnSpc>
                <a:spcPct val="120000"/>
              </a:lnSpc>
              <a:buFont typeface="+mj-lt"/>
              <a:buAutoNum type="arabicPeriod"/>
            </a:pPr>
            <a:r>
              <a:rPr lang="en-US" sz="9600" dirty="0"/>
              <a:t>From the above chart, less than 1 year old vehicle owners are less likely get insurance for their vehicle.1 to 2 years old Vehicle customers are highly interested to get insurance for their vehicle. If the vehicle is getting old , the customer is less likely to renew/get insurance for their vehicle.</a:t>
            </a:r>
          </a:p>
          <a:p>
            <a:pPr marL="342900" indent="-342900">
              <a:lnSpc>
                <a:spcPct val="120000"/>
              </a:lnSpc>
              <a:buFont typeface="+mj-lt"/>
              <a:buAutoNum type="arabicPeriod"/>
            </a:pPr>
            <a:r>
              <a:rPr lang="en-US" sz="9600" dirty="0"/>
              <a:t>Damaged vehicle owners are very likely to get insurance for their vehicles.</a:t>
            </a:r>
          </a:p>
          <a:p>
            <a:pPr marL="342900" indent="-342900">
              <a:lnSpc>
                <a:spcPct val="120000"/>
              </a:lnSpc>
              <a:buFont typeface="+mj-lt"/>
              <a:buAutoNum type="arabicPeriod"/>
            </a:pPr>
            <a:r>
              <a:rPr lang="en-US" sz="9600" dirty="0"/>
              <a:t>From above inference customers contacted via the channel 28 are highly interested to get insurance for their vehicle</a:t>
            </a:r>
          </a:p>
          <a:p>
            <a:pPr lvl="0" eaLnBrk="0" fontAlgn="base" hangingPunct="0">
              <a:spcBef>
                <a:spcPct val="0"/>
              </a:spcBef>
              <a:spcAft>
                <a:spcPct val="0"/>
              </a:spcAft>
            </a:pPr>
            <a:endParaRPr lang="en-US" altLang="en-US" b="1" dirty="0">
              <a:effectLst>
                <a:outerShdw blurRad="38100" dist="38100" dir="2700000" algn="tl">
                  <a:srgbClr val="000000">
                    <a:alpha val="43137"/>
                  </a:srgbClr>
                </a:outerShdw>
              </a:effectLst>
            </a:endParaRPr>
          </a:p>
          <a:p>
            <a:pPr marL="342900" lvl="0" indent="-342900" eaLnBrk="0" fontAlgn="base" hangingPunct="0">
              <a:spcBef>
                <a:spcPct val="0"/>
              </a:spcBef>
              <a:spcAft>
                <a:spcPct val="0"/>
              </a:spcAft>
            </a:pPr>
            <a:endParaRPr lang="en-US" altLang="en-US" b="1" dirty="0">
              <a:effectLst>
                <a:outerShdw blurRad="38100" dist="38100" dir="2700000" algn="tl">
                  <a:srgbClr val="000000">
                    <a:alpha val="43137"/>
                  </a:srgbClr>
                </a:outerShdw>
              </a:effectLst>
            </a:endParaRPr>
          </a:p>
          <a:p>
            <a:pPr lvl="0" eaLnBrk="0" fontAlgn="base" hangingPunct="0">
              <a:spcBef>
                <a:spcPct val="0"/>
              </a:spcBef>
              <a:spcAft>
                <a:spcPct val="0"/>
              </a:spcAft>
            </a:pPr>
            <a:endParaRPr lang="en-US" altLang="en-US" b="1" dirty="0">
              <a:effectLst>
                <a:outerShdw blurRad="38100" dist="38100" dir="2700000" algn="tl">
                  <a:srgbClr val="000000">
                    <a:alpha val="43137"/>
                  </a:srgbClr>
                </a:outerShdw>
              </a:effectLst>
            </a:endParaRPr>
          </a:p>
          <a:p>
            <a:pPr lvl="0" eaLnBrk="0" fontAlgn="base" hangingPunct="0">
              <a:spcBef>
                <a:spcPct val="0"/>
              </a:spcBef>
              <a:spcAft>
                <a:spcPct val="0"/>
              </a:spcAft>
            </a:pPr>
            <a:r>
              <a:rPr lang="en-US" altLang="en-US" dirty="0"/>
              <a:t>.</a:t>
            </a:r>
            <a:endParaRPr lang="en-US" altLang="en-US" dirty="0"/>
          </a:p>
        </p:txBody>
      </p:sp>
    </p:spTree>
    <p:extLst>
      <p:ext uri="{BB962C8B-B14F-4D97-AF65-F5344CB8AC3E}">
        <p14:creationId xmlns:p14="http://schemas.microsoft.com/office/powerpoint/2010/main" val="362206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i="1" u="sng" dirty="0" smtClean="0">
                <a:effectLst>
                  <a:outerShdw blurRad="38100" dist="38100" dir="2700000" algn="tl">
                    <a:srgbClr val="000000">
                      <a:alpha val="43137"/>
                    </a:srgbClr>
                  </a:outerShdw>
                </a:effectLst>
              </a:rPr>
              <a:t>Why and how to Cross-selling ??</a:t>
            </a:r>
            <a:endParaRPr lang="en-US" sz="4800" b="1" i="1" u="sng"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normAutofit fontScale="77500" lnSpcReduction="20000"/>
          </a:bodyPr>
          <a:lstStyle/>
          <a:p>
            <a:r>
              <a:rPr lang="en-US" dirty="0"/>
              <a:t>Cross-selling is a core component of a customer centric relationship strategy and requires an integrated view of the customer</a:t>
            </a:r>
            <a:r>
              <a:rPr lang="en-US" dirty="0" smtClean="0"/>
              <a:t>.</a:t>
            </a:r>
          </a:p>
          <a:p>
            <a:r>
              <a:rPr lang="en-US" dirty="0" smtClean="0"/>
              <a:t>Cross-selling has proved to be a defining strategy for profitable growth across multiple sectors</a:t>
            </a:r>
            <a:r>
              <a:rPr lang="en-US" dirty="0" smtClean="0">
                <a:solidFill>
                  <a:srgbClr val="595858"/>
                </a:solidFill>
                <a:latin typeface="Calibri" panose="020F0502020204030204" pitchFamily="34" charset="0"/>
                <a:cs typeface="Calibri" panose="020F0502020204030204" pitchFamily="34" charset="0"/>
              </a:rPr>
              <a:t>.</a:t>
            </a:r>
          </a:p>
          <a:p>
            <a:pPr marL="0" indent="0">
              <a:buNone/>
            </a:pPr>
            <a:r>
              <a:rPr lang="en-US" b="1" i="1" u="sng" dirty="0" smtClean="0">
                <a:effectLst>
                  <a:outerShdw blurRad="38100" dist="38100" dir="2700000" algn="tl">
                    <a:srgbClr val="000000">
                      <a:alpha val="43137"/>
                    </a:srgbClr>
                  </a:outerShdw>
                </a:effectLst>
              </a:rPr>
              <a:t>How to plan the program</a:t>
            </a:r>
            <a:endParaRPr lang="en-US" b="1" i="1" u="sng" dirty="0" smtClean="0">
              <a:effectLst>
                <a:outerShdw blurRad="38100" dist="38100" dir="2700000" algn="tl">
                  <a:srgbClr val="000000">
                    <a:alpha val="43137"/>
                  </a:srgbClr>
                </a:outerShdw>
              </a:effectLst>
            </a:endParaRPr>
          </a:p>
          <a:p>
            <a:pPr>
              <a:lnSpc>
                <a:spcPct val="110000"/>
              </a:lnSpc>
            </a:pPr>
            <a:r>
              <a:rPr lang="en-US" dirty="0" smtClean="0"/>
              <a:t> </a:t>
            </a:r>
            <a:r>
              <a:rPr lang="en-US" dirty="0"/>
              <a:t>The success of a cross-sell program depends on enablers such </a:t>
            </a:r>
            <a:r>
              <a:rPr lang="en-US" dirty="0" smtClean="0"/>
              <a:t>as, </a:t>
            </a:r>
          </a:p>
          <a:p>
            <a:pPr marL="514350" indent="-514350">
              <a:lnSpc>
                <a:spcPct val="110000"/>
              </a:lnSpc>
              <a:buAutoNum type="arabicPeriod"/>
            </a:pPr>
            <a:r>
              <a:rPr lang="en-US" dirty="0" smtClean="0"/>
              <a:t>organizational commitment</a:t>
            </a:r>
          </a:p>
          <a:p>
            <a:pPr marL="514350" indent="-514350">
              <a:lnSpc>
                <a:spcPct val="110000"/>
              </a:lnSpc>
              <a:buAutoNum type="arabicPeriod"/>
            </a:pPr>
            <a:r>
              <a:rPr lang="en-US" dirty="0" smtClean="0"/>
              <a:t>well-defined </a:t>
            </a:r>
            <a:r>
              <a:rPr lang="en-US" dirty="0"/>
              <a:t>business </a:t>
            </a:r>
            <a:r>
              <a:rPr lang="en-US" dirty="0" smtClean="0"/>
              <a:t>strategy</a:t>
            </a:r>
          </a:p>
          <a:p>
            <a:pPr marL="514350" indent="-514350">
              <a:lnSpc>
                <a:spcPct val="110000"/>
              </a:lnSpc>
              <a:buAutoNum type="arabicPeriod"/>
            </a:pPr>
            <a:r>
              <a:rPr lang="en-US" dirty="0" smtClean="0"/>
              <a:t> effective execution</a:t>
            </a:r>
          </a:p>
          <a:p>
            <a:pPr marL="514350" indent="-514350">
              <a:lnSpc>
                <a:spcPct val="110000"/>
              </a:lnSpc>
              <a:buAutoNum type="arabicPeriod"/>
            </a:pPr>
            <a:r>
              <a:rPr lang="en-US" dirty="0" smtClean="0"/>
              <a:t>regular monitoring </a:t>
            </a:r>
          </a:p>
          <a:p>
            <a:pPr marL="514350" indent="-514350">
              <a:lnSpc>
                <a:spcPct val="110000"/>
              </a:lnSpc>
              <a:buAutoNum type="arabicPeriod"/>
            </a:pPr>
            <a:r>
              <a:rPr lang="en-US" dirty="0" smtClean="0"/>
              <a:t>effective </a:t>
            </a:r>
            <a:r>
              <a:rPr lang="en-US" dirty="0"/>
              <a:t>targeting strategy. </a:t>
            </a:r>
            <a:endParaRPr lang="en-US" dirty="0" smtClean="0"/>
          </a:p>
          <a:p>
            <a:pPr marL="514350" indent="-514350">
              <a:lnSpc>
                <a:spcPct val="110000"/>
              </a:lnSpc>
              <a:buAutoNum type="arabicPeriod"/>
            </a:pPr>
            <a:endParaRPr lang="en-US" dirty="0"/>
          </a:p>
        </p:txBody>
      </p:sp>
    </p:spTree>
    <p:extLst>
      <p:ext uri="{BB962C8B-B14F-4D97-AF65-F5344CB8AC3E}">
        <p14:creationId xmlns:p14="http://schemas.microsoft.com/office/powerpoint/2010/main" val="23583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i="1" u="sng" dirty="0" smtClean="0">
                <a:effectLst>
                  <a:outerShdw blurRad="38100" dist="38100" dir="2700000" algn="tl">
                    <a:srgbClr val="000000">
                      <a:alpha val="43137"/>
                    </a:srgbClr>
                  </a:outerShdw>
                </a:effectLst>
              </a:rPr>
              <a:t>Benefits</a:t>
            </a:r>
            <a:r>
              <a:rPr lang="en-US" sz="5400" b="1" i="1" u="sng" dirty="0" smtClean="0">
                <a:effectLst>
                  <a:outerShdw blurRad="38100" dist="38100" dir="2700000" algn="tl">
                    <a:srgbClr val="000000">
                      <a:alpha val="43137"/>
                    </a:srgbClr>
                  </a:outerShdw>
                </a:effectLst>
              </a:rPr>
              <a:t> of Cross Selling</a:t>
            </a:r>
            <a:endParaRPr lang="en-US" sz="5400" b="1" i="1" u="sng"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838200" y="1690688"/>
            <a:ext cx="10515600" cy="4486275"/>
          </a:xfrm>
        </p:spPr>
        <p:txBody>
          <a:bodyPr>
            <a:normAutofit/>
          </a:bodyPr>
          <a:lstStyle/>
          <a:p>
            <a:r>
              <a:rPr lang="en-US" sz="2200" dirty="0"/>
              <a:t>Cross Selling offers benefit to both the ends of marketing cycle i.e. customer and firm.</a:t>
            </a:r>
          </a:p>
          <a:p>
            <a:pPr marL="514350" indent="-514350">
              <a:buFont typeface="+mj-lt"/>
              <a:buAutoNum type="arabicPeriod"/>
            </a:pPr>
            <a:r>
              <a:rPr lang="en-US" b="1" u="sng" dirty="0"/>
              <a:t>For the Firm</a:t>
            </a:r>
            <a:endParaRPr lang="en-US" b="1" dirty="0"/>
          </a:p>
          <a:p>
            <a:pPr lvl="1"/>
            <a:r>
              <a:rPr lang="en-US" sz="2200" dirty="0"/>
              <a:t>Builds customer equity</a:t>
            </a:r>
          </a:p>
          <a:p>
            <a:pPr lvl="1"/>
            <a:r>
              <a:rPr lang="en-US" sz="2200" dirty="0"/>
              <a:t>Differentiates from competition, enhances market position</a:t>
            </a:r>
          </a:p>
          <a:p>
            <a:pPr lvl="1"/>
            <a:r>
              <a:rPr lang="en-US" sz="2200" dirty="0"/>
              <a:t>Promotes diversification and innovation</a:t>
            </a:r>
          </a:p>
          <a:p>
            <a:pPr lvl="1"/>
            <a:r>
              <a:rPr lang="en-US" sz="2200" dirty="0"/>
              <a:t>Stimulates universe expansion and entry into new markets</a:t>
            </a:r>
          </a:p>
          <a:p>
            <a:pPr lvl="1"/>
            <a:r>
              <a:rPr lang="en-US" sz="2200" dirty="0"/>
              <a:t>Balances growth between new and existing customers, low and high margin products and segments</a:t>
            </a:r>
          </a:p>
          <a:p>
            <a:pPr lvl="1"/>
            <a:r>
              <a:rPr lang="en-US" sz="2200" dirty="0"/>
              <a:t>Enhance customer profitability</a:t>
            </a:r>
          </a:p>
          <a:p>
            <a:pPr lvl="1"/>
            <a:r>
              <a:rPr lang="en-US" sz="2200" dirty="0"/>
              <a:t>Discourages customer attrition, improves customer loyalty</a:t>
            </a:r>
          </a:p>
        </p:txBody>
      </p:sp>
    </p:spTree>
    <p:extLst>
      <p:ext uri="{BB962C8B-B14F-4D97-AF65-F5344CB8AC3E}">
        <p14:creationId xmlns:p14="http://schemas.microsoft.com/office/powerpoint/2010/main" val="70161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i="1" u="sng" dirty="0" smtClean="0">
                <a:effectLst>
                  <a:outerShdw blurRad="38100" dist="38100" dir="2700000" algn="tl">
                    <a:srgbClr val="000000">
                      <a:alpha val="43137"/>
                    </a:srgbClr>
                  </a:outerShdw>
                </a:effectLst>
              </a:rPr>
              <a:t>Benefits</a:t>
            </a:r>
            <a:r>
              <a:rPr lang="en-US" sz="5400" b="1" i="1" u="sng" dirty="0" smtClean="0">
                <a:effectLst>
                  <a:outerShdw blurRad="38100" dist="38100" dir="2700000" algn="tl">
                    <a:srgbClr val="000000">
                      <a:alpha val="43137"/>
                    </a:srgbClr>
                  </a:outerShdw>
                </a:effectLst>
              </a:rPr>
              <a:t> of Cross Selling</a:t>
            </a:r>
            <a:endParaRPr lang="en-US" sz="5400" b="1" i="1" u="sng"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838200" y="1690688"/>
            <a:ext cx="10515600" cy="4486275"/>
          </a:xfrm>
        </p:spPr>
        <p:txBody>
          <a:bodyPr>
            <a:normAutofit/>
          </a:bodyPr>
          <a:lstStyle/>
          <a:p>
            <a:pPr marL="0" indent="0">
              <a:buNone/>
            </a:pPr>
            <a:r>
              <a:rPr lang="en-US" b="1" i="1" dirty="0" smtClean="0">
                <a:effectLst>
                  <a:outerShdw blurRad="38100" dist="38100" dir="2700000" algn="tl">
                    <a:srgbClr val="000000">
                      <a:alpha val="43137"/>
                    </a:srgbClr>
                  </a:outerShdw>
                </a:effectLst>
              </a:rPr>
              <a:t>2. </a:t>
            </a:r>
            <a:r>
              <a:rPr lang="en-US" b="1" i="1" u="sng" dirty="0" smtClean="0">
                <a:effectLst>
                  <a:outerShdw blurRad="38100" dist="38100" dir="2700000" algn="tl">
                    <a:srgbClr val="000000">
                      <a:alpha val="43137"/>
                    </a:srgbClr>
                  </a:outerShdw>
                </a:effectLst>
              </a:rPr>
              <a:t>For the Customer</a:t>
            </a:r>
          </a:p>
          <a:p>
            <a:pPr lvl="1"/>
            <a:r>
              <a:rPr lang="en-US" dirty="0" smtClean="0"/>
              <a:t>Patronizes the brand</a:t>
            </a:r>
          </a:p>
          <a:p>
            <a:pPr lvl="1"/>
            <a:r>
              <a:rPr lang="en-US" dirty="0" smtClean="0"/>
              <a:t>Broadens choices of product and services</a:t>
            </a:r>
          </a:p>
          <a:p>
            <a:pPr lvl="1"/>
            <a:r>
              <a:rPr lang="en-US" dirty="0" smtClean="0"/>
              <a:t>Offers convenience through one-stop shopping, flexibility, consolidated bill and others</a:t>
            </a:r>
          </a:p>
          <a:p>
            <a:pPr lvl="1"/>
            <a:r>
              <a:rPr lang="en-US" dirty="0" smtClean="0"/>
              <a:t>Increases customer satisfaction</a:t>
            </a:r>
          </a:p>
          <a:p>
            <a:pPr lvl="1"/>
            <a:r>
              <a:rPr lang="en-US" dirty="0" smtClean="0"/>
              <a:t>Lowers price</a:t>
            </a:r>
          </a:p>
          <a:p>
            <a:pPr lvl="1"/>
            <a:r>
              <a:rPr lang="en-US" dirty="0" smtClean="0"/>
              <a:t>Encourages better customer service from relationship marketing</a:t>
            </a:r>
            <a:endParaRPr lang="en-US" dirty="0"/>
          </a:p>
        </p:txBody>
      </p:sp>
    </p:spTree>
    <p:extLst>
      <p:ext uri="{BB962C8B-B14F-4D97-AF65-F5344CB8AC3E}">
        <p14:creationId xmlns:p14="http://schemas.microsoft.com/office/powerpoint/2010/main" val="93694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i="1" u="sng" dirty="0" smtClean="0">
                <a:effectLst>
                  <a:outerShdw blurRad="38100" dist="38100" dir="2700000" algn="tl">
                    <a:srgbClr val="000000">
                      <a:alpha val="43137"/>
                    </a:srgbClr>
                  </a:outerShdw>
                </a:effectLst>
              </a:rPr>
              <a:t>Target Audience</a:t>
            </a:r>
            <a:endParaRPr lang="en-US" sz="5400" b="1" i="1" u="sng" dirty="0">
              <a:effectLst>
                <a:outerShdw blurRad="38100" dist="38100" dir="2700000" algn="tl">
                  <a:srgbClr val="000000">
                    <a:alpha val="43137"/>
                  </a:srgbClr>
                </a:out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145806329"/>
              </p:ext>
            </p:extLst>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38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i="1" u="sng" dirty="0" smtClean="0">
                <a:effectLst>
                  <a:outerShdw blurRad="38100" dist="38100" dir="2700000" algn="tl">
                    <a:srgbClr val="000000">
                      <a:alpha val="43137"/>
                    </a:srgbClr>
                  </a:outerShdw>
                </a:effectLst>
              </a:rPr>
              <a:t>CROSS SELL PROCESS FLOW</a:t>
            </a:r>
            <a:endParaRPr lang="en-US" sz="4800" b="1" i="1"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5120"/>
            <a:ext cx="10114280" cy="5090159"/>
          </a:xfrm>
        </p:spPr>
      </p:pic>
    </p:spTree>
    <p:extLst>
      <p:ext uri="{BB962C8B-B14F-4D97-AF65-F5344CB8AC3E}">
        <p14:creationId xmlns:p14="http://schemas.microsoft.com/office/powerpoint/2010/main" val="105127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759"/>
            <a:ext cx="10515600" cy="883919"/>
          </a:xfrm>
        </p:spPr>
        <p:txBody>
          <a:bodyPr>
            <a:normAutofit/>
          </a:bodyPr>
          <a:lstStyle/>
          <a:p>
            <a:pPr algn="ctr"/>
            <a:r>
              <a:rPr lang="en-US" sz="4800" b="1" i="1" u="sng" dirty="0" smtClean="0">
                <a:effectLst>
                  <a:outerShdw blurRad="38100" dist="38100" dir="2700000" algn="tl">
                    <a:srgbClr val="000000">
                      <a:alpha val="43137"/>
                    </a:srgbClr>
                  </a:outerShdw>
                </a:effectLst>
              </a:rPr>
              <a:t>PROBLEM STATMENT</a:t>
            </a:r>
            <a:endParaRPr lang="en-US" sz="4800"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280" y="985520"/>
            <a:ext cx="11684000" cy="5801360"/>
          </a:xfrm>
        </p:spPr>
        <p:txBody>
          <a:bodyPr>
            <a:noAutofit/>
          </a:bodyPr>
          <a:lstStyle/>
          <a:p>
            <a:r>
              <a:rPr lang="en-US" sz="1850" dirty="0" smtClean="0"/>
              <a:t>Your client is an Insurance company that has provided Health Insurance to its customers now they need your help in building a model to predict whether the policyholders (customers) from past year will also be interested in Vehicle Insurance provided by the company.</a:t>
            </a:r>
          </a:p>
          <a:p>
            <a:r>
              <a:rPr lang="en-US" sz="1850" dirty="0" smtClean="0"/>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p>
          <a:p>
            <a:r>
              <a:rPr lang="en-US" sz="1850" dirty="0" smtClean="0"/>
              <a:t>For example, you may pay a premium of Rs. 5000 each year for a health insurance cover of Rs. 200,000/- so that if, God forbid, you fall ill and need to be hospitalized in that year, the insurance provider company will bear the cost of hospitalization etc. for </a:t>
            </a:r>
            <a:r>
              <a:rPr lang="en-US" sz="1850" dirty="0" err="1" smtClean="0"/>
              <a:t>upto</a:t>
            </a:r>
            <a:r>
              <a:rPr lang="en-US" sz="1850" dirty="0" smtClean="0"/>
              <a:t> Rs. 200,000. Now if you are wondering how can company bear such high hospitalization cost when it charges a premium of only Rs. 5000/-, that is where the concept of probabilities comes in picture. For example, like you, there may be 100 customers who would be paying a premium of Rs. 5000 every year, but only a few of them (say 2-3) would get hospitalized that year and not everyone. This way everyone shares the risk of everyone else. Just like medical insurance, there is vehicle insurance where every year customer needs to pay a premium of certain amount to insurance provider company so that in case of unfortunate accident by the vehicle, the insurance provider company will provide a compensation (called ‘sum assured’) to the customer.</a:t>
            </a:r>
          </a:p>
          <a:p>
            <a:r>
              <a:rPr lang="en-US" sz="1850" dirty="0" smtClean="0"/>
              <a:t>Building a model to predict whether a customer would be interested in Vehicle Insurance is extremely helpful for the company because it can then accordingly plan its communication strategy to reach out to those customers and optimize its business model and revenue. </a:t>
            </a:r>
          </a:p>
          <a:p>
            <a:r>
              <a:rPr lang="en-US" sz="1850" dirty="0" smtClean="0"/>
              <a:t>Now, in order to predict, whether the customer would be interested in Vehicle insurance, you have information about demographics (gender, age, region code type), Vehicles (Vehicle Age, Damage), Policy (Premium, sourcing channel) etc.</a:t>
            </a:r>
            <a:endParaRPr lang="en-US" sz="1850" dirty="0"/>
          </a:p>
        </p:txBody>
      </p:sp>
    </p:spTree>
    <p:extLst>
      <p:ext uri="{BB962C8B-B14F-4D97-AF65-F5344CB8AC3E}">
        <p14:creationId xmlns:p14="http://schemas.microsoft.com/office/powerpoint/2010/main" val="394948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54000"/>
            <a:ext cx="5344160" cy="6532563"/>
          </a:xfrm>
          <a:blipFill>
            <a:blip r:embed="rId2"/>
            <a:stretch>
              <a:fillRect/>
            </a:stretch>
          </a:blipFill>
        </p:spPr>
      </p:pic>
    </p:spTree>
    <p:extLst>
      <p:ext uri="{BB962C8B-B14F-4D97-AF65-F5344CB8AC3E}">
        <p14:creationId xmlns:p14="http://schemas.microsoft.com/office/powerpoint/2010/main" val="35150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1461</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Inter</vt:lpstr>
      <vt:lpstr>roboto</vt:lpstr>
      <vt:lpstr>Office Theme</vt:lpstr>
      <vt:lpstr>AFTER MARKET “ Cash Up by Cross-Selling” </vt:lpstr>
      <vt:lpstr>What is Cross-selling ??</vt:lpstr>
      <vt:lpstr>Why and how to Cross-selling ??</vt:lpstr>
      <vt:lpstr>Benefits of Cross Selling</vt:lpstr>
      <vt:lpstr>Benefits of Cross Selling</vt:lpstr>
      <vt:lpstr>Target Audience</vt:lpstr>
      <vt:lpstr>CROSS SELL PROCESS FLOW</vt:lpstr>
      <vt:lpstr>PROBLEM STATMENT</vt:lpstr>
      <vt:lpstr>PowerPoint Presentation</vt:lpstr>
      <vt:lpstr>Hypothesis Generation</vt:lpstr>
      <vt:lpstr>Raw Data</vt:lpstr>
      <vt:lpstr>Distribution of input features and response</vt:lpstr>
      <vt:lpstr>Distribution of input features and response</vt:lpstr>
      <vt:lpstr>Distribution of input features and response</vt:lpstr>
      <vt:lpstr>Distribution of input features and response</vt:lpstr>
      <vt:lpstr>PowerPoint Presentation</vt:lpstr>
      <vt:lpstr>PowerPoint Presentation</vt:lpstr>
      <vt:lpstr>Models Used</vt:lpstr>
      <vt:lpstr>Model Evaluation </vt:lpstr>
      <vt:lpstr>Model Evaluation </vt:lpstr>
      <vt:lpstr>Conclusion</vt:lpstr>
    </vt:vector>
  </TitlesOfParts>
  <Company>Maveric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Suresh</dc:creator>
  <cp:lastModifiedBy>Mohan Suresh</cp:lastModifiedBy>
  <cp:revision>20</cp:revision>
  <dcterms:created xsi:type="dcterms:W3CDTF">2020-12-13T05:50:16Z</dcterms:created>
  <dcterms:modified xsi:type="dcterms:W3CDTF">2020-12-13T08:31:12Z</dcterms:modified>
</cp:coreProperties>
</file>