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 id="2147483664" r:id="rId4"/>
  </p:sldMasterIdLst>
  <p:notesMasterIdLst>
    <p:notesMasterId r:id="rId21"/>
  </p:notesMasterIdLst>
  <p:sldIdLst>
    <p:sldId id="256"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1" r:id="rId18"/>
    <p:sldId id="272"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24" autoAdjust="0"/>
  </p:normalViewPr>
  <p:slideViewPr>
    <p:cSldViewPr showGuides="1">
      <p:cViewPr varScale="1">
        <p:scale>
          <a:sx n="70" d="100"/>
          <a:sy n="70" d="100"/>
        </p:scale>
        <p:origin x="141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2840DF-8D5B-484D-896D-B93D29C06196}"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9126C300-2B5A-407A-B099-D883DF548D1F}">
      <dgm:prSet phldrT="[Text]" custT="1">
        <dgm:style>
          <a:lnRef idx="3">
            <a:schemeClr val="lt1"/>
          </a:lnRef>
          <a:fillRef idx="1">
            <a:schemeClr val="accent3"/>
          </a:fillRef>
          <a:effectRef idx="1">
            <a:schemeClr val="accent3"/>
          </a:effectRef>
          <a:fontRef idx="minor">
            <a:schemeClr val="lt1"/>
          </a:fontRef>
        </dgm:style>
      </dgm:prSet>
      <dgm:spPr/>
      <dgm:t>
        <a:bodyPr/>
        <a:lstStyle/>
        <a:p>
          <a:r>
            <a:rPr lang="en-US" sz="2400" b="1" dirty="0" smtClean="0"/>
            <a:t>Error Metric to Evaluate your Model </a:t>
          </a:r>
          <a:endParaRPr lang="en-US" sz="2400" b="1" dirty="0"/>
        </a:p>
      </dgm:t>
    </dgm:pt>
    <dgm:pt modelId="{68C5C721-6E00-405F-83E5-B29DF76F19F9}" type="parTrans" cxnId="{205339F3-2144-4086-9C7C-9027AFF0017D}">
      <dgm:prSet/>
      <dgm:spPr/>
      <dgm:t>
        <a:bodyPr/>
        <a:lstStyle/>
        <a:p>
          <a:endParaRPr lang="en-US"/>
        </a:p>
      </dgm:t>
    </dgm:pt>
    <dgm:pt modelId="{8A61AD11-2142-4BF7-9215-DBF7E1ED59D1}" type="sibTrans" cxnId="{205339F3-2144-4086-9C7C-9027AFF0017D}">
      <dgm:prSet/>
      <dgm:spPr/>
      <dgm:t>
        <a:bodyPr/>
        <a:lstStyle/>
        <a:p>
          <a:endParaRPr lang="en-US"/>
        </a:p>
      </dgm:t>
    </dgm:pt>
    <dgm:pt modelId="{F40673E5-67FA-4A6C-92D6-BC10F59ADBC7}">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2300" dirty="0" smtClean="0"/>
            <a:t> </a:t>
          </a:r>
        </a:p>
        <a:p>
          <a:r>
            <a:rPr lang="en-US" sz="3600" b="1" dirty="0" smtClean="0"/>
            <a:t>MSE</a:t>
          </a:r>
          <a:endParaRPr lang="en-US" sz="3600" b="1" dirty="0"/>
        </a:p>
      </dgm:t>
    </dgm:pt>
    <dgm:pt modelId="{ACC7DB61-3037-40E9-A547-4184C5344040}" type="parTrans" cxnId="{39C60404-DAF8-4A96-B8E9-64ED45889ED9}">
      <dgm:prSet/>
      <dgm:spPr/>
      <dgm:t>
        <a:bodyPr/>
        <a:lstStyle/>
        <a:p>
          <a:endParaRPr lang="en-US"/>
        </a:p>
      </dgm:t>
    </dgm:pt>
    <dgm:pt modelId="{8CDCE6B8-6F1E-4FF4-A449-5F25359941B9}" type="sibTrans" cxnId="{39C60404-DAF8-4A96-B8E9-64ED45889ED9}">
      <dgm:prSet/>
      <dgm:spPr/>
      <dgm:t>
        <a:bodyPr/>
        <a:lstStyle/>
        <a:p>
          <a:endParaRPr lang="en-US"/>
        </a:p>
      </dgm:t>
    </dgm:pt>
    <dgm:pt modelId="{3E9217CB-9EB1-4AD5-BD05-547475D113B7}">
      <dgm:prSet phldrT="[Text]" custT="1">
        <dgm:style>
          <a:lnRef idx="1">
            <a:schemeClr val="accent3"/>
          </a:lnRef>
          <a:fillRef idx="2">
            <a:schemeClr val="accent3"/>
          </a:fillRef>
          <a:effectRef idx="1">
            <a:schemeClr val="accent3"/>
          </a:effectRef>
          <a:fontRef idx="minor">
            <a:schemeClr val="dk1"/>
          </a:fontRef>
        </dgm:style>
      </dgm:prSet>
      <dgm:spPr/>
      <dgm:t>
        <a:bodyPr/>
        <a:lstStyle/>
        <a:p>
          <a:endParaRPr lang="en-US" sz="2300" dirty="0" smtClean="0"/>
        </a:p>
        <a:p>
          <a:r>
            <a:rPr lang="en-US" sz="3600" b="1" dirty="0" smtClean="0"/>
            <a:t>R2 and </a:t>
          </a:r>
        </a:p>
        <a:p>
          <a:r>
            <a:rPr lang="en-US" sz="3600" b="1" dirty="0" smtClean="0"/>
            <a:t>Adjusted R2</a:t>
          </a:r>
          <a:endParaRPr lang="en-US" sz="3600" b="1" dirty="0"/>
        </a:p>
      </dgm:t>
    </dgm:pt>
    <dgm:pt modelId="{0CD48B97-400D-4D2D-9491-E81492B82A9E}" type="parTrans" cxnId="{90C12562-26D4-4E41-AD24-7D73232C41EE}">
      <dgm:prSet/>
      <dgm:spPr/>
      <dgm:t>
        <a:bodyPr/>
        <a:lstStyle/>
        <a:p>
          <a:endParaRPr lang="en-US"/>
        </a:p>
      </dgm:t>
    </dgm:pt>
    <dgm:pt modelId="{6BBE1B8F-388C-4870-B24A-820ADE916CDE}" type="sibTrans" cxnId="{90C12562-26D4-4E41-AD24-7D73232C41EE}">
      <dgm:prSet/>
      <dgm:spPr/>
      <dgm:t>
        <a:bodyPr/>
        <a:lstStyle/>
        <a:p>
          <a:endParaRPr lang="en-US"/>
        </a:p>
      </dgm:t>
    </dgm:pt>
    <dgm:pt modelId="{E5F014E3-1210-480A-83E5-B29A67FA9C19}">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3600" b="1" dirty="0" smtClean="0"/>
            <a:t>RMSE</a:t>
          </a:r>
          <a:endParaRPr lang="en-US" sz="3600" b="1" dirty="0"/>
        </a:p>
      </dgm:t>
    </dgm:pt>
    <dgm:pt modelId="{E3840DCB-1B21-47A4-ABEA-46F935D3366E}" type="parTrans" cxnId="{B01C63A0-6D58-4802-8BA1-F4DB3D70B17C}">
      <dgm:prSet/>
      <dgm:spPr/>
      <dgm:t>
        <a:bodyPr/>
        <a:lstStyle/>
        <a:p>
          <a:endParaRPr lang="en-US"/>
        </a:p>
      </dgm:t>
    </dgm:pt>
    <dgm:pt modelId="{D7881529-E7ED-4826-8FE5-A00FC4714129}" type="sibTrans" cxnId="{B01C63A0-6D58-4802-8BA1-F4DB3D70B17C}">
      <dgm:prSet/>
      <dgm:spPr/>
      <dgm:t>
        <a:bodyPr/>
        <a:lstStyle/>
        <a:p>
          <a:endParaRPr lang="en-US"/>
        </a:p>
      </dgm:t>
    </dgm:pt>
    <dgm:pt modelId="{72DD7C74-4197-4F19-891E-14A58CDB7373}">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3600" b="1" dirty="0" smtClean="0"/>
            <a:t>MAE</a:t>
          </a:r>
          <a:endParaRPr lang="en-US" sz="3600" b="1" dirty="0"/>
        </a:p>
      </dgm:t>
    </dgm:pt>
    <dgm:pt modelId="{0939D0F4-8B2F-4185-96CA-B7F219CA6193}" type="parTrans" cxnId="{3AB20DC2-A43B-4AE5-819B-5733F5208014}">
      <dgm:prSet/>
      <dgm:spPr/>
      <dgm:t>
        <a:bodyPr/>
        <a:lstStyle/>
        <a:p>
          <a:endParaRPr lang="en-US"/>
        </a:p>
      </dgm:t>
    </dgm:pt>
    <dgm:pt modelId="{A4351582-F698-453A-AB27-AAB2521D322C}" type="sibTrans" cxnId="{3AB20DC2-A43B-4AE5-819B-5733F5208014}">
      <dgm:prSet/>
      <dgm:spPr/>
      <dgm:t>
        <a:bodyPr/>
        <a:lstStyle/>
        <a:p>
          <a:endParaRPr lang="en-US"/>
        </a:p>
      </dgm:t>
    </dgm:pt>
    <dgm:pt modelId="{6FB2D1F5-71BE-46C2-9752-FC4362EB43A7}" type="pres">
      <dgm:prSet presAssocID="{C52840DF-8D5B-484D-896D-B93D29C06196}" presName="diagram" presStyleCnt="0">
        <dgm:presLayoutVars>
          <dgm:chMax val="1"/>
          <dgm:dir/>
          <dgm:animLvl val="ctr"/>
          <dgm:resizeHandles val="exact"/>
        </dgm:presLayoutVars>
      </dgm:prSet>
      <dgm:spPr/>
      <dgm:t>
        <a:bodyPr/>
        <a:lstStyle/>
        <a:p>
          <a:endParaRPr lang="en-US"/>
        </a:p>
      </dgm:t>
    </dgm:pt>
    <dgm:pt modelId="{F81EAEEC-E405-46FA-81D1-576EE0EA1C35}" type="pres">
      <dgm:prSet presAssocID="{C52840DF-8D5B-484D-896D-B93D29C06196}" presName="matrix" presStyleCnt="0"/>
      <dgm:spPr/>
      <dgm:t>
        <a:bodyPr/>
        <a:lstStyle/>
        <a:p>
          <a:endParaRPr lang="en-IN"/>
        </a:p>
      </dgm:t>
    </dgm:pt>
    <dgm:pt modelId="{35894D2A-7448-4EEF-BE7A-AFECDF46E879}" type="pres">
      <dgm:prSet presAssocID="{C52840DF-8D5B-484D-896D-B93D29C06196}" presName="tile1" presStyleLbl="node1" presStyleIdx="0" presStyleCnt="4"/>
      <dgm:spPr/>
      <dgm:t>
        <a:bodyPr/>
        <a:lstStyle/>
        <a:p>
          <a:endParaRPr lang="en-US"/>
        </a:p>
      </dgm:t>
    </dgm:pt>
    <dgm:pt modelId="{7D6BE7A4-F4F8-41A6-B378-82CB3DEF028B}" type="pres">
      <dgm:prSet presAssocID="{C52840DF-8D5B-484D-896D-B93D29C06196}" presName="tile1text" presStyleLbl="node1" presStyleIdx="0" presStyleCnt="4">
        <dgm:presLayoutVars>
          <dgm:chMax val="0"/>
          <dgm:chPref val="0"/>
          <dgm:bulletEnabled val="1"/>
        </dgm:presLayoutVars>
      </dgm:prSet>
      <dgm:spPr/>
      <dgm:t>
        <a:bodyPr/>
        <a:lstStyle/>
        <a:p>
          <a:endParaRPr lang="en-US"/>
        </a:p>
      </dgm:t>
    </dgm:pt>
    <dgm:pt modelId="{261419D1-020B-4657-BF78-9F0E18F7ED53}" type="pres">
      <dgm:prSet presAssocID="{C52840DF-8D5B-484D-896D-B93D29C06196}" presName="tile2" presStyleLbl="node1" presStyleIdx="1" presStyleCnt="4"/>
      <dgm:spPr/>
      <dgm:t>
        <a:bodyPr/>
        <a:lstStyle/>
        <a:p>
          <a:endParaRPr lang="en-US"/>
        </a:p>
      </dgm:t>
    </dgm:pt>
    <dgm:pt modelId="{6AE1032C-5A52-45A7-B42C-E3AD4E29B0D4}" type="pres">
      <dgm:prSet presAssocID="{C52840DF-8D5B-484D-896D-B93D29C06196}" presName="tile2text" presStyleLbl="node1" presStyleIdx="1" presStyleCnt="4">
        <dgm:presLayoutVars>
          <dgm:chMax val="0"/>
          <dgm:chPref val="0"/>
          <dgm:bulletEnabled val="1"/>
        </dgm:presLayoutVars>
      </dgm:prSet>
      <dgm:spPr/>
      <dgm:t>
        <a:bodyPr/>
        <a:lstStyle/>
        <a:p>
          <a:endParaRPr lang="en-US"/>
        </a:p>
      </dgm:t>
    </dgm:pt>
    <dgm:pt modelId="{94D001CF-E85D-43CF-A52B-834DD35C680F}" type="pres">
      <dgm:prSet presAssocID="{C52840DF-8D5B-484D-896D-B93D29C06196}" presName="tile3" presStyleLbl="node1" presStyleIdx="2" presStyleCnt="4"/>
      <dgm:spPr/>
      <dgm:t>
        <a:bodyPr/>
        <a:lstStyle/>
        <a:p>
          <a:endParaRPr lang="en-US"/>
        </a:p>
      </dgm:t>
    </dgm:pt>
    <dgm:pt modelId="{7BA5ED7B-4C9D-4749-976E-6907BA0B55EF}" type="pres">
      <dgm:prSet presAssocID="{C52840DF-8D5B-484D-896D-B93D29C06196}" presName="tile3text" presStyleLbl="node1" presStyleIdx="2" presStyleCnt="4">
        <dgm:presLayoutVars>
          <dgm:chMax val="0"/>
          <dgm:chPref val="0"/>
          <dgm:bulletEnabled val="1"/>
        </dgm:presLayoutVars>
      </dgm:prSet>
      <dgm:spPr/>
      <dgm:t>
        <a:bodyPr/>
        <a:lstStyle/>
        <a:p>
          <a:endParaRPr lang="en-US"/>
        </a:p>
      </dgm:t>
    </dgm:pt>
    <dgm:pt modelId="{0CD42C0B-1FA3-425E-90C8-A1C3A2B21B06}" type="pres">
      <dgm:prSet presAssocID="{C52840DF-8D5B-484D-896D-B93D29C06196}" presName="tile4" presStyleLbl="node1" presStyleIdx="3" presStyleCnt="4"/>
      <dgm:spPr/>
      <dgm:t>
        <a:bodyPr/>
        <a:lstStyle/>
        <a:p>
          <a:endParaRPr lang="en-US"/>
        </a:p>
      </dgm:t>
    </dgm:pt>
    <dgm:pt modelId="{5408CB34-D5AA-41FA-B3B2-04CFE8A47361}" type="pres">
      <dgm:prSet presAssocID="{C52840DF-8D5B-484D-896D-B93D29C06196}" presName="tile4text" presStyleLbl="node1" presStyleIdx="3" presStyleCnt="4">
        <dgm:presLayoutVars>
          <dgm:chMax val="0"/>
          <dgm:chPref val="0"/>
          <dgm:bulletEnabled val="1"/>
        </dgm:presLayoutVars>
      </dgm:prSet>
      <dgm:spPr/>
      <dgm:t>
        <a:bodyPr/>
        <a:lstStyle/>
        <a:p>
          <a:endParaRPr lang="en-US"/>
        </a:p>
      </dgm:t>
    </dgm:pt>
    <dgm:pt modelId="{A4D9E059-1CF5-46B4-9BDC-6A89B9F2C818}" type="pres">
      <dgm:prSet presAssocID="{C52840DF-8D5B-484D-896D-B93D29C06196}" presName="centerTile" presStyleLbl="fgShp" presStyleIdx="0" presStyleCnt="1">
        <dgm:presLayoutVars>
          <dgm:chMax val="0"/>
          <dgm:chPref val="0"/>
        </dgm:presLayoutVars>
      </dgm:prSet>
      <dgm:spPr/>
      <dgm:t>
        <a:bodyPr/>
        <a:lstStyle/>
        <a:p>
          <a:endParaRPr lang="en-US"/>
        </a:p>
      </dgm:t>
    </dgm:pt>
  </dgm:ptLst>
  <dgm:cxnLst>
    <dgm:cxn modelId="{F4CF7B04-2F7D-4BE8-82CE-CBE27ABB5C91}" type="presOf" srcId="{F40673E5-67FA-4A6C-92D6-BC10F59ADBC7}" destId="{35894D2A-7448-4EEF-BE7A-AFECDF46E879}" srcOrd="0" destOrd="0" presId="urn:microsoft.com/office/officeart/2005/8/layout/matrix1"/>
    <dgm:cxn modelId="{73C4F6D5-48E5-45FF-A7CE-7B06A695B1A6}" type="presOf" srcId="{72DD7C74-4197-4F19-891E-14A58CDB7373}" destId="{5408CB34-D5AA-41FA-B3B2-04CFE8A47361}" srcOrd="1" destOrd="0" presId="urn:microsoft.com/office/officeart/2005/8/layout/matrix1"/>
    <dgm:cxn modelId="{D7A39EC3-F9B0-4004-A285-17BBA41D5AC4}" type="presOf" srcId="{F40673E5-67FA-4A6C-92D6-BC10F59ADBC7}" destId="{7D6BE7A4-F4F8-41A6-B378-82CB3DEF028B}" srcOrd="1" destOrd="0" presId="urn:microsoft.com/office/officeart/2005/8/layout/matrix1"/>
    <dgm:cxn modelId="{3758C26C-22EF-4C19-A6CA-79CD22F2B6F4}" type="presOf" srcId="{3E9217CB-9EB1-4AD5-BD05-547475D113B7}" destId="{6AE1032C-5A52-45A7-B42C-E3AD4E29B0D4}" srcOrd="1" destOrd="0" presId="urn:microsoft.com/office/officeart/2005/8/layout/matrix1"/>
    <dgm:cxn modelId="{498FBFF3-DB79-421B-8853-8CBBA8B4F9D1}" type="presOf" srcId="{C52840DF-8D5B-484D-896D-B93D29C06196}" destId="{6FB2D1F5-71BE-46C2-9752-FC4362EB43A7}" srcOrd="0" destOrd="0" presId="urn:microsoft.com/office/officeart/2005/8/layout/matrix1"/>
    <dgm:cxn modelId="{34ABDC19-8C2E-4C2C-9AC5-F352271C8826}" type="presOf" srcId="{72DD7C74-4197-4F19-891E-14A58CDB7373}" destId="{0CD42C0B-1FA3-425E-90C8-A1C3A2B21B06}" srcOrd="0" destOrd="0" presId="urn:microsoft.com/office/officeart/2005/8/layout/matrix1"/>
    <dgm:cxn modelId="{E4BE8619-BE52-4992-B554-0BE63704063A}" type="presOf" srcId="{9126C300-2B5A-407A-B099-D883DF548D1F}" destId="{A4D9E059-1CF5-46B4-9BDC-6A89B9F2C818}" srcOrd="0" destOrd="0" presId="urn:microsoft.com/office/officeart/2005/8/layout/matrix1"/>
    <dgm:cxn modelId="{3AB20DC2-A43B-4AE5-819B-5733F5208014}" srcId="{9126C300-2B5A-407A-B099-D883DF548D1F}" destId="{72DD7C74-4197-4F19-891E-14A58CDB7373}" srcOrd="3" destOrd="0" parTransId="{0939D0F4-8B2F-4185-96CA-B7F219CA6193}" sibTransId="{A4351582-F698-453A-AB27-AAB2521D322C}"/>
    <dgm:cxn modelId="{E4A293A8-E9AC-4EAE-B630-B70987B2F1D6}" type="presOf" srcId="{3E9217CB-9EB1-4AD5-BD05-547475D113B7}" destId="{261419D1-020B-4657-BF78-9F0E18F7ED53}" srcOrd="0" destOrd="0" presId="urn:microsoft.com/office/officeart/2005/8/layout/matrix1"/>
    <dgm:cxn modelId="{39C60404-DAF8-4A96-B8E9-64ED45889ED9}" srcId="{9126C300-2B5A-407A-B099-D883DF548D1F}" destId="{F40673E5-67FA-4A6C-92D6-BC10F59ADBC7}" srcOrd="0" destOrd="0" parTransId="{ACC7DB61-3037-40E9-A547-4184C5344040}" sibTransId="{8CDCE6B8-6F1E-4FF4-A449-5F25359941B9}"/>
    <dgm:cxn modelId="{90C12562-26D4-4E41-AD24-7D73232C41EE}" srcId="{9126C300-2B5A-407A-B099-D883DF548D1F}" destId="{3E9217CB-9EB1-4AD5-BD05-547475D113B7}" srcOrd="1" destOrd="0" parTransId="{0CD48B97-400D-4D2D-9491-E81492B82A9E}" sibTransId="{6BBE1B8F-388C-4870-B24A-820ADE916CDE}"/>
    <dgm:cxn modelId="{205339F3-2144-4086-9C7C-9027AFF0017D}" srcId="{C52840DF-8D5B-484D-896D-B93D29C06196}" destId="{9126C300-2B5A-407A-B099-D883DF548D1F}" srcOrd="0" destOrd="0" parTransId="{68C5C721-6E00-405F-83E5-B29DF76F19F9}" sibTransId="{8A61AD11-2142-4BF7-9215-DBF7E1ED59D1}"/>
    <dgm:cxn modelId="{4B3AA9BC-C371-40D8-B48B-2B38C6AD2D73}" type="presOf" srcId="{E5F014E3-1210-480A-83E5-B29A67FA9C19}" destId="{94D001CF-E85D-43CF-A52B-834DD35C680F}" srcOrd="0" destOrd="0" presId="urn:microsoft.com/office/officeart/2005/8/layout/matrix1"/>
    <dgm:cxn modelId="{D6FFC890-CC2F-4EAA-BF93-F4748BBB74BA}" type="presOf" srcId="{E5F014E3-1210-480A-83E5-B29A67FA9C19}" destId="{7BA5ED7B-4C9D-4749-976E-6907BA0B55EF}" srcOrd="1" destOrd="0" presId="urn:microsoft.com/office/officeart/2005/8/layout/matrix1"/>
    <dgm:cxn modelId="{B01C63A0-6D58-4802-8BA1-F4DB3D70B17C}" srcId="{9126C300-2B5A-407A-B099-D883DF548D1F}" destId="{E5F014E3-1210-480A-83E5-B29A67FA9C19}" srcOrd="2" destOrd="0" parTransId="{E3840DCB-1B21-47A4-ABEA-46F935D3366E}" sibTransId="{D7881529-E7ED-4826-8FE5-A00FC4714129}"/>
    <dgm:cxn modelId="{259E7F2A-7FD1-4336-A5BD-988B3E0C08F7}" type="presParOf" srcId="{6FB2D1F5-71BE-46C2-9752-FC4362EB43A7}" destId="{F81EAEEC-E405-46FA-81D1-576EE0EA1C35}" srcOrd="0" destOrd="0" presId="urn:microsoft.com/office/officeart/2005/8/layout/matrix1"/>
    <dgm:cxn modelId="{7FFCDF22-57D2-4965-BF2F-6A79DCF95EF9}" type="presParOf" srcId="{F81EAEEC-E405-46FA-81D1-576EE0EA1C35}" destId="{35894D2A-7448-4EEF-BE7A-AFECDF46E879}" srcOrd="0" destOrd="0" presId="urn:microsoft.com/office/officeart/2005/8/layout/matrix1"/>
    <dgm:cxn modelId="{0E03022D-013D-40A5-A472-68970D9638CD}" type="presParOf" srcId="{F81EAEEC-E405-46FA-81D1-576EE0EA1C35}" destId="{7D6BE7A4-F4F8-41A6-B378-82CB3DEF028B}" srcOrd="1" destOrd="0" presId="urn:microsoft.com/office/officeart/2005/8/layout/matrix1"/>
    <dgm:cxn modelId="{A8D12BBC-C023-4CD5-BD8C-3E69A432A0CD}" type="presParOf" srcId="{F81EAEEC-E405-46FA-81D1-576EE0EA1C35}" destId="{261419D1-020B-4657-BF78-9F0E18F7ED53}" srcOrd="2" destOrd="0" presId="urn:microsoft.com/office/officeart/2005/8/layout/matrix1"/>
    <dgm:cxn modelId="{3A26F380-946F-4237-B639-286352D33EF4}" type="presParOf" srcId="{F81EAEEC-E405-46FA-81D1-576EE0EA1C35}" destId="{6AE1032C-5A52-45A7-B42C-E3AD4E29B0D4}" srcOrd="3" destOrd="0" presId="urn:microsoft.com/office/officeart/2005/8/layout/matrix1"/>
    <dgm:cxn modelId="{A79428BA-FABD-4A8B-A4F0-DC5B57719269}" type="presParOf" srcId="{F81EAEEC-E405-46FA-81D1-576EE0EA1C35}" destId="{94D001CF-E85D-43CF-A52B-834DD35C680F}" srcOrd="4" destOrd="0" presId="urn:microsoft.com/office/officeart/2005/8/layout/matrix1"/>
    <dgm:cxn modelId="{1819200E-1058-49ED-97E2-9BA48749FE37}" type="presParOf" srcId="{F81EAEEC-E405-46FA-81D1-576EE0EA1C35}" destId="{7BA5ED7B-4C9D-4749-976E-6907BA0B55EF}" srcOrd="5" destOrd="0" presId="urn:microsoft.com/office/officeart/2005/8/layout/matrix1"/>
    <dgm:cxn modelId="{BFB3ACEB-A09E-48C1-B511-5A762161FBD4}" type="presParOf" srcId="{F81EAEEC-E405-46FA-81D1-576EE0EA1C35}" destId="{0CD42C0B-1FA3-425E-90C8-A1C3A2B21B06}" srcOrd="6" destOrd="0" presId="urn:microsoft.com/office/officeart/2005/8/layout/matrix1"/>
    <dgm:cxn modelId="{2B61C752-3593-46B5-BB67-6823FE762795}" type="presParOf" srcId="{F81EAEEC-E405-46FA-81D1-576EE0EA1C35}" destId="{5408CB34-D5AA-41FA-B3B2-04CFE8A47361}" srcOrd="7" destOrd="0" presId="urn:microsoft.com/office/officeart/2005/8/layout/matrix1"/>
    <dgm:cxn modelId="{95824CAE-23FA-4606-8D7B-20264A3B827D}" type="presParOf" srcId="{6FB2D1F5-71BE-46C2-9752-FC4362EB43A7}" destId="{A4D9E059-1CF5-46B4-9BDC-6A89B9F2C81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F77A4-95C4-49A7-B18D-D234C078783D}" type="datetimeFigureOut">
              <a:rPr lang="en-US" smtClean="0"/>
              <a:pPr/>
              <a:t>10/15/2020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40DFA-B482-4AD0-A536-856EB395CEAD}" type="slidenum">
              <a:rPr lang="en-US" smtClean="0"/>
              <a:pPr/>
              <a:t>‹#›</a:t>
            </a:fld>
            <a:endParaRPr lang="en-US"/>
          </a:p>
        </p:txBody>
      </p:sp>
    </p:spTree>
    <p:extLst>
      <p:ext uri="{BB962C8B-B14F-4D97-AF65-F5344CB8AC3E}">
        <p14:creationId xmlns:p14="http://schemas.microsoft.com/office/powerpoint/2010/main" val="1506257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a:noAutofit/>
          </a:bodyPr>
          <a:lstStyle/>
          <a:p>
            <a:r>
              <a:rPr lang="en-US" sz="1200" dirty="0" smtClean="0"/>
              <a:t>For</a:t>
            </a:r>
            <a:r>
              <a:rPr lang="en-US" sz="1200" baseline="0" dirty="0" smtClean="0"/>
              <a:t> reproduction steps for this slide, refer to the PowerPoint template titled “</a:t>
            </a:r>
            <a:r>
              <a:rPr lang="en-US" sz="1200" kern="1200" dirty="0" smtClean="0">
                <a:solidFill>
                  <a:schemeClr val="tx1"/>
                </a:solidFill>
                <a:latin typeface="+mn-lt"/>
                <a:ea typeface="+mn-ea"/>
                <a:cs typeface="+mn-cs"/>
              </a:rPr>
              <a:t>Combined picture and text effects for PowerPoint slides</a:t>
            </a:r>
            <a:r>
              <a:rPr lang="en-US" sz="1200" baseline="0" dirty="0" smtClean="0"/>
              <a:t>” (ANI_TEXT.potx), slide number 8.</a:t>
            </a:r>
            <a:endParaRPr lang="en-US" sz="1200" dirty="0" smtClean="0"/>
          </a:p>
        </p:txBody>
      </p:sp>
      <p:sp>
        <p:nvSpPr>
          <p:cNvPr id="6" name="Slide Image Placeholder 5"/>
          <p:cNvSpPr>
            <a:spLocks noGrp="1" noRot="1" noChangeAspect="1"/>
          </p:cNvSpPr>
          <p:nvPr>
            <p:ph type="sldImg"/>
          </p:nvPr>
        </p:nvSpPr>
        <p:spPr>
          <a:xfrm>
            <a:off x="533400" y="460375"/>
            <a:ext cx="3144838" cy="2359025"/>
          </a:xfrm>
        </p:spPr>
      </p:sp>
    </p:spTree>
    <p:extLst>
      <p:ext uri="{BB962C8B-B14F-4D97-AF65-F5344CB8AC3E}">
        <p14:creationId xmlns:p14="http://schemas.microsoft.com/office/powerpoint/2010/main" val="120912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32500" lnSpcReduction="20000"/>
          </a:bodyPr>
          <a:lstStyle/>
          <a:p>
            <a:r>
              <a:rPr lang="en-US" sz="1400" b="1" dirty="0" smtClean="0"/>
              <a:t>SmartArt custom</a:t>
            </a:r>
            <a:r>
              <a:rPr lang="en-US" sz="1400" b="1" baseline="0" dirty="0" smtClean="0"/>
              <a:t> a</a:t>
            </a:r>
            <a:r>
              <a:rPr lang="en-US" sz="1400" b="1" dirty="0" smtClean="0"/>
              <a:t>nimation effects: pictures peek-in</a:t>
            </a:r>
          </a:p>
          <a:p>
            <a:r>
              <a:rPr lang="en-US" sz="1400" dirty="0" smtClean="0"/>
              <a:t>(Basic)</a:t>
            </a:r>
          </a:p>
          <a:p>
            <a:endParaRPr lang="en-US" sz="1200" dirty="0" smtClean="0"/>
          </a:p>
          <a:p>
            <a:endParaRPr lang="en-US" sz="1200" dirty="0" smtClean="0"/>
          </a:p>
          <a:p>
            <a:r>
              <a:rPr lang="en-US" sz="1200" dirty="0" smtClean="0"/>
              <a:t>To reproduce the SmartArt effects on this page,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smtClean="0"/>
              <a:t>SmartArt</a:t>
            </a:r>
            <a:r>
              <a:rPr lang="en-US" sz="1200" b="0" dirty="0" smtClean="0"/>
              <a:t>.</a:t>
            </a:r>
          </a:p>
          <a:p>
            <a:pPr marL="228600" indent="-228600">
              <a:buFont typeface="+mj-lt"/>
              <a:buAutoNum type="arabicPeriod"/>
            </a:pPr>
            <a:r>
              <a:rPr lang="en-US" sz="1200" b="0" baseline="0" dirty="0" smtClean="0"/>
              <a:t>In the </a:t>
            </a:r>
            <a:r>
              <a:rPr lang="en-US" sz="1200" b="1" baseline="0" dirty="0" smtClean="0"/>
              <a:t>Choose a SmartArt Graphic </a:t>
            </a:r>
            <a:r>
              <a:rPr lang="en-US" sz="1200" b="0" baseline="0" dirty="0" smtClean="0"/>
              <a:t>dialog box, in the left pane, click </a:t>
            </a:r>
            <a:r>
              <a:rPr lang="en-US" sz="1200" b="1" baseline="0" dirty="0" smtClean="0"/>
              <a:t>Matrix</a:t>
            </a:r>
            <a:r>
              <a:rPr lang="en-US" sz="1200" b="0" baseline="0" dirty="0" smtClean="0"/>
              <a:t>. In the </a:t>
            </a:r>
            <a:r>
              <a:rPr lang="en-US" sz="1200" b="1" baseline="0" dirty="0" smtClean="0"/>
              <a:t>Matrix</a:t>
            </a:r>
            <a:r>
              <a:rPr lang="en-US" sz="1200" b="0" baseline="0" dirty="0" smtClean="0"/>
              <a:t> pane, double-click </a:t>
            </a:r>
            <a:r>
              <a:rPr lang="en-US" sz="1200" b="1" baseline="0" dirty="0" smtClean="0"/>
              <a:t>Titled Matrix </a:t>
            </a:r>
            <a:r>
              <a:rPr lang="en-US" sz="1200" baseline="0" dirty="0" smtClean="0"/>
              <a:t>(second option from the left) to insert the graphic into the slide.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Select the graphic. Under </a:t>
            </a:r>
            <a:r>
              <a:rPr lang="en-US" sz="1200" b="1" baseline="0" dirty="0" smtClean="0"/>
              <a:t>SmartArt Tools</a:t>
            </a:r>
            <a:r>
              <a:rPr lang="en-US" sz="1200" b="0" baseline="0" dirty="0" smtClean="0"/>
              <a:t>, on the </a:t>
            </a:r>
            <a:r>
              <a:rPr lang="en-US" sz="1200" b="1" baseline="0" dirty="0" smtClean="0"/>
              <a:t>Format</a:t>
            </a:r>
            <a:r>
              <a:rPr lang="en-US" sz="1200" b="0" baseline="0" dirty="0" smtClean="0"/>
              <a:t> tab, click </a:t>
            </a:r>
            <a:r>
              <a:rPr lang="en-US" sz="1200" b="1" baseline="0" dirty="0" smtClean="0"/>
              <a:t>Size</a:t>
            </a:r>
            <a:r>
              <a:rPr lang="en-US" sz="1200" b="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Height</a:t>
            </a:r>
            <a:r>
              <a:rPr lang="en-US" sz="1200" b="0" baseline="0" dirty="0" smtClean="0"/>
              <a:t> box, enter </a:t>
            </a:r>
            <a:r>
              <a:rPr lang="en-US" sz="1200" b="1" baseline="0" dirty="0" smtClean="0"/>
              <a:t>5.67”</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In the </a:t>
            </a:r>
            <a:r>
              <a:rPr lang="en-US" sz="1200" b="1" baseline="0" dirty="0" smtClean="0"/>
              <a:t>Width</a:t>
            </a:r>
            <a:r>
              <a:rPr lang="en-US" sz="1200" b="0" baseline="0" dirty="0" smtClean="0"/>
              <a:t> box, enter </a:t>
            </a:r>
            <a:r>
              <a:rPr lang="en-US" sz="1200" b="1" baseline="0" dirty="0" smtClean="0"/>
              <a:t>8.5”</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Under </a:t>
            </a:r>
            <a:r>
              <a:rPr lang="en-US" sz="1200" b="1" baseline="0" dirty="0" smtClean="0"/>
              <a:t>SmartArt Tools</a:t>
            </a:r>
            <a:r>
              <a:rPr lang="en-US" sz="1200" b="0" baseline="0" dirty="0" smtClean="0"/>
              <a:t>, on the </a:t>
            </a:r>
            <a:r>
              <a:rPr lang="en-US" sz="1200" b="1" baseline="0" dirty="0" smtClean="0"/>
              <a:t>Format</a:t>
            </a:r>
            <a:r>
              <a:rPr lang="en-US" sz="1200" b="0" baseline="0" dirty="0" smtClean="0"/>
              <a:t> tab, click </a:t>
            </a:r>
            <a:r>
              <a:rPr lang="en-US" sz="1200" b="1" baseline="0" dirty="0" smtClean="0"/>
              <a:t>Arrange</a:t>
            </a:r>
            <a:r>
              <a:rPr lang="en-US" sz="1200" b="0" baseline="0" dirty="0" smtClean="0"/>
              <a:t>, click </a:t>
            </a:r>
            <a:r>
              <a:rPr lang="en-US" sz="1200" b="1" baseline="0" dirty="0" smtClean="0"/>
              <a:t>Align</a:t>
            </a:r>
            <a:r>
              <a:rPr lang="en-US" sz="1200" b="0" baseline="0" dirty="0" smtClean="0"/>
              <a:t>,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Middle</a:t>
            </a:r>
            <a:r>
              <a:rPr lang="en-US" sz="1200" b="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Center</a:t>
            </a:r>
            <a:r>
              <a:rPr lang="en-US" sz="1200" b="0" baseline="0" dirty="0" smtClean="0"/>
              <a:t>. </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Select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in the top-level bullet only (text for the rounded rectangle at the center of the graphic). To remove the </a:t>
            </a:r>
            <a:r>
              <a:rPr lang="en-US" sz="1200" b="1" baseline="0" dirty="0" smtClean="0"/>
              <a:t>[Text]</a:t>
            </a:r>
            <a:r>
              <a:rPr lang="en-US" sz="1200" b="0" baseline="0" dirty="0" smtClean="0"/>
              <a:t> placeholder in the second-level bullets, select each bullet and press SPACE.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On the slide, select the </a:t>
            </a:r>
            <a:r>
              <a:rPr lang="en-US" sz="1200" baseline="0" dirty="0" smtClean="0"/>
              <a:t>graphic. </a:t>
            </a:r>
            <a:r>
              <a:rPr lang="en-US" sz="1200" b="0" baseline="0" dirty="0" smtClean="0"/>
              <a:t>Under</a:t>
            </a:r>
            <a:r>
              <a:rPr lang="en-US" sz="1200" b="1" baseline="0" dirty="0" smtClean="0"/>
              <a:t> SmartArt</a:t>
            </a:r>
            <a:r>
              <a:rPr lang="en-US" sz="1200" baseline="0" dirty="0" smtClean="0"/>
              <a:t> </a:t>
            </a:r>
            <a:r>
              <a:rPr lang="en-US" sz="1200" b="1" baseline="0" dirty="0" smtClean="0"/>
              <a:t>Tools</a:t>
            </a:r>
            <a:r>
              <a:rPr lang="en-US" sz="1200" b="0" baseline="0" dirty="0" smtClean="0"/>
              <a:t>, on the </a:t>
            </a:r>
            <a:r>
              <a:rPr lang="en-US" sz="1200" b="1" baseline="0" dirty="0" smtClean="0"/>
              <a:t>Design</a:t>
            </a:r>
            <a:r>
              <a:rPr lang="en-US" sz="1200" baseline="0" dirty="0" smtClean="0"/>
              <a:t> tab, in the </a:t>
            </a:r>
            <a:r>
              <a:rPr lang="en-US" sz="1200" b="1" baseline="0" dirty="0"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More</a:t>
            </a:r>
            <a:r>
              <a:rPr lang="en-US" sz="1200" b="0" baseline="0" dirty="0" smtClean="0"/>
              <a:t>, and then under </a:t>
            </a:r>
            <a:r>
              <a:rPr lang="en-US" sz="1200" b="1" baseline="0" dirty="0" smtClean="0"/>
              <a:t>Best Match for Document</a:t>
            </a:r>
            <a:r>
              <a:rPr lang="en-US" sz="1200" b="0" baseline="0" dirty="0" smtClean="0"/>
              <a:t> click </a:t>
            </a:r>
            <a:r>
              <a:rPr lang="en-US" sz="1200" b="1" baseline="0" dirty="0" smtClean="0"/>
              <a:t>Moderate Effect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Select the rounded rectangle at the center of the graphic. </a:t>
            </a:r>
            <a:r>
              <a:rPr lang="en-US" sz="1200" b="0" baseline="0" dirty="0" smtClean="0"/>
              <a:t>On the </a:t>
            </a:r>
            <a:r>
              <a:rPr lang="en-US" sz="1200" b="1" baseline="0" dirty="0" smtClean="0"/>
              <a:t>Home</a:t>
            </a:r>
            <a:r>
              <a:rPr lang="en-US" sz="1200" baseline="0" dirty="0" smtClean="0"/>
              <a:t> tab, in the </a:t>
            </a:r>
            <a:r>
              <a:rPr lang="en-US" sz="1200" b="1" baseline="0" dirty="0" smtClean="0"/>
              <a:t>Font</a:t>
            </a:r>
            <a:r>
              <a:rPr lang="en-US" sz="1200" baseline="0" dirty="0" smtClean="0"/>
              <a:t> group, </a:t>
            </a:r>
            <a:r>
              <a:rPr lang="en-US" sz="1200" b="0" baseline="0" dirty="0" smtClean="0"/>
              <a:t>select </a:t>
            </a:r>
            <a:r>
              <a:rPr lang="en-US" sz="1200" b="1" baseline="0" dirty="0" smtClean="0"/>
              <a:t>28 </a:t>
            </a:r>
            <a:r>
              <a:rPr lang="en-US" sz="1200" b="0" baseline="0" dirty="0" smtClean="0"/>
              <a:t>from</a:t>
            </a:r>
            <a:r>
              <a:rPr lang="en-US" sz="1200" baseline="0" dirty="0" smtClean="0"/>
              <a:t> the </a:t>
            </a:r>
            <a:r>
              <a:rPr lang="en-US" sz="1200" b="1" baseline="0" dirty="0" smtClean="0"/>
              <a:t>Font Size </a:t>
            </a:r>
            <a:r>
              <a:rPr lang="en-US" sz="1200" b="0" baseline="0" dirty="0" smtClean="0"/>
              <a:t>list, click the arrow next to </a:t>
            </a:r>
            <a:r>
              <a:rPr lang="en-US" sz="1200" b="1" baseline="0" dirty="0" smtClean="0"/>
              <a:t>Font Color</a:t>
            </a:r>
            <a:r>
              <a:rPr lang="en-US" sz="1200" b="0" baseline="0" dirty="0" smtClean="0"/>
              <a:t>, and then click </a:t>
            </a:r>
            <a:r>
              <a:rPr lang="en-US" sz="1200" b="1" baseline="0" dirty="0" smtClean="0"/>
              <a:t>White, Background 1 </a:t>
            </a:r>
            <a:r>
              <a:rPr lang="en-US" sz="1200" b="0" baseline="0" dirty="0" smtClean="0"/>
              <a:t>(first row, first option from the left)</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With the rounded rectangle selected, under </a:t>
            </a:r>
            <a:r>
              <a:rPr lang="en-US" sz="1200" b="1" baseline="0" dirty="0"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bottom right corner of the  </a:t>
            </a:r>
            <a:r>
              <a:rPr lang="en-US" sz="1200" b="1" baseline="0" dirty="0" smtClean="0"/>
              <a:t>Shape</a:t>
            </a:r>
            <a:r>
              <a:rPr lang="en-US" sz="1200" baseline="0" dirty="0" smtClean="0"/>
              <a:t> </a:t>
            </a:r>
            <a:r>
              <a:rPr lang="en-US" sz="1200" b="1" baseline="0" dirty="0" smtClean="0"/>
              <a:t>Styles</a:t>
            </a:r>
            <a:r>
              <a:rPr lang="en-US" sz="1200" baseline="0" dirty="0" smtClean="0"/>
              <a:t> group,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select </a:t>
            </a:r>
            <a:r>
              <a:rPr lang="en-US" sz="1200" b="1" baseline="0" dirty="0" smtClean="0"/>
              <a:t>Gradient fill</a:t>
            </a:r>
            <a:r>
              <a:rPr lang="en-US" sz="1200" baseline="0" dirty="0" smtClean="0"/>
              <a:t> in the </a:t>
            </a:r>
            <a:r>
              <a:rPr lang="en-US" sz="1200" b="1" baseline="0" dirty="0" smtClean="0"/>
              <a:t>Fill</a:t>
            </a:r>
            <a:r>
              <a:rPr lang="en-US" sz="1200" baseline="0" dirty="0" smtClean="0"/>
              <a:t> pane, and then 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Type</a:t>
            </a:r>
            <a:r>
              <a:rPr lang="en-US" sz="1200" baseline="0" dirty="0" smtClean="0"/>
              <a:t> list, select </a:t>
            </a:r>
            <a:r>
              <a:rPr lang="en-US" sz="1200" b="1" baseline="0" dirty="0" smtClean="0"/>
              <a:t>Linear</a:t>
            </a:r>
            <a:r>
              <a:rPr lang="en-US" sz="120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In the </a:t>
            </a:r>
            <a:r>
              <a:rPr lang="en-US" sz="1200" b="1" baseline="0" dirty="0" smtClean="0"/>
              <a:t>Direction</a:t>
            </a:r>
            <a:r>
              <a:rPr lang="en-US" sz="1200" baseline="0" dirty="0" smtClean="0"/>
              <a:t> list, select </a:t>
            </a:r>
            <a:r>
              <a:rPr lang="en-US" sz="1200" b="1" baseline="0" dirty="0" smtClean="0"/>
              <a:t>Linear</a:t>
            </a:r>
            <a:r>
              <a:rPr lang="en-US" sz="1200" baseline="0" dirty="0" smtClean="0"/>
              <a:t> </a:t>
            </a:r>
            <a:r>
              <a:rPr lang="en-US" sz="1200" b="1" baseline="0" dirty="0" smtClean="0"/>
              <a:t>Up (</a:t>
            </a:r>
            <a:r>
              <a:rPr lang="en-US" sz="1200" baseline="0" dirty="0" smtClean="0"/>
              <a:t>second row, second option from the left).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three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35% </a:t>
            </a:r>
            <a:r>
              <a:rPr lang="en-US" sz="1200" b="0" kern="1200" baseline="0" dirty="0" smtClean="0">
                <a:solidFill>
                  <a:schemeClr val="tx1"/>
                </a:solidFill>
                <a:latin typeface="+mn-lt"/>
                <a:ea typeface="+mn-ea"/>
                <a:cs typeface="+mn-cs"/>
              </a:rPr>
              <a:t>(fifth row, first option from the left)</a:t>
            </a:r>
            <a:r>
              <a:rPr lang="en-US" sz="1200" kern="1200" baseline="0" dirty="0" smtClean="0">
                <a:solidFill>
                  <a:schemeClr val="tx1"/>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80%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35</a:t>
            </a:r>
            <a:r>
              <a:rPr lang="en-US" sz="1200" b="1" kern="1200" dirty="0" smtClean="0">
                <a:solidFill>
                  <a:schemeClr val="tx1"/>
                </a:solidFill>
                <a:latin typeface="+mn-lt"/>
                <a:ea typeface="+mn-ea"/>
                <a:cs typeface="+mn-cs"/>
              </a:rPr>
              <a:t>%</a:t>
            </a:r>
            <a:r>
              <a:rPr lang="en-US" sz="1200" b="0" kern="1200" dirty="0" smtClean="0">
                <a:solidFill>
                  <a:schemeClr val="tx1"/>
                </a:solidFill>
                <a:latin typeface="+mn-lt"/>
                <a:ea typeface="+mn-ea"/>
                <a:cs typeface="+mn-cs"/>
              </a:rPr>
              <a:t> (fifth row, first option from the left)</a:t>
            </a:r>
            <a:r>
              <a:rPr lang="en-US" sz="1200" b="0" kern="1200" baseline="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3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15</a:t>
            </a:r>
            <a:r>
              <a:rPr lang="en-US" sz="1200" b="1" kern="1200" dirty="0" smtClean="0">
                <a:solidFill>
                  <a:schemeClr val="tx1"/>
                </a:solidFill>
                <a:latin typeface="+mn-lt"/>
                <a:ea typeface="+mn-ea"/>
                <a:cs typeface="+mn-cs"/>
              </a:rPr>
              <a:t>%</a:t>
            </a:r>
            <a:r>
              <a:rPr lang="en-US" sz="1200" b="0" kern="1200" dirty="0" smtClean="0">
                <a:solidFill>
                  <a:schemeClr val="tx1"/>
                </a:solidFill>
                <a:latin typeface="+mn-lt"/>
                <a:ea typeface="+mn-ea"/>
                <a:cs typeface="+mn-cs"/>
              </a:rPr>
              <a:t> (third row, first option from the left)</a:t>
            </a:r>
            <a:r>
              <a:rPr lang="en-US" sz="1200" b="0" kern="1200" baseline="0" dirty="0" smtClean="0">
                <a:solidFill>
                  <a:schemeClr val="tx1"/>
                </a:solidFill>
                <a:latin typeface="+mn-lt"/>
                <a:ea typeface="+mn-ea"/>
                <a:cs typeface="+mn-cs"/>
              </a:rPr>
              <a:t>.</a:t>
            </a: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Right-click the top left shape in the graphic, and then click </a:t>
            </a:r>
            <a:r>
              <a:rPr lang="en-US" sz="1200" b="1" baseline="0" dirty="0" smtClean="0"/>
              <a:t>Format Shape</a:t>
            </a:r>
            <a:r>
              <a:rPr lang="en-US" sz="1200" b="0" baseline="0" dirty="0" smtClean="0"/>
              <a:t>. In the </a:t>
            </a:r>
            <a:r>
              <a:rPr lang="en-US" sz="1200" b="1" baseline="0" dirty="0" smtClean="0"/>
              <a:t>Format Shape </a:t>
            </a:r>
            <a:r>
              <a:rPr lang="en-US" sz="1200" b="0" baseline="0" dirty="0" smtClean="0"/>
              <a:t>dialog box, in the left pane, click </a:t>
            </a:r>
            <a:r>
              <a:rPr lang="en-US" sz="1200" b="1" baseline="0" dirty="0" smtClean="0"/>
              <a:t>Fill</a:t>
            </a:r>
            <a:r>
              <a:rPr lang="en-US" sz="1200" b="0" baseline="0" dirty="0" smtClean="0"/>
              <a:t>. In the </a:t>
            </a:r>
            <a:r>
              <a:rPr lang="en-US" sz="1200" b="1" baseline="0" dirty="0" smtClean="0"/>
              <a:t>Fill</a:t>
            </a:r>
            <a:r>
              <a:rPr lang="en-US" sz="1200" b="0" baseline="0" dirty="0" smtClean="0"/>
              <a:t> pane, click </a:t>
            </a:r>
            <a:r>
              <a:rPr lang="en-US" sz="1200" b="1" baseline="0" dirty="0" smtClean="0"/>
              <a:t>Picture or texture fill</a:t>
            </a:r>
            <a:r>
              <a:rPr lang="en-US" sz="1200" b="0" baseline="0" dirty="0" smtClean="0"/>
              <a:t>,</a:t>
            </a:r>
            <a:r>
              <a:rPr lang="en-US" sz="1200" b="1" baseline="0" dirty="0" smtClean="0"/>
              <a:t> </a:t>
            </a:r>
            <a:r>
              <a:rPr lang="en-US" sz="1200" b="0" baseline="0" dirty="0" smtClean="0"/>
              <a:t>and then under </a:t>
            </a:r>
            <a:r>
              <a:rPr lang="en-US" sz="1200" b="1" baseline="0" dirty="0" smtClean="0"/>
              <a:t>Insert from</a:t>
            </a:r>
            <a:r>
              <a:rPr lang="en-US" sz="1200" b="0" baseline="0" dirty="0" smtClean="0"/>
              <a:t>, click </a:t>
            </a:r>
            <a:r>
              <a:rPr lang="en-US" sz="1200" b="1" baseline="0" dirty="0" smtClean="0"/>
              <a:t>File</a:t>
            </a:r>
            <a:r>
              <a:rPr lang="en-US" sz="1200" b="0" baseline="0" dirty="0" smtClean="0"/>
              <a:t>.</a:t>
            </a:r>
            <a:r>
              <a:rPr lang="en-US" sz="1200" b="1" baseline="0" dirty="0" smtClean="0"/>
              <a:t> </a:t>
            </a:r>
            <a:r>
              <a:rPr lang="en-US" sz="1200" b="0" baseline="0" dirty="0" smtClean="0"/>
              <a:t>In the </a:t>
            </a:r>
            <a:r>
              <a:rPr lang="en-US" sz="1200" b="1" baseline="0" dirty="0" smtClean="0"/>
              <a:t>Insert Picture </a:t>
            </a:r>
            <a:r>
              <a:rPr lang="en-US" sz="1200" b="0" baseline="0" dirty="0" smtClean="0"/>
              <a:t>dialog box, select a picture and then click </a:t>
            </a:r>
            <a:r>
              <a:rPr lang="en-US" sz="1200" b="1" baseline="0" dirty="0" smtClean="0"/>
              <a:t>Insert</a:t>
            </a:r>
            <a:r>
              <a:rPr lang="en-US" sz="1200" b="0" baseline="0" dirty="0" smtClean="0"/>
              <a:t>. </a:t>
            </a:r>
            <a:endParaRPr lang="en-US" sz="1200" b="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Right-click the top right shape in the graphic, and then click </a:t>
            </a:r>
            <a:r>
              <a:rPr lang="en-US" sz="1200" b="1" baseline="0" dirty="0" smtClean="0"/>
              <a:t>Format Shape</a:t>
            </a:r>
            <a:r>
              <a:rPr lang="en-US" sz="1200" b="0" baseline="0" dirty="0" smtClean="0"/>
              <a:t>. In the </a:t>
            </a:r>
            <a:r>
              <a:rPr lang="en-US" sz="1200" b="1" baseline="0" dirty="0" smtClean="0"/>
              <a:t>Format Shape </a:t>
            </a:r>
            <a:r>
              <a:rPr lang="en-US" sz="1200" b="0" baseline="0" dirty="0" smtClean="0"/>
              <a:t>dialog box, in the left pane, click </a:t>
            </a:r>
            <a:r>
              <a:rPr lang="en-US" sz="1200" b="1" baseline="0" dirty="0" smtClean="0"/>
              <a:t>Fill</a:t>
            </a:r>
            <a:r>
              <a:rPr lang="en-US" sz="1200" b="0" baseline="0" dirty="0" smtClean="0"/>
              <a:t>. In the </a:t>
            </a:r>
            <a:r>
              <a:rPr lang="en-US" sz="1200" b="1" baseline="0" dirty="0" smtClean="0"/>
              <a:t>Fill</a:t>
            </a:r>
            <a:r>
              <a:rPr lang="en-US" sz="1200" b="0" baseline="0" dirty="0" smtClean="0"/>
              <a:t> pane, click </a:t>
            </a:r>
            <a:r>
              <a:rPr lang="en-US" sz="1200" b="1" baseline="0" dirty="0" smtClean="0"/>
              <a:t>Picture or texture fill</a:t>
            </a:r>
            <a:r>
              <a:rPr lang="en-US" sz="1200" b="0" baseline="0" dirty="0" smtClean="0"/>
              <a:t>,</a:t>
            </a:r>
            <a:r>
              <a:rPr lang="en-US" sz="1200" b="1" baseline="0" dirty="0" smtClean="0"/>
              <a:t> </a:t>
            </a:r>
            <a:r>
              <a:rPr lang="en-US" sz="1200" b="0" baseline="0" dirty="0" smtClean="0"/>
              <a:t>and then under </a:t>
            </a:r>
            <a:r>
              <a:rPr lang="en-US" sz="1200" b="1" baseline="0" dirty="0" smtClean="0"/>
              <a:t>Insert from</a:t>
            </a:r>
            <a:r>
              <a:rPr lang="en-US" sz="1200" b="0" baseline="0" dirty="0" smtClean="0"/>
              <a:t>, click </a:t>
            </a:r>
            <a:r>
              <a:rPr lang="en-US" sz="1200" b="1" baseline="0" dirty="0" smtClean="0"/>
              <a:t>File</a:t>
            </a:r>
            <a:r>
              <a:rPr lang="en-US" sz="1200" b="0" baseline="0" dirty="0" smtClean="0"/>
              <a:t>.</a:t>
            </a:r>
            <a:r>
              <a:rPr lang="en-US" sz="1200" b="1" baseline="0" dirty="0" smtClean="0"/>
              <a:t> </a:t>
            </a:r>
            <a:r>
              <a:rPr lang="en-US" sz="1200" b="0" baseline="0" dirty="0" smtClean="0"/>
              <a:t>In the </a:t>
            </a:r>
            <a:r>
              <a:rPr lang="en-US" sz="1200" b="1" baseline="0" dirty="0" smtClean="0"/>
              <a:t>Insert Picture </a:t>
            </a:r>
            <a:r>
              <a:rPr lang="en-US" sz="1200" b="0" baseline="0" dirty="0" smtClean="0"/>
              <a:t>dialog box, select a picture and then click </a:t>
            </a:r>
            <a:r>
              <a:rPr lang="en-US" sz="1200" b="1" baseline="0" dirty="0" smtClean="0"/>
              <a:t>Insert</a:t>
            </a:r>
            <a:r>
              <a:rPr lang="en-US" sz="1200" b="0" baseline="0" dirty="0" smtClean="0"/>
              <a:t>. </a:t>
            </a:r>
            <a:endParaRPr lang="en-US" sz="1200" b="0" i="1"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Right-click the bottom left shape in the graphic, and then click </a:t>
            </a:r>
            <a:r>
              <a:rPr lang="en-US" sz="1200" b="1" baseline="0" dirty="0" smtClean="0"/>
              <a:t>Format Shape</a:t>
            </a:r>
            <a:r>
              <a:rPr lang="en-US" sz="1200" b="0" baseline="0" dirty="0" smtClean="0"/>
              <a:t>. In the </a:t>
            </a:r>
            <a:r>
              <a:rPr lang="en-US" sz="1200" b="1" baseline="0" dirty="0" smtClean="0"/>
              <a:t>Format Shape </a:t>
            </a:r>
            <a:r>
              <a:rPr lang="en-US" sz="1200" b="0" baseline="0" dirty="0" smtClean="0"/>
              <a:t>dialog box, in the left pane, click </a:t>
            </a:r>
            <a:r>
              <a:rPr lang="en-US" sz="1200" b="1" baseline="0" dirty="0" smtClean="0"/>
              <a:t>Fill</a:t>
            </a:r>
            <a:r>
              <a:rPr lang="en-US" sz="1200" b="0" baseline="0" dirty="0" smtClean="0"/>
              <a:t>. In the </a:t>
            </a:r>
            <a:r>
              <a:rPr lang="en-US" sz="1200" b="1" baseline="0" dirty="0" smtClean="0"/>
              <a:t>Fill</a:t>
            </a:r>
            <a:r>
              <a:rPr lang="en-US" sz="1200" b="0" baseline="0" dirty="0" smtClean="0"/>
              <a:t> pane, click </a:t>
            </a:r>
            <a:r>
              <a:rPr lang="en-US" sz="1200" b="1" baseline="0" dirty="0" smtClean="0"/>
              <a:t>Picture or texture fill</a:t>
            </a:r>
            <a:r>
              <a:rPr lang="en-US" sz="1200" b="0" baseline="0" dirty="0" smtClean="0"/>
              <a:t>,</a:t>
            </a:r>
            <a:r>
              <a:rPr lang="en-US" sz="1200" b="1" baseline="0" dirty="0" smtClean="0"/>
              <a:t> </a:t>
            </a:r>
            <a:r>
              <a:rPr lang="en-US" sz="1200" b="0" baseline="0" dirty="0" smtClean="0"/>
              <a:t>and then under </a:t>
            </a:r>
            <a:r>
              <a:rPr lang="en-US" sz="1200" b="1" baseline="0" dirty="0" smtClean="0"/>
              <a:t>Insert from</a:t>
            </a:r>
            <a:r>
              <a:rPr lang="en-US" sz="1200" b="0" baseline="0" dirty="0" smtClean="0"/>
              <a:t>, click </a:t>
            </a:r>
            <a:r>
              <a:rPr lang="en-US" sz="1200" b="1" baseline="0" dirty="0" smtClean="0"/>
              <a:t>File</a:t>
            </a:r>
            <a:r>
              <a:rPr lang="en-US" sz="1200" b="0" baseline="0" dirty="0" smtClean="0"/>
              <a:t>.</a:t>
            </a:r>
            <a:r>
              <a:rPr lang="en-US" sz="1200" b="1" baseline="0" dirty="0" smtClean="0"/>
              <a:t> </a:t>
            </a:r>
            <a:r>
              <a:rPr lang="en-US" sz="1200" b="0" baseline="0" dirty="0" smtClean="0"/>
              <a:t>In the </a:t>
            </a:r>
            <a:r>
              <a:rPr lang="en-US" sz="1200" b="1" baseline="0" dirty="0" smtClean="0"/>
              <a:t>Insert Picture </a:t>
            </a:r>
            <a:r>
              <a:rPr lang="en-US" sz="1200" b="0" baseline="0" dirty="0" smtClean="0"/>
              <a:t>dialog box, select a picture and then click </a:t>
            </a:r>
            <a:r>
              <a:rPr lang="en-US" sz="1200" b="1" baseline="0" dirty="0" smtClean="0"/>
              <a:t>Insert</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Right-click the bottom right shape in the graphic, and then click </a:t>
            </a:r>
            <a:r>
              <a:rPr lang="en-US" sz="1200" b="1" baseline="0" dirty="0" smtClean="0"/>
              <a:t>Format Shape</a:t>
            </a:r>
            <a:r>
              <a:rPr lang="en-US" sz="1200" b="0" baseline="0" dirty="0" smtClean="0"/>
              <a:t>. In the </a:t>
            </a:r>
            <a:r>
              <a:rPr lang="en-US" sz="1200" b="1" baseline="0" dirty="0" smtClean="0"/>
              <a:t>Format Shape </a:t>
            </a:r>
            <a:r>
              <a:rPr lang="en-US" sz="1200" b="0" baseline="0" dirty="0" smtClean="0"/>
              <a:t>dialog box, in the left pane, click </a:t>
            </a:r>
            <a:r>
              <a:rPr lang="en-US" sz="1200" b="1" baseline="0" dirty="0" smtClean="0"/>
              <a:t>Fill</a:t>
            </a:r>
            <a:r>
              <a:rPr lang="en-US" sz="1200" b="0" baseline="0" dirty="0" smtClean="0"/>
              <a:t>. In the </a:t>
            </a:r>
            <a:r>
              <a:rPr lang="en-US" sz="1200" b="1" baseline="0" dirty="0" smtClean="0"/>
              <a:t>Fill</a:t>
            </a:r>
            <a:r>
              <a:rPr lang="en-US" sz="1200" b="0" baseline="0" dirty="0" smtClean="0"/>
              <a:t> pane, click </a:t>
            </a:r>
            <a:r>
              <a:rPr lang="en-US" sz="1200" b="1" baseline="0" dirty="0" smtClean="0"/>
              <a:t>Picture or texture fill</a:t>
            </a:r>
            <a:r>
              <a:rPr lang="en-US" sz="1200" b="0" baseline="0" dirty="0" smtClean="0"/>
              <a:t>,</a:t>
            </a:r>
            <a:r>
              <a:rPr lang="en-US" sz="1200" b="1" baseline="0" dirty="0" smtClean="0"/>
              <a:t> </a:t>
            </a:r>
            <a:r>
              <a:rPr lang="en-US" sz="1200" b="0" baseline="0" dirty="0" smtClean="0"/>
              <a:t>and then under </a:t>
            </a:r>
            <a:r>
              <a:rPr lang="en-US" sz="1200" b="1" baseline="0" dirty="0" smtClean="0"/>
              <a:t>Insert from</a:t>
            </a:r>
            <a:r>
              <a:rPr lang="en-US" sz="1200" b="0" baseline="0" dirty="0" smtClean="0"/>
              <a:t>, click </a:t>
            </a:r>
            <a:r>
              <a:rPr lang="en-US" sz="1200" b="1" baseline="0" dirty="0" smtClean="0"/>
              <a:t>File</a:t>
            </a:r>
            <a:r>
              <a:rPr lang="en-US" sz="1200" b="0" baseline="0" dirty="0" smtClean="0"/>
              <a:t>.</a:t>
            </a:r>
            <a:r>
              <a:rPr lang="en-US" sz="1200" b="1" baseline="0" dirty="0" smtClean="0"/>
              <a:t> </a:t>
            </a:r>
            <a:r>
              <a:rPr lang="en-US" sz="1200" b="0" baseline="0" dirty="0" smtClean="0"/>
              <a:t>In the </a:t>
            </a:r>
            <a:r>
              <a:rPr lang="en-US" sz="1200" b="1" baseline="0" dirty="0" smtClean="0"/>
              <a:t>Insert Picture </a:t>
            </a:r>
            <a:r>
              <a:rPr lang="en-US" sz="1200" b="0" baseline="0" dirty="0" smtClean="0"/>
              <a:t>dialog box, select a picture and then click </a:t>
            </a:r>
            <a:r>
              <a:rPr lang="en-US" sz="1200" b="1" baseline="0" dirty="0" smtClean="0"/>
              <a:t>Insert</a:t>
            </a:r>
            <a:r>
              <a:rPr lang="en-US" sz="1200" b="0" baseline="0" dirty="0" smtClean="0"/>
              <a:t>. </a:t>
            </a:r>
          </a:p>
          <a:p>
            <a:endParaRPr lang="en-US" sz="1200" b="1" baseline="0" dirty="0" smtClean="0"/>
          </a:p>
          <a:p>
            <a:endParaRPr lang="en-US" sz="1200" b="1" baseline="0" dirty="0" smtClean="0"/>
          </a:p>
          <a:p>
            <a:r>
              <a:rPr lang="en-US" sz="1200" baseline="0" dirty="0" smtClean="0"/>
              <a:t>To reproduce the animation effects on this slide, do the following:</a:t>
            </a:r>
          </a:p>
          <a:p>
            <a:pPr marL="228600" indent="-228600">
              <a:buFont typeface="+mj-lt"/>
              <a:buAutoNum type="arabicPeriod"/>
            </a:pPr>
            <a:r>
              <a:rPr lang="en-US" sz="1200" baseline="0" dirty="0" smtClean="0"/>
              <a:t>On the </a:t>
            </a:r>
            <a:r>
              <a:rPr lang="en-US" sz="1200" b="1" baseline="0" dirty="0" smtClean="0"/>
              <a:t>Animations</a:t>
            </a:r>
            <a:r>
              <a:rPr lang="en-US" sz="1200" baseline="0" dirty="0" smtClean="0"/>
              <a:t> tab, in the </a:t>
            </a:r>
            <a:r>
              <a:rPr lang="en-US" sz="1200" b="1" baseline="0" dirty="0" smtClean="0"/>
              <a:t>Animations</a:t>
            </a:r>
            <a:r>
              <a:rPr lang="en-US" sz="1200" baseline="0" dirty="0" smtClean="0"/>
              <a:t> group, click </a:t>
            </a:r>
            <a:r>
              <a:rPr lang="en-US" sz="1200" b="1" baseline="0" dirty="0" smtClean="0"/>
              <a:t>Custom</a:t>
            </a:r>
            <a:r>
              <a:rPr lang="en-US" sz="1200" baseline="0" dirty="0" smtClean="0"/>
              <a:t> </a:t>
            </a:r>
            <a:r>
              <a:rPr lang="en-US" sz="1200" b="1" baseline="0" dirty="0" smtClean="0"/>
              <a:t>Animation</a:t>
            </a:r>
            <a:r>
              <a:rPr lang="en-US" sz="1200" baseline="0" dirty="0" smtClean="0"/>
              <a:t>.</a:t>
            </a:r>
          </a:p>
          <a:p>
            <a:pPr marL="228600" indent="-228600">
              <a:buFont typeface="+mj-lt"/>
              <a:buAutoNum type="arabicPeriod"/>
            </a:pPr>
            <a:r>
              <a:rPr lang="en-US" sz="1200" baseline="0" dirty="0" smtClean="0"/>
              <a:t>On the slide, select the graphic, and then do the following i</a:t>
            </a:r>
            <a:r>
              <a:rPr lang="en-US" sz="1200" b="0" baseline="0" dirty="0" smtClean="0"/>
              <a:t>n the </a:t>
            </a:r>
            <a:r>
              <a:rPr lang="en-US" sz="1200" b="1" baseline="0" dirty="0" smtClean="0"/>
              <a:t>Custom</a:t>
            </a:r>
            <a:r>
              <a:rPr lang="en-US" sz="1200" baseline="0" dirty="0" smtClean="0"/>
              <a:t> </a:t>
            </a:r>
            <a:r>
              <a:rPr lang="en-US" sz="1200" b="1" baseline="0" dirty="0" smtClean="0"/>
              <a:t>Animation</a:t>
            </a:r>
            <a:r>
              <a:rPr lang="en-US" sz="1200" baseline="0" dirty="0" smtClean="0"/>
              <a:t> task pane: </a:t>
            </a:r>
          </a:p>
          <a:p>
            <a:pPr marL="685800" lvl="1" indent="-228600">
              <a:buFont typeface="+mj-lt"/>
              <a:buAutoNum type="arabicPeriod"/>
            </a:pPr>
            <a:r>
              <a:rPr lang="en-US" sz="1200" baseline="0" dirty="0" smtClean="0"/>
              <a:t>Click </a:t>
            </a:r>
            <a:r>
              <a:rPr lang="en-US" sz="1200" b="1" baseline="0" dirty="0" smtClean="0"/>
              <a:t>Add Effect</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Add Entrance Effect </a:t>
            </a:r>
            <a:r>
              <a:rPr lang="en-US" sz="1200" b="0" baseline="0" dirty="0" smtClean="0"/>
              <a:t>dialog box, under </a:t>
            </a:r>
            <a:r>
              <a:rPr lang="en-US" sz="1200" b="1" baseline="0" dirty="0" smtClean="0"/>
              <a:t>Subtle</a:t>
            </a:r>
            <a:r>
              <a:rPr lang="en-US" sz="1200" b="0" baseline="0" dirty="0" smtClean="0"/>
              <a:t>, click </a:t>
            </a:r>
            <a:r>
              <a:rPr lang="en-US" sz="1200" b="1" baseline="0" dirty="0" smtClean="0"/>
              <a:t>Expand</a:t>
            </a:r>
            <a:r>
              <a:rPr lang="en-US" sz="1200" baseline="0" dirty="0" smtClean="0"/>
              <a:t>. </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Expand</a:t>
            </a:r>
            <a:r>
              <a:rPr lang="en-US" sz="1200" b="0" baseline="0" dirty="0" smtClean="0"/>
              <a:t>, in the</a:t>
            </a:r>
            <a:r>
              <a:rPr lang="en-US" sz="1200" b="1" baseline="0" dirty="0" smtClean="0"/>
              <a:t> Speed </a:t>
            </a:r>
            <a:r>
              <a:rPr lang="en-US" sz="1200" b="0" baseline="0" dirty="0" smtClean="0"/>
              <a:t>list, select </a:t>
            </a:r>
            <a:r>
              <a:rPr lang="en-US" sz="1200" b="1" baseline="0" dirty="0" smtClean="0"/>
              <a:t>Fast</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Expand</a:t>
            </a:r>
            <a:r>
              <a:rPr lang="en-US" sz="1200" b="0" baseline="0" dirty="0" smtClean="0"/>
              <a:t>, in the </a:t>
            </a:r>
            <a:r>
              <a:rPr lang="en-US" sz="1200" b="1" baseline="0" dirty="0" smtClean="0"/>
              <a:t>Start </a:t>
            </a:r>
            <a:r>
              <a:rPr lang="en-US" sz="1200" b="0" baseline="0" dirty="0" smtClean="0"/>
              <a:t>list, select </a:t>
            </a:r>
            <a:r>
              <a:rPr lang="en-US" sz="1200" b="1" baseline="0" dirty="0" smtClean="0"/>
              <a:t>After Previous</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in the </a:t>
            </a:r>
            <a:r>
              <a:rPr lang="en-US" sz="1200" b="1" baseline="0" dirty="0" smtClean="0"/>
              <a:t>Custom Animation </a:t>
            </a:r>
            <a:r>
              <a:rPr lang="en-US" sz="1200" b="0" baseline="0" dirty="0" smtClean="0"/>
              <a:t>task </a:t>
            </a:r>
            <a:r>
              <a:rPr lang="en-US" sz="1200" baseline="0" dirty="0" smtClean="0"/>
              <a:t>pane, c</a:t>
            </a:r>
            <a:r>
              <a:rPr lang="en-US" sz="1200" b="0" baseline="0" dirty="0" smtClean="0"/>
              <a:t>lick the arrow to the right of the</a:t>
            </a:r>
            <a:r>
              <a:rPr lang="en-US" sz="1200" b="1" baseline="0" dirty="0" smtClean="0"/>
              <a:t> </a:t>
            </a:r>
            <a:r>
              <a:rPr lang="en-US" sz="1200" b="0" baseline="0" dirty="0" smtClean="0"/>
              <a:t>animation effect, and then click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Expand</a:t>
            </a:r>
            <a:r>
              <a:rPr lang="en-US" sz="1200" baseline="0" dirty="0" smtClean="0"/>
              <a:t> dialog box, on the </a:t>
            </a:r>
            <a:r>
              <a:rPr lang="en-US" sz="1200" b="1" baseline="0" dirty="0" smtClean="0"/>
              <a:t>SmartArt Animation </a:t>
            </a:r>
            <a:r>
              <a:rPr lang="en-US" sz="1200" baseline="0" dirty="0" smtClean="0"/>
              <a:t>tab, in the </a:t>
            </a:r>
            <a:r>
              <a:rPr lang="en-US" sz="1200" b="1" baseline="0" dirty="0" smtClean="0"/>
              <a:t>Group Graphic </a:t>
            </a:r>
            <a:r>
              <a:rPr lang="en-US" sz="1200" b="0" baseline="0" dirty="0" smtClean="0"/>
              <a:t>list, select </a:t>
            </a:r>
            <a:r>
              <a:rPr lang="en-US" sz="1200" b="1" baseline="0" dirty="0" smtClean="0"/>
              <a:t>One by one</a:t>
            </a:r>
            <a:r>
              <a:rPr lang="en-US" sz="120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Also in the </a:t>
            </a:r>
            <a:r>
              <a:rPr lang="en-US" sz="1200" b="1" baseline="0" dirty="0" smtClean="0"/>
              <a:t>Custom Animation </a:t>
            </a:r>
            <a:r>
              <a:rPr lang="en-US" sz="1200" b="0" baseline="0" dirty="0" smtClean="0"/>
              <a:t>task</a:t>
            </a:r>
            <a:r>
              <a:rPr lang="en-US" sz="1200" b="1" baseline="0" dirty="0" smtClean="0"/>
              <a:t> </a:t>
            </a:r>
            <a:r>
              <a:rPr lang="en-US" sz="1200" baseline="0" dirty="0" smtClean="0"/>
              <a:t>pane, click the double-arrow below the animation effect to expand the list of effects, and 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Press and hold CTRL, and then select all five animation effects in the </a:t>
            </a:r>
            <a:r>
              <a:rPr lang="en-US" sz="1200" b="1" baseline="0" dirty="0" smtClean="0"/>
              <a:t>Custom Animation</a:t>
            </a:r>
            <a:r>
              <a:rPr lang="en-US" sz="1200" baseline="0" dirty="0" smtClean="0"/>
              <a:t> task pane. Under </a:t>
            </a:r>
            <a:r>
              <a:rPr lang="en-US" sz="1200" b="1" baseline="0" dirty="0" smtClean="0"/>
              <a:t>Modify: Expand</a:t>
            </a:r>
            <a:r>
              <a:rPr lang="en-US" sz="1200" b="0" baseline="0" dirty="0" smtClean="0"/>
              <a:t>, in the</a:t>
            </a:r>
            <a:r>
              <a:rPr lang="en-US" sz="1200" b="1" baseline="0" dirty="0" smtClean="0"/>
              <a:t> Start </a:t>
            </a:r>
            <a:r>
              <a:rPr lang="en-US" sz="1200" b="0" baseline="0" dirty="0" smtClean="0"/>
              <a:t>list, select </a:t>
            </a:r>
            <a:r>
              <a:rPr lang="en-US" sz="1200" b="1" baseline="0" dirty="0" smtClean="0"/>
              <a:t>With Previous</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Press and hold CTRL, select the second, third, fourth, and fifth animation effects (expand effects for the picture-filled rectangles), and then do the following:</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Click </a:t>
            </a:r>
            <a:r>
              <a:rPr lang="en-US" sz="1200" b="1" baseline="0" dirty="0" smtClean="0"/>
              <a:t>Change</a:t>
            </a:r>
            <a:r>
              <a:rPr lang="en-US" sz="1200" baseline="0" dirty="0" smtClean="0"/>
              <a:t>, point to </a:t>
            </a:r>
            <a:r>
              <a:rPr lang="en-US" sz="1200" b="1" baseline="0" dirty="0" smtClean="0"/>
              <a:t>Entrance</a:t>
            </a:r>
            <a:r>
              <a:rPr lang="en-US" sz="1200" baseline="0" dirty="0" smtClean="0"/>
              <a:t>, and then click </a:t>
            </a:r>
            <a:r>
              <a:rPr lang="en-US" sz="1200" b="1" baseline="0" dirty="0" smtClean="0"/>
              <a:t>More</a:t>
            </a:r>
            <a:r>
              <a:rPr lang="en-US" sz="1200" baseline="0" dirty="0" smtClean="0"/>
              <a:t> </a:t>
            </a:r>
            <a:r>
              <a:rPr lang="en-US" sz="1200" b="1" baseline="0" dirty="0" smtClean="0"/>
              <a:t>Effects</a:t>
            </a:r>
            <a:r>
              <a:rPr lang="en-US" sz="1200" b="0" baseline="0" dirty="0" smtClean="0"/>
              <a:t>. In the </a:t>
            </a:r>
            <a:r>
              <a:rPr lang="en-US" sz="1200" b="1" baseline="0" dirty="0" smtClean="0"/>
              <a:t>Change Entrance Effect </a:t>
            </a:r>
            <a:r>
              <a:rPr lang="en-US" sz="1200" b="0" baseline="0" dirty="0" smtClean="0"/>
              <a:t>dialog box, under </a:t>
            </a:r>
            <a:r>
              <a:rPr lang="en-US" sz="1200" b="1" baseline="0" dirty="0" smtClean="0"/>
              <a:t>Basic</a:t>
            </a:r>
            <a:r>
              <a:rPr lang="en-US" sz="1200" b="0" baseline="0" dirty="0" smtClean="0"/>
              <a:t>, click </a:t>
            </a:r>
            <a:r>
              <a:rPr lang="en-US" sz="1200" b="1" baseline="0" dirty="0" smtClean="0"/>
              <a:t>Peek In</a:t>
            </a:r>
            <a:r>
              <a:rPr lang="en-US" sz="1200" baseline="0" dirty="0" smtClean="0"/>
              <a:t>. </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Under </a:t>
            </a:r>
            <a:r>
              <a:rPr lang="en-US" sz="1200" b="1" baseline="0" dirty="0" smtClean="0"/>
              <a:t>Modify: Peek In</a:t>
            </a:r>
            <a:r>
              <a:rPr lang="en-US" sz="1200" b="0" baseline="0" dirty="0" smtClean="0"/>
              <a:t>, in the </a:t>
            </a:r>
            <a:r>
              <a:rPr lang="en-US" sz="1200" b="1" baseline="0" dirty="0" smtClean="0"/>
              <a:t>Speed</a:t>
            </a:r>
            <a:r>
              <a:rPr lang="en-US" sz="1200" baseline="0" dirty="0" smtClean="0"/>
              <a:t> list, select </a:t>
            </a:r>
            <a:r>
              <a:rPr lang="en-US" sz="1200" b="1" baseline="0" dirty="0" smtClean="0"/>
              <a:t>Fast</a:t>
            </a:r>
            <a:r>
              <a:rPr lang="en-US" sz="1200" b="0" baseline="0" dirty="0" smtClean="0"/>
              <a:t>.</a:t>
            </a:r>
          </a:p>
          <a:p>
            <a:pPr marL="685800" lvl="1" indent="-228600">
              <a:buFont typeface="+mj-lt"/>
              <a:buAutoNum type="arabicPeriod"/>
            </a:pPr>
            <a:r>
              <a:rPr lang="en-US" sz="1200" baseline="0" dirty="0" smtClean="0"/>
              <a:t>Select the second animation effect. Under </a:t>
            </a:r>
            <a:r>
              <a:rPr lang="en-US" sz="1200" b="1" baseline="0" dirty="0" smtClean="0"/>
              <a:t>Modify: Peek In</a:t>
            </a:r>
            <a:r>
              <a:rPr lang="en-US" sz="1200" b="0" baseline="0" dirty="0" smtClean="0"/>
              <a:t>, in the </a:t>
            </a:r>
            <a:r>
              <a:rPr lang="en-US" sz="1200" b="1" baseline="0" dirty="0" smtClean="0"/>
              <a:t>Start</a:t>
            </a:r>
            <a:r>
              <a:rPr lang="en-US" sz="1200" baseline="0" dirty="0" smtClean="0"/>
              <a:t> list, select </a:t>
            </a:r>
            <a:r>
              <a:rPr lang="en-US" sz="1200" b="1" baseline="0" dirty="0" smtClean="0"/>
              <a:t>After Previous</a:t>
            </a:r>
            <a:r>
              <a:rPr lang="en-US" sz="1200" baseline="0" dirty="0" smtClean="0"/>
              <a:t>.</a:t>
            </a:r>
          </a:p>
          <a:p>
            <a:pPr marL="685800" lvl="1" indent="-228600">
              <a:buFont typeface="+mj-lt"/>
              <a:buAutoNum type="arabicPeriod"/>
            </a:pPr>
            <a:r>
              <a:rPr lang="en-US" sz="1200" baseline="0" dirty="0" smtClean="0"/>
              <a:t>Select the third animation effect. Under </a:t>
            </a:r>
            <a:r>
              <a:rPr lang="en-US" sz="1200" b="1" baseline="0" dirty="0" smtClean="0"/>
              <a:t>Modify: Peek In</a:t>
            </a:r>
            <a:r>
              <a:rPr lang="en-US" sz="1200" b="0" baseline="0" dirty="0" smtClean="0"/>
              <a:t>, in the</a:t>
            </a:r>
            <a:r>
              <a:rPr lang="en-US" sz="1200" baseline="0" dirty="0" smtClean="0"/>
              <a:t> </a:t>
            </a:r>
            <a:r>
              <a:rPr lang="en-US" sz="1200" b="1" baseline="0" dirty="0" smtClean="0"/>
              <a:t>Direction </a:t>
            </a:r>
            <a:r>
              <a:rPr lang="en-US" sz="1200" b="0" baseline="0" dirty="0" smtClean="0"/>
              <a:t>list, select </a:t>
            </a:r>
            <a:r>
              <a:rPr lang="en-US" sz="1200" b="1" baseline="0" dirty="0" smtClean="0"/>
              <a:t>From Left</a:t>
            </a:r>
            <a:r>
              <a:rPr lang="en-US" sz="1200" b="0" baseline="0" dirty="0" smtClean="0"/>
              <a:t>.</a:t>
            </a:r>
          </a:p>
          <a:p>
            <a:pPr marL="685800" lvl="1" indent="-228600">
              <a:buFont typeface="+mj-lt"/>
              <a:buAutoNum type="arabicPeriod"/>
            </a:pPr>
            <a:r>
              <a:rPr lang="en-US" sz="1200" baseline="0" dirty="0" smtClean="0"/>
              <a:t>Select the fourth animation effect. Under </a:t>
            </a:r>
            <a:r>
              <a:rPr lang="en-US" sz="1200" b="1" baseline="0" dirty="0" smtClean="0"/>
              <a:t>Modify: Peek In</a:t>
            </a:r>
            <a:r>
              <a:rPr lang="en-US" sz="1200" b="0" baseline="0" dirty="0" smtClean="0"/>
              <a:t>, in the </a:t>
            </a:r>
            <a:r>
              <a:rPr lang="en-US" sz="1200" b="1" baseline="0" dirty="0" smtClean="0"/>
              <a:t>Direction </a:t>
            </a:r>
            <a:r>
              <a:rPr lang="en-US" sz="1200" b="0" baseline="0" dirty="0" smtClean="0"/>
              <a:t>list, select </a:t>
            </a:r>
            <a:r>
              <a:rPr lang="en-US" sz="1200" b="1" baseline="0" dirty="0" smtClean="0"/>
              <a:t>From Right</a:t>
            </a:r>
            <a:r>
              <a:rPr lang="en-US" sz="1200" b="0" baseline="0" dirty="0" smtClean="0"/>
              <a:t>.</a:t>
            </a:r>
          </a:p>
          <a:p>
            <a:pPr marL="685800" lvl="1" indent="-228600">
              <a:buFont typeface="+mj-lt"/>
              <a:buAutoNum type="arabicPeriod"/>
            </a:pPr>
            <a:r>
              <a:rPr lang="en-US" sz="1200" baseline="0" dirty="0" smtClean="0"/>
              <a:t>Select the fifth animation effect. Under </a:t>
            </a:r>
            <a:r>
              <a:rPr lang="en-US" sz="1200" b="1" baseline="0" dirty="0" smtClean="0"/>
              <a:t>Modify: Peek In</a:t>
            </a:r>
            <a:r>
              <a:rPr lang="en-US" sz="1200" b="0" baseline="0" dirty="0" smtClean="0"/>
              <a:t>, in the </a:t>
            </a:r>
            <a:r>
              <a:rPr lang="en-US" sz="1200" b="1" baseline="0" dirty="0" smtClean="0"/>
              <a:t>Direction </a:t>
            </a:r>
            <a:r>
              <a:rPr lang="en-US" sz="1200" b="0" baseline="0" dirty="0" smtClean="0"/>
              <a:t>list, select </a:t>
            </a:r>
            <a:r>
              <a:rPr lang="en-US" sz="1200" b="1" baseline="0" dirty="0" smtClean="0"/>
              <a:t>From Top</a:t>
            </a:r>
            <a:r>
              <a:rPr lang="en-US" sz="1200" b="0" baseline="0" dirty="0" smtClean="0"/>
              <a:t>.</a:t>
            </a:r>
            <a:endParaRPr lang="en-US" sz="1200" baseline="0" dirty="0" smtClean="0"/>
          </a:p>
          <a:p>
            <a:endParaRPr lang="en-US" sz="1200" baseline="0" dirty="0" smtClean="0"/>
          </a:p>
          <a:p>
            <a:endParaRPr lang="en-US" sz="1200" dirty="0" smtClean="0"/>
          </a:p>
          <a:p>
            <a:r>
              <a:rPr lang="en-US" sz="1200" baseline="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Corner</a:t>
            </a:r>
            <a:r>
              <a:rPr lang="en-US" sz="1200" b="0" kern="1200" dirty="0" smtClean="0">
                <a:solidFill>
                  <a:schemeClr val="tx1"/>
                </a:solidFill>
                <a:latin typeface="+mn-lt"/>
                <a:ea typeface="+mn-ea"/>
                <a:cs typeface="+mn-cs"/>
              </a:rPr>
              <a:t> (fifth option from the left).</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a:t>
            </a:r>
            <a:r>
              <a:rPr lang="en-US" sz="1200" b="0" kern="1200" baseline="0" dirty="0" smtClean="0">
                <a:solidFill>
                  <a:schemeClr val="tx1"/>
                </a:solidFill>
                <a:latin typeface="+mn-lt"/>
                <a:ea typeface="+mn-ea"/>
                <a:cs typeface="+mn-cs"/>
              </a:rPr>
              <a:t>(first row, first option from the left)</a:t>
            </a:r>
            <a:r>
              <a:rPr lang="en-US" sz="1200" kern="1200" baseline="0" dirty="0" smtClean="0">
                <a:solidFill>
                  <a:schemeClr val="tx1"/>
                </a:solidFill>
                <a:latin typeface="+mn-lt"/>
                <a:ea typeface="+mn-ea"/>
                <a:cs typeface="+mn-cs"/>
              </a:rPr>
              <a:t>.</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71%</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click</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White, Background</a:t>
            </a:r>
            <a:r>
              <a:rPr lang="en-US" sz="1200" b="1" kern="1200" baseline="0" dirty="0" smtClean="0">
                <a:solidFill>
                  <a:schemeClr val="tx1"/>
                </a:solidFill>
                <a:latin typeface="+mn-lt"/>
                <a:ea typeface="+mn-ea"/>
                <a:cs typeface="+mn-cs"/>
              </a:rPr>
              <a:t> 1, Darker 15</a:t>
            </a:r>
            <a:r>
              <a:rPr lang="en-US" sz="1200" b="1" kern="1200" dirty="0" smtClean="0">
                <a:solidFill>
                  <a:schemeClr val="tx1"/>
                </a:solidFill>
                <a:latin typeface="+mn-lt"/>
                <a:ea typeface="+mn-ea"/>
                <a:cs typeface="+mn-cs"/>
              </a:rPr>
              <a:t>%</a:t>
            </a:r>
            <a:r>
              <a:rPr lang="en-US" sz="1200" b="0" kern="1200" dirty="0" smtClean="0">
                <a:solidFill>
                  <a:schemeClr val="tx1"/>
                </a:solidFill>
                <a:latin typeface="+mn-lt"/>
                <a:ea typeface="+mn-ea"/>
                <a:cs typeface="+mn-cs"/>
              </a:rPr>
              <a:t> (third row, first option from the left)</a:t>
            </a:r>
            <a:r>
              <a:rPr lang="en-US" sz="1200" b="0" kern="1200" baseline="0" dirty="0" smtClean="0">
                <a:solidFill>
                  <a:schemeClr val="tx1"/>
                </a:solidFill>
                <a:latin typeface="+mn-lt"/>
                <a:ea typeface="+mn-ea"/>
                <a:cs typeface="+mn-cs"/>
              </a:rPr>
              <a:t>.</a:t>
            </a:r>
          </a:p>
          <a:p>
            <a:endParaRPr lang="en-US" sz="1200" dirty="0" smtClean="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467136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5785-8A43-4CC4-A705-D4AA7E8DB57F}" type="datetimeFigureOut">
              <a:rPr lang="en-US" smtClean="0">
                <a:solidFill>
                  <a:prstClr val="black">
                    <a:tint val="75000"/>
                  </a:prstClr>
                </a:solidFill>
              </a:rPr>
              <a:pPr/>
              <a:t>10/15/2020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C7614-15A9-43A8-9E98-106A33ED6C41}" type="datetimeFigureOut">
              <a:rPr lang="en-US">
                <a:solidFill>
                  <a:prstClr val="black">
                    <a:tint val="75000"/>
                  </a:prstClr>
                </a:solidFill>
              </a:rPr>
              <a:pPr/>
              <a:t>10/15/2020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pPr/>
              <a:t>‹#›</a:t>
            </a:fld>
            <a:endParaRPr lang="en-US">
              <a:solidFill>
                <a:prstClr val="black">
                  <a:tint val="75000"/>
                </a:prstClr>
              </a:solidFill>
            </a:endParaRP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F05EF-6168-407F-8025-E41839E12504}"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EF05EF-6168-407F-8025-E41839E12504}"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EF05EF-6168-407F-8025-E41839E12504}"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F05EF-6168-407F-8025-E41839E12504}" type="datetimeFigureOut">
              <a:rPr lang="en-US" smtClean="0"/>
              <a:pPr/>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F05EF-6168-407F-8025-E41839E12504}" type="datetimeFigureOut">
              <a:rPr lang="en-US" smtClean="0"/>
              <a:pPr/>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F05EF-6168-407F-8025-E41839E12504}" type="datetimeFigureOut">
              <a:rPr lang="en-US" smtClean="0"/>
              <a:pPr/>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F05EF-6168-407F-8025-E41839E12504}"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F05EF-6168-407F-8025-E41839E12504}"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F05EF-6168-407F-8025-E41839E12504}" type="datetimeFigureOut">
              <a:rPr lang="en-US" smtClean="0"/>
              <a:pPr/>
              <a:t>10/15/2020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D5785-8A43-4CC4-A705-D4AA7E8DB57F}" type="datetimeFigureOut">
              <a:rPr lang="en-US" smtClean="0">
                <a:solidFill>
                  <a:prstClr val="black">
                    <a:tint val="75000"/>
                  </a:prstClr>
                </a:solidFill>
              </a:rPr>
              <a:pPr/>
              <a:t>10/15/2020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B4CE-5129-41CA-A75E-F2AE589D1F47}"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4C7614-15A9-43A8-9E98-106A33ED6C41}" type="datetimeFigureOut">
              <a:rPr lang="en-US" smtClean="0">
                <a:solidFill>
                  <a:prstClr val="black">
                    <a:tint val="75000"/>
                  </a:prstClr>
                </a:solidFill>
              </a:rPr>
              <a:pPr/>
              <a:t>10/15/2020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2" name="Rectangle 21"/>
          <p:cNvSpPr/>
          <p:nvPr/>
        </p:nvSpPr>
        <p:spPr>
          <a:xfrm>
            <a:off x="3203864" y="2438400"/>
            <a:ext cx="2701636" cy="3810000"/>
          </a:xfrm>
          <a:prstGeom prst="rect">
            <a:avLst/>
          </a:prstGeom>
          <a:gradFill flip="none" rotWithShape="1">
            <a:gsLst>
              <a:gs pos="0">
                <a:schemeClr val="bg1">
                  <a:alpha val="0"/>
                </a:schemeClr>
              </a:gs>
              <a:gs pos="50000">
                <a:schemeClr val="bg2">
                  <a:lumMod val="90000"/>
                  <a:alpha val="75000"/>
                </a:schemeClr>
              </a:gs>
              <a:gs pos="100000">
                <a:schemeClr val="bg1">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nchorCtr="0"/>
          <a:lstStyle/>
          <a:p>
            <a:endParaRPr lang="en-US" sz="1600" dirty="0">
              <a:solidFill>
                <a:prstClr val="white">
                  <a:lumMod val="50000"/>
                </a:prstClr>
              </a:solidFill>
              <a:latin typeface="Gill Sans MT" pitchFamily="34" charset="0"/>
            </a:endParaRPr>
          </a:p>
        </p:txBody>
      </p:sp>
      <p:sp>
        <p:nvSpPr>
          <p:cNvPr id="23" name="Rectangle 22"/>
          <p:cNvSpPr/>
          <p:nvPr/>
        </p:nvSpPr>
        <p:spPr>
          <a:xfrm>
            <a:off x="428007" y="2438400"/>
            <a:ext cx="2667000" cy="3810000"/>
          </a:xfrm>
          <a:prstGeom prst="rect">
            <a:avLst/>
          </a:prstGeom>
          <a:gradFill flip="none" rotWithShape="1">
            <a:gsLst>
              <a:gs pos="0">
                <a:schemeClr val="bg1">
                  <a:alpha val="0"/>
                </a:schemeClr>
              </a:gs>
              <a:gs pos="50000">
                <a:schemeClr val="bg2">
                  <a:lumMod val="90000"/>
                  <a:alpha val="75000"/>
                </a:schemeClr>
              </a:gs>
              <a:gs pos="100000">
                <a:schemeClr val="bg1">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0" rtlCol="0" anchor="t" anchorCtr="0"/>
          <a:lstStyle/>
          <a:p>
            <a:endParaRPr lang="en-US" sz="1600" dirty="0">
              <a:solidFill>
                <a:prstClr val="white">
                  <a:lumMod val="50000"/>
                </a:prstClr>
              </a:solidFill>
              <a:latin typeface="Gill Sans MT" pitchFamily="34" charset="0"/>
            </a:endParaRPr>
          </a:p>
        </p:txBody>
      </p:sp>
      <p:sp>
        <p:nvSpPr>
          <p:cNvPr id="24" name="Rectangle 23"/>
          <p:cNvSpPr/>
          <p:nvPr/>
        </p:nvSpPr>
        <p:spPr>
          <a:xfrm>
            <a:off x="3194888" y="1638300"/>
            <a:ext cx="2743200" cy="914400"/>
          </a:xfrm>
          <a:prstGeom prst="rect">
            <a:avLst/>
          </a:prstGeom>
          <a:ln/>
        </p:spPr>
        <p:style>
          <a:lnRef idx="1">
            <a:schemeClr val="accent3"/>
          </a:lnRef>
          <a:fillRef idx="2">
            <a:schemeClr val="accent3"/>
          </a:fillRef>
          <a:effectRef idx="1">
            <a:schemeClr val="accent3"/>
          </a:effectRef>
          <a:fontRef idx="minor">
            <a:schemeClr val="dk1"/>
          </a:fontRef>
        </p:style>
        <p:txBody>
          <a:bodyPr lIns="914400" rtlCol="0" anchor="ctr"/>
          <a:lstStyle/>
          <a:p>
            <a:r>
              <a:rPr lang="en-US" sz="2400" dirty="0" smtClean="0">
                <a:solidFill>
                  <a:srgbClr val="EEECE1">
                    <a:lumMod val="25000"/>
                  </a:srgbClr>
                </a:solidFill>
                <a:latin typeface="Gill Sans MT" pitchFamily="34" charset="0"/>
              </a:rPr>
              <a:t>Introduction</a:t>
            </a:r>
            <a:endParaRPr lang="en-US" sz="2400" dirty="0">
              <a:solidFill>
                <a:srgbClr val="EEECE1">
                  <a:lumMod val="25000"/>
                </a:srgbClr>
              </a:solidFill>
              <a:latin typeface="Gill Sans MT" pitchFamily="34" charset="0"/>
            </a:endParaRPr>
          </a:p>
        </p:txBody>
      </p:sp>
      <p:cxnSp>
        <p:nvCxnSpPr>
          <p:cNvPr id="26" name="Straight Connector 25"/>
          <p:cNvCxnSpPr/>
          <p:nvPr/>
        </p:nvCxnSpPr>
        <p:spPr>
          <a:xfrm rot="5400000">
            <a:off x="728158" y="1980406"/>
            <a:ext cx="685800" cy="1588"/>
          </a:xfrm>
          <a:prstGeom prst="line">
            <a:avLst/>
          </a:prstGeom>
          <a:ln w="31750">
            <a:solidFill>
              <a:srgbClr val="FFFFFF"/>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171276" y="3378696"/>
            <a:ext cx="2728712" cy="842392"/>
          </a:xfrm>
          <a:prstGeom prst="rect">
            <a:avLst/>
          </a:prstGeom>
          <a:ln/>
        </p:spPr>
        <p:style>
          <a:lnRef idx="1">
            <a:schemeClr val="accent3"/>
          </a:lnRef>
          <a:fillRef idx="2">
            <a:schemeClr val="accent3"/>
          </a:fillRef>
          <a:effectRef idx="1">
            <a:schemeClr val="accent3"/>
          </a:effectRef>
          <a:fontRef idx="minor">
            <a:schemeClr val="dk1"/>
          </a:fontRef>
        </p:style>
        <p:txBody>
          <a:bodyPr lIns="914400" rtlCol="0" anchor="ctr"/>
          <a:lstStyle/>
          <a:p>
            <a:r>
              <a:rPr lang="en-US" sz="2400" dirty="0" smtClean="0">
                <a:solidFill>
                  <a:srgbClr val="EEECE1">
                    <a:lumMod val="25000"/>
                  </a:srgbClr>
                </a:solidFill>
                <a:latin typeface="Gill Sans MT" pitchFamily="34" charset="0"/>
              </a:rPr>
              <a:t>Metric’s</a:t>
            </a:r>
          </a:p>
          <a:p>
            <a:r>
              <a:rPr lang="en-US" sz="2400" dirty="0" smtClean="0">
                <a:solidFill>
                  <a:srgbClr val="EEECE1">
                    <a:lumMod val="25000"/>
                  </a:srgbClr>
                </a:solidFill>
                <a:latin typeface="Gill Sans MT" pitchFamily="34" charset="0"/>
              </a:rPr>
              <a:t>Explanation</a:t>
            </a:r>
          </a:p>
        </p:txBody>
      </p:sp>
      <p:sp>
        <p:nvSpPr>
          <p:cNvPr id="30" name="Rectangle 29"/>
          <p:cNvSpPr/>
          <p:nvPr/>
        </p:nvSpPr>
        <p:spPr>
          <a:xfrm>
            <a:off x="3210909" y="5219700"/>
            <a:ext cx="2667000" cy="914400"/>
          </a:xfrm>
          <a:prstGeom prst="rect">
            <a:avLst/>
          </a:prstGeom>
          <a:ln/>
        </p:spPr>
        <p:style>
          <a:lnRef idx="1">
            <a:schemeClr val="accent3"/>
          </a:lnRef>
          <a:fillRef idx="2">
            <a:schemeClr val="accent3"/>
          </a:fillRef>
          <a:effectRef idx="1">
            <a:schemeClr val="accent3"/>
          </a:effectRef>
          <a:fontRef idx="minor">
            <a:schemeClr val="dk1"/>
          </a:fontRef>
        </p:style>
        <p:txBody>
          <a:bodyPr lIns="914400" rtlCol="0" anchor="ctr"/>
          <a:lstStyle/>
          <a:p>
            <a:r>
              <a:rPr lang="en-US" sz="2400" dirty="0" smtClean="0">
                <a:solidFill>
                  <a:srgbClr val="EEECE1">
                    <a:lumMod val="25000"/>
                  </a:srgbClr>
                </a:solidFill>
                <a:latin typeface="Gill Sans MT" pitchFamily="34" charset="0"/>
              </a:rPr>
              <a:t>Conclusion</a:t>
            </a:r>
            <a:endParaRPr lang="en-US" sz="2400" dirty="0">
              <a:solidFill>
                <a:srgbClr val="EEECE1">
                  <a:lumMod val="25000"/>
                </a:srgbClr>
              </a:solidFill>
              <a:latin typeface="Gill Sans MT" pitchFamily="34" charset="0"/>
            </a:endParaRPr>
          </a:p>
        </p:txBody>
      </p:sp>
      <p:cxnSp>
        <p:nvCxnSpPr>
          <p:cNvPr id="32" name="Straight Connector 31"/>
          <p:cNvCxnSpPr/>
          <p:nvPr/>
        </p:nvCxnSpPr>
        <p:spPr>
          <a:xfrm rot="5400000">
            <a:off x="6443158" y="1980406"/>
            <a:ext cx="685800" cy="1588"/>
          </a:xfrm>
          <a:prstGeom prst="line">
            <a:avLst/>
          </a:prstGeom>
          <a:ln w="31750">
            <a:solidFill>
              <a:srgbClr val="FFFFFF"/>
            </a:solidFill>
            <a:prstDash val="sysDot"/>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0" y="304800"/>
            <a:ext cx="9144000"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sz="3200" dirty="0"/>
              <a:t>Which Metric is Better?</a:t>
            </a:r>
          </a:p>
          <a:p>
            <a:pPr algn="ctr"/>
            <a:r>
              <a:rPr lang="en-US" sz="3200" dirty="0" smtClean="0"/>
              <a:t>To Represent </a:t>
            </a:r>
            <a:r>
              <a:rPr lang="en-US" sz="3200" dirty="0"/>
              <a:t>Y</a:t>
            </a:r>
            <a:r>
              <a:rPr lang="en-US" sz="3200" dirty="0" smtClean="0"/>
              <a:t>our </a:t>
            </a:r>
            <a:r>
              <a:rPr lang="en-US" sz="3200" dirty="0"/>
              <a:t>M</a:t>
            </a:r>
            <a:r>
              <a:rPr lang="en-US" sz="3200" dirty="0" smtClean="0"/>
              <a:t>odel’s Accuracy</a:t>
            </a:r>
            <a:endParaRPr lang="en-US" sz="3200" dirty="0"/>
          </a:p>
        </p:txBody>
      </p:sp>
      <p:sp>
        <p:nvSpPr>
          <p:cNvPr id="15" name="Rectangle 14"/>
          <p:cNvSpPr/>
          <p:nvPr/>
        </p:nvSpPr>
        <p:spPr>
          <a:xfrm>
            <a:off x="6099464" y="2438400"/>
            <a:ext cx="2667000" cy="3810000"/>
          </a:xfrm>
          <a:prstGeom prst="rect">
            <a:avLst/>
          </a:prstGeom>
          <a:gradFill flip="none" rotWithShape="1">
            <a:gsLst>
              <a:gs pos="0">
                <a:schemeClr val="bg1">
                  <a:alpha val="0"/>
                </a:schemeClr>
              </a:gs>
              <a:gs pos="50000">
                <a:schemeClr val="bg2">
                  <a:lumMod val="90000"/>
                  <a:alpha val="75000"/>
                </a:schemeClr>
              </a:gs>
              <a:gs pos="100000">
                <a:schemeClr val="bg1">
                  <a:alpha val="0"/>
                </a:schemeClr>
              </a:gs>
            </a:gsLst>
            <a:lin ang="540000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nchorCtr="0"/>
          <a:lstStyle/>
          <a:p>
            <a:pPr marL="342900" indent="-342900"/>
            <a:endParaRPr lang="en-US" sz="1600" b="1" dirty="0">
              <a:solidFill>
                <a:prstClr val="white">
                  <a:lumMod val="50000"/>
                </a:prstClr>
              </a:solidFill>
              <a:latin typeface="Gill Sans MT"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IN" b="1" dirty="0" smtClean="0"/>
              <a:t/>
            </a:r>
            <a:br>
              <a:rPr lang="en-IN" b="1" dirty="0" smtClean="0"/>
            </a:br>
            <a:r>
              <a:rPr lang="en-IN" b="1" dirty="0"/>
              <a:t>Root Mean Square </a:t>
            </a:r>
            <a:r>
              <a:rPr lang="en-IN" b="1" dirty="0" smtClean="0"/>
              <a:t>Error(RMSE</a:t>
            </a:r>
            <a:r>
              <a:rPr lang="en-IN" b="1" dirty="0"/>
              <a:t>)</a:t>
            </a:r>
            <a:br>
              <a:rPr lang="en-IN" b="1" dirty="0"/>
            </a:br>
            <a:endParaRPr lang="en-IN" b="1" dirty="0"/>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smtClean="0"/>
              <a:t>Why RMSE ??</a:t>
            </a:r>
          </a:p>
          <a:p>
            <a:pPr lvl="1"/>
            <a:r>
              <a:rPr lang="en-US" dirty="0"/>
              <a:t>Root Mean Square Error(RMSE) is the square root of MSE</a:t>
            </a:r>
            <a:r>
              <a:rPr lang="en-US" dirty="0" smtClean="0"/>
              <a:t>.</a:t>
            </a:r>
          </a:p>
          <a:p>
            <a:pPr lvl="1"/>
            <a:r>
              <a:rPr lang="en-US" dirty="0" smtClean="0"/>
              <a:t> </a:t>
            </a:r>
            <a:r>
              <a:rPr lang="en-US" dirty="0"/>
              <a:t>It is used more commonly than MSE because</a:t>
            </a:r>
            <a:r>
              <a:rPr lang="en-US" i="1" dirty="0"/>
              <a:t> </a:t>
            </a:r>
            <a:r>
              <a:rPr lang="en-US" b="1" i="1" dirty="0"/>
              <a:t>firstly sometimes MSE value can be too big to compare easily</a:t>
            </a:r>
            <a:r>
              <a:rPr lang="en-US" dirty="0" smtClean="0"/>
              <a:t>.</a:t>
            </a:r>
          </a:p>
          <a:p>
            <a:pPr lvl="1"/>
            <a:r>
              <a:rPr lang="en-US" dirty="0" smtClean="0"/>
              <a:t> </a:t>
            </a:r>
            <a:r>
              <a:rPr lang="en-US" dirty="0"/>
              <a:t>Secondly, MSE is calculated by the square of error, and thus square root brings it back to the same level of prediction error and </a:t>
            </a:r>
            <a:r>
              <a:rPr lang="en-US" b="1" i="1" dirty="0"/>
              <a:t>make it easier for interpretation.</a:t>
            </a:r>
            <a:endParaRPr lang="en-US" b="1" i="1" dirty="0" smtClean="0"/>
          </a:p>
        </p:txBody>
      </p:sp>
    </p:spTree>
    <p:extLst>
      <p:ext uri="{BB962C8B-B14F-4D97-AF65-F5344CB8AC3E}">
        <p14:creationId xmlns:p14="http://schemas.microsoft.com/office/powerpoint/2010/main" val="3495957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3">
                                            <p:bg/>
                                          </p:spTgt>
                                        </p:tgtEl>
                                        <p:attrNameLst>
                                          <p:attrName>style.visibility</p:attrName>
                                        </p:attrNameLst>
                                      </p:cBhvr>
                                      <p:to>
                                        <p:strVal val="visible"/>
                                      </p:to>
                                    </p:set>
                                    <p:anim calcmode="lin" valueType="num">
                                      <p:cBhvr>
                                        <p:cTn id="23" dur="500" fill="hold"/>
                                        <p:tgtEl>
                                          <p:spTgt spid="3">
                                            <p:bg/>
                                          </p:spTgt>
                                        </p:tgtEl>
                                        <p:attrNameLst>
                                          <p:attrName>ppt_w</p:attrName>
                                        </p:attrNameLst>
                                      </p:cBhvr>
                                      <p:tavLst>
                                        <p:tav tm="0">
                                          <p:val>
                                            <p:fltVal val="0"/>
                                          </p:val>
                                        </p:tav>
                                        <p:tav tm="100000">
                                          <p:val>
                                            <p:strVal val="#ppt_w"/>
                                          </p:val>
                                        </p:tav>
                                      </p:tavLst>
                                    </p:anim>
                                    <p:anim calcmode="lin" valueType="num">
                                      <p:cBhvr>
                                        <p:cTn id="24" dur="500" fill="hold"/>
                                        <p:tgtEl>
                                          <p:spTgt spid="3">
                                            <p:bg/>
                                          </p:spTgt>
                                        </p:tgtEl>
                                        <p:attrNameLst>
                                          <p:attrName>ppt_h</p:attrName>
                                        </p:attrNameLst>
                                      </p:cBhvr>
                                      <p:tavLst>
                                        <p:tav tm="0">
                                          <p:val>
                                            <p:fltVal val="0"/>
                                          </p:val>
                                        </p:tav>
                                        <p:tav tm="100000">
                                          <p:val>
                                            <p:strVal val="#ppt_h"/>
                                          </p:val>
                                        </p:tav>
                                      </p:tavLst>
                                    </p:anim>
                                    <p:animEffect transition="in" filter="fade">
                                      <p:cBhvr>
                                        <p:cTn id="25" dur="500"/>
                                        <p:tgtEl>
                                          <p:spTgt spid="3">
                                            <p:bg/>
                                          </p:spTgt>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3">
                                            <p:txEl>
                                              <p:pRg st="0" end="0"/>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5" dur="500"/>
                                        <p:tgtEl>
                                          <p:spTgt spid="3">
                                            <p:txEl>
                                              <p:pRg st="1" end="1"/>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 calcmode="lin" valueType="num">
                                      <p:cBhvr>
                                        <p:cTn id="3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40" dur="500"/>
                                        <p:tgtEl>
                                          <p:spTgt spid="3">
                                            <p:txEl>
                                              <p:pRg st="2" end="2"/>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b="1" dirty="0" smtClean="0"/>
              <a:t>Mean </a:t>
            </a:r>
            <a:r>
              <a:rPr lang="en-IN" b="1" dirty="0"/>
              <a:t>Absolute Error(MAE)</a:t>
            </a:r>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a:t>Mean Absolute Error(MAE) is similar to Mean Square Error(MSE). However, instead of the sum of square of error in MSE, MAE is taking the sum of absolute value of error.</a:t>
            </a:r>
            <a:endParaRPr lang="en-US" b="1" i="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4005064"/>
            <a:ext cx="4953000" cy="1314450"/>
          </a:xfrm>
          <a:prstGeom prst="rect">
            <a:avLst/>
          </a:prstGeom>
        </p:spPr>
      </p:pic>
    </p:spTree>
    <p:extLst>
      <p:ext uri="{BB962C8B-B14F-4D97-AF65-F5344CB8AC3E}">
        <p14:creationId xmlns:p14="http://schemas.microsoft.com/office/powerpoint/2010/main" val="195152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 calcmode="lin" valueType="num">
                                      <p:cBhvr>
                                        <p:cTn id="11" dur="500" fill="hold"/>
                                        <p:tgtEl>
                                          <p:spTgt spid="3">
                                            <p:bg/>
                                          </p:spTgt>
                                        </p:tgtEl>
                                        <p:attrNameLst>
                                          <p:attrName>ppt_w</p:attrName>
                                        </p:attrNameLst>
                                      </p:cBhvr>
                                      <p:tavLst>
                                        <p:tav tm="0">
                                          <p:val>
                                            <p:fltVal val="0"/>
                                          </p:val>
                                        </p:tav>
                                        <p:tav tm="100000">
                                          <p:val>
                                            <p:strVal val="#ppt_w"/>
                                          </p:val>
                                        </p:tav>
                                      </p:tavLst>
                                    </p:anim>
                                    <p:anim calcmode="lin" valueType="num">
                                      <p:cBhvr>
                                        <p:cTn id="12" dur="500" fill="hold"/>
                                        <p:tgtEl>
                                          <p:spTgt spid="3">
                                            <p:bg/>
                                          </p:spTgt>
                                        </p:tgtEl>
                                        <p:attrNameLst>
                                          <p:attrName>ppt_h</p:attrName>
                                        </p:attrNameLst>
                                      </p:cBhvr>
                                      <p:tavLst>
                                        <p:tav tm="0">
                                          <p:val>
                                            <p:fltVal val="0"/>
                                          </p:val>
                                        </p:tav>
                                        <p:tav tm="100000">
                                          <p:val>
                                            <p:strVal val="#ppt_h"/>
                                          </p:val>
                                        </p:tav>
                                      </p:tavLst>
                                    </p:anim>
                                    <p:animEffect transition="in" filter="fade">
                                      <p:cBhvr>
                                        <p:cTn id="13" dur="500"/>
                                        <p:tgtEl>
                                          <p:spTgt spid="3">
                                            <p:bg/>
                                          </p:spTgt>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b="1" dirty="0" smtClean="0"/>
              <a:t>Mean </a:t>
            </a:r>
            <a:r>
              <a:rPr lang="en-IN" b="1" dirty="0"/>
              <a:t>Absolute Error(MAE)</a:t>
            </a:r>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a:t>Compare to MSE or RMSE, MAE is a </a:t>
            </a:r>
            <a:r>
              <a:rPr lang="en-US" b="1" i="1" dirty="0"/>
              <a:t>more direct representation of sum of error terms.</a:t>
            </a:r>
          </a:p>
          <a:p>
            <a:r>
              <a:rPr lang="en-US" dirty="0"/>
              <a:t> MSE gives larger penalization to big prediction error by square it </a:t>
            </a:r>
            <a:r>
              <a:rPr lang="en-US" b="1" dirty="0"/>
              <a:t>while MAE treats all errors the same.</a:t>
            </a:r>
            <a:endParaRPr lang="en-US" b="1" dirty="0" smtClean="0"/>
          </a:p>
        </p:txBody>
      </p:sp>
    </p:spTree>
    <p:extLst>
      <p:ext uri="{BB962C8B-B14F-4D97-AF65-F5344CB8AC3E}">
        <p14:creationId xmlns:p14="http://schemas.microsoft.com/office/powerpoint/2010/main" val="38174360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p:cTn id="15" dur="500" fill="hold"/>
                                        <p:tgtEl>
                                          <p:spTgt spid="3">
                                            <p:bg/>
                                          </p:spTgt>
                                        </p:tgtEl>
                                        <p:attrNameLst>
                                          <p:attrName>ppt_w</p:attrName>
                                        </p:attrNameLst>
                                      </p:cBhvr>
                                      <p:tavLst>
                                        <p:tav tm="0">
                                          <p:val>
                                            <p:fltVal val="0"/>
                                          </p:val>
                                        </p:tav>
                                        <p:tav tm="100000">
                                          <p:val>
                                            <p:strVal val="#ppt_w"/>
                                          </p:val>
                                        </p:tav>
                                      </p:tavLst>
                                    </p:anim>
                                    <p:anim calcmode="lin" valueType="num">
                                      <p:cBhvr>
                                        <p:cTn id="16" dur="500" fill="hold"/>
                                        <p:tgtEl>
                                          <p:spTgt spid="3">
                                            <p:bg/>
                                          </p:spTgt>
                                        </p:tgtEl>
                                        <p:attrNameLst>
                                          <p:attrName>ppt_h</p:attrName>
                                        </p:attrNameLst>
                                      </p:cBhvr>
                                      <p:tavLst>
                                        <p:tav tm="0">
                                          <p:val>
                                            <p:fltVal val="0"/>
                                          </p:val>
                                        </p:tav>
                                        <p:tav tm="100000">
                                          <p:val>
                                            <p:strVal val="#ppt_h"/>
                                          </p:val>
                                        </p:tav>
                                      </p:tavLst>
                                    </p:anim>
                                    <p:animEffect transition="in" filter="fade">
                                      <p:cBhvr>
                                        <p:cTn id="17" dur="500"/>
                                        <p:tgtEl>
                                          <p:spTgt spid="3">
                                            <p:bg/>
                                          </p:spTgt>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3">
                                            <p:txEl>
                                              <p:pRg st="0" end="0"/>
                                            </p:txEl>
                                          </p:spTgt>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229600" cy="1143000"/>
          </a:xfrm>
        </p:spPr>
        <p:style>
          <a:lnRef idx="1">
            <a:schemeClr val="accent3"/>
          </a:lnRef>
          <a:fillRef idx="2">
            <a:schemeClr val="accent3"/>
          </a:fillRef>
          <a:effectRef idx="1">
            <a:schemeClr val="accent3"/>
          </a:effectRef>
          <a:fontRef idx="minor">
            <a:schemeClr val="dk1"/>
          </a:fontRef>
        </p:style>
        <p:txBody>
          <a:bodyPr>
            <a:normAutofit/>
          </a:bodyPr>
          <a:lstStyle/>
          <a:p>
            <a:r>
              <a:rPr lang="en-US" b="1" dirty="0" smtClean="0"/>
              <a:t>Conclusion</a:t>
            </a:r>
            <a:endParaRPr lang="en-IN" b="1" dirty="0"/>
          </a:p>
        </p:txBody>
      </p:sp>
      <p:sp>
        <p:nvSpPr>
          <p:cNvPr id="3" name="Content Placeholder 2"/>
          <p:cNvSpPr>
            <a:spLocks noGrp="1"/>
          </p:cNvSpPr>
          <p:nvPr>
            <p:ph idx="1"/>
          </p:nvPr>
        </p:nvSpPr>
        <p:spPr>
          <a:xfrm>
            <a:off x="8325"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pPr marL="0" indent="0" algn="ctr">
              <a:buNone/>
            </a:pPr>
            <a:r>
              <a:rPr lang="en-US" b="1" i="1" dirty="0"/>
              <a:t>Every metric has </a:t>
            </a:r>
            <a:r>
              <a:rPr lang="en-US" b="1" i="1" dirty="0" smtClean="0"/>
              <a:t>their </a:t>
            </a:r>
            <a:r>
              <a:rPr lang="en-US" b="1" i="1" dirty="0"/>
              <a:t>own </a:t>
            </a:r>
            <a:r>
              <a:rPr lang="en-US" b="1" i="1" dirty="0" smtClean="0"/>
              <a:t>advantage</a:t>
            </a:r>
            <a:r>
              <a:rPr lang="en-US" i="1" dirty="0" smtClean="0"/>
              <a:t>, </a:t>
            </a:r>
            <a:r>
              <a:rPr lang="en-US" b="1" i="1" dirty="0"/>
              <a:t>which one to </a:t>
            </a:r>
            <a:r>
              <a:rPr lang="en-US" b="1" i="1" dirty="0" smtClean="0"/>
              <a:t>use &amp; </a:t>
            </a:r>
            <a:r>
              <a:rPr lang="en-US" b="1" i="1" dirty="0"/>
              <a:t>where ?</a:t>
            </a:r>
          </a:p>
          <a:p>
            <a:pPr marL="0" indent="0" algn="ctr">
              <a:buNone/>
            </a:pPr>
            <a:r>
              <a:rPr lang="en-US" b="1" dirty="0" smtClean="0">
                <a:effectLst>
                  <a:outerShdw blurRad="38100" dist="38100" dir="2700000" algn="tl">
                    <a:srgbClr val="000000">
                      <a:alpha val="43137"/>
                    </a:srgbClr>
                  </a:outerShdw>
                </a:effectLst>
                <a:latin typeface="Algerian" panose="04020705040A02060702" pitchFamily="82" charset="0"/>
              </a:rPr>
              <a:t>Confusing????</a:t>
            </a:r>
          </a:p>
          <a:p>
            <a:pPr marL="0" indent="0" algn="ctr">
              <a:buNone/>
            </a:pPr>
            <a:endParaRPr lang="en-US" b="1" dirty="0" smtClean="0">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3429000"/>
            <a:ext cx="2743200" cy="2743200"/>
          </a:xfrm>
          <a:prstGeom prst="rect">
            <a:avLst/>
          </a:prstGeom>
        </p:spPr>
      </p:pic>
    </p:spTree>
    <p:extLst>
      <p:ext uri="{BB962C8B-B14F-4D97-AF65-F5344CB8AC3E}">
        <p14:creationId xmlns:p14="http://schemas.microsoft.com/office/powerpoint/2010/main" val="20941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p:cTn id="15" dur="500" fill="hold"/>
                                        <p:tgtEl>
                                          <p:spTgt spid="3">
                                            <p:bg/>
                                          </p:spTgt>
                                        </p:tgtEl>
                                        <p:attrNameLst>
                                          <p:attrName>ppt_w</p:attrName>
                                        </p:attrNameLst>
                                      </p:cBhvr>
                                      <p:tavLst>
                                        <p:tav tm="0">
                                          <p:val>
                                            <p:fltVal val="0"/>
                                          </p:val>
                                        </p:tav>
                                        <p:tav tm="100000">
                                          <p:val>
                                            <p:strVal val="#ppt_w"/>
                                          </p:val>
                                        </p:tav>
                                      </p:tavLst>
                                    </p:anim>
                                    <p:anim calcmode="lin" valueType="num">
                                      <p:cBhvr>
                                        <p:cTn id="16" dur="500" fill="hold"/>
                                        <p:tgtEl>
                                          <p:spTgt spid="3">
                                            <p:bg/>
                                          </p:spTgt>
                                        </p:tgtEl>
                                        <p:attrNameLst>
                                          <p:attrName>ppt_h</p:attrName>
                                        </p:attrNameLst>
                                      </p:cBhvr>
                                      <p:tavLst>
                                        <p:tav tm="0">
                                          <p:val>
                                            <p:fltVal val="0"/>
                                          </p:val>
                                        </p:tav>
                                        <p:tav tm="100000">
                                          <p:val>
                                            <p:strVal val="#ppt_h"/>
                                          </p:val>
                                        </p:tav>
                                      </p:tavLst>
                                    </p:anim>
                                    <p:animEffect transition="in" filter="fade">
                                      <p:cBhvr>
                                        <p:cTn id="17" dur="500"/>
                                        <p:tgtEl>
                                          <p:spTgt spid="3">
                                            <p:bg/>
                                          </p:spTgt>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3">
                                            <p:txEl>
                                              <p:pRg st="0" end="0"/>
                                            </p:txEl>
                                          </p:spTgt>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229600" cy="1143000"/>
          </a:xfrm>
        </p:spPr>
        <p:style>
          <a:lnRef idx="1">
            <a:schemeClr val="accent3"/>
          </a:lnRef>
          <a:fillRef idx="2">
            <a:schemeClr val="accent3"/>
          </a:fillRef>
          <a:effectRef idx="1">
            <a:schemeClr val="accent3"/>
          </a:effectRef>
          <a:fontRef idx="minor">
            <a:schemeClr val="dk1"/>
          </a:fontRef>
        </p:style>
        <p:txBody>
          <a:bodyPr>
            <a:normAutofit/>
          </a:bodyPr>
          <a:lstStyle/>
          <a:p>
            <a:r>
              <a:rPr lang="en-US" b="1" dirty="0" smtClean="0"/>
              <a:t>Conclusion</a:t>
            </a:r>
            <a:endParaRPr lang="en-IN" b="1" dirty="0"/>
          </a:p>
        </p:txBody>
      </p:sp>
      <p:sp>
        <p:nvSpPr>
          <p:cNvPr id="3" name="Content Placeholder 2"/>
          <p:cNvSpPr>
            <a:spLocks noGrp="1"/>
          </p:cNvSpPr>
          <p:nvPr>
            <p:ph idx="1"/>
          </p:nvPr>
        </p:nvSpPr>
        <p:spPr>
          <a:xfrm>
            <a:off x="8325"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fontScale="92500"/>
          </a:bodyPr>
          <a:lstStyle/>
          <a:p>
            <a:r>
              <a:rPr lang="en-US" dirty="0"/>
              <a:t> Square/Adjusted R Square are better used to explain the model to other people </a:t>
            </a:r>
            <a:r>
              <a:rPr lang="en-US" b="1" i="1" dirty="0"/>
              <a:t>because you can explain the number as a percentage of the output variability</a:t>
            </a:r>
            <a:r>
              <a:rPr lang="en-US" dirty="0"/>
              <a:t>. </a:t>
            </a:r>
            <a:endParaRPr lang="en-US" dirty="0" smtClean="0"/>
          </a:p>
          <a:p>
            <a:r>
              <a:rPr lang="en-US" dirty="0" smtClean="0"/>
              <a:t>MSE</a:t>
            </a:r>
            <a:r>
              <a:rPr lang="en-US" dirty="0"/>
              <a:t>, RMSE or MAE are better to be used </a:t>
            </a:r>
            <a:r>
              <a:rPr lang="en-US" b="1" i="1" dirty="0"/>
              <a:t>to compare performance between different regression models</a:t>
            </a:r>
            <a:r>
              <a:rPr lang="en-US" dirty="0"/>
              <a:t>. </a:t>
            </a:r>
            <a:endParaRPr lang="en-US" dirty="0" smtClean="0"/>
          </a:p>
          <a:p>
            <a:r>
              <a:rPr lang="en-US" dirty="0" smtClean="0"/>
              <a:t>However</a:t>
            </a:r>
            <a:r>
              <a:rPr lang="en-US" dirty="0"/>
              <a:t>, it makes total sense to use </a:t>
            </a:r>
            <a:r>
              <a:rPr lang="en-US" b="1" i="1" dirty="0"/>
              <a:t>MSE if value is not too big </a:t>
            </a:r>
            <a:r>
              <a:rPr lang="en-US" dirty="0"/>
              <a:t>and </a:t>
            </a:r>
            <a:r>
              <a:rPr lang="en-US" b="1" dirty="0"/>
              <a:t>MAE</a:t>
            </a:r>
            <a:r>
              <a:rPr lang="en-US" dirty="0"/>
              <a:t> if you do not want </a:t>
            </a:r>
            <a:r>
              <a:rPr lang="en-US" b="1" i="1" dirty="0"/>
              <a:t>to penalize large prediction error.</a:t>
            </a:r>
          </a:p>
          <a:p>
            <a:r>
              <a:rPr lang="en-US" dirty="0"/>
              <a:t>Adjusted R square is the only metric here that considers </a:t>
            </a:r>
            <a:r>
              <a:rPr lang="en-US" b="1" i="1" dirty="0" err="1"/>
              <a:t>overfitting</a:t>
            </a:r>
            <a:r>
              <a:rPr lang="en-US" b="1" i="1" dirty="0"/>
              <a:t> problem</a:t>
            </a:r>
            <a:r>
              <a:rPr lang="en-US" dirty="0"/>
              <a:t>. </a:t>
            </a:r>
            <a:endParaRPr lang="en-US" b="1" dirty="0" smtClean="0">
              <a:latin typeface="Algerian" panose="04020705040A02060702" pitchFamily="82" charset="0"/>
            </a:endParaRPr>
          </a:p>
        </p:txBody>
      </p:sp>
    </p:spTree>
    <p:extLst>
      <p:ext uri="{BB962C8B-B14F-4D97-AF65-F5344CB8AC3E}">
        <p14:creationId xmlns:p14="http://schemas.microsoft.com/office/powerpoint/2010/main" val="776303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3">
                                            <p:bg/>
                                          </p:spTgt>
                                        </p:tgtEl>
                                        <p:attrNameLst>
                                          <p:attrName>style.visibility</p:attrName>
                                        </p:attrNameLst>
                                      </p:cBhvr>
                                      <p:to>
                                        <p:strVal val="visible"/>
                                      </p:to>
                                    </p:set>
                                    <p:anim calcmode="lin" valueType="num">
                                      <p:cBhvr>
                                        <p:cTn id="23" dur="500" fill="hold"/>
                                        <p:tgtEl>
                                          <p:spTgt spid="3">
                                            <p:bg/>
                                          </p:spTgt>
                                        </p:tgtEl>
                                        <p:attrNameLst>
                                          <p:attrName>ppt_w</p:attrName>
                                        </p:attrNameLst>
                                      </p:cBhvr>
                                      <p:tavLst>
                                        <p:tav tm="0">
                                          <p:val>
                                            <p:fltVal val="0"/>
                                          </p:val>
                                        </p:tav>
                                        <p:tav tm="100000">
                                          <p:val>
                                            <p:strVal val="#ppt_w"/>
                                          </p:val>
                                        </p:tav>
                                      </p:tavLst>
                                    </p:anim>
                                    <p:anim calcmode="lin" valueType="num">
                                      <p:cBhvr>
                                        <p:cTn id="24" dur="500" fill="hold"/>
                                        <p:tgtEl>
                                          <p:spTgt spid="3">
                                            <p:bg/>
                                          </p:spTgt>
                                        </p:tgtEl>
                                        <p:attrNameLst>
                                          <p:attrName>ppt_h</p:attrName>
                                        </p:attrNameLst>
                                      </p:cBhvr>
                                      <p:tavLst>
                                        <p:tav tm="0">
                                          <p:val>
                                            <p:fltVal val="0"/>
                                          </p:val>
                                        </p:tav>
                                        <p:tav tm="100000">
                                          <p:val>
                                            <p:strVal val="#ppt_h"/>
                                          </p:val>
                                        </p:tav>
                                      </p:tavLst>
                                    </p:anim>
                                    <p:animEffect transition="in" filter="fade">
                                      <p:cBhvr>
                                        <p:cTn id="25" dur="500"/>
                                        <p:tgtEl>
                                          <p:spTgt spid="3">
                                            <p:bg/>
                                          </p:spTgt>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3">
                                            <p:txEl>
                                              <p:pRg st="0" end="0"/>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5" dur="500"/>
                                        <p:tgtEl>
                                          <p:spTgt spid="3">
                                            <p:txEl>
                                              <p:pRg st="1" end="1"/>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 calcmode="lin" valueType="num">
                                      <p:cBhvr>
                                        <p:cTn id="3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40" dur="500"/>
                                        <p:tgtEl>
                                          <p:spTgt spid="3">
                                            <p:txEl>
                                              <p:pRg st="2" end="2"/>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496944" cy="1143000"/>
          </a:xfrm>
        </p:spPr>
        <p:style>
          <a:lnRef idx="1">
            <a:schemeClr val="accent3"/>
          </a:lnRef>
          <a:fillRef idx="2">
            <a:schemeClr val="accent3"/>
          </a:fillRef>
          <a:effectRef idx="1">
            <a:schemeClr val="accent3"/>
          </a:effectRef>
          <a:fontRef idx="minor">
            <a:schemeClr val="dk1"/>
          </a:fontRef>
        </p:style>
        <p:txBody>
          <a:bodyPr>
            <a:normAutofit/>
          </a:bodyPr>
          <a:lstStyle/>
          <a:p>
            <a:r>
              <a:rPr lang="en-US" b="1" dirty="0" smtClean="0"/>
              <a:t>References</a:t>
            </a:r>
            <a:endParaRPr lang="en-IN" b="1" dirty="0"/>
          </a:p>
        </p:txBody>
      </p:sp>
      <p:sp>
        <p:nvSpPr>
          <p:cNvPr id="3" name="Content Placeholder 2"/>
          <p:cNvSpPr>
            <a:spLocks noGrp="1"/>
          </p:cNvSpPr>
          <p:nvPr>
            <p:ph idx="1"/>
          </p:nvPr>
        </p:nvSpPr>
        <p:spPr>
          <a:xfrm>
            <a:off x="8325"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endParaRPr lang="en-US" dirty="0" smtClean="0"/>
          </a:p>
          <a:p>
            <a:pPr marL="0" indent="0">
              <a:buNone/>
            </a:pPr>
            <a:endParaRPr lang="en-US" dirty="0" smtClean="0"/>
          </a:p>
          <a:p>
            <a:r>
              <a:rPr lang="en-US" dirty="0" smtClean="0"/>
              <a:t>https</a:t>
            </a:r>
            <a:r>
              <a:rPr lang="en-US" dirty="0"/>
              <a:t>://machinelearningmastery.com/</a:t>
            </a:r>
          </a:p>
          <a:p>
            <a:r>
              <a:rPr lang="en-US" dirty="0" smtClean="0"/>
              <a:t>https</a:t>
            </a:r>
            <a:r>
              <a:rPr lang="en-US" dirty="0"/>
              <a:t>:// </a:t>
            </a:r>
            <a:r>
              <a:rPr lang="en-US" dirty="0" smtClean="0"/>
              <a:t>towardsdatascience.com/</a:t>
            </a:r>
          </a:p>
          <a:p>
            <a:endParaRPr lang="en-US" b="1" dirty="0" smtClean="0">
              <a:latin typeface="Algerian" panose="04020705040A02060702" pitchFamily="82" charset="0"/>
            </a:endParaRPr>
          </a:p>
        </p:txBody>
      </p:sp>
    </p:spTree>
    <p:extLst>
      <p:ext uri="{BB962C8B-B14F-4D97-AF65-F5344CB8AC3E}">
        <p14:creationId xmlns:p14="http://schemas.microsoft.com/office/powerpoint/2010/main" val="1439876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p:cTn id="15" dur="500" fill="hold"/>
                                        <p:tgtEl>
                                          <p:spTgt spid="3">
                                            <p:bg/>
                                          </p:spTgt>
                                        </p:tgtEl>
                                        <p:attrNameLst>
                                          <p:attrName>ppt_w</p:attrName>
                                        </p:attrNameLst>
                                      </p:cBhvr>
                                      <p:tavLst>
                                        <p:tav tm="0">
                                          <p:val>
                                            <p:fltVal val="0"/>
                                          </p:val>
                                        </p:tav>
                                        <p:tav tm="100000">
                                          <p:val>
                                            <p:strVal val="#ppt_w"/>
                                          </p:val>
                                        </p:tav>
                                      </p:tavLst>
                                    </p:anim>
                                    <p:anim calcmode="lin" valueType="num">
                                      <p:cBhvr>
                                        <p:cTn id="16" dur="500" fill="hold"/>
                                        <p:tgtEl>
                                          <p:spTgt spid="3">
                                            <p:bg/>
                                          </p:spTgt>
                                        </p:tgtEl>
                                        <p:attrNameLst>
                                          <p:attrName>ppt_h</p:attrName>
                                        </p:attrNameLst>
                                      </p:cBhvr>
                                      <p:tavLst>
                                        <p:tav tm="0">
                                          <p:val>
                                            <p:fltVal val="0"/>
                                          </p:val>
                                        </p:tav>
                                        <p:tav tm="100000">
                                          <p:val>
                                            <p:strVal val="#ppt_h"/>
                                          </p:val>
                                        </p:tav>
                                      </p:tavLst>
                                    </p:anim>
                                    <p:animEffect transition="in" filter="fade">
                                      <p:cBhvr>
                                        <p:cTn id="17" dur="500"/>
                                        <p:tgtEl>
                                          <p:spTgt spid="3">
                                            <p:bg/>
                                          </p:spTgt>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0" y="-1"/>
            <a:ext cx="9144000" cy="5432992"/>
          </a:xfrm>
        </p:spPr>
      </p:pic>
      <p:sp>
        <p:nvSpPr>
          <p:cNvPr id="4" name="Text Placeholder 3"/>
          <p:cNvSpPr>
            <a:spLocks noGrp="1"/>
          </p:cNvSpPr>
          <p:nvPr>
            <p:ph type="body" sz="half" idx="2"/>
          </p:nvPr>
        </p:nvSpPr>
        <p:spPr>
          <a:xfrm>
            <a:off x="1259632" y="5589240"/>
            <a:ext cx="6480720" cy="720080"/>
          </a:xfrm>
        </p:spPr>
        <p:style>
          <a:lnRef idx="3">
            <a:schemeClr val="lt1"/>
          </a:lnRef>
          <a:fillRef idx="1">
            <a:schemeClr val="accent1"/>
          </a:fillRef>
          <a:effectRef idx="1">
            <a:schemeClr val="accent1"/>
          </a:effectRef>
          <a:fontRef idx="minor">
            <a:schemeClr val="lt1"/>
          </a:fontRef>
        </p:style>
        <p:txBody>
          <a:bodyPr>
            <a:noAutofit/>
          </a:bodyPr>
          <a:lstStyle/>
          <a:p>
            <a:r>
              <a:rPr lang="en-US" sz="3600" dirty="0" smtClean="0">
                <a:latin typeface="Algerian" panose="04020705040A02060702" pitchFamily="82" charset="0"/>
              </a:rPr>
              <a:t>Created By Mohan Suresh</a:t>
            </a:r>
            <a:endParaRPr lang="en-IN" sz="3600" dirty="0">
              <a:latin typeface="Algerian" panose="04020705040A02060702" pitchFamily="82" charset="0"/>
            </a:endParaRPr>
          </a:p>
        </p:txBody>
      </p:sp>
    </p:spTree>
    <p:extLst>
      <p:ext uri="{BB962C8B-B14F-4D97-AF65-F5344CB8AC3E}">
        <p14:creationId xmlns:p14="http://schemas.microsoft.com/office/powerpoint/2010/main" val="3710055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80000"/>
                <a:satMod val="300000"/>
              </a:schemeClr>
            </a:gs>
            <a:gs pos="100000">
              <a:schemeClr val="bg1">
                <a:lumMod val="8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665117892"/>
              </p:ext>
            </p:extLst>
          </p:nvPr>
        </p:nvGraphicFramePr>
        <p:xfrm>
          <a:off x="685800" y="836676"/>
          <a:ext cx="7772400" cy="5184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graphicEl>
                                              <a:dgm id="{A4D9E059-1CF5-46B4-9BDC-6A89B9F2C818}"/>
                                            </p:graphicEl>
                                          </p:spTgt>
                                        </p:tgtEl>
                                        <p:attrNameLst>
                                          <p:attrName>style.visibility</p:attrName>
                                        </p:attrNameLst>
                                      </p:cBhvr>
                                      <p:to>
                                        <p:strVal val="visible"/>
                                      </p:to>
                                    </p:set>
                                    <p:anim calcmode="lin" valueType="num">
                                      <p:cBhvr>
                                        <p:cTn id="7" dur="1000" fill="hold"/>
                                        <p:tgtEl>
                                          <p:spTgt spid="3">
                                            <p:graphicEl>
                                              <a:dgm id="{A4D9E059-1CF5-46B4-9BDC-6A89B9F2C818}"/>
                                            </p:graphicEl>
                                          </p:spTgt>
                                        </p:tgtEl>
                                        <p:attrNameLst>
                                          <p:attrName>ppt_w</p:attrName>
                                        </p:attrNameLst>
                                      </p:cBhvr>
                                      <p:tavLst>
                                        <p:tav tm="0">
                                          <p:val>
                                            <p:strVal val="#ppt_w*0.70"/>
                                          </p:val>
                                        </p:tav>
                                        <p:tav tm="100000">
                                          <p:val>
                                            <p:strVal val="#ppt_w"/>
                                          </p:val>
                                        </p:tav>
                                      </p:tavLst>
                                    </p:anim>
                                    <p:anim calcmode="lin" valueType="num">
                                      <p:cBhvr>
                                        <p:cTn id="8" dur="1000" fill="hold"/>
                                        <p:tgtEl>
                                          <p:spTgt spid="3">
                                            <p:graphicEl>
                                              <a:dgm id="{A4D9E059-1CF5-46B4-9BDC-6A89B9F2C818}"/>
                                            </p:graphicEl>
                                          </p:spTgt>
                                        </p:tgtEl>
                                        <p:attrNameLst>
                                          <p:attrName>ppt_h</p:attrName>
                                        </p:attrNameLst>
                                      </p:cBhvr>
                                      <p:tavLst>
                                        <p:tav tm="0">
                                          <p:val>
                                            <p:strVal val="#ppt_h"/>
                                          </p:val>
                                        </p:tav>
                                        <p:tav tm="100000">
                                          <p:val>
                                            <p:strVal val="#ppt_h"/>
                                          </p:val>
                                        </p:tav>
                                      </p:tavLst>
                                    </p:anim>
                                    <p:animEffect transition="in" filter="fade">
                                      <p:cBhvr>
                                        <p:cTn id="9" dur="1000"/>
                                        <p:tgtEl>
                                          <p:spTgt spid="3">
                                            <p:graphicEl>
                                              <a:dgm id="{A4D9E059-1CF5-46B4-9BDC-6A89B9F2C818}"/>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graphicEl>
                                              <a:dgm id="{35894D2A-7448-4EEF-BE7A-AFECDF46E879}"/>
                                            </p:graphicEl>
                                          </p:spTgt>
                                        </p:tgtEl>
                                        <p:attrNameLst>
                                          <p:attrName>style.visibility</p:attrName>
                                        </p:attrNameLst>
                                      </p:cBhvr>
                                      <p:to>
                                        <p:strVal val="visible"/>
                                      </p:to>
                                    </p:set>
                                    <p:anim calcmode="lin" valueType="num">
                                      <p:cBhvr>
                                        <p:cTn id="14" dur="1000" fill="hold"/>
                                        <p:tgtEl>
                                          <p:spTgt spid="3">
                                            <p:graphicEl>
                                              <a:dgm id="{35894D2A-7448-4EEF-BE7A-AFECDF46E879}"/>
                                            </p:graphicEl>
                                          </p:spTgt>
                                        </p:tgtEl>
                                        <p:attrNameLst>
                                          <p:attrName>ppt_w</p:attrName>
                                        </p:attrNameLst>
                                      </p:cBhvr>
                                      <p:tavLst>
                                        <p:tav tm="0">
                                          <p:val>
                                            <p:strVal val="#ppt_w*0.70"/>
                                          </p:val>
                                        </p:tav>
                                        <p:tav tm="100000">
                                          <p:val>
                                            <p:strVal val="#ppt_w"/>
                                          </p:val>
                                        </p:tav>
                                      </p:tavLst>
                                    </p:anim>
                                    <p:anim calcmode="lin" valueType="num">
                                      <p:cBhvr>
                                        <p:cTn id="15" dur="1000" fill="hold"/>
                                        <p:tgtEl>
                                          <p:spTgt spid="3">
                                            <p:graphicEl>
                                              <a:dgm id="{35894D2A-7448-4EEF-BE7A-AFECDF46E879}"/>
                                            </p:graphicEl>
                                          </p:spTgt>
                                        </p:tgtEl>
                                        <p:attrNameLst>
                                          <p:attrName>ppt_h</p:attrName>
                                        </p:attrNameLst>
                                      </p:cBhvr>
                                      <p:tavLst>
                                        <p:tav tm="0">
                                          <p:val>
                                            <p:strVal val="#ppt_h"/>
                                          </p:val>
                                        </p:tav>
                                        <p:tav tm="100000">
                                          <p:val>
                                            <p:strVal val="#ppt_h"/>
                                          </p:val>
                                        </p:tav>
                                      </p:tavLst>
                                    </p:anim>
                                    <p:animEffect transition="in" filter="fade">
                                      <p:cBhvr>
                                        <p:cTn id="16" dur="1000"/>
                                        <p:tgtEl>
                                          <p:spTgt spid="3">
                                            <p:graphicEl>
                                              <a:dgm id="{35894D2A-7448-4EEF-BE7A-AFECDF46E879}"/>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graphicEl>
                                              <a:dgm id="{261419D1-020B-4657-BF78-9F0E18F7ED53}"/>
                                            </p:graphicEl>
                                          </p:spTgt>
                                        </p:tgtEl>
                                        <p:attrNameLst>
                                          <p:attrName>style.visibility</p:attrName>
                                        </p:attrNameLst>
                                      </p:cBhvr>
                                      <p:to>
                                        <p:strVal val="visible"/>
                                      </p:to>
                                    </p:set>
                                    <p:anim calcmode="lin" valueType="num">
                                      <p:cBhvr>
                                        <p:cTn id="21" dur="1000" fill="hold"/>
                                        <p:tgtEl>
                                          <p:spTgt spid="3">
                                            <p:graphicEl>
                                              <a:dgm id="{261419D1-020B-4657-BF78-9F0E18F7ED53}"/>
                                            </p:graphicEl>
                                          </p:spTgt>
                                        </p:tgtEl>
                                        <p:attrNameLst>
                                          <p:attrName>ppt_w</p:attrName>
                                        </p:attrNameLst>
                                      </p:cBhvr>
                                      <p:tavLst>
                                        <p:tav tm="0">
                                          <p:val>
                                            <p:strVal val="#ppt_w*0.70"/>
                                          </p:val>
                                        </p:tav>
                                        <p:tav tm="100000">
                                          <p:val>
                                            <p:strVal val="#ppt_w"/>
                                          </p:val>
                                        </p:tav>
                                      </p:tavLst>
                                    </p:anim>
                                    <p:anim calcmode="lin" valueType="num">
                                      <p:cBhvr>
                                        <p:cTn id="22" dur="1000" fill="hold"/>
                                        <p:tgtEl>
                                          <p:spTgt spid="3">
                                            <p:graphicEl>
                                              <a:dgm id="{261419D1-020B-4657-BF78-9F0E18F7ED53}"/>
                                            </p:graphicEl>
                                          </p:spTgt>
                                        </p:tgtEl>
                                        <p:attrNameLst>
                                          <p:attrName>ppt_h</p:attrName>
                                        </p:attrNameLst>
                                      </p:cBhvr>
                                      <p:tavLst>
                                        <p:tav tm="0">
                                          <p:val>
                                            <p:strVal val="#ppt_h"/>
                                          </p:val>
                                        </p:tav>
                                        <p:tav tm="100000">
                                          <p:val>
                                            <p:strVal val="#ppt_h"/>
                                          </p:val>
                                        </p:tav>
                                      </p:tavLst>
                                    </p:anim>
                                    <p:animEffect transition="in" filter="fade">
                                      <p:cBhvr>
                                        <p:cTn id="23" dur="1000"/>
                                        <p:tgtEl>
                                          <p:spTgt spid="3">
                                            <p:graphicEl>
                                              <a:dgm id="{261419D1-020B-4657-BF78-9F0E18F7ED53}"/>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graphicEl>
                                              <a:dgm id="{94D001CF-E85D-43CF-A52B-834DD35C680F}"/>
                                            </p:graphicEl>
                                          </p:spTgt>
                                        </p:tgtEl>
                                        <p:attrNameLst>
                                          <p:attrName>style.visibility</p:attrName>
                                        </p:attrNameLst>
                                      </p:cBhvr>
                                      <p:to>
                                        <p:strVal val="visible"/>
                                      </p:to>
                                    </p:set>
                                    <p:anim calcmode="lin" valueType="num">
                                      <p:cBhvr>
                                        <p:cTn id="28" dur="1000" fill="hold"/>
                                        <p:tgtEl>
                                          <p:spTgt spid="3">
                                            <p:graphicEl>
                                              <a:dgm id="{94D001CF-E85D-43CF-A52B-834DD35C680F}"/>
                                            </p:graphicEl>
                                          </p:spTgt>
                                        </p:tgtEl>
                                        <p:attrNameLst>
                                          <p:attrName>ppt_w</p:attrName>
                                        </p:attrNameLst>
                                      </p:cBhvr>
                                      <p:tavLst>
                                        <p:tav tm="0">
                                          <p:val>
                                            <p:strVal val="#ppt_w*0.70"/>
                                          </p:val>
                                        </p:tav>
                                        <p:tav tm="100000">
                                          <p:val>
                                            <p:strVal val="#ppt_w"/>
                                          </p:val>
                                        </p:tav>
                                      </p:tavLst>
                                    </p:anim>
                                    <p:anim calcmode="lin" valueType="num">
                                      <p:cBhvr>
                                        <p:cTn id="29" dur="1000" fill="hold"/>
                                        <p:tgtEl>
                                          <p:spTgt spid="3">
                                            <p:graphicEl>
                                              <a:dgm id="{94D001CF-E85D-43CF-A52B-834DD35C680F}"/>
                                            </p:graphicEl>
                                          </p:spTgt>
                                        </p:tgtEl>
                                        <p:attrNameLst>
                                          <p:attrName>ppt_h</p:attrName>
                                        </p:attrNameLst>
                                      </p:cBhvr>
                                      <p:tavLst>
                                        <p:tav tm="0">
                                          <p:val>
                                            <p:strVal val="#ppt_h"/>
                                          </p:val>
                                        </p:tav>
                                        <p:tav tm="100000">
                                          <p:val>
                                            <p:strVal val="#ppt_h"/>
                                          </p:val>
                                        </p:tav>
                                      </p:tavLst>
                                    </p:anim>
                                    <p:animEffect transition="in" filter="fade">
                                      <p:cBhvr>
                                        <p:cTn id="30" dur="1000"/>
                                        <p:tgtEl>
                                          <p:spTgt spid="3">
                                            <p:graphicEl>
                                              <a:dgm id="{94D001CF-E85D-43CF-A52B-834DD35C680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
                                            <p:graphicEl>
                                              <a:dgm id="{0CD42C0B-1FA3-425E-90C8-A1C3A2B21B06}"/>
                                            </p:graphicEl>
                                          </p:spTgt>
                                        </p:tgtEl>
                                        <p:attrNameLst>
                                          <p:attrName>style.visibility</p:attrName>
                                        </p:attrNameLst>
                                      </p:cBhvr>
                                      <p:to>
                                        <p:strVal val="visible"/>
                                      </p:to>
                                    </p:set>
                                    <p:anim calcmode="lin" valueType="num">
                                      <p:cBhvr>
                                        <p:cTn id="35" dur="1000" fill="hold"/>
                                        <p:tgtEl>
                                          <p:spTgt spid="3">
                                            <p:graphicEl>
                                              <a:dgm id="{0CD42C0B-1FA3-425E-90C8-A1C3A2B21B06}"/>
                                            </p:graphicEl>
                                          </p:spTgt>
                                        </p:tgtEl>
                                        <p:attrNameLst>
                                          <p:attrName>ppt_w</p:attrName>
                                        </p:attrNameLst>
                                      </p:cBhvr>
                                      <p:tavLst>
                                        <p:tav tm="0">
                                          <p:val>
                                            <p:strVal val="#ppt_w*0.70"/>
                                          </p:val>
                                        </p:tav>
                                        <p:tav tm="100000">
                                          <p:val>
                                            <p:strVal val="#ppt_w"/>
                                          </p:val>
                                        </p:tav>
                                      </p:tavLst>
                                    </p:anim>
                                    <p:anim calcmode="lin" valueType="num">
                                      <p:cBhvr>
                                        <p:cTn id="36" dur="1000" fill="hold"/>
                                        <p:tgtEl>
                                          <p:spTgt spid="3">
                                            <p:graphicEl>
                                              <a:dgm id="{0CD42C0B-1FA3-425E-90C8-A1C3A2B21B06}"/>
                                            </p:graphicEl>
                                          </p:spTgt>
                                        </p:tgtEl>
                                        <p:attrNameLst>
                                          <p:attrName>ppt_h</p:attrName>
                                        </p:attrNameLst>
                                      </p:cBhvr>
                                      <p:tavLst>
                                        <p:tav tm="0">
                                          <p:val>
                                            <p:strVal val="#ppt_h"/>
                                          </p:val>
                                        </p:tav>
                                        <p:tav tm="100000">
                                          <p:val>
                                            <p:strVal val="#ppt_h"/>
                                          </p:val>
                                        </p:tav>
                                      </p:tavLst>
                                    </p:anim>
                                    <p:animEffect transition="in" filter="fade">
                                      <p:cBhvr>
                                        <p:cTn id="37" dur="1000"/>
                                        <p:tgtEl>
                                          <p:spTgt spid="3">
                                            <p:graphicEl>
                                              <a:dgm id="{0CD42C0B-1FA3-425E-90C8-A1C3A2B21B0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latin typeface="Britannic Bold" panose="020B0903060703020204" pitchFamily="34" charset="0"/>
              </a:rPr>
              <a:t>Introduction</a:t>
            </a:r>
            <a:endParaRPr lang="en-IN" dirty="0">
              <a:latin typeface="Britannic Bold" panose="020B0903060703020204" pitchFamily="34" charset="0"/>
            </a:endParaRPr>
          </a:p>
        </p:txBody>
      </p:sp>
      <p:sp>
        <p:nvSpPr>
          <p:cNvPr id="3" name="Content Placeholder 2"/>
          <p:cNvSpPr>
            <a:spLocks noGrp="1"/>
          </p:cNvSpPr>
          <p:nvPr>
            <p:ph idx="1"/>
          </p:nvPr>
        </p:nvSpPr>
        <p:spPr>
          <a:xfrm>
            <a:off x="0" y="1600200"/>
            <a:ext cx="9144000" cy="5257800"/>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r>
              <a:rPr lang="en-US" sz="3500" dirty="0"/>
              <a:t>Model evaluation is very important in data science. It helps you to understand the performance of your model and makes it easy to present your model to other people</a:t>
            </a:r>
            <a:r>
              <a:rPr lang="en-US" sz="3500" dirty="0" smtClean="0"/>
              <a:t>.</a:t>
            </a:r>
          </a:p>
          <a:p>
            <a:r>
              <a:rPr lang="en-US" sz="3500" dirty="0" smtClean="0"/>
              <a:t> </a:t>
            </a:r>
            <a:r>
              <a:rPr lang="en-US" sz="3500" dirty="0"/>
              <a:t>There are many different evaluation metrics out there but only some of them are suitable to be used for regression. </a:t>
            </a:r>
          </a:p>
          <a:p>
            <a:r>
              <a:rPr lang="en-US" sz="3500" dirty="0"/>
              <a:t>This presentation will cover the different metrics for regression model and difference between them. Hopefully after you read this post, you are clear on which metrics to apply to your future regression model.</a:t>
            </a:r>
          </a:p>
          <a:p>
            <a:r>
              <a:rPr lang="en-US" sz="3500" dirty="0"/>
              <a:t>Well, unlike classification, accuracy in regression model is slightly harder to illustrate. It is merely impossible for you to predict the exact value </a:t>
            </a:r>
            <a:r>
              <a:rPr lang="en-US" sz="3500" b="1" dirty="0"/>
              <a:t>but rather how close your prediction is against the real value.</a:t>
            </a:r>
          </a:p>
          <a:p>
            <a:endParaRPr lang="en-IN" dirty="0"/>
          </a:p>
        </p:txBody>
      </p:sp>
    </p:spTree>
    <p:extLst>
      <p:ext uri="{BB962C8B-B14F-4D97-AF65-F5344CB8AC3E}">
        <p14:creationId xmlns:p14="http://schemas.microsoft.com/office/powerpoint/2010/main" val="20141371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IN" dirty="0" smtClean="0">
                <a:latin typeface="Britannic Bold" panose="020B0903060703020204" pitchFamily="34" charset="0"/>
              </a:rPr>
              <a:t/>
            </a:r>
            <a:br>
              <a:rPr lang="en-IN" dirty="0" smtClean="0">
                <a:latin typeface="Britannic Bold" panose="020B0903060703020204" pitchFamily="34" charset="0"/>
              </a:rPr>
            </a:br>
            <a:r>
              <a:rPr lang="en-IN" dirty="0" smtClean="0">
                <a:latin typeface="Britannic Bold" panose="020B0903060703020204" pitchFamily="34" charset="0"/>
              </a:rPr>
              <a:t>Types of Error metrics</a:t>
            </a:r>
            <a:br>
              <a:rPr lang="en-IN" dirty="0" smtClean="0">
                <a:latin typeface="Britannic Bold" panose="020B0903060703020204" pitchFamily="34" charset="0"/>
              </a:rPr>
            </a:br>
            <a:endParaRPr lang="en-IN" dirty="0">
              <a:latin typeface="Britannic Bold" panose="020B0903060703020204" pitchFamily="34" charset="0"/>
            </a:endParaRPr>
          </a:p>
        </p:txBody>
      </p:sp>
      <p:sp>
        <p:nvSpPr>
          <p:cNvPr id="3" name="Content Placeholder 2"/>
          <p:cNvSpPr>
            <a:spLocks noGrp="1"/>
          </p:cNvSpPr>
          <p:nvPr>
            <p:ph idx="1"/>
          </p:nvPr>
        </p:nvSpPr>
        <p:spPr>
          <a:xfrm>
            <a:off x="0" y="1600200"/>
            <a:ext cx="9144000" cy="5257800"/>
          </a:xfrm>
        </p:spPr>
        <p:style>
          <a:lnRef idx="1">
            <a:schemeClr val="accent3"/>
          </a:lnRef>
          <a:fillRef idx="2">
            <a:schemeClr val="accent3"/>
          </a:fillRef>
          <a:effectRef idx="1">
            <a:schemeClr val="accent3"/>
          </a:effectRef>
          <a:fontRef idx="minor">
            <a:schemeClr val="dk1"/>
          </a:fontRef>
        </p:style>
        <p:txBody>
          <a:bodyPr/>
          <a:lstStyle/>
          <a:p>
            <a:pPr marL="0" indent="0">
              <a:buNone/>
            </a:pPr>
            <a:r>
              <a:rPr lang="en-US" dirty="0"/>
              <a:t>There are 3 main metrics for model evaluation in regression:</a:t>
            </a:r>
          </a:p>
          <a:p>
            <a:r>
              <a:rPr lang="en-IN" dirty="0"/>
              <a:t> R Square/Adjusted R Square</a:t>
            </a:r>
          </a:p>
          <a:p>
            <a:r>
              <a:rPr lang="en-IN" dirty="0"/>
              <a:t> Mean Square Error(MSE)/Root Mean Square Error(RMSE)</a:t>
            </a:r>
          </a:p>
          <a:p>
            <a:r>
              <a:rPr lang="en-IN" dirty="0"/>
              <a:t> Mean Absolute Error(MAE)</a:t>
            </a:r>
          </a:p>
          <a:p>
            <a:pPr marL="0" indent="0">
              <a:buNone/>
            </a:pPr>
            <a:endParaRPr lang="en-US" b="1" dirty="0"/>
          </a:p>
        </p:txBody>
      </p:sp>
    </p:spTree>
    <p:extLst>
      <p:ext uri="{BB962C8B-B14F-4D97-AF65-F5344CB8AC3E}">
        <p14:creationId xmlns:p14="http://schemas.microsoft.com/office/powerpoint/2010/main" val="23431841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b="1" dirty="0"/>
              <a:t>R Square/Adjusted R Square</a:t>
            </a:r>
          </a:p>
        </p:txBody>
      </p:sp>
      <p:sp>
        <p:nvSpPr>
          <p:cNvPr id="3" name="Content Placeholder 2"/>
          <p:cNvSpPr>
            <a:spLocks noGrp="1"/>
          </p:cNvSpPr>
          <p:nvPr>
            <p:ph idx="1"/>
          </p:nvPr>
        </p:nvSpPr>
        <p:spPr>
          <a:xfrm>
            <a:off x="0" y="1600200"/>
            <a:ext cx="9144000" cy="5257800"/>
          </a:xfrm>
        </p:spPr>
        <p:style>
          <a:lnRef idx="1">
            <a:schemeClr val="accent3"/>
          </a:lnRef>
          <a:fillRef idx="2">
            <a:schemeClr val="accent3"/>
          </a:fillRef>
          <a:effectRef idx="1">
            <a:schemeClr val="accent3"/>
          </a:effectRef>
          <a:fontRef idx="minor">
            <a:schemeClr val="dk1"/>
          </a:fontRef>
        </p:style>
        <p:txBody>
          <a:bodyPr/>
          <a:lstStyle/>
          <a:p>
            <a:r>
              <a:rPr lang="en-US" dirty="0"/>
              <a:t>R Square measures how much of variability in dependent variable can be explained by the model. It is square of Correlation Coefficient(R) and that is why it is called R Square</a:t>
            </a:r>
            <a:r>
              <a:rPr lang="en-US" dirty="0" smtClean="0"/>
              <a:t>.</a:t>
            </a:r>
          </a:p>
          <a:p>
            <a:pPr marL="0" indent="0">
              <a:buNone/>
            </a:pP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4149080"/>
            <a:ext cx="6667500" cy="1104900"/>
          </a:xfrm>
          <a:prstGeom prst="rect">
            <a:avLst/>
          </a:prstGeom>
        </p:spPr>
      </p:pic>
    </p:spTree>
    <p:extLst>
      <p:ext uri="{BB962C8B-B14F-4D97-AF65-F5344CB8AC3E}">
        <p14:creationId xmlns:p14="http://schemas.microsoft.com/office/powerpoint/2010/main" val="76736026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b="1"/>
              <a:t>R Square/Adjusted R Square</a:t>
            </a:r>
            <a:endParaRPr lang="en-IN" dirty="0"/>
          </a:p>
        </p:txBody>
      </p:sp>
      <p:sp>
        <p:nvSpPr>
          <p:cNvPr id="3" name="Content Placeholder 2"/>
          <p:cNvSpPr>
            <a:spLocks noGrp="1"/>
          </p:cNvSpPr>
          <p:nvPr>
            <p:ph idx="1"/>
          </p:nvPr>
        </p:nvSpPr>
        <p:spPr>
          <a:xfrm>
            <a:off x="0" y="1600200"/>
            <a:ext cx="9144000" cy="5257800"/>
          </a:xfrm>
        </p:spPr>
        <p:style>
          <a:lnRef idx="1">
            <a:schemeClr val="accent3"/>
          </a:lnRef>
          <a:fillRef idx="2">
            <a:schemeClr val="accent3"/>
          </a:fillRef>
          <a:effectRef idx="1">
            <a:schemeClr val="accent3"/>
          </a:effectRef>
          <a:fontRef idx="minor">
            <a:schemeClr val="dk1"/>
          </a:fontRef>
        </p:style>
        <p:txBody>
          <a:bodyPr/>
          <a:lstStyle/>
          <a:p>
            <a:r>
              <a:rPr lang="en-US" dirty="0"/>
              <a:t>R Square is calculated by the sum of squared of prediction error divided by the total sum of square which replace the calculated prediction with mean. </a:t>
            </a:r>
            <a:endParaRPr lang="en-US" dirty="0" smtClean="0"/>
          </a:p>
          <a:p>
            <a:r>
              <a:rPr lang="en-US" dirty="0" smtClean="0"/>
              <a:t>R </a:t>
            </a:r>
            <a:r>
              <a:rPr lang="en-US" dirty="0"/>
              <a:t>Square value is between 0 to 1 and bigger value indicates a better fit between prediction and actual value.</a:t>
            </a:r>
            <a:r>
              <a:rPr lang="en-US" dirty="0" smtClean="0"/>
              <a:t>                        </a:t>
            </a:r>
            <a:endParaRPr lang="en-IN" dirty="0"/>
          </a:p>
        </p:txBody>
      </p:sp>
    </p:spTree>
    <p:extLst>
      <p:ext uri="{BB962C8B-B14F-4D97-AF65-F5344CB8AC3E}">
        <p14:creationId xmlns:p14="http://schemas.microsoft.com/office/powerpoint/2010/main" val="52562999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b="1"/>
              <a:t>R Square/Adjusted R Square</a:t>
            </a:r>
            <a:endParaRPr lang="en-IN" dirty="0"/>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fontScale="85000" lnSpcReduction="10000"/>
          </a:bodyPr>
          <a:lstStyle/>
          <a:p>
            <a:r>
              <a:rPr lang="en-US" dirty="0"/>
              <a:t>R Square is a good measure to determine how well the model fits the dependent variables</a:t>
            </a:r>
            <a:r>
              <a:rPr lang="en-US" dirty="0" smtClean="0"/>
              <a:t>.</a:t>
            </a:r>
          </a:p>
          <a:p>
            <a:pPr lvl="1"/>
            <a:r>
              <a:rPr lang="en-US" b="1" dirty="0" smtClean="0">
                <a:effectLst>
                  <a:outerShdw blurRad="38100" dist="38100" dir="2700000" algn="tl">
                    <a:srgbClr val="000000">
                      <a:alpha val="43137"/>
                    </a:srgbClr>
                  </a:outerShdw>
                </a:effectLst>
              </a:rPr>
              <a:t>Then why do we need Adjusted R square?</a:t>
            </a:r>
          </a:p>
          <a:p>
            <a:pPr marL="457200" lvl="1" indent="0">
              <a:buNone/>
            </a:pPr>
            <a:r>
              <a:rPr lang="en-US" dirty="0"/>
              <a:t> </a:t>
            </a:r>
            <a:r>
              <a:rPr lang="en-US" b="1" dirty="0"/>
              <a:t>However, it does not take into consideration of </a:t>
            </a:r>
            <a:r>
              <a:rPr lang="en-US" b="1" dirty="0" smtClean="0"/>
              <a:t>over-fitting </a:t>
            </a:r>
            <a:r>
              <a:rPr lang="en-US" b="1" dirty="0"/>
              <a:t>problem</a:t>
            </a:r>
            <a:r>
              <a:rPr lang="en-US" dirty="0" smtClean="0"/>
              <a:t>.</a:t>
            </a:r>
          </a:p>
          <a:p>
            <a:r>
              <a:rPr lang="en-US" dirty="0"/>
              <a:t>If your regression model has many independent variables, because the model is too complicated, it may fit very well to the training data but performs badly for testing data. That is why Adjusted R Square is introduced because </a:t>
            </a:r>
            <a:r>
              <a:rPr lang="en-US" b="1" dirty="0"/>
              <a:t>it will </a:t>
            </a:r>
            <a:r>
              <a:rPr lang="en-US" b="1" dirty="0" smtClean="0"/>
              <a:t>penalize </a:t>
            </a:r>
            <a:r>
              <a:rPr lang="en-US" b="1" dirty="0"/>
              <a:t>additional independent variables added to the model and adjust the metric to prevent </a:t>
            </a:r>
            <a:r>
              <a:rPr lang="en-US" b="1" dirty="0" smtClean="0"/>
              <a:t>over-fitting </a:t>
            </a:r>
            <a:r>
              <a:rPr lang="en-US" b="1" dirty="0"/>
              <a:t>issue</a:t>
            </a:r>
            <a:r>
              <a:rPr lang="en-US" b="1" dirty="0" smtClean="0"/>
              <a:t>.</a:t>
            </a:r>
            <a:r>
              <a:rPr lang="en-US" dirty="0"/>
              <a:t> </a:t>
            </a:r>
            <a:endParaRPr lang="en-US" dirty="0" smtClean="0"/>
          </a:p>
          <a:p>
            <a:r>
              <a:rPr lang="en-US" dirty="0" smtClean="0"/>
              <a:t>In </a:t>
            </a:r>
            <a:r>
              <a:rPr lang="en-US" dirty="0"/>
              <a:t>Python, you can </a:t>
            </a:r>
            <a:r>
              <a:rPr lang="en-US" dirty="0" smtClean="0"/>
              <a:t>calculate R Square using, </a:t>
            </a:r>
          </a:p>
          <a:p>
            <a:pPr lvl="1"/>
            <a:r>
              <a:rPr lang="en-US" b="1" dirty="0"/>
              <a:t> </a:t>
            </a:r>
            <a:r>
              <a:rPr lang="en-US" b="1" dirty="0" smtClean="0"/>
              <a:t>sklearn.metrics.r2_score()</a:t>
            </a:r>
            <a:endParaRPr lang="en-IN" b="1" dirty="0"/>
          </a:p>
        </p:txBody>
      </p:sp>
    </p:spTree>
    <p:extLst>
      <p:ext uri="{BB962C8B-B14F-4D97-AF65-F5344CB8AC3E}">
        <p14:creationId xmlns:p14="http://schemas.microsoft.com/office/powerpoint/2010/main" val="1856969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 calcmode="lin" valueType="num">
                                      <p:cBhvr>
                                        <p:cTn id="11" dur="500" fill="hold"/>
                                        <p:tgtEl>
                                          <p:spTgt spid="3">
                                            <p:bg/>
                                          </p:spTgt>
                                        </p:tgtEl>
                                        <p:attrNameLst>
                                          <p:attrName>ppt_w</p:attrName>
                                        </p:attrNameLst>
                                      </p:cBhvr>
                                      <p:tavLst>
                                        <p:tav tm="0">
                                          <p:val>
                                            <p:fltVal val="0"/>
                                          </p:val>
                                        </p:tav>
                                        <p:tav tm="100000">
                                          <p:val>
                                            <p:strVal val="#ppt_w"/>
                                          </p:val>
                                        </p:tav>
                                      </p:tavLst>
                                    </p:anim>
                                    <p:anim calcmode="lin" valueType="num">
                                      <p:cBhvr>
                                        <p:cTn id="12" dur="500" fill="hold"/>
                                        <p:tgtEl>
                                          <p:spTgt spid="3">
                                            <p:bg/>
                                          </p:spTgt>
                                        </p:tgtEl>
                                        <p:attrNameLst>
                                          <p:attrName>ppt_h</p:attrName>
                                        </p:attrNameLst>
                                      </p:cBhvr>
                                      <p:tavLst>
                                        <p:tav tm="0">
                                          <p:val>
                                            <p:fltVal val="0"/>
                                          </p:val>
                                        </p:tav>
                                        <p:tav tm="100000">
                                          <p:val>
                                            <p:strVal val="#ppt_h"/>
                                          </p:val>
                                        </p:tav>
                                      </p:tavLst>
                                    </p:anim>
                                    <p:animEffect transition="in" filter="fade">
                                      <p:cBhvr>
                                        <p:cTn id="13" dur="500"/>
                                        <p:tgtEl>
                                          <p:spTgt spid="3">
                                            <p:bg/>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
                                            <p:txEl>
                                              <p:pRg st="0" end="0"/>
                                            </p:txEl>
                                          </p:spTgt>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3">
                                            <p:txEl>
                                              <p:pRg st="1" end="1"/>
                                            </p:txEl>
                                          </p:spTgt>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IN" b="1" dirty="0" smtClean="0"/>
              <a:t/>
            </a:r>
            <a:br>
              <a:rPr lang="en-IN" b="1" dirty="0" smtClean="0"/>
            </a:br>
            <a:r>
              <a:rPr lang="en-IN" b="1" dirty="0" smtClean="0"/>
              <a:t>Mean </a:t>
            </a:r>
            <a:r>
              <a:rPr lang="en-IN" b="1" dirty="0"/>
              <a:t>Square Error(MSE)</a:t>
            </a:r>
            <a:br>
              <a:rPr lang="en-IN" b="1" dirty="0"/>
            </a:br>
            <a:endParaRPr lang="en-IN" b="1" dirty="0"/>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a:t>While R Square is a relative measure of how well the model fits dependent variables, </a:t>
            </a:r>
            <a:r>
              <a:rPr lang="en-US" b="1" i="1" dirty="0"/>
              <a:t>Mean Square Error is an absolute measure of the goodness for the fit</a:t>
            </a:r>
            <a:r>
              <a:rPr lang="en-US" dirty="0" smtClean="0"/>
              <a:t>.</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4077072"/>
            <a:ext cx="5410200" cy="1409700"/>
          </a:xfrm>
          <a:prstGeom prst="rect">
            <a:avLst/>
          </a:prstGeom>
        </p:spPr>
      </p:pic>
    </p:spTree>
    <p:extLst>
      <p:ext uri="{BB962C8B-B14F-4D97-AF65-F5344CB8AC3E}">
        <p14:creationId xmlns:p14="http://schemas.microsoft.com/office/powerpoint/2010/main" val="6444286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 calcmode="lin" valueType="num">
                                      <p:cBhvr>
                                        <p:cTn id="11" dur="500" fill="hold"/>
                                        <p:tgtEl>
                                          <p:spTgt spid="3">
                                            <p:bg/>
                                          </p:spTgt>
                                        </p:tgtEl>
                                        <p:attrNameLst>
                                          <p:attrName>ppt_w</p:attrName>
                                        </p:attrNameLst>
                                      </p:cBhvr>
                                      <p:tavLst>
                                        <p:tav tm="0">
                                          <p:val>
                                            <p:fltVal val="0"/>
                                          </p:val>
                                        </p:tav>
                                        <p:tav tm="100000">
                                          <p:val>
                                            <p:strVal val="#ppt_w"/>
                                          </p:val>
                                        </p:tav>
                                      </p:tavLst>
                                    </p:anim>
                                    <p:anim calcmode="lin" valueType="num">
                                      <p:cBhvr>
                                        <p:cTn id="12" dur="500" fill="hold"/>
                                        <p:tgtEl>
                                          <p:spTgt spid="3">
                                            <p:bg/>
                                          </p:spTgt>
                                        </p:tgtEl>
                                        <p:attrNameLst>
                                          <p:attrName>ppt_h</p:attrName>
                                        </p:attrNameLst>
                                      </p:cBhvr>
                                      <p:tavLst>
                                        <p:tav tm="0">
                                          <p:val>
                                            <p:fltVal val="0"/>
                                          </p:val>
                                        </p:tav>
                                        <p:tav tm="100000">
                                          <p:val>
                                            <p:strVal val="#ppt_h"/>
                                          </p:val>
                                        </p:tav>
                                      </p:tavLst>
                                    </p:anim>
                                    <p:animEffect transition="in" filter="fade">
                                      <p:cBhvr>
                                        <p:cTn id="13" dur="500"/>
                                        <p:tgtEl>
                                          <p:spTgt spid="3">
                                            <p:bg/>
                                          </p:spTgt>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IN" b="1" dirty="0" smtClean="0"/>
              <a:t/>
            </a:r>
            <a:br>
              <a:rPr lang="en-IN" b="1" dirty="0" smtClean="0"/>
            </a:br>
            <a:r>
              <a:rPr lang="en-IN" b="1" dirty="0" smtClean="0"/>
              <a:t>Mean </a:t>
            </a:r>
            <a:r>
              <a:rPr lang="en-IN" b="1" dirty="0"/>
              <a:t>Square Error(MSE)</a:t>
            </a:r>
            <a:br>
              <a:rPr lang="en-IN" b="1" dirty="0"/>
            </a:br>
            <a:endParaRPr lang="en-IN" b="1" dirty="0"/>
          </a:p>
        </p:txBody>
      </p:sp>
      <p:sp>
        <p:nvSpPr>
          <p:cNvPr id="3" name="Content Placeholder 2"/>
          <p:cNvSpPr>
            <a:spLocks noGrp="1"/>
          </p:cNvSpPr>
          <p:nvPr>
            <p:ph idx="1"/>
          </p:nvPr>
        </p:nvSpPr>
        <p:spPr>
          <a:xfrm>
            <a:off x="0" y="1600200"/>
            <a:ext cx="9144000" cy="5257800"/>
          </a:xfrm>
          <a:gradFill>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ormAutofit/>
          </a:bodyPr>
          <a:lstStyle/>
          <a:p>
            <a:r>
              <a:rPr lang="en-US" dirty="0"/>
              <a:t>MSE is calculated by the sum of square of prediction error which is real output minus predicted output and then divide by the number of data points. </a:t>
            </a:r>
            <a:endParaRPr lang="en-US" dirty="0" smtClean="0"/>
          </a:p>
          <a:p>
            <a:r>
              <a:rPr lang="en-US" dirty="0" smtClean="0"/>
              <a:t>It </a:t>
            </a:r>
            <a:r>
              <a:rPr lang="en-US" dirty="0"/>
              <a:t>gives you an absolute number on how much your predicted results deviate from the actual number</a:t>
            </a:r>
            <a:r>
              <a:rPr lang="en-US" dirty="0" smtClean="0"/>
              <a:t>.</a:t>
            </a:r>
          </a:p>
          <a:p>
            <a:r>
              <a:rPr lang="en-US" dirty="0" smtClean="0"/>
              <a:t> </a:t>
            </a:r>
            <a:r>
              <a:rPr lang="en-US" dirty="0"/>
              <a:t>You cannot interpret much insights from one single result but it gives you an real number to compare against other model results and help you select the best regression model.</a:t>
            </a:r>
            <a:endParaRPr lang="en-US" dirty="0" smtClean="0"/>
          </a:p>
        </p:txBody>
      </p:sp>
    </p:spTree>
    <p:extLst>
      <p:ext uri="{BB962C8B-B14F-4D97-AF65-F5344CB8AC3E}">
        <p14:creationId xmlns:p14="http://schemas.microsoft.com/office/powerpoint/2010/main" val="26630498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anim calcmode="lin" valueType="num">
                                      <p:cBhvr>
                                        <p:cTn id="19" dur="500" fill="hold"/>
                                        <p:tgtEl>
                                          <p:spTgt spid="3">
                                            <p:bg/>
                                          </p:spTgt>
                                        </p:tgtEl>
                                        <p:attrNameLst>
                                          <p:attrName>ppt_w</p:attrName>
                                        </p:attrNameLst>
                                      </p:cBhvr>
                                      <p:tavLst>
                                        <p:tav tm="0">
                                          <p:val>
                                            <p:fltVal val="0"/>
                                          </p:val>
                                        </p:tav>
                                        <p:tav tm="100000">
                                          <p:val>
                                            <p:strVal val="#ppt_w"/>
                                          </p:val>
                                        </p:tav>
                                      </p:tavLst>
                                    </p:anim>
                                    <p:anim calcmode="lin" valueType="num">
                                      <p:cBhvr>
                                        <p:cTn id="20" dur="500" fill="hold"/>
                                        <p:tgtEl>
                                          <p:spTgt spid="3">
                                            <p:bg/>
                                          </p:spTgt>
                                        </p:tgtEl>
                                        <p:attrNameLst>
                                          <p:attrName>ppt_h</p:attrName>
                                        </p:attrNameLst>
                                      </p:cBhvr>
                                      <p:tavLst>
                                        <p:tav tm="0">
                                          <p:val>
                                            <p:fltVal val="0"/>
                                          </p:val>
                                        </p:tav>
                                        <p:tav tm="100000">
                                          <p:val>
                                            <p:strVal val="#ppt_h"/>
                                          </p:val>
                                        </p:tav>
                                      </p:tavLst>
                                    </p:anim>
                                    <p:animEffect transition="in" filter="fade">
                                      <p:cBhvr>
                                        <p:cTn id="21" dur="500"/>
                                        <p:tgtEl>
                                          <p:spTgt spid="3">
                                            <p:bg/>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p:cTn id="2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3">
                                            <p:txEl>
                                              <p:pRg st="0" end="0"/>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3">
                                            <p:txEl>
                                              <p:pRg st="1" end="1"/>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D124390-EE8C-4407-BF47-EEB86FA761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Animated SmartArt graphics presentation slides</Template>
  <TotalTime>115</TotalTime>
  <Words>2013</Words>
  <Application>Microsoft Office PowerPoint</Application>
  <PresentationFormat>On-screen Show (4:3)</PresentationFormat>
  <Paragraphs>136</Paragraphs>
  <Slides>16</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Algerian</vt:lpstr>
      <vt:lpstr>Arial</vt:lpstr>
      <vt:lpstr>Britannic Bold</vt:lpstr>
      <vt:lpstr>Calibri</vt:lpstr>
      <vt:lpstr>Gill Sans MT</vt:lpstr>
      <vt:lpstr>Office Theme</vt:lpstr>
      <vt:lpstr>1_Office Theme</vt:lpstr>
      <vt:lpstr>3_Office Theme</vt:lpstr>
      <vt:lpstr>PowerPoint Presentation</vt:lpstr>
      <vt:lpstr>PowerPoint Presentation</vt:lpstr>
      <vt:lpstr>Introduction</vt:lpstr>
      <vt:lpstr> Types of Error metrics </vt:lpstr>
      <vt:lpstr>R Square/Adjusted R Square</vt:lpstr>
      <vt:lpstr>R Square/Adjusted R Square</vt:lpstr>
      <vt:lpstr>R Square/Adjusted R Square</vt:lpstr>
      <vt:lpstr> Mean Square Error(MSE) </vt:lpstr>
      <vt:lpstr> Mean Square Error(MSE) </vt:lpstr>
      <vt:lpstr> Root Mean Square Error(RMSE) </vt:lpstr>
      <vt:lpstr>Mean Absolute Error(MAE)</vt:lpstr>
      <vt:lpstr>Mean Absolute Error(MAE)</vt:lpstr>
      <vt:lpstr>Conclusion</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MSD</dc:creator>
  <cp:keywords/>
  <cp:lastModifiedBy>MSD</cp:lastModifiedBy>
  <cp:revision>15</cp:revision>
  <dcterms:created xsi:type="dcterms:W3CDTF">2020-10-15T05:37:37Z</dcterms:created>
  <dcterms:modified xsi:type="dcterms:W3CDTF">2020-10-15T07:37:10Z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TC103382689990</vt:lpwstr>
  </property>
</Properties>
</file>