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61" r:id="rId2"/>
    <p:sldId id="314" r:id="rId3"/>
    <p:sldId id="320" r:id="rId4"/>
    <p:sldId id="305" r:id="rId5"/>
    <p:sldId id="327" r:id="rId6"/>
    <p:sldId id="329" r:id="rId7"/>
    <p:sldId id="328" r:id="rId8"/>
    <p:sldId id="330" r:id="rId9"/>
    <p:sldId id="308" r:id="rId10"/>
  </p:sldIdLst>
  <p:sldSz cx="12192000" cy="6858000"/>
  <p:notesSz cx="6858000" cy="9144000"/>
  <p:custDataLst>
    <p:tags r:id="rId1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pos="3840" userDrawn="1">
          <p15:clr>
            <a:srgbClr val="A4A3A4"/>
          </p15:clr>
        </p15:guide>
        <p15:guide id="4" pos="574" userDrawn="1">
          <p15:clr>
            <a:srgbClr val="A4A3A4"/>
          </p15:clr>
        </p15:guide>
        <p15:guide id="5" pos="7129" userDrawn="1">
          <p15:clr>
            <a:srgbClr val="A4A3A4"/>
          </p15:clr>
        </p15:guide>
        <p15:guide id="6" orient="horz" pos="213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CAB1"/>
    <a:srgbClr val="C7B8A5"/>
    <a:srgbClr val="A57E7F"/>
    <a:srgbClr val="B8AFA6"/>
    <a:srgbClr val="929493"/>
    <a:srgbClr val="8693A6"/>
    <a:srgbClr val="B7C1B6"/>
    <a:srgbClr val="6B5255"/>
    <a:srgbClr val="A0A5B9"/>
    <a:srgbClr val="C0BE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59" autoAdjust="0"/>
    <p:restoredTop sz="94660"/>
  </p:normalViewPr>
  <p:slideViewPr>
    <p:cSldViewPr snapToGrid="0" showGuides="1">
      <p:cViewPr varScale="1">
        <p:scale>
          <a:sx n="76" d="100"/>
          <a:sy n="76" d="100"/>
        </p:scale>
        <p:origin x="339" y="42"/>
      </p:cViewPr>
      <p:guideLst>
        <p:guide pos="3840"/>
        <p:guide pos="574"/>
        <p:guide pos="7129"/>
        <p:guide orient="horz" pos="2137"/>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BB2E5B-1A0B-4F0A-9547-4FB8D13F2C5F}" type="datetimeFigureOut">
              <a:rPr lang="zh-CN" altLang="en-US" smtClean="0"/>
              <a:t>2025/1/16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3CF89-91F4-45FB-A589-58532703FCA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5</a:t>
            </a:fld>
            <a:endParaRPr lang="zh-CN" altLang="en-US"/>
          </a:p>
        </p:txBody>
      </p:sp>
    </p:spTree>
    <p:extLst>
      <p:ext uri="{BB962C8B-B14F-4D97-AF65-F5344CB8AC3E}">
        <p14:creationId xmlns:p14="http://schemas.microsoft.com/office/powerpoint/2010/main" val="743960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6</a:t>
            </a:fld>
            <a:endParaRPr lang="zh-CN" altLang="en-US"/>
          </a:p>
        </p:txBody>
      </p:sp>
    </p:spTree>
    <p:extLst>
      <p:ext uri="{BB962C8B-B14F-4D97-AF65-F5344CB8AC3E}">
        <p14:creationId xmlns:p14="http://schemas.microsoft.com/office/powerpoint/2010/main" val="13027445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7</a:t>
            </a:fld>
            <a:endParaRPr lang="zh-CN" altLang="en-US"/>
          </a:p>
        </p:txBody>
      </p:sp>
    </p:spTree>
    <p:extLst>
      <p:ext uri="{BB962C8B-B14F-4D97-AF65-F5344CB8AC3E}">
        <p14:creationId xmlns:p14="http://schemas.microsoft.com/office/powerpoint/2010/main" val="38798268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8</a:t>
            </a:fld>
            <a:endParaRPr lang="zh-CN" altLang="en-US"/>
          </a:p>
        </p:txBody>
      </p:sp>
    </p:spTree>
    <p:extLst>
      <p:ext uri="{BB962C8B-B14F-4D97-AF65-F5344CB8AC3E}">
        <p14:creationId xmlns:p14="http://schemas.microsoft.com/office/powerpoint/2010/main" val="19596556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13" name="任意多边形 12"/>
          <p:cNvSpPr/>
          <p:nvPr userDrawn="1"/>
        </p:nvSpPr>
        <p:spPr>
          <a:xfrm>
            <a:off x="-4612" y="0"/>
            <a:ext cx="9310750" cy="3108079"/>
          </a:xfrm>
          <a:custGeom>
            <a:avLst/>
            <a:gdLst>
              <a:gd name="connsiteX0" fmla="*/ 1 w 9310750"/>
              <a:gd name="connsiteY0" fmla="*/ 0 h 3108079"/>
              <a:gd name="connsiteX1" fmla="*/ 1357163 w 9310750"/>
              <a:gd name="connsiteY1" fmla="*/ 0 h 3108079"/>
              <a:gd name="connsiteX2" fmla="*/ 7953588 w 9310750"/>
              <a:gd name="connsiteY2" fmla="*/ 0 h 3108079"/>
              <a:gd name="connsiteX3" fmla="*/ 9310750 w 9310750"/>
              <a:gd name="connsiteY3" fmla="*/ 0 h 3108079"/>
              <a:gd name="connsiteX4" fmla="*/ 3345687 w 9310750"/>
              <a:gd name="connsiteY4" fmla="*/ 3108079 h 3108079"/>
              <a:gd name="connsiteX5" fmla="*/ 1988527 w 9310750"/>
              <a:gd name="connsiteY5" fmla="*/ 3108078 h 3108079"/>
              <a:gd name="connsiteX6" fmla="*/ 1988525 w 9310750"/>
              <a:gd name="connsiteY6" fmla="*/ 3108079 h 3108079"/>
              <a:gd name="connsiteX7" fmla="*/ 0 w 9310750"/>
              <a:gd name="connsiteY7" fmla="*/ 3108078 h 3108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10750" h="3108079">
                <a:moveTo>
                  <a:pt x="1" y="0"/>
                </a:moveTo>
                <a:lnTo>
                  <a:pt x="1357163" y="0"/>
                </a:lnTo>
                <a:lnTo>
                  <a:pt x="7953588" y="0"/>
                </a:lnTo>
                <a:lnTo>
                  <a:pt x="9310750" y="0"/>
                </a:lnTo>
                <a:lnTo>
                  <a:pt x="3345687" y="3108079"/>
                </a:lnTo>
                <a:lnTo>
                  <a:pt x="1988527" y="3108078"/>
                </a:lnTo>
                <a:lnTo>
                  <a:pt x="1988525" y="3108079"/>
                </a:lnTo>
                <a:lnTo>
                  <a:pt x="0" y="3108078"/>
                </a:lnTo>
                <a:close/>
              </a:path>
            </a:pathLst>
          </a:custGeom>
          <a:solidFill>
            <a:schemeClr val="accent4">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16"/>
          <p:cNvSpPr/>
          <p:nvPr userDrawn="1"/>
        </p:nvSpPr>
        <p:spPr>
          <a:xfrm>
            <a:off x="3341076" y="0"/>
            <a:ext cx="8850925" cy="3108078"/>
          </a:xfrm>
          <a:custGeom>
            <a:avLst/>
            <a:gdLst>
              <a:gd name="connsiteX0" fmla="*/ 5965061 w 8850925"/>
              <a:gd name="connsiteY0" fmla="*/ 0 h 3108078"/>
              <a:gd name="connsiteX1" fmla="*/ 6035887 w 8850925"/>
              <a:gd name="connsiteY1" fmla="*/ 0 h 3108078"/>
              <a:gd name="connsiteX2" fmla="*/ 8850925 w 8850925"/>
              <a:gd name="connsiteY2" fmla="*/ 0 h 3108078"/>
              <a:gd name="connsiteX3" fmla="*/ 8850925 w 8850925"/>
              <a:gd name="connsiteY3" fmla="*/ 3108078 h 3108078"/>
              <a:gd name="connsiteX4" fmla="*/ 6035886 w 8850925"/>
              <a:gd name="connsiteY4" fmla="*/ 3108078 h 3108078"/>
              <a:gd name="connsiteX5" fmla="*/ 0 w 8850925"/>
              <a:gd name="connsiteY5" fmla="*/ 3108078 h 3108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50925" h="3108078">
                <a:moveTo>
                  <a:pt x="5965061" y="0"/>
                </a:moveTo>
                <a:lnTo>
                  <a:pt x="6035887" y="0"/>
                </a:lnTo>
                <a:lnTo>
                  <a:pt x="8850925" y="0"/>
                </a:lnTo>
                <a:lnTo>
                  <a:pt x="8850925" y="3108078"/>
                </a:lnTo>
                <a:lnTo>
                  <a:pt x="6035886" y="3108078"/>
                </a:lnTo>
                <a:lnTo>
                  <a:pt x="0" y="3108078"/>
                </a:lnTo>
                <a:close/>
              </a:path>
            </a:pathLst>
          </a:cu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userDrawn="1"/>
        </p:nvSpPr>
        <p:spPr>
          <a:xfrm>
            <a:off x="0" y="6642000"/>
            <a:ext cx="12192000" cy="216000"/>
          </a:xfrm>
          <a:prstGeom prst="rect">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userDrawn="1"/>
        </p:nvSpPr>
        <p:spPr>
          <a:xfrm>
            <a:off x="4193007" y="-8860"/>
            <a:ext cx="7544624" cy="3108079"/>
          </a:xfrm>
          <a:custGeom>
            <a:avLst/>
            <a:gdLst>
              <a:gd name="connsiteX0" fmla="*/ 5965063 w 7544624"/>
              <a:gd name="connsiteY0" fmla="*/ 0 h 3108079"/>
              <a:gd name="connsiteX1" fmla="*/ 6035889 w 7544624"/>
              <a:gd name="connsiteY1" fmla="*/ 0 h 3108079"/>
              <a:gd name="connsiteX2" fmla="*/ 7544624 w 7544624"/>
              <a:gd name="connsiteY2" fmla="*/ 0 h 3108079"/>
              <a:gd name="connsiteX3" fmla="*/ 1579562 w 7544624"/>
              <a:gd name="connsiteY3" fmla="*/ 3108079 h 3108079"/>
              <a:gd name="connsiteX4" fmla="*/ 0 w 7544624"/>
              <a:gd name="connsiteY4" fmla="*/ 3108079 h 3108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44624" h="3108079">
                <a:moveTo>
                  <a:pt x="5965063" y="0"/>
                </a:moveTo>
                <a:lnTo>
                  <a:pt x="6035889" y="0"/>
                </a:lnTo>
                <a:lnTo>
                  <a:pt x="7544624" y="0"/>
                </a:lnTo>
                <a:lnTo>
                  <a:pt x="1579562" y="3108079"/>
                </a:lnTo>
                <a:lnTo>
                  <a:pt x="0" y="3108079"/>
                </a:lnTo>
                <a:close/>
              </a:path>
            </a:pathLst>
          </a:cu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userDrawn="1"/>
        </p:nvSpPr>
        <p:spPr>
          <a:xfrm>
            <a:off x="8769732" y="1324915"/>
            <a:ext cx="3422269" cy="1783163"/>
          </a:xfrm>
          <a:custGeom>
            <a:avLst/>
            <a:gdLst>
              <a:gd name="connsiteX0" fmla="*/ 3422269 w 3422269"/>
              <a:gd name="connsiteY0" fmla="*/ 0 h 1783163"/>
              <a:gd name="connsiteX1" fmla="*/ 3422268 w 3422269"/>
              <a:gd name="connsiteY1" fmla="*/ 1231408 h 1783163"/>
              <a:gd name="connsiteX2" fmla="*/ 2363333 w 3422269"/>
              <a:gd name="connsiteY2" fmla="*/ 1783163 h 1783163"/>
              <a:gd name="connsiteX3" fmla="*/ 0 w 3422269"/>
              <a:gd name="connsiteY3" fmla="*/ 1783163 h 1783163"/>
            </a:gdLst>
            <a:ahLst/>
            <a:cxnLst>
              <a:cxn ang="0">
                <a:pos x="connsiteX0" y="connsiteY0"/>
              </a:cxn>
              <a:cxn ang="0">
                <a:pos x="connsiteX1" y="connsiteY1"/>
              </a:cxn>
              <a:cxn ang="0">
                <a:pos x="connsiteX2" y="connsiteY2"/>
              </a:cxn>
              <a:cxn ang="0">
                <a:pos x="connsiteX3" y="connsiteY3"/>
              </a:cxn>
            </a:cxnLst>
            <a:rect l="l" t="t" r="r" b="b"/>
            <a:pathLst>
              <a:path w="3422269" h="1783163">
                <a:moveTo>
                  <a:pt x="3422269" y="0"/>
                </a:moveTo>
                <a:lnTo>
                  <a:pt x="3422268" y="1231408"/>
                </a:lnTo>
                <a:lnTo>
                  <a:pt x="2363333" y="1783163"/>
                </a:lnTo>
                <a:lnTo>
                  <a:pt x="0" y="1783163"/>
                </a:lnTo>
                <a:close/>
              </a:path>
            </a:pathLst>
          </a:custGeom>
          <a:solidFill>
            <a:schemeClr val="accent3">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任意多边形 20"/>
          <p:cNvSpPr/>
          <p:nvPr userDrawn="1"/>
        </p:nvSpPr>
        <p:spPr>
          <a:xfrm>
            <a:off x="9306138" y="1600193"/>
            <a:ext cx="2893951" cy="1507885"/>
          </a:xfrm>
          <a:custGeom>
            <a:avLst/>
            <a:gdLst>
              <a:gd name="connsiteX0" fmla="*/ 2893951 w 2893951"/>
              <a:gd name="connsiteY0" fmla="*/ 0 h 1507885"/>
              <a:gd name="connsiteX1" fmla="*/ 2893951 w 2893951"/>
              <a:gd name="connsiteY1" fmla="*/ 105508 h 1507885"/>
              <a:gd name="connsiteX2" fmla="*/ 202492 w 2893951"/>
              <a:gd name="connsiteY2" fmla="*/ 1507885 h 1507885"/>
              <a:gd name="connsiteX3" fmla="*/ 0 w 2893951"/>
              <a:gd name="connsiteY3" fmla="*/ 1507885 h 1507885"/>
            </a:gdLst>
            <a:ahLst/>
            <a:cxnLst>
              <a:cxn ang="0">
                <a:pos x="connsiteX0" y="connsiteY0"/>
              </a:cxn>
              <a:cxn ang="0">
                <a:pos x="connsiteX1" y="connsiteY1"/>
              </a:cxn>
              <a:cxn ang="0">
                <a:pos x="connsiteX2" y="connsiteY2"/>
              </a:cxn>
              <a:cxn ang="0">
                <a:pos x="connsiteX3" y="connsiteY3"/>
              </a:cxn>
            </a:cxnLst>
            <a:rect l="l" t="t" r="r" b="b"/>
            <a:pathLst>
              <a:path w="2893951" h="1507885">
                <a:moveTo>
                  <a:pt x="2893951" y="0"/>
                </a:moveTo>
                <a:lnTo>
                  <a:pt x="2893951" y="105508"/>
                </a:lnTo>
                <a:lnTo>
                  <a:pt x="202492" y="1507885"/>
                </a:lnTo>
                <a:lnTo>
                  <a:pt x="0" y="1507885"/>
                </a:lnTo>
                <a:close/>
              </a:path>
            </a:pathLst>
          </a:custGeom>
          <a:solidFill>
            <a:schemeClr val="accent5">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标题 1"/>
          <p:cNvSpPr>
            <a:spLocks noGrp="1"/>
          </p:cNvSpPr>
          <p:nvPr>
            <p:ph type="title" hasCustomPrompt="1"/>
          </p:nvPr>
        </p:nvSpPr>
        <p:spPr>
          <a:xfrm>
            <a:off x="892627" y="333994"/>
            <a:ext cx="4774748" cy="456129"/>
          </a:xfrm>
          <a:prstGeom prst="rect">
            <a:avLst/>
          </a:prstGeom>
        </p:spPr>
        <p:txBody>
          <a:bodyPr anchor="ctr">
            <a:noAutofit/>
          </a:bodyPr>
          <a:lstStyle>
            <a:lvl1pPr>
              <a:defRPr sz="3600">
                <a:solidFill>
                  <a:schemeClr val="accent2"/>
                </a:solidFill>
              </a:defRPr>
            </a:lvl1pPr>
          </a:lstStyle>
          <a:p>
            <a:r>
              <a:rPr lang="zh-CN" altLang="en-US" dirty="0" smtClean="0"/>
              <a:t>单击编辑标题样式</a:t>
            </a:r>
            <a:endParaRPr lang="zh-CN" altLang="en-US" dirty="0"/>
          </a:p>
        </p:txBody>
      </p:sp>
      <p:sp>
        <p:nvSpPr>
          <p:cNvPr id="8" name="标题 4"/>
          <p:cNvSpPr txBox="1"/>
          <p:nvPr userDrawn="1"/>
        </p:nvSpPr>
        <p:spPr>
          <a:xfrm>
            <a:off x="9384772" y="481375"/>
            <a:ext cx="2403659" cy="31872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a:lstStyle>
          <a:p>
            <a:pPr algn="r">
              <a:lnSpc>
                <a:spcPct val="100000"/>
              </a:lnSpc>
            </a:pPr>
            <a:r>
              <a:rPr lang="en-US" altLang="zh-CN" sz="1800" dirty="0" smtClean="0">
                <a:solidFill>
                  <a:schemeClr val="accent2"/>
                </a:solidFill>
                <a:latin typeface="微软雅黑 Light" panose="020B0502040204020203" pitchFamily="34" charset="-122"/>
                <a:ea typeface="微软雅黑 Light" panose="020B0502040204020203" pitchFamily="34" charset="-122"/>
              </a:rPr>
              <a:t>20XX</a:t>
            </a:r>
            <a:r>
              <a:rPr lang="zh-CN" altLang="en-US" sz="1800" dirty="0" smtClean="0">
                <a:solidFill>
                  <a:schemeClr val="accent2"/>
                </a:solidFill>
                <a:latin typeface="微软雅黑 Light" panose="020B0502040204020203" pitchFamily="34" charset="-122"/>
                <a:ea typeface="微软雅黑 Light" panose="020B0502040204020203" pitchFamily="34" charset="-122"/>
              </a:rPr>
              <a:t>届论文答辩</a:t>
            </a:r>
            <a:endParaRPr lang="zh-CN" altLang="en-US" sz="1800" dirty="0">
              <a:solidFill>
                <a:schemeClr val="accent2"/>
              </a:solidFill>
              <a:latin typeface="微软雅黑 Light" panose="020B0502040204020203" pitchFamily="34" charset="-122"/>
              <a:ea typeface="微软雅黑 Light" panose="020B0502040204020203" pitchFamily="34" charset="-122"/>
            </a:endParaRPr>
          </a:p>
        </p:txBody>
      </p:sp>
      <p:pic>
        <p:nvPicPr>
          <p:cNvPr id="34" name="图片 33"/>
          <p:cNvPicPr>
            <a:picLocks noChangeAspect="1"/>
          </p:cNvPicPr>
          <p:nvPr userDrawn="1"/>
        </p:nvPicPr>
        <p:blipFill>
          <a:blip r:embed="rId2">
            <a:extLst>
              <a:ext uri="{28A0092B-C50C-407E-A947-70E740481C1C}">
                <a14:useLocalDpi xmlns:a14="http://schemas.microsoft.com/office/drawing/2010/main" val="0"/>
              </a:ext>
            </a:extLst>
          </a:blip>
          <a:srcRect l="2292" t="13553" r="2292" b="5926"/>
          <a:stretch>
            <a:fillRect/>
          </a:stretch>
        </p:blipFill>
        <p:spPr>
          <a:xfrm>
            <a:off x="279400" y="929823"/>
            <a:ext cx="11633200" cy="5521777"/>
          </a:xfrm>
          <a:custGeom>
            <a:avLst/>
            <a:gdLst>
              <a:gd name="connsiteX0" fmla="*/ 415679 w 11633200"/>
              <a:gd name="connsiteY0" fmla="*/ 0 h 5521777"/>
              <a:gd name="connsiteX1" fmla="*/ 11217521 w 11633200"/>
              <a:gd name="connsiteY1" fmla="*/ 0 h 5521777"/>
              <a:gd name="connsiteX2" fmla="*/ 11633200 w 11633200"/>
              <a:gd name="connsiteY2" fmla="*/ 415679 h 5521777"/>
              <a:gd name="connsiteX3" fmla="*/ 11633200 w 11633200"/>
              <a:gd name="connsiteY3" fmla="*/ 5106098 h 5521777"/>
              <a:gd name="connsiteX4" fmla="*/ 11217521 w 11633200"/>
              <a:gd name="connsiteY4" fmla="*/ 5521777 h 5521777"/>
              <a:gd name="connsiteX5" fmla="*/ 415679 w 11633200"/>
              <a:gd name="connsiteY5" fmla="*/ 5521777 h 5521777"/>
              <a:gd name="connsiteX6" fmla="*/ 0 w 11633200"/>
              <a:gd name="connsiteY6" fmla="*/ 5106098 h 5521777"/>
              <a:gd name="connsiteX7" fmla="*/ 0 w 11633200"/>
              <a:gd name="connsiteY7" fmla="*/ 415679 h 5521777"/>
              <a:gd name="connsiteX8" fmla="*/ 415679 w 11633200"/>
              <a:gd name="connsiteY8" fmla="*/ 0 h 552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33200" h="5521777">
                <a:moveTo>
                  <a:pt x="415679" y="0"/>
                </a:moveTo>
                <a:lnTo>
                  <a:pt x="11217521" y="0"/>
                </a:lnTo>
                <a:cubicBezTo>
                  <a:pt x="11447094" y="0"/>
                  <a:pt x="11633200" y="186106"/>
                  <a:pt x="11633200" y="415679"/>
                </a:cubicBezTo>
                <a:lnTo>
                  <a:pt x="11633200" y="5106098"/>
                </a:lnTo>
                <a:cubicBezTo>
                  <a:pt x="11633200" y="5335671"/>
                  <a:pt x="11447094" y="5521777"/>
                  <a:pt x="11217521" y="5521777"/>
                </a:cubicBezTo>
                <a:lnTo>
                  <a:pt x="415679" y="5521777"/>
                </a:lnTo>
                <a:cubicBezTo>
                  <a:pt x="186106" y="5521777"/>
                  <a:pt x="0" y="5335671"/>
                  <a:pt x="0" y="5106098"/>
                </a:cubicBezTo>
                <a:lnTo>
                  <a:pt x="0" y="415679"/>
                </a:lnTo>
                <a:cubicBezTo>
                  <a:pt x="0" y="186106"/>
                  <a:pt x="186106" y="0"/>
                  <a:pt x="415679" y="0"/>
                </a:cubicBezTo>
                <a:close/>
              </a:path>
            </a:pathLst>
          </a:custGeom>
        </p:spPr>
      </p:pic>
      <p:sp>
        <p:nvSpPr>
          <p:cNvPr id="33" name="圆角矩形 32"/>
          <p:cNvSpPr/>
          <p:nvPr userDrawn="1"/>
        </p:nvSpPr>
        <p:spPr>
          <a:xfrm>
            <a:off x="279400" y="929823"/>
            <a:ext cx="11633200" cy="5521777"/>
          </a:xfrm>
          <a:prstGeom prst="roundRect">
            <a:avLst>
              <a:gd name="adj" fmla="val 7528"/>
            </a:avLst>
          </a:prstGeom>
          <a:solidFill>
            <a:schemeClr val="bg1">
              <a:alpha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userDrawn="1"/>
        </p:nvCxnSpPr>
        <p:spPr>
          <a:xfrm>
            <a:off x="445320" y="-8860"/>
            <a:ext cx="0" cy="808957"/>
          </a:xfrm>
          <a:prstGeom prst="line">
            <a:avLst/>
          </a:prstGeom>
          <a:ln>
            <a:tailEnd type="oval"/>
          </a:ln>
        </p:spPr>
        <p:style>
          <a:lnRef idx="1">
            <a:schemeClr val="accent1"/>
          </a:lnRef>
          <a:fillRef idx="0">
            <a:schemeClr val="accent1"/>
          </a:fillRef>
          <a:effectRef idx="0">
            <a:schemeClr val="accent1"/>
          </a:effectRef>
          <a:fontRef idx="minor">
            <a:schemeClr val="tx1"/>
          </a:fontRef>
        </p:style>
      </p:cxnSp>
      <p:sp>
        <p:nvSpPr>
          <p:cNvPr id="9" name="五边形 8"/>
          <p:cNvSpPr/>
          <p:nvPr userDrawn="1"/>
        </p:nvSpPr>
        <p:spPr>
          <a:xfrm>
            <a:off x="476357" y="419100"/>
            <a:ext cx="361843" cy="238125"/>
          </a:xfrm>
          <a:prstGeom prst="homePlate">
            <a:avLst>
              <a:gd name="adj" fmla="val 3125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62E8CD1E-9928-481D-B1B1-402753E19CFA}" type="datetimeFigureOut">
              <a:rPr lang="zh-CN" altLang="en-US" smtClean="0"/>
              <a:t>2025/1/16</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9C5387BF-38E2-4F13-BCE4-807B4F764AF5}"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429"/>
            <a:ext cx="12192000" cy="6857571"/>
          </a:xfrm>
          <a:prstGeom prst="rect">
            <a:avLst/>
          </a:prstGeom>
        </p:spPr>
      </p:pic>
      <p:sp>
        <p:nvSpPr>
          <p:cNvPr id="8" name="矩形 7"/>
          <p:cNvSpPr/>
          <p:nvPr userDrawn="1"/>
        </p:nvSpPr>
        <p:spPr>
          <a:xfrm>
            <a:off x="0" y="428"/>
            <a:ext cx="12192000" cy="6857571"/>
          </a:xfrm>
          <a:prstGeom prst="rect">
            <a:avLst/>
          </a:prstGeom>
          <a:solidFill>
            <a:schemeClr val="bg1">
              <a:alpha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任意多边形 97"/>
          <p:cNvSpPr/>
          <p:nvPr/>
        </p:nvSpPr>
        <p:spPr>
          <a:xfrm>
            <a:off x="3341076" y="0"/>
            <a:ext cx="8850925" cy="3108078"/>
          </a:xfrm>
          <a:custGeom>
            <a:avLst/>
            <a:gdLst>
              <a:gd name="connsiteX0" fmla="*/ 5965061 w 8850925"/>
              <a:gd name="connsiteY0" fmla="*/ 0 h 3108078"/>
              <a:gd name="connsiteX1" fmla="*/ 6035887 w 8850925"/>
              <a:gd name="connsiteY1" fmla="*/ 0 h 3108078"/>
              <a:gd name="connsiteX2" fmla="*/ 8850925 w 8850925"/>
              <a:gd name="connsiteY2" fmla="*/ 0 h 3108078"/>
              <a:gd name="connsiteX3" fmla="*/ 8850925 w 8850925"/>
              <a:gd name="connsiteY3" fmla="*/ 3108078 h 3108078"/>
              <a:gd name="connsiteX4" fmla="*/ 6035886 w 8850925"/>
              <a:gd name="connsiteY4" fmla="*/ 3108078 h 3108078"/>
              <a:gd name="connsiteX5" fmla="*/ 0 w 8850925"/>
              <a:gd name="connsiteY5" fmla="*/ 3108078 h 3108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50925" h="3108078">
                <a:moveTo>
                  <a:pt x="5965061" y="0"/>
                </a:moveTo>
                <a:lnTo>
                  <a:pt x="6035887" y="0"/>
                </a:lnTo>
                <a:lnTo>
                  <a:pt x="8850925" y="0"/>
                </a:lnTo>
                <a:lnTo>
                  <a:pt x="8850925" y="3108078"/>
                </a:lnTo>
                <a:lnTo>
                  <a:pt x="6035886" y="3108078"/>
                </a:lnTo>
                <a:lnTo>
                  <a:pt x="0" y="3108078"/>
                </a:lnTo>
                <a:close/>
              </a:path>
            </a:pathLst>
          </a:cu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任意多边形 100"/>
          <p:cNvSpPr/>
          <p:nvPr/>
        </p:nvSpPr>
        <p:spPr>
          <a:xfrm>
            <a:off x="9306138" y="1600193"/>
            <a:ext cx="2893951" cy="1507885"/>
          </a:xfrm>
          <a:custGeom>
            <a:avLst/>
            <a:gdLst>
              <a:gd name="connsiteX0" fmla="*/ 2893951 w 2893951"/>
              <a:gd name="connsiteY0" fmla="*/ 0 h 1507885"/>
              <a:gd name="connsiteX1" fmla="*/ 2893951 w 2893951"/>
              <a:gd name="connsiteY1" fmla="*/ 105508 h 1507885"/>
              <a:gd name="connsiteX2" fmla="*/ 202492 w 2893951"/>
              <a:gd name="connsiteY2" fmla="*/ 1507885 h 1507885"/>
              <a:gd name="connsiteX3" fmla="*/ 0 w 2893951"/>
              <a:gd name="connsiteY3" fmla="*/ 1507885 h 1507885"/>
            </a:gdLst>
            <a:ahLst/>
            <a:cxnLst>
              <a:cxn ang="0">
                <a:pos x="connsiteX0" y="connsiteY0"/>
              </a:cxn>
              <a:cxn ang="0">
                <a:pos x="connsiteX1" y="connsiteY1"/>
              </a:cxn>
              <a:cxn ang="0">
                <a:pos x="connsiteX2" y="connsiteY2"/>
              </a:cxn>
              <a:cxn ang="0">
                <a:pos x="connsiteX3" y="connsiteY3"/>
              </a:cxn>
            </a:cxnLst>
            <a:rect l="l" t="t" r="r" b="b"/>
            <a:pathLst>
              <a:path w="2893951" h="1507885">
                <a:moveTo>
                  <a:pt x="2893951" y="0"/>
                </a:moveTo>
                <a:lnTo>
                  <a:pt x="2893951" y="105508"/>
                </a:lnTo>
                <a:lnTo>
                  <a:pt x="202492" y="1507885"/>
                </a:lnTo>
                <a:lnTo>
                  <a:pt x="0" y="1507885"/>
                </a:lnTo>
                <a:close/>
              </a:path>
            </a:pathLst>
          </a:custGeom>
          <a:solidFill>
            <a:schemeClr val="accent5">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8666797" y="1324915"/>
            <a:ext cx="3422269" cy="1783163"/>
          </a:xfrm>
          <a:custGeom>
            <a:avLst/>
            <a:gdLst>
              <a:gd name="connsiteX0" fmla="*/ 3422269 w 3422269"/>
              <a:gd name="connsiteY0" fmla="*/ 0 h 1783163"/>
              <a:gd name="connsiteX1" fmla="*/ 3422268 w 3422269"/>
              <a:gd name="connsiteY1" fmla="*/ 1231408 h 1783163"/>
              <a:gd name="connsiteX2" fmla="*/ 2363333 w 3422269"/>
              <a:gd name="connsiteY2" fmla="*/ 1783163 h 1783163"/>
              <a:gd name="connsiteX3" fmla="*/ 0 w 3422269"/>
              <a:gd name="connsiteY3" fmla="*/ 1783163 h 1783163"/>
            </a:gdLst>
            <a:ahLst/>
            <a:cxnLst>
              <a:cxn ang="0">
                <a:pos x="connsiteX0" y="connsiteY0"/>
              </a:cxn>
              <a:cxn ang="0">
                <a:pos x="connsiteX1" y="connsiteY1"/>
              </a:cxn>
              <a:cxn ang="0">
                <a:pos x="connsiteX2" y="connsiteY2"/>
              </a:cxn>
              <a:cxn ang="0">
                <a:pos x="connsiteX3" y="connsiteY3"/>
              </a:cxn>
            </a:cxnLst>
            <a:rect l="l" t="t" r="r" b="b"/>
            <a:pathLst>
              <a:path w="3422269" h="1783163">
                <a:moveTo>
                  <a:pt x="3422269" y="0"/>
                </a:moveTo>
                <a:lnTo>
                  <a:pt x="3422268" y="1231408"/>
                </a:lnTo>
                <a:lnTo>
                  <a:pt x="2363333" y="1783163"/>
                </a:lnTo>
                <a:lnTo>
                  <a:pt x="0" y="1783163"/>
                </a:lnTo>
                <a:close/>
              </a:path>
            </a:pathLst>
          </a:custGeom>
          <a:solidFill>
            <a:schemeClr val="accent3">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1" name="任意多边形 80"/>
          <p:cNvSpPr/>
          <p:nvPr/>
        </p:nvSpPr>
        <p:spPr>
          <a:xfrm>
            <a:off x="4193007" y="-8860"/>
            <a:ext cx="7544624" cy="3108079"/>
          </a:xfrm>
          <a:custGeom>
            <a:avLst/>
            <a:gdLst>
              <a:gd name="connsiteX0" fmla="*/ 5965063 w 7544624"/>
              <a:gd name="connsiteY0" fmla="*/ 0 h 3108079"/>
              <a:gd name="connsiteX1" fmla="*/ 6035889 w 7544624"/>
              <a:gd name="connsiteY1" fmla="*/ 0 h 3108079"/>
              <a:gd name="connsiteX2" fmla="*/ 7544624 w 7544624"/>
              <a:gd name="connsiteY2" fmla="*/ 0 h 3108079"/>
              <a:gd name="connsiteX3" fmla="*/ 1579562 w 7544624"/>
              <a:gd name="connsiteY3" fmla="*/ 3108079 h 3108079"/>
              <a:gd name="connsiteX4" fmla="*/ 0 w 7544624"/>
              <a:gd name="connsiteY4" fmla="*/ 3108079 h 3108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44624" h="3108079">
                <a:moveTo>
                  <a:pt x="5965063" y="0"/>
                </a:moveTo>
                <a:lnTo>
                  <a:pt x="6035889" y="0"/>
                </a:lnTo>
                <a:lnTo>
                  <a:pt x="7544624" y="0"/>
                </a:lnTo>
                <a:lnTo>
                  <a:pt x="1579562" y="3108079"/>
                </a:lnTo>
                <a:lnTo>
                  <a:pt x="0" y="3108079"/>
                </a:lnTo>
                <a:close/>
              </a:path>
            </a:pathLst>
          </a:cu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任意多边形 101"/>
          <p:cNvSpPr/>
          <p:nvPr/>
        </p:nvSpPr>
        <p:spPr>
          <a:xfrm>
            <a:off x="-4612" y="0"/>
            <a:ext cx="9310750" cy="3108079"/>
          </a:xfrm>
          <a:custGeom>
            <a:avLst/>
            <a:gdLst>
              <a:gd name="connsiteX0" fmla="*/ 1 w 9310750"/>
              <a:gd name="connsiteY0" fmla="*/ 0 h 3108079"/>
              <a:gd name="connsiteX1" fmla="*/ 1357163 w 9310750"/>
              <a:gd name="connsiteY1" fmla="*/ 0 h 3108079"/>
              <a:gd name="connsiteX2" fmla="*/ 7953588 w 9310750"/>
              <a:gd name="connsiteY2" fmla="*/ 0 h 3108079"/>
              <a:gd name="connsiteX3" fmla="*/ 9310750 w 9310750"/>
              <a:gd name="connsiteY3" fmla="*/ 0 h 3108079"/>
              <a:gd name="connsiteX4" fmla="*/ 3345687 w 9310750"/>
              <a:gd name="connsiteY4" fmla="*/ 3108079 h 3108079"/>
              <a:gd name="connsiteX5" fmla="*/ 1988527 w 9310750"/>
              <a:gd name="connsiteY5" fmla="*/ 3108078 h 3108079"/>
              <a:gd name="connsiteX6" fmla="*/ 1988525 w 9310750"/>
              <a:gd name="connsiteY6" fmla="*/ 3108079 h 3108079"/>
              <a:gd name="connsiteX7" fmla="*/ 0 w 9310750"/>
              <a:gd name="connsiteY7" fmla="*/ 3108078 h 3108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10750" h="3108079">
                <a:moveTo>
                  <a:pt x="1" y="0"/>
                </a:moveTo>
                <a:lnTo>
                  <a:pt x="1357163" y="0"/>
                </a:lnTo>
                <a:lnTo>
                  <a:pt x="7953588" y="0"/>
                </a:lnTo>
                <a:lnTo>
                  <a:pt x="9310750" y="0"/>
                </a:lnTo>
                <a:lnTo>
                  <a:pt x="3345687" y="3108079"/>
                </a:lnTo>
                <a:lnTo>
                  <a:pt x="1988527" y="3108078"/>
                </a:lnTo>
                <a:lnTo>
                  <a:pt x="1988525" y="3108079"/>
                </a:lnTo>
                <a:lnTo>
                  <a:pt x="0" y="3108078"/>
                </a:lnTo>
                <a:close/>
              </a:path>
            </a:pathLst>
          </a:custGeom>
          <a:solidFill>
            <a:schemeClr val="accent4">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文本框 88"/>
          <p:cNvSpPr txBox="1"/>
          <p:nvPr/>
        </p:nvSpPr>
        <p:spPr>
          <a:xfrm>
            <a:off x="876288" y="3148809"/>
            <a:ext cx="11828565" cy="677108"/>
          </a:xfrm>
          <a:prstGeom prst="rect">
            <a:avLst/>
          </a:prstGeom>
          <a:noFill/>
        </p:spPr>
        <p:txBody>
          <a:bodyPr wrap="square" lIns="0" tIns="0" rIns="0" bIns="0" rtlCol="0">
            <a:spAutoFit/>
          </a:bodyPr>
          <a:lstStyle/>
          <a:p>
            <a:r>
              <a:rPr lang="en-GB" altLang="zh-CN" sz="4400">
                <a:solidFill>
                  <a:schemeClr val="accent1"/>
                </a:solidFill>
                <a:latin typeface="+mj-ea"/>
                <a:ea typeface="+mj-ea"/>
              </a:rPr>
              <a:t>Programming </a:t>
            </a:r>
            <a:r>
              <a:rPr lang="en-GB" altLang="zh-CN" sz="4400" smtClean="0">
                <a:solidFill>
                  <a:schemeClr val="accent1"/>
                </a:solidFill>
                <a:latin typeface="+mj-ea"/>
                <a:ea typeface="+mj-ea"/>
              </a:rPr>
              <a:t>Assessment </a:t>
            </a:r>
            <a:r>
              <a:rPr lang="en-GB" altLang="zh-CN" sz="4400">
                <a:solidFill>
                  <a:schemeClr val="accent1"/>
                </a:solidFill>
                <a:latin typeface="+mj-ea"/>
                <a:ea typeface="+mj-ea"/>
              </a:rPr>
              <a:t>Presentation</a:t>
            </a:r>
            <a:endParaRPr lang="zh-CN" altLang="en-US" sz="4400" dirty="0">
              <a:solidFill>
                <a:schemeClr val="accent1"/>
              </a:solidFill>
              <a:latin typeface="+mj-ea"/>
              <a:ea typeface="+mj-ea"/>
            </a:endParaRPr>
          </a:p>
        </p:txBody>
      </p:sp>
      <p:sp>
        <p:nvSpPr>
          <p:cNvPr id="90" name="文本框 89"/>
          <p:cNvSpPr txBox="1"/>
          <p:nvPr/>
        </p:nvSpPr>
        <p:spPr>
          <a:xfrm>
            <a:off x="3341076" y="4496847"/>
            <a:ext cx="8142528" cy="369332"/>
          </a:xfrm>
          <a:prstGeom prst="rect">
            <a:avLst/>
          </a:prstGeom>
          <a:noFill/>
        </p:spPr>
        <p:txBody>
          <a:bodyPr wrap="square" lIns="0" tIns="0" rIns="0" bIns="0" rtlCol="0">
            <a:spAutoFit/>
          </a:bodyPr>
          <a:lstStyle/>
          <a:p>
            <a:r>
              <a:rPr lang="en-US" altLang="zh-CN" sz="2400">
                <a:solidFill>
                  <a:schemeClr val="accent1"/>
                </a:solidFill>
                <a:latin typeface="+mj-ea"/>
                <a:ea typeface="+mj-ea"/>
              </a:rPr>
              <a:t>Exploratory Analysis Based on the Auto Dataset</a:t>
            </a:r>
          </a:p>
        </p:txBody>
      </p:sp>
      <p:sp>
        <p:nvSpPr>
          <p:cNvPr id="4" name="矩形 3"/>
          <p:cNvSpPr/>
          <p:nvPr/>
        </p:nvSpPr>
        <p:spPr>
          <a:xfrm>
            <a:off x="0" y="6642000"/>
            <a:ext cx="12192000" cy="216000"/>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Freeform 17"/>
          <p:cNvSpPr>
            <a:spLocks noEditPoints="1"/>
          </p:cNvSpPr>
          <p:nvPr/>
        </p:nvSpPr>
        <p:spPr bwMode="auto">
          <a:xfrm>
            <a:off x="2038535" y="4313131"/>
            <a:ext cx="1025497" cy="736764"/>
          </a:xfrm>
          <a:custGeom>
            <a:avLst/>
            <a:gdLst>
              <a:gd name="T0" fmla="*/ 1002 w 1056"/>
              <a:gd name="T1" fmla="*/ 423 h 758"/>
              <a:gd name="T2" fmla="*/ 882 w 1056"/>
              <a:gd name="T3" fmla="*/ 334 h 758"/>
              <a:gd name="T4" fmla="*/ 532 w 1056"/>
              <a:gd name="T5" fmla="*/ 173 h 758"/>
              <a:gd name="T6" fmla="*/ 290 w 1056"/>
              <a:gd name="T7" fmla="*/ 0 h 758"/>
              <a:gd name="T8" fmla="*/ 124 w 1056"/>
              <a:gd name="T9" fmla="*/ 107 h 758"/>
              <a:gd name="T10" fmla="*/ 63 w 1056"/>
              <a:gd name="T11" fmla="*/ 70 h 758"/>
              <a:gd name="T12" fmla="*/ 10 w 1056"/>
              <a:gd name="T13" fmla="*/ 196 h 758"/>
              <a:gd name="T14" fmla="*/ 101 w 1056"/>
              <a:gd name="T15" fmla="*/ 331 h 758"/>
              <a:gd name="T16" fmla="*/ 341 w 1056"/>
              <a:gd name="T17" fmla="*/ 432 h 758"/>
              <a:gd name="T18" fmla="*/ 342 w 1056"/>
              <a:gd name="T19" fmla="*/ 439 h 758"/>
              <a:gd name="T20" fmla="*/ 157 w 1056"/>
              <a:gd name="T21" fmla="*/ 670 h 758"/>
              <a:gd name="T22" fmla="*/ 223 w 1056"/>
              <a:gd name="T23" fmla="*/ 665 h 758"/>
              <a:gd name="T24" fmla="*/ 255 w 1056"/>
              <a:gd name="T25" fmla="*/ 711 h 758"/>
              <a:gd name="T26" fmla="*/ 380 w 1056"/>
              <a:gd name="T27" fmla="*/ 492 h 758"/>
              <a:gd name="T28" fmla="*/ 340 w 1056"/>
              <a:gd name="T29" fmla="*/ 728 h 758"/>
              <a:gd name="T30" fmla="*/ 380 w 1056"/>
              <a:gd name="T31" fmla="*/ 708 h 758"/>
              <a:gd name="T32" fmla="*/ 422 w 1056"/>
              <a:gd name="T33" fmla="*/ 758 h 758"/>
              <a:gd name="T34" fmla="*/ 455 w 1056"/>
              <a:gd name="T35" fmla="*/ 493 h 758"/>
              <a:gd name="T36" fmla="*/ 774 w 1056"/>
              <a:gd name="T37" fmla="*/ 685 h 758"/>
              <a:gd name="T38" fmla="*/ 956 w 1056"/>
              <a:gd name="T39" fmla="*/ 696 h 758"/>
              <a:gd name="T40" fmla="*/ 1002 w 1056"/>
              <a:gd name="T41" fmla="*/ 423 h 758"/>
              <a:gd name="T42" fmla="*/ 340 w 1056"/>
              <a:gd name="T43" fmla="*/ 390 h 758"/>
              <a:gd name="T44" fmla="*/ 200 w 1056"/>
              <a:gd name="T45" fmla="*/ 328 h 758"/>
              <a:gd name="T46" fmla="*/ 81 w 1056"/>
              <a:gd name="T47" fmla="*/ 275 h 758"/>
              <a:gd name="T48" fmla="*/ 46 w 1056"/>
              <a:gd name="T49" fmla="*/ 208 h 758"/>
              <a:gd name="T50" fmla="*/ 77 w 1056"/>
              <a:gd name="T51" fmla="*/ 124 h 758"/>
              <a:gd name="T52" fmla="*/ 358 w 1056"/>
              <a:gd name="T53" fmla="*/ 294 h 758"/>
              <a:gd name="T54" fmla="*/ 340 w 1056"/>
              <a:gd name="T55" fmla="*/ 390 h 758"/>
              <a:gd name="T56" fmla="*/ 369 w 1056"/>
              <a:gd name="T57" fmla="*/ 258 h 758"/>
              <a:gd name="T58" fmla="*/ 155 w 1056"/>
              <a:gd name="T59" fmla="*/ 131 h 758"/>
              <a:gd name="T60" fmla="*/ 278 w 1056"/>
              <a:gd name="T61" fmla="*/ 38 h 758"/>
              <a:gd name="T62" fmla="*/ 460 w 1056"/>
              <a:gd name="T63" fmla="*/ 174 h 758"/>
              <a:gd name="T64" fmla="*/ 369 w 1056"/>
              <a:gd name="T65" fmla="*/ 258 h 758"/>
              <a:gd name="T66" fmla="*/ 451 w 1056"/>
              <a:gd name="T67" fmla="*/ 448 h 758"/>
              <a:gd name="T68" fmla="*/ 459 w 1056"/>
              <a:gd name="T69" fmla="*/ 349 h 758"/>
              <a:gd name="T70" fmla="*/ 693 w 1056"/>
              <a:gd name="T71" fmla="*/ 437 h 758"/>
              <a:gd name="T72" fmla="*/ 734 w 1056"/>
              <a:gd name="T73" fmla="*/ 615 h 758"/>
              <a:gd name="T74" fmla="*/ 451 w 1056"/>
              <a:gd name="T75" fmla="*/ 448 h 758"/>
              <a:gd name="T76" fmla="*/ 866 w 1056"/>
              <a:gd name="T77" fmla="*/ 686 h 758"/>
              <a:gd name="T78" fmla="*/ 731 w 1056"/>
              <a:gd name="T79" fmla="*/ 406 h 758"/>
              <a:gd name="T80" fmla="*/ 471 w 1056"/>
              <a:gd name="T81" fmla="*/ 312 h 758"/>
              <a:gd name="T82" fmla="*/ 565 w 1056"/>
              <a:gd name="T83" fmla="*/ 234 h 758"/>
              <a:gd name="T84" fmla="*/ 820 w 1056"/>
              <a:gd name="T85" fmla="*/ 349 h 758"/>
              <a:gd name="T86" fmla="*/ 774 w 1056"/>
              <a:gd name="T87" fmla="*/ 479 h 758"/>
              <a:gd name="T88" fmla="*/ 896 w 1056"/>
              <a:gd name="T89" fmla="*/ 606 h 758"/>
              <a:gd name="T90" fmla="*/ 942 w 1056"/>
              <a:gd name="T91" fmla="*/ 499 h 758"/>
              <a:gd name="T92" fmla="*/ 818 w 1056"/>
              <a:gd name="T93" fmla="*/ 431 h 758"/>
              <a:gd name="T94" fmla="*/ 879 w 1056"/>
              <a:gd name="T95" fmla="*/ 370 h 758"/>
              <a:gd name="T96" fmla="*/ 987 w 1056"/>
              <a:gd name="T97" fmla="*/ 528 h 758"/>
              <a:gd name="T98" fmla="*/ 866 w 1056"/>
              <a:gd name="T99" fmla="*/ 686 h 758"/>
              <a:gd name="T100" fmla="*/ 907 w 1056"/>
              <a:gd name="T101" fmla="*/ 525 h 758"/>
              <a:gd name="T102" fmla="*/ 868 w 1056"/>
              <a:gd name="T103" fmla="*/ 569 h 758"/>
              <a:gd name="T104" fmla="*/ 814 w 1056"/>
              <a:gd name="T105" fmla="*/ 475 h 758"/>
              <a:gd name="T106" fmla="*/ 907 w 1056"/>
              <a:gd name="T107" fmla="*/ 525 h 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56" h="758">
                <a:moveTo>
                  <a:pt x="1002" y="423"/>
                </a:moveTo>
                <a:cubicBezTo>
                  <a:pt x="948" y="338"/>
                  <a:pt x="882" y="334"/>
                  <a:pt x="882" y="334"/>
                </a:cubicBezTo>
                <a:cubicBezTo>
                  <a:pt x="842" y="321"/>
                  <a:pt x="661" y="236"/>
                  <a:pt x="532" y="173"/>
                </a:cubicBezTo>
                <a:cubicBezTo>
                  <a:pt x="403" y="110"/>
                  <a:pt x="290" y="0"/>
                  <a:pt x="290" y="0"/>
                </a:cubicBezTo>
                <a:cubicBezTo>
                  <a:pt x="162" y="24"/>
                  <a:pt x="124" y="107"/>
                  <a:pt x="124" y="107"/>
                </a:cubicBezTo>
                <a:cubicBezTo>
                  <a:pt x="63" y="70"/>
                  <a:pt x="63" y="70"/>
                  <a:pt x="63" y="70"/>
                </a:cubicBezTo>
                <a:cubicBezTo>
                  <a:pt x="63" y="70"/>
                  <a:pt x="17" y="142"/>
                  <a:pt x="10" y="196"/>
                </a:cubicBezTo>
                <a:cubicBezTo>
                  <a:pt x="0" y="274"/>
                  <a:pt x="62" y="319"/>
                  <a:pt x="101" y="331"/>
                </a:cubicBezTo>
                <a:cubicBezTo>
                  <a:pt x="140" y="343"/>
                  <a:pt x="341" y="432"/>
                  <a:pt x="341" y="432"/>
                </a:cubicBezTo>
                <a:cubicBezTo>
                  <a:pt x="342" y="439"/>
                  <a:pt x="342" y="439"/>
                  <a:pt x="342" y="439"/>
                </a:cubicBezTo>
                <a:cubicBezTo>
                  <a:pt x="270" y="504"/>
                  <a:pt x="157" y="670"/>
                  <a:pt x="157" y="670"/>
                </a:cubicBezTo>
                <a:cubicBezTo>
                  <a:pt x="223" y="665"/>
                  <a:pt x="223" y="665"/>
                  <a:pt x="223" y="665"/>
                </a:cubicBezTo>
                <a:cubicBezTo>
                  <a:pt x="255" y="711"/>
                  <a:pt x="255" y="711"/>
                  <a:pt x="255" y="711"/>
                </a:cubicBezTo>
                <a:cubicBezTo>
                  <a:pt x="263" y="565"/>
                  <a:pt x="380" y="492"/>
                  <a:pt x="380" y="492"/>
                </a:cubicBezTo>
                <a:cubicBezTo>
                  <a:pt x="323" y="612"/>
                  <a:pt x="340" y="728"/>
                  <a:pt x="340" y="728"/>
                </a:cubicBezTo>
                <a:cubicBezTo>
                  <a:pt x="380" y="708"/>
                  <a:pt x="380" y="708"/>
                  <a:pt x="380" y="708"/>
                </a:cubicBezTo>
                <a:cubicBezTo>
                  <a:pt x="422" y="758"/>
                  <a:pt x="422" y="758"/>
                  <a:pt x="422" y="758"/>
                </a:cubicBezTo>
                <a:cubicBezTo>
                  <a:pt x="389" y="567"/>
                  <a:pt x="455" y="493"/>
                  <a:pt x="455" y="493"/>
                </a:cubicBezTo>
                <a:cubicBezTo>
                  <a:pt x="455" y="493"/>
                  <a:pt x="734" y="648"/>
                  <a:pt x="774" y="685"/>
                </a:cubicBezTo>
                <a:cubicBezTo>
                  <a:pt x="815" y="722"/>
                  <a:pt x="896" y="742"/>
                  <a:pt x="956" y="696"/>
                </a:cubicBezTo>
                <a:cubicBezTo>
                  <a:pt x="1018" y="647"/>
                  <a:pt x="1056" y="507"/>
                  <a:pt x="1002" y="423"/>
                </a:cubicBezTo>
                <a:close/>
                <a:moveTo>
                  <a:pt x="340" y="390"/>
                </a:moveTo>
                <a:cubicBezTo>
                  <a:pt x="340" y="390"/>
                  <a:pt x="258" y="353"/>
                  <a:pt x="200" y="328"/>
                </a:cubicBezTo>
                <a:cubicBezTo>
                  <a:pt x="141" y="303"/>
                  <a:pt x="93" y="286"/>
                  <a:pt x="81" y="275"/>
                </a:cubicBezTo>
                <a:cubicBezTo>
                  <a:pt x="69" y="263"/>
                  <a:pt x="47" y="244"/>
                  <a:pt x="46" y="208"/>
                </a:cubicBezTo>
                <a:cubicBezTo>
                  <a:pt x="45" y="172"/>
                  <a:pt x="77" y="124"/>
                  <a:pt x="77" y="124"/>
                </a:cubicBezTo>
                <a:cubicBezTo>
                  <a:pt x="358" y="294"/>
                  <a:pt x="358" y="294"/>
                  <a:pt x="358" y="294"/>
                </a:cubicBezTo>
                <a:cubicBezTo>
                  <a:pt x="337" y="335"/>
                  <a:pt x="340" y="390"/>
                  <a:pt x="340" y="390"/>
                </a:cubicBezTo>
                <a:close/>
                <a:moveTo>
                  <a:pt x="369" y="258"/>
                </a:moveTo>
                <a:cubicBezTo>
                  <a:pt x="155" y="131"/>
                  <a:pt x="155" y="131"/>
                  <a:pt x="155" y="131"/>
                </a:cubicBezTo>
                <a:cubicBezTo>
                  <a:pt x="155" y="131"/>
                  <a:pt x="192" y="63"/>
                  <a:pt x="278" y="38"/>
                </a:cubicBezTo>
                <a:cubicBezTo>
                  <a:pt x="278" y="38"/>
                  <a:pt x="359" y="122"/>
                  <a:pt x="460" y="174"/>
                </a:cubicBezTo>
                <a:cubicBezTo>
                  <a:pt x="460" y="174"/>
                  <a:pt x="380" y="211"/>
                  <a:pt x="369" y="258"/>
                </a:cubicBezTo>
                <a:close/>
                <a:moveTo>
                  <a:pt x="451" y="448"/>
                </a:moveTo>
                <a:cubicBezTo>
                  <a:pt x="451" y="448"/>
                  <a:pt x="448" y="380"/>
                  <a:pt x="459" y="349"/>
                </a:cubicBezTo>
                <a:cubicBezTo>
                  <a:pt x="459" y="349"/>
                  <a:pt x="624" y="432"/>
                  <a:pt x="693" y="437"/>
                </a:cubicBezTo>
                <a:cubicBezTo>
                  <a:pt x="693" y="437"/>
                  <a:pt x="714" y="588"/>
                  <a:pt x="734" y="615"/>
                </a:cubicBezTo>
                <a:cubicBezTo>
                  <a:pt x="734" y="615"/>
                  <a:pt x="477" y="456"/>
                  <a:pt x="451" y="448"/>
                </a:cubicBezTo>
                <a:close/>
                <a:moveTo>
                  <a:pt x="866" y="686"/>
                </a:moveTo>
                <a:cubicBezTo>
                  <a:pt x="802" y="686"/>
                  <a:pt x="742" y="597"/>
                  <a:pt x="731" y="406"/>
                </a:cubicBezTo>
                <a:cubicBezTo>
                  <a:pt x="731" y="406"/>
                  <a:pt x="590" y="384"/>
                  <a:pt x="471" y="312"/>
                </a:cubicBezTo>
                <a:cubicBezTo>
                  <a:pt x="471" y="312"/>
                  <a:pt x="509" y="247"/>
                  <a:pt x="565" y="234"/>
                </a:cubicBezTo>
                <a:cubicBezTo>
                  <a:pt x="565" y="234"/>
                  <a:pt x="799" y="335"/>
                  <a:pt x="820" y="349"/>
                </a:cubicBezTo>
                <a:cubicBezTo>
                  <a:pt x="820" y="349"/>
                  <a:pt x="767" y="396"/>
                  <a:pt x="774" y="479"/>
                </a:cubicBezTo>
                <a:cubicBezTo>
                  <a:pt x="781" y="561"/>
                  <a:pt x="833" y="622"/>
                  <a:pt x="896" y="606"/>
                </a:cubicBezTo>
                <a:cubicBezTo>
                  <a:pt x="959" y="591"/>
                  <a:pt x="942" y="499"/>
                  <a:pt x="942" y="499"/>
                </a:cubicBezTo>
                <a:cubicBezTo>
                  <a:pt x="818" y="431"/>
                  <a:pt x="818" y="431"/>
                  <a:pt x="818" y="431"/>
                </a:cubicBezTo>
                <a:cubicBezTo>
                  <a:pt x="818" y="431"/>
                  <a:pt x="824" y="371"/>
                  <a:pt x="879" y="370"/>
                </a:cubicBezTo>
                <a:cubicBezTo>
                  <a:pt x="927" y="369"/>
                  <a:pt x="985" y="443"/>
                  <a:pt x="987" y="528"/>
                </a:cubicBezTo>
                <a:cubicBezTo>
                  <a:pt x="988" y="612"/>
                  <a:pt x="931" y="686"/>
                  <a:pt x="866" y="686"/>
                </a:cubicBezTo>
                <a:close/>
                <a:moveTo>
                  <a:pt x="907" y="525"/>
                </a:moveTo>
                <a:cubicBezTo>
                  <a:pt x="907" y="525"/>
                  <a:pt x="903" y="579"/>
                  <a:pt x="868" y="569"/>
                </a:cubicBezTo>
                <a:cubicBezTo>
                  <a:pt x="834" y="560"/>
                  <a:pt x="812" y="512"/>
                  <a:pt x="814" y="475"/>
                </a:cubicBezTo>
                <a:lnTo>
                  <a:pt x="907" y="525"/>
                </a:ln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28" name="椭圆 27"/>
          <p:cNvSpPr/>
          <p:nvPr/>
        </p:nvSpPr>
        <p:spPr>
          <a:xfrm>
            <a:off x="2527563" y="-1583882"/>
            <a:ext cx="536469" cy="536469"/>
          </a:xfrm>
          <a:prstGeom prst="ellipse">
            <a:avLst/>
          </a:prstGeom>
          <a:solidFill>
            <a:srgbClr val="6B525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1940057" y="-977865"/>
            <a:ext cx="536469" cy="536469"/>
          </a:xfrm>
          <a:prstGeom prst="ellipse">
            <a:avLst/>
          </a:prstGeom>
          <a:solidFill>
            <a:srgbClr val="C7B8A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1940057" y="-1583882"/>
            <a:ext cx="536469" cy="536469"/>
          </a:xfrm>
          <a:prstGeom prst="ellipse">
            <a:avLst/>
          </a:prstGeom>
          <a:solidFill>
            <a:srgbClr val="A57E7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2527563" y="-977865"/>
            <a:ext cx="536469" cy="536469"/>
          </a:xfrm>
          <a:prstGeom prst="ellipse">
            <a:avLst/>
          </a:prstGeom>
          <a:solidFill>
            <a:srgbClr val="B8AFA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1352550" y="-977865"/>
            <a:ext cx="536469" cy="536469"/>
          </a:xfrm>
          <a:prstGeom prst="ellipse">
            <a:avLst/>
          </a:prstGeom>
          <a:solidFill>
            <a:srgbClr val="DACAB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任意多边形 65"/>
          <p:cNvSpPr/>
          <p:nvPr/>
        </p:nvSpPr>
        <p:spPr>
          <a:xfrm rot="19948702">
            <a:off x="8721595" y="3062417"/>
            <a:ext cx="179615" cy="73605"/>
          </a:xfrm>
          <a:custGeom>
            <a:avLst/>
            <a:gdLst>
              <a:gd name="connsiteX0" fmla="*/ 179615 w 179615"/>
              <a:gd name="connsiteY0" fmla="*/ 0 h 73605"/>
              <a:gd name="connsiteX1" fmla="*/ 141263 w 179615"/>
              <a:gd name="connsiteY1" fmla="*/ 73605 h 73605"/>
              <a:gd name="connsiteX2" fmla="*/ 0 w 179615"/>
              <a:gd name="connsiteY2" fmla="*/ 0 h 73605"/>
              <a:gd name="connsiteX3" fmla="*/ 179615 w 179615"/>
              <a:gd name="connsiteY3" fmla="*/ 0 h 73605"/>
            </a:gdLst>
            <a:ahLst/>
            <a:cxnLst>
              <a:cxn ang="0">
                <a:pos x="connsiteX0" y="connsiteY0"/>
              </a:cxn>
              <a:cxn ang="0">
                <a:pos x="connsiteX1" y="connsiteY1"/>
              </a:cxn>
              <a:cxn ang="0">
                <a:pos x="connsiteX2" y="connsiteY2"/>
              </a:cxn>
              <a:cxn ang="0">
                <a:pos x="connsiteX3" y="connsiteY3"/>
              </a:cxn>
            </a:cxnLst>
            <a:rect l="l" t="t" r="r" b="b"/>
            <a:pathLst>
              <a:path w="179615" h="73605">
                <a:moveTo>
                  <a:pt x="179615" y="0"/>
                </a:moveTo>
                <a:lnTo>
                  <a:pt x="141263" y="73605"/>
                </a:lnTo>
                <a:lnTo>
                  <a:pt x="0" y="0"/>
                </a:lnTo>
                <a:lnTo>
                  <a:pt x="179615" y="0"/>
                </a:lnTo>
                <a:close/>
              </a:path>
            </a:pathLst>
          </a:custGeom>
          <a:no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89"/>
                                        </p:tgtEl>
                                        <p:attrNameLst>
                                          <p:attrName>style.visibility</p:attrName>
                                        </p:attrNameLst>
                                      </p:cBhvr>
                                      <p:to>
                                        <p:strVal val="visible"/>
                                      </p:to>
                                    </p:set>
                                    <p:anim calcmode="lin" valueType="num">
                                      <p:cBhvr>
                                        <p:cTn id="7" dur="500" fill="hold"/>
                                        <p:tgtEl>
                                          <p:spTgt spid="8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89"/>
                                        </p:tgtEl>
                                        <p:attrNameLst>
                                          <p:attrName>ppt_y</p:attrName>
                                        </p:attrNameLst>
                                      </p:cBhvr>
                                      <p:tavLst>
                                        <p:tav tm="0">
                                          <p:val>
                                            <p:strVal val="#ppt_y"/>
                                          </p:val>
                                        </p:tav>
                                        <p:tav tm="100000">
                                          <p:val>
                                            <p:strVal val="#ppt_y"/>
                                          </p:val>
                                        </p:tav>
                                      </p:tavLst>
                                    </p:anim>
                                    <p:anim calcmode="lin" valueType="num">
                                      <p:cBhvr>
                                        <p:cTn id="9" dur="500" fill="hold"/>
                                        <p:tgtEl>
                                          <p:spTgt spid="8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8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89"/>
                                        </p:tgtEl>
                                      </p:cBhvr>
                                    </p:animEffect>
                                  </p:childTnLst>
                                </p:cTn>
                              </p:par>
                            </p:childTnLst>
                          </p:cTn>
                        </p:par>
                        <p:par>
                          <p:cTn id="12" fill="hold">
                            <p:stCondLst>
                              <p:cond delay="2100"/>
                            </p:stCondLst>
                            <p:childTnLst>
                              <p:par>
                                <p:cTn id="13" presetID="16" presetClass="entr" presetSubtype="21" fill="hold" grpId="0" nodeType="afterEffect">
                                  <p:stCondLst>
                                    <p:cond delay="0"/>
                                  </p:stCondLst>
                                  <p:childTnLst>
                                    <p:set>
                                      <p:cBhvr>
                                        <p:cTn id="14" dur="1" fill="hold">
                                          <p:stCondLst>
                                            <p:cond delay="0"/>
                                          </p:stCondLst>
                                        </p:cTn>
                                        <p:tgtEl>
                                          <p:spTgt spid="90"/>
                                        </p:tgtEl>
                                        <p:attrNameLst>
                                          <p:attrName>style.visibility</p:attrName>
                                        </p:attrNameLst>
                                      </p:cBhvr>
                                      <p:to>
                                        <p:strVal val="visible"/>
                                      </p:to>
                                    </p:set>
                                    <p:animEffect transition="in" filter="barn(inVertical)">
                                      <p:cBhvr>
                                        <p:cTn id="15" dur="1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p:bldP spid="9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任意多边形 51"/>
          <p:cNvSpPr/>
          <p:nvPr/>
        </p:nvSpPr>
        <p:spPr>
          <a:xfrm>
            <a:off x="-4610" y="6254930"/>
            <a:ext cx="9310749" cy="603070"/>
          </a:xfrm>
          <a:custGeom>
            <a:avLst/>
            <a:gdLst>
              <a:gd name="connsiteX0" fmla="*/ 0 w 9310749"/>
              <a:gd name="connsiteY0" fmla="*/ 0 h 603070"/>
              <a:gd name="connsiteX1" fmla="*/ 1357162 w 9310749"/>
              <a:gd name="connsiteY1" fmla="*/ 0 h 603070"/>
              <a:gd name="connsiteX2" fmla="*/ 7953587 w 9310749"/>
              <a:gd name="connsiteY2" fmla="*/ 0 h 603070"/>
              <a:gd name="connsiteX3" fmla="*/ 9310749 w 9310749"/>
              <a:gd name="connsiteY3" fmla="*/ 0 h 603070"/>
              <a:gd name="connsiteX4" fmla="*/ 8153330 w 9310749"/>
              <a:gd name="connsiteY4" fmla="*/ 603070 h 603070"/>
              <a:gd name="connsiteX5" fmla="*/ 0 w 9310749"/>
              <a:gd name="connsiteY5" fmla="*/ 603070 h 603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10749" h="603070">
                <a:moveTo>
                  <a:pt x="0" y="0"/>
                </a:moveTo>
                <a:lnTo>
                  <a:pt x="1357162" y="0"/>
                </a:lnTo>
                <a:lnTo>
                  <a:pt x="7953587" y="0"/>
                </a:lnTo>
                <a:lnTo>
                  <a:pt x="9310749" y="0"/>
                </a:lnTo>
                <a:lnTo>
                  <a:pt x="8153330" y="603070"/>
                </a:lnTo>
                <a:lnTo>
                  <a:pt x="0" y="603070"/>
                </a:lnTo>
                <a:close/>
              </a:path>
            </a:pathLst>
          </a:custGeom>
          <a:solidFill>
            <a:schemeClr val="accent4">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任意多边形 52"/>
          <p:cNvSpPr/>
          <p:nvPr/>
        </p:nvSpPr>
        <p:spPr>
          <a:xfrm>
            <a:off x="8148718" y="6254930"/>
            <a:ext cx="4043283" cy="603070"/>
          </a:xfrm>
          <a:custGeom>
            <a:avLst/>
            <a:gdLst>
              <a:gd name="connsiteX0" fmla="*/ 1157419 w 4043283"/>
              <a:gd name="connsiteY0" fmla="*/ 0 h 603070"/>
              <a:gd name="connsiteX1" fmla="*/ 1228245 w 4043283"/>
              <a:gd name="connsiteY1" fmla="*/ 0 h 603070"/>
              <a:gd name="connsiteX2" fmla="*/ 4043283 w 4043283"/>
              <a:gd name="connsiteY2" fmla="*/ 0 h 603070"/>
              <a:gd name="connsiteX3" fmla="*/ 4043283 w 4043283"/>
              <a:gd name="connsiteY3" fmla="*/ 603070 h 603070"/>
              <a:gd name="connsiteX4" fmla="*/ 0 w 4043283"/>
              <a:gd name="connsiteY4" fmla="*/ 603070 h 6030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3283" h="603070">
                <a:moveTo>
                  <a:pt x="1157419" y="0"/>
                </a:moveTo>
                <a:lnTo>
                  <a:pt x="1228245" y="0"/>
                </a:lnTo>
                <a:lnTo>
                  <a:pt x="4043283" y="0"/>
                </a:lnTo>
                <a:lnTo>
                  <a:pt x="4043283" y="603070"/>
                </a:lnTo>
                <a:lnTo>
                  <a:pt x="0" y="603070"/>
                </a:lnTo>
                <a:close/>
              </a:path>
            </a:pathLst>
          </a:cu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任意多边形 53"/>
          <p:cNvSpPr/>
          <p:nvPr/>
        </p:nvSpPr>
        <p:spPr>
          <a:xfrm>
            <a:off x="8983647" y="6246070"/>
            <a:ext cx="2753984" cy="611930"/>
          </a:xfrm>
          <a:custGeom>
            <a:avLst/>
            <a:gdLst>
              <a:gd name="connsiteX0" fmla="*/ 1174423 w 2753984"/>
              <a:gd name="connsiteY0" fmla="*/ 0 h 611930"/>
              <a:gd name="connsiteX1" fmla="*/ 1245249 w 2753984"/>
              <a:gd name="connsiteY1" fmla="*/ 0 h 611930"/>
              <a:gd name="connsiteX2" fmla="*/ 2753984 w 2753984"/>
              <a:gd name="connsiteY2" fmla="*/ 0 h 611930"/>
              <a:gd name="connsiteX3" fmla="*/ 1579561 w 2753984"/>
              <a:gd name="connsiteY3" fmla="*/ 611930 h 611930"/>
              <a:gd name="connsiteX4" fmla="*/ 0 w 2753984"/>
              <a:gd name="connsiteY4" fmla="*/ 611930 h 6119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3984" h="611930">
                <a:moveTo>
                  <a:pt x="1174423" y="0"/>
                </a:moveTo>
                <a:lnTo>
                  <a:pt x="1245249" y="0"/>
                </a:lnTo>
                <a:lnTo>
                  <a:pt x="2753984" y="0"/>
                </a:lnTo>
                <a:lnTo>
                  <a:pt x="1579561" y="611930"/>
                </a:lnTo>
                <a:lnTo>
                  <a:pt x="0" y="611930"/>
                </a:lnTo>
                <a:close/>
              </a:path>
            </a:pathLst>
          </a:cu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2002965" y="-1680038"/>
            <a:ext cx="889000" cy="889000"/>
          </a:xfrm>
          <a:prstGeom prst="ellipse">
            <a:avLst/>
          </a:prstGeom>
          <a:solidFill>
            <a:srgbClr val="6B525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3236967" y="-675788"/>
            <a:ext cx="889000" cy="889000"/>
          </a:xfrm>
          <a:prstGeom prst="ellipse">
            <a:avLst/>
          </a:prstGeom>
          <a:solidFill>
            <a:srgbClr val="C7B8A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3184065" y="-1680038"/>
            <a:ext cx="889000" cy="889000"/>
          </a:xfrm>
          <a:prstGeom prst="ellipse">
            <a:avLst/>
          </a:prstGeom>
          <a:solidFill>
            <a:srgbClr val="A57E7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2295065" y="-675788"/>
            <a:ext cx="889000" cy="889000"/>
          </a:xfrm>
          <a:prstGeom prst="ellipse">
            <a:avLst/>
          </a:prstGeom>
          <a:solidFill>
            <a:srgbClr val="B8AFA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4136369" y="-675788"/>
            <a:ext cx="889000" cy="889000"/>
          </a:xfrm>
          <a:prstGeom prst="ellipse">
            <a:avLst/>
          </a:prstGeom>
          <a:solidFill>
            <a:srgbClr val="DACAB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961222" y="496389"/>
            <a:ext cx="8432075" cy="646331"/>
          </a:xfrm>
          <a:prstGeom prst="rect">
            <a:avLst/>
          </a:prstGeom>
          <a:noFill/>
        </p:spPr>
        <p:txBody>
          <a:bodyPr wrap="square" rtlCol="0">
            <a:spAutoFit/>
          </a:bodyPr>
          <a:lstStyle/>
          <a:p>
            <a:pPr algn="ctr"/>
            <a:r>
              <a:rPr lang="en-US" altLang="zh-CN" sz="3600">
                <a:solidFill>
                  <a:schemeClr val="tx1">
                    <a:lumMod val="65000"/>
                    <a:lumOff val="35000"/>
                  </a:schemeClr>
                </a:solidFill>
                <a:latin typeface="+mj-ea"/>
                <a:ea typeface="+mj-ea"/>
              </a:rPr>
              <a:t>Introduction and Background</a:t>
            </a:r>
            <a:endParaRPr lang="zh-CN" altLang="en-US" sz="3600">
              <a:solidFill>
                <a:schemeClr val="tx1">
                  <a:lumMod val="65000"/>
                  <a:lumOff val="35000"/>
                </a:schemeClr>
              </a:solidFill>
              <a:latin typeface="+mj-ea"/>
              <a:ea typeface="+mj-ea"/>
            </a:endParaRPr>
          </a:p>
        </p:txBody>
      </p:sp>
      <p:sp>
        <p:nvSpPr>
          <p:cNvPr id="10" name="文本框 9"/>
          <p:cNvSpPr txBox="1"/>
          <p:nvPr/>
        </p:nvSpPr>
        <p:spPr>
          <a:xfrm>
            <a:off x="1071153" y="1613262"/>
            <a:ext cx="10874829" cy="3046988"/>
          </a:xfrm>
          <a:prstGeom prst="rect">
            <a:avLst/>
          </a:prstGeom>
          <a:noFill/>
        </p:spPr>
        <p:txBody>
          <a:bodyPr wrap="square" rtlCol="0">
            <a:spAutoFit/>
          </a:bodyPr>
          <a:lstStyle/>
          <a:p>
            <a:r>
              <a:rPr lang="en-US" altLang="zh-CN" sz="2400">
                <a:solidFill>
                  <a:schemeClr val="accent1"/>
                </a:solidFill>
                <a:latin typeface="+mj-ea"/>
                <a:ea typeface="+mj-ea"/>
              </a:rPr>
              <a:t>Data Source: Consumers Union, authorized by Consumer </a:t>
            </a:r>
            <a:r>
              <a:rPr lang="en-US" altLang="zh-CN" sz="2400">
                <a:solidFill>
                  <a:schemeClr val="accent1"/>
                </a:solidFill>
                <a:latin typeface="+mj-ea"/>
                <a:ea typeface="+mj-ea"/>
              </a:rPr>
              <a:t>ReportsIt </a:t>
            </a:r>
            <a:r>
              <a:rPr lang="en-US" altLang="zh-CN" sz="2400">
                <a:solidFill>
                  <a:schemeClr val="accent1"/>
                </a:solidFill>
                <a:latin typeface="+mj-ea"/>
                <a:ea typeface="+mj-ea"/>
              </a:rPr>
              <a:t>.</a:t>
            </a:r>
            <a:endParaRPr lang="en-US" altLang="zh-CN" sz="2400" smtClean="0">
              <a:solidFill>
                <a:schemeClr val="accent1"/>
              </a:solidFill>
              <a:latin typeface="+mj-ea"/>
              <a:ea typeface="+mj-ea"/>
            </a:endParaRPr>
          </a:p>
          <a:p>
            <a:r>
              <a:rPr lang="en-US" altLang="zh-CN" sz="2400" smtClean="0">
                <a:solidFill>
                  <a:schemeClr val="accent1"/>
                </a:solidFill>
                <a:latin typeface="+mj-ea"/>
                <a:ea typeface="+mj-ea"/>
              </a:rPr>
              <a:t>It includes </a:t>
            </a:r>
            <a:r>
              <a:rPr lang="en-US" altLang="zh-CN" sz="2400">
                <a:solidFill>
                  <a:schemeClr val="accent1"/>
                </a:solidFill>
                <a:latin typeface="+mj-ea"/>
                <a:ea typeface="+mj-ea"/>
              </a:rPr>
              <a:t>attributes such as price, weight and origin (</a:t>
            </a:r>
            <a:r>
              <a:rPr lang="en-US" altLang="zh-CN" sz="2400">
                <a:solidFill>
                  <a:schemeClr val="accent1"/>
                </a:solidFill>
                <a:latin typeface="+mj-ea"/>
                <a:ea typeface="+mj-ea"/>
              </a:rPr>
              <a:t>foreign</a:t>
            </a:r>
            <a:r>
              <a:rPr lang="en-US" altLang="zh-CN" sz="2400" smtClean="0">
                <a:solidFill>
                  <a:schemeClr val="accent1"/>
                </a:solidFill>
                <a:latin typeface="+mj-ea"/>
                <a:ea typeface="+mj-ea"/>
              </a:rPr>
              <a:t>).</a:t>
            </a:r>
          </a:p>
          <a:p>
            <a:endParaRPr lang="en-US" altLang="zh-CN" sz="2400">
              <a:solidFill>
                <a:schemeClr val="accent1"/>
              </a:solidFill>
              <a:latin typeface="+mj-ea"/>
              <a:ea typeface="+mj-ea"/>
            </a:endParaRPr>
          </a:p>
          <a:p>
            <a:r>
              <a:rPr lang="en-US" altLang="zh-CN" sz="2400" smtClean="0">
                <a:solidFill>
                  <a:schemeClr val="accent1"/>
                </a:solidFill>
                <a:latin typeface="+mj-ea"/>
                <a:ea typeface="+mj-ea"/>
              </a:rPr>
              <a:t>Research </a:t>
            </a:r>
            <a:r>
              <a:rPr lang="en-US" altLang="zh-CN" sz="2400">
                <a:solidFill>
                  <a:schemeClr val="accent1"/>
                </a:solidFill>
                <a:latin typeface="+mj-ea"/>
                <a:ea typeface="+mj-ea"/>
              </a:rPr>
              <a:t>objectives</a:t>
            </a:r>
            <a:r>
              <a:rPr lang="en-US" altLang="zh-CN" sz="2400" smtClean="0">
                <a:solidFill>
                  <a:schemeClr val="accent1"/>
                </a:solidFill>
                <a:latin typeface="+mj-ea"/>
                <a:ea typeface="+mj-ea"/>
              </a:rPr>
              <a:t>:</a:t>
            </a:r>
          </a:p>
          <a:p>
            <a:r>
              <a:rPr lang="en-US" altLang="zh-CN" sz="2400" smtClean="0">
                <a:solidFill>
                  <a:schemeClr val="accent1"/>
                </a:solidFill>
                <a:latin typeface="+mj-ea"/>
                <a:ea typeface="+mj-ea"/>
              </a:rPr>
              <a:t>-- </a:t>
            </a:r>
            <a:r>
              <a:rPr lang="en-US" altLang="zh-CN" sz="2400">
                <a:solidFill>
                  <a:schemeClr val="accent1"/>
                </a:solidFill>
                <a:latin typeface="+mj-ea"/>
                <a:ea typeface="+mj-ea"/>
              </a:rPr>
              <a:t>Explore the main factors affecting the price of </a:t>
            </a:r>
            <a:r>
              <a:rPr lang="en-US" altLang="zh-CN" sz="2400">
                <a:solidFill>
                  <a:schemeClr val="accent1"/>
                </a:solidFill>
                <a:latin typeface="+mj-ea"/>
                <a:ea typeface="+mj-ea"/>
              </a:rPr>
              <a:t>cars</a:t>
            </a:r>
            <a:r>
              <a:rPr lang="en-US" altLang="zh-CN" sz="2400" smtClean="0">
                <a:solidFill>
                  <a:schemeClr val="accent1"/>
                </a:solidFill>
                <a:latin typeface="+mj-ea"/>
                <a:ea typeface="+mj-ea"/>
              </a:rPr>
              <a:t>.</a:t>
            </a:r>
          </a:p>
          <a:p>
            <a:r>
              <a:rPr lang="en-US" altLang="zh-CN" sz="2400">
                <a:solidFill>
                  <a:schemeClr val="accent1"/>
                </a:solidFill>
                <a:latin typeface="+mj-ea"/>
                <a:ea typeface="+mj-ea"/>
              </a:rPr>
              <a:t>-</a:t>
            </a:r>
            <a:r>
              <a:rPr lang="en-US" altLang="zh-CN" sz="2400" smtClean="0">
                <a:solidFill>
                  <a:schemeClr val="accent1"/>
                </a:solidFill>
                <a:latin typeface="+mj-ea"/>
                <a:ea typeface="+mj-ea"/>
              </a:rPr>
              <a:t>- </a:t>
            </a:r>
            <a:r>
              <a:rPr lang="en-US" altLang="zh-CN" sz="2400">
                <a:solidFill>
                  <a:schemeClr val="accent1"/>
                </a:solidFill>
                <a:latin typeface="+mj-ea"/>
                <a:ea typeface="+mj-ea"/>
              </a:rPr>
              <a:t>Analyze the relationship between car weight and </a:t>
            </a:r>
            <a:r>
              <a:rPr lang="en-US" altLang="zh-CN" sz="2400">
                <a:solidFill>
                  <a:schemeClr val="accent1"/>
                </a:solidFill>
                <a:latin typeface="+mj-ea"/>
                <a:ea typeface="+mj-ea"/>
              </a:rPr>
              <a:t>price</a:t>
            </a:r>
            <a:r>
              <a:rPr lang="en-US" altLang="zh-CN" sz="2400" smtClean="0">
                <a:solidFill>
                  <a:schemeClr val="accent1"/>
                </a:solidFill>
                <a:latin typeface="+mj-ea"/>
                <a:ea typeface="+mj-ea"/>
              </a:rPr>
              <a:t>.</a:t>
            </a:r>
          </a:p>
          <a:p>
            <a:r>
              <a:rPr lang="en-US" altLang="zh-CN" sz="2400">
                <a:solidFill>
                  <a:schemeClr val="accent1"/>
                </a:solidFill>
                <a:latin typeface="+mj-ea"/>
                <a:ea typeface="+mj-ea"/>
              </a:rPr>
              <a:t>-</a:t>
            </a:r>
            <a:r>
              <a:rPr lang="en-US" altLang="zh-CN" sz="2400" smtClean="0">
                <a:solidFill>
                  <a:schemeClr val="accent1"/>
                </a:solidFill>
                <a:latin typeface="+mj-ea"/>
                <a:ea typeface="+mj-ea"/>
              </a:rPr>
              <a:t>- </a:t>
            </a:r>
            <a:r>
              <a:rPr lang="en-US" altLang="zh-CN" sz="2400">
                <a:solidFill>
                  <a:schemeClr val="accent1"/>
                </a:solidFill>
                <a:latin typeface="+mj-ea"/>
                <a:ea typeface="+mj-ea"/>
              </a:rPr>
              <a:t>Investigate the price differences between domestic and foreign </a:t>
            </a:r>
            <a:r>
              <a:rPr lang="en-US" altLang="zh-CN" sz="2400">
                <a:solidFill>
                  <a:schemeClr val="accent1"/>
                </a:solidFill>
                <a:latin typeface="+mj-ea"/>
                <a:ea typeface="+mj-ea"/>
              </a:rPr>
              <a:t>cars</a:t>
            </a:r>
            <a:r>
              <a:rPr lang="en-US" altLang="zh-CN" sz="2400" smtClean="0">
                <a:solidFill>
                  <a:schemeClr val="accent1"/>
                </a:solidFill>
                <a:latin typeface="+mj-ea"/>
                <a:ea typeface="+mj-ea"/>
              </a:rPr>
              <a:t>.</a:t>
            </a:r>
          </a:p>
          <a:p>
            <a:r>
              <a:rPr lang="en-US" altLang="zh-CN" sz="2400" smtClean="0">
                <a:solidFill>
                  <a:schemeClr val="accent1"/>
                </a:solidFill>
                <a:latin typeface="+mj-ea"/>
                <a:ea typeface="+mj-ea"/>
              </a:rPr>
              <a:t>And </a:t>
            </a:r>
            <a:r>
              <a:rPr lang="en-US" altLang="zh-CN" sz="2400">
                <a:solidFill>
                  <a:schemeClr val="accent1"/>
                </a:solidFill>
                <a:latin typeface="+mj-ea"/>
                <a:ea typeface="+mj-ea"/>
              </a:rPr>
              <a:t>so on</a:t>
            </a:r>
            <a:endParaRPr lang="zh-CN" altLang="en-US" sz="2400">
              <a:solidFill>
                <a:schemeClr val="accent1"/>
              </a:solidFill>
              <a:latin typeface="+mj-ea"/>
              <a:ea typeface="+mj-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6568849"/>
            <a:ext cx="12192000" cy="289151"/>
          </a:xfrm>
          <a:prstGeom prst="rect">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01599" y="6858000"/>
            <a:ext cx="12539664" cy="2467429"/>
          </a:xfrm>
          <a:prstGeom prst="rect">
            <a:avLst/>
          </a:prstGeom>
          <a:solidFill>
            <a:srgbClr val="F2F2F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等腰三角形 1"/>
          <p:cNvSpPr/>
          <p:nvPr/>
        </p:nvSpPr>
        <p:spPr>
          <a:xfrm rot="16200000">
            <a:off x="5613197" y="-2683076"/>
            <a:ext cx="6741267" cy="6416332"/>
          </a:xfrm>
          <a:prstGeom prst="triangle">
            <a:avLst/>
          </a:prstGeom>
          <a:solidFill>
            <a:schemeClr val="accent4">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2" name="组合 41"/>
          <p:cNvGrpSpPr/>
          <p:nvPr/>
        </p:nvGrpSpPr>
        <p:grpSpPr>
          <a:xfrm>
            <a:off x="6949060" y="-2847198"/>
            <a:ext cx="5242943" cy="5508450"/>
            <a:chOff x="6383399" y="-2847199"/>
            <a:chExt cx="5808604" cy="6102757"/>
          </a:xfrm>
        </p:grpSpPr>
        <p:sp>
          <p:nvSpPr>
            <p:cNvPr id="32" name="等腰三角形 31"/>
            <p:cNvSpPr/>
            <p:nvPr/>
          </p:nvSpPr>
          <p:spPr>
            <a:xfrm rot="16200000">
              <a:off x="6236320" y="-2700120"/>
              <a:ext cx="6102757" cy="5808600"/>
            </a:xfrm>
            <a:prstGeom prst="triangl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任意多边形 30"/>
            <p:cNvSpPr/>
            <p:nvPr/>
          </p:nvSpPr>
          <p:spPr>
            <a:xfrm rot="16200000">
              <a:off x="8012014" y="-1436922"/>
              <a:ext cx="3034054" cy="5325924"/>
            </a:xfrm>
            <a:custGeom>
              <a:avLst/>
              <a:gdLst>
                <a:gd name="connsiteX0" fmla="*/ 5707876 w 5707876"/>
                <a:gd name="connsiteY0" fmla="*/ 845999 h 10019501"/>
                <a:gd name="connsiteX1" fmla="*/ 888842 w 5707876"/>
                <a:gd name="connsiteY1" fmla="*/ 10019501 h 10019501"/>
                <a:gd name="connsiteX2" fmla="*/ 0 w 5707876"/>
                <a:gd name="connsiteY2" fmla="*/ 10019501 h 10019501"/>
                <a:gd name="connsiteX3" fmla="*/ 5263455 w 5707876"/>
                <a:gd name="connsiteY3" fmla="*/ 0 h 10019501"/>
              </a:gdLst>
              <a:ahLst/>
              <a:cxnLst>
                <a:cxn ang="0">
                  <a:pos x="connsiteX0" y="connsiteY0"/>
                </a:cxn>
                <a:cxn ang="0">
                  <a:pos x="connsiteX1" y="connsiteY1"/>
                </a:cxn>
                <a:cxn ang="0">
                  <a:pos x="connsiteX2" y="connsiteY2"/>
                </a:cxn>
                <a:cxn ang="0">
                  <a:pos x="connsiteX3" y="connsiteY3"/>
                </a:cxn>
              </a:cxnLst>
              <a:rect l="l" t="t" r="r" b="b"/>
              <a:pathLst>
                <a:path w="5707876" h="10019501">
                  <a:moveTo>
                    <a:pt x="5707876" y="845999"/>
                  </a:moveTo>
                  <a:lnTo>
                    <a:pt x="888842" y="10019501"/>
                  </a:lnTo>
                  <a:lnTo>
                    <a:pt x="0" y="10019501"/>
                  </a:lnTo>
                  <a:lnTo>
                    <a:pt x="5263455" y="0"/>
                  </a:lnTo>
                  <a:close/>
                </a:path>
              </a:pathLst>
            </a:cu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38" name="任意多边形 37"/>
          <p:cNvSpPr/>
          <p:nvPr/>
        </p:nvSpPr>
        <p:spPr>
          <a:xfrm rot="16200000">
            <a:off x="10545495" y="-359781"/>
            <a:ext cx="1627463" cy="3035454"/>
          </a:xfrm>
          <a:custGeom>
            <a:avLst/>
            <a:gdLst>
              <a:gd name="connsiteX0" fmla="*/ 2859085 w 2859085"/>
              <a:gd name="connsiteY0" fmla="*/ 109943 h 5332605"/>
              <a:gd name="connsiteX1" fmla="*/ 115510 w 2859085"/>
              <a:gd name="connsiteY1" fmla="*/ 5332605 h 5332605"/>
              <a:gd name="connsiteX2" fmla="*/ 0 w 2859085"/>
              <a:gd name="connsiteY2" fmla="*/ 5332605 h 5332605"/>
              <a:gd name="connsiteX3" fmla="*/ 2801330 w 2859085"/>
              <a:gd name="connsiteY3" fmla="*/ 0 h 5332605"/>
            </a:gdLst>
            <a:ahLst/>
            <a:cxnLst>
              <a:cxn ang="0">
                <a:pos x="connsiteX0" y="connsiteY0"/>
              </a:cxn>
              <a:cxn ang="0">
                <a:pos x="connsiteX1" y="connsiteY1"/>
              </a:cxn>
              <a:cxn ang="0">
                <a:pos x="connsiteX2" y="connsiteY2"/>
              </a:cxn>
              <a:cxn ang="0">
                <a:pos x="connsiteX3" y="connsiteY3"/>
              </a:cxn>
            </a:cxnLst>
            <a:rect l="l" t="t" r="r" b="b"/>
            <a:pathLst>
              <a:path w="2859085" h="5332605">
                <a:moveTo>
                  <a:pt x="2859085" y="109943"/>
                </a:moveTo>
                <a:lnTo>
                  <a:pt x="115510" y="5332605"/>
                </a:lnTo>
                <a:lnTo>
                  <a:pt x="0" y="5332605"/>
                </a:lnTo>
                <a:lnTo>
                  <a:pt x="2801330" y="0"/>
                </a:lnTo>
                <a:close/>
              </a:path>
            </a:pathLst>
          </a:custGeom>
          <a:solidFill>
            <a:schemeClr val="accent5">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 name="矩形 12"/>
          <p:cNvSpPr/>
          <p:nvPr/>
        </p:nvSpPr>
        <p:spPr>
          <a:xfrm>
            <a:off x="-101599" y="-4269821"/>
            <a:ext cx="12539664" cy="4257947"/>
          </a:xfrm>
          <a:prstGeom prst="rect">
            <a:avLst/>
          </a:prstGeom>
          <a:solidFill>
            <a:srgbClr val="FCFCF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415277" y="1267548"/>
            <a:ext cx="4054891" cy="2024292"/>
          </a:xfrm>
          <a:prstGeom prst="rect">
            <a:avLst/>
          </a:prstGeom>
          <a:noFill/>
        </p:spPr>
        <p:txBody>
          <a:bodyPr wrap="square" rtlCol="0">
            <a:spAutoFit/>
          </a:bodyPr>
          <a:lstStyle/>
          <a:p>
            <a:endParaRPr lang="zh-CN" altLang="en-US"/>
          </a:p>
        </p:txBody>
      </p:sp>
      <p:pic>
        <p:nvPicPr>
          <p:cNvPr id="5" name="图片 4"/>
          <p:cNvPicPr>
            <a:picLocks noChangeAspect="1"/>
          </p:cNvPicPr>
          <p:nvPr/>
        </p:nvPicPr>
        <p:blipFill rotWithShape="1">
          <a:blip r:embed="rId3">
            <a:extLst>
              <a:ext uri="{28A0092B-C50C-407E-A947-70E740481C1C}">
                <a14:useLocalDpi xmlns:a14="http://schemas.microsoft.com/office/drawing/2010/main" val="0"/>
              </a:ext>
            </a:extLst>
          </a:blip>
          <a:srcRect l="5993" t="6607" r="8415"/>
          <a:stretch/>
        </p:blipFill>
        <p:spPr>
          <a:xfrm>
            <a:off x="5242025" y="1222406"/>
            <a:ext cx="6742185" cy="4413989"/>
          </a:xfrm>
          <a:prstGeom prst="rect">
            <a:avLst/>
          </a:prstGeom>
        </p:spPr>
      </p:pic>
      <p:sp>
        <p:nvSpPr>
          <p:cNvPr id="7" name="文本框 6"/>
          <p:cNvSpPr txBox="1"/>
          <p:nvPr/>
        </p:nvSpPr>
        <p:spPr>
          <a:xfrm>
            <a:off x="2374402" y="346187"/>
            <a:ext cx="9263817" cy="646331"/>
          </a:xfrm>
          <a:prstGeom prst="rect">
            <a:avLst/>
          </a:prstGeom>
          <a:noFill/>
        </p:spPr>
        <p:txBody>
          <a:bodyPr wrap="square" rtlCol="0">
            <a:spAutoFit/>
          </a:bodyPr>
          <a:lstStyle/>
          <a:p>
            <a:r>
              <a:rPr lang="en-US" altLang="zh-CN" sz="3600"/>
              <a:t>Univariate Data Exploratory Analysis - price</a:t>
            </a:r>
            <a:endParaRPr lang="zh-CN" altLang="en-US" sz="3600"/>
          </a:p>
        </p:txBody>
      </p:sp>
      <p:sp>
        <p:nvSpPr>
          <p:cNvPr id="9" name="文本框 8"/>
          <p:cNvSpPr txBox="1"/>
          <p:nvPr/>
        </p:nvSpPr>
        <p:spPr>
          <a:xfrm>
            <a:off x="176573" y="1281666"/>
            <a:ext cx="5065448" cy="4801314"/>
          </a:xfrm>
          <a:prstGeom prst="rect">
            <a:avLst/>
          </a:prstGeom>
          <a:noFill/>
        </p:spPr>
        <p:txBody>
          <a:bodyPr wrap="square" rtlCol="0">
            <a:spAutoFit/>
          </a:bodyPr>
          <a:lstStyle/>
          <a:p>
            <a:r>
              <a:rPr lang="en-US" altLang="zh-CN"/>
              <a:t>The data distribution is skewed to the right, and the price of most cars is relatively low (mainly concentrated in the 4000-6000 range). The number of higher-priced cars is </a:t>
            </a:r>
            <a:r>
              <a:rPr lang="en-US" altLang="zh-CN"/>
              <a:t>gradually </a:t>
            </a:r>
            <a:r>
              <a:rPr lang="en-US" altLang="zh-CN" smtClean="0"/>
              <a:t>decreasing</a:t>
            </a:r>
          </a:p>
          <a:p>
            <a:endParaRPr lang="en-US" altLang="zh-CN"/>
          </a:p>
          <a:p>
            <a:r>
              <a:rPr lang="en-US" altLang="zh-CN"/>
              <a:t>In the price range of 4000 to 5000, the number of cars is the highest, reaching close to 20.The 5000 to 6000 price range also has a higher frequency, but is significantly lower than the 4000-5000 price range.There are very few cars priced over 10,000, and the distribution is gradually sparse, which may belong to high-end or special </a:t>
            </a:r>
            <a:r>
              <a:rPr lang="en-US" altLang="zh-CN"/>
              <a:t>models</a:t>
            </a:r>
            <a:r>
              <a:rPr lang="en-US" altLang="zh-CN" smtClean="0"/>
              <a:t>.</a:t>
            </a:r>
          </a:p>
          <a:p>
            <a:endParaRPr lang="en-US" altLang="zh-CN"/>
          </a:p>
          <a:p>
            <a:r>
              <a:rPr lang="en-US" altLang="zh-CN"/>
              <a:t>This may reflect the dominance of mainstream economy cars. The number of cars above 10000 is small, probably high-end models, and the target customer group is more limited.</a:t>
            </a: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454047" y="548306"/>
            <a:ext cx="11634952" cy="5379193"/>
          </a:xfrm>
          <a:prstGeom prst="rect">
            <a:avLst/>
          </a:prstGeom>
          <a:solidFill>
            <a:srgbClr val="6B5255"/>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88"/>
          <p:cNvSpPr txBox="1"/>
          <p:nvPr/>
        </p:nvSpPr>
        <p:spPr>
          <a:xfrm>
            <a:off x="1633680" y="1710318"/>
            <a:ext cx="8803089" cy="409279"/>
          </a:xfrm>
          <a:prstGeom prst="rect">
            <a:avLst/>
          </a:prstGeom>
          <a:noFill/>
        </p:spPr>
        <p:txBody>
          <a:bodyPr wrap="square" lIns="0" tIns="0" rIns="0" bIns="0" rtlCol="0">
            <a:spAutoFit/>
          </a:bodyPr>
          <a:lstStyle/>
          <a:p>
            <a:pPr algn="just">
              <a:lnSpc>
                <a:spcPct val="150000"/>
              </a:lnSpc>
            </a:pPr>
            <a:endParaRPr lang="en-US" altLang="zh-CN" sz="2000" dirty="0">
              <a:solidFill>
                <a:schemeClr val="bg1"/>
              </a:solidFill>
              <a:latin typeface="+mn-ea"/>
            </a:endParaRPr>
          </a:p>
        </p:txBody>
      </p:sp>
      <p:sp>
        <p:nvSpPr>
          <p:cNvPr id="2" name="文本框 1"/>
          <p:cNvSpPr txBox="1"/>
          <p:nvPr/>
        </p:nvSpPr>
        <p:spPr>
          <a:xfrm>
            <a:off x="1888709" y="35285"/>
            <a:ext cx="8765627" cy="954107"/>
          </a:xfrm>
          <a:prstGeom prst="rect">
            <a:avLst/>
          </a:prstGeom>
          <a:noFill/>
        </p:spPr>
        <p:txBody>
          <a:bodyPr wrap="square" rtlCol="0">
            <a:spAutoFit/>
          </a:bodyPr>
          <a:lstStyle/>
          <a:p>
            <a:pPr algn="ctr"/>
            <a:r>
              <a:rPr lang="en-US" altLang="zh-CN" sz="2800"/>
              <a:t>T</a:t>
            </a:r>
            <a:r>
              <a:rPr lang="en-US" altLang="zh-CN" sz="2800" smtClean="0"/>
              <a:t>he </a:t>
            </a:r>
            <a:r>
              <a:rPr lang="en-US" altLang="zh-CN" sz="2800"/>
              <a:t>relationship between variables and </a:t>
            </a:r>
            <a:r>
              <a:rPr lang="en-US" altLang="zh-CN" sz="2800"/>
              <a:t>other </a:t>
            </a:r>
            <a:r>
              <a:rPr lang="en-US" altLang="zh-CN" sz="2800" smtClean="0"/>
              <a:t>variables</a:t>
            </a:r>
          </a:p>
          <a:p>
            <a:pPr algn="ctr"/>
            <a:r>
              <a:rPr lang="en-US" altLang="zh-CN" sz="2800">
                <a:solidFill>
                  <a:schemeClr val="bg1"/>
                </a:solidFill>
              </a:rPr>
              <a:t>(Price </a:t>
            </a:r>
            <a:r>
              <a:rPr lang="en-US" altLang="zh-CN" sz="2800">
                <a:solidFill>
                  <a:schemeClr val="bg1"/>
                </a:solidFill>
              </a:rPr>
              <a:t>and </a:t>
            </a:r>
            <a:r>
              <a:rPr lang="en-US" altLang="zh-CN" sz="2800" smtClean="0">
                <a:solidFill>
                  <a:schemeClr val="bg1"/>
                </a:solidFill>
              </a:rPr>
              <a:t>mileage)</a:t>
            </a:r>
            <a:endParaRPr lang="zh-CN" altLang="en-US" sz="2800">
              <a:solidFill>
                <a:schemeClr val="bg1"/>
              </a:solidFill>
            </a:endParaRPr>
          </a:p>
        </p:txBody>
      </p:sp>
      <p:pic>
        <p:nvPicPr>
          <p:cNvPr id="3" name="图片 2"/>
          <p:cNvPicPr>
            <a:picLocks noChangeAspect="1"/>
          </p:cNvPicPr>
          <p:nvPr/>
        </p:nvPicPr>
        <p:blipFill rotWithShape="1">
          <a:blip r:embed="rId3">
            <a:extLst>
              <a:ext uri="{28A0092B-C50C-407E-A947-70E740481C1C}">
                <a14:useLocalDpi xmlns:a14="http://schemas.microsoft.com/office/drawing/2010/main" val="0"/>
              </a:ext>
            </a:extLst>
          </a:blip>
          <a:srcRect l="4644" t="7845" r="9011" b="3075"/>
          <a:stretch/>
        </p:blipFill>
        <p:spPr>
          <a:xfrm>
            <a:off x="6352896" y="1025359"/>
            <a:ext cx="5586068" cy="4215099"/>
          </a:xfrm>
          <a:prstGeom prst="rect">
            <a:avLst/>
          </a:prstGeom>
        </p:spPr>
      </p:pic>
      <p:sp>
        <p:nvSpPr>
          <p:cNvPr id="4" name="文本框 3"/>
          <p:cNvSpPr txBox="1"/>
          <p:nvPr/>
        </p:nvSpPr>
        <p:spPr>
          <a:xfrm>
            <a:off x="454046" y="949002"/>
            <a:ext cx="5898849" cy="5078313"/>
          </a:xfrm>
          <a:prstGeom prst="rect">
            <a:avLst/>
          </a:prstGeom>
          <a:noFill/>
        </p:spPr>
        <p:txBody>
          <a:bodyPr wrap="square" rtlCol="0">
            <a:spAutoFit/>
          </a:bodyPr>
          <a:lstStyle/>
          <a:p>
            <a:r>
              <a:rPr lang="en-US" altLang="zh-CN">
                <a:solidFill>
                  <a:schemeClr val="bg1"/>
                </a:solidFill>
              </a:rPr>
              <a:t>Cars priced above 10,000 are mostly in the 15-20 mpg range. These cars may be high-end models (e.g., luxury cars, large SUVs) that are less fuel efficient. Fuel efficiency may have less of an impact on the price of </a:t>
            </a:r>
            <a:r>
              <a:rPr lang="en-US" altLang="zh-CN">
                <a:solidFill>
                  <a:schemeClr val="bg1"/>
                </a:solidFill>
              </a:rPr>
              <a:t>these </a:t>
            </a:r>
            <a:r>
              <a:rPr lang="en-US" altLang="zh-CN" smtClean="0">
                <a:solidFill>
                  <a:schemeClr val="bg1"/>
                </a:solidFill>
              </a:rPr>
              <a:t>cars.</a:t>
            </a:r>
          </a:p>
          <a:p>
            <a:endParaRPr lang="en-US" altLang="zh-CN" smtClean="0">
              <a:solidFill>
                <a:schemeClr val="bg1"/>
              </a:solidFill>
            </a:endParaRPr>
          </a:p>
          <a:p>
            <a:r>
              <a:rPr lang="en-US" altLang="zh-CN" smtClean="0">
                <a:solidFill>
                  <a:schemeClr val="bg1"/>
                </a:solidFill>
              </a:rPr>
              <a:t>Most </a:t>
            </a:r>
            <a:r>
              <a:rPr lang="en-US" altLang="zh-CN">
                <a:solidFill>
                  <a:schemeClr val="bg1"/>
                </a:solidFill>
              </a:rPr>
              <a:t>low-priced cars (priced below 6000) are distributed in the 20-35 mpg range: these cars are generally economy vehicles with high fuel efficiency.High fuel efficiency is a big selling point for affordable cars, which may be in line with the average consumer's needs</a:t>
            </a:r>
            <a:r>
              <a:rPr lang="en-US" altLang="zh-CN">
                <a:solidFill>
                  <a:schemeClr val="bg1"/>
                </a:solidFill>
              </a:rPr>
              <a:t>. </a:t>
            </a:r>
            <a:endParaRPr lang="en-US" altLang="zh-CN" smtClean="0">
              <a:solidFill>
                <a:schemeClr val="bg1"/>
              </a:solidFill>
            </a:endParaRPr>
          </a:p>
          <a:p>
            <a:endParaRPr lang="en-US" altLang="zh-CN">
              <a:solidFill>
                <a:schemeClr val="bg1"/>
              </a:solidFill>
            </a:endParaRPr>
          </a:p>
          <a:p>
            <a:r>
              <a:rPr lang="en-US" altLang="zh-CN" smtClean="0">
                <a:solidFill>
                  <a:schemeClr val="bg1"/>
                </a:solidFill>
              </a:rPr>
              <a:t>Higher-priced </a:t>
            </a:r>
            <a:r>
              <a:rPr lang="en-US" altLang="zh-CN">
                <a:solidFill>
                  <a:schemeClr val="bg1"/>
                </a:solidFill>
              </a:rPr>
              <a:t>vehicles are less fuel efficient, but consumers in this segment of the market may value brand or performance more than fuel </a:t>
            </a:r>
            <a:r>
              <a:rPr lang="en-US" altLang="zh-CN">
                <a:solidFill>
                  <a:schemeClr val="bg1"/>
                </a:solidFill>
              </a:rPr>
              <a:t>economy</a:t>
            </a:r>
            <a:r>
              <a:rPr lang="en-US" altLang="zh-CN" smtClean="0">
                <a:solidFill>
                  <a:schemeClr val="bg1"/>
                </a:solidFill>
              </a:rPr>
              <a:t>.</a:t>
            </a:r>
          </a:p>
          <a:p>
            <a:endParaRPr lang="en-US" altLang="zh-CN">
              <a:solidFill>
                <a:schemeClr val="bg1"/>
              </a:solidFill>
            </a:endParaRPr>
          </a:p>
          <a:p>
            <a:r>
              <a:rPr lang="en-US" altLang="zh-CN" smtClean="0">
                <a:solidFill>
                  <a:schemeClr val="bg1"/>
                </a:solidFill>
              </a:rPr>
              <a:t>Overall</a:t>
            </a:r>
            <a:r>
              <a:rPr lang="en-US" altLang="zh-CN">
                <a:solidFill>
                  <a:schemeClr val="bg1"/>
                </a:solidFill>
              </a:rPr>
              <a:t>, the chart reveals the significant impact of fuel efficiency on prices, especially in the economy car market, where fuel efficiency can be an important driver of price.</a:t>
            </a:r>
            <a:endParaRPr lang="zh-CN" altLang="en-US">
              <a:solidFill>
                <a:schemeClr val="bg1"/>
              </a:solidFill>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Sing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par>
                                <p:cTn id="10" presetID="53" presetClass="entr" presetSubtype="528" fill="hold" grpId="0" nodeType="withEffect" nodePh="1">
                                  <p:stCondLst>
                                    <p:cond delay="400"/>
                                  </p:stCondLst>
                                  <p:endCondLst>
                                    <p:cond evt="begin" delay="0">
                                      <p:tn val="10"/>
                                    </p:cond>
                                  </p:endCondLst>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Effect transition="in" filter="fade">
                                      <p:cBhvr>
                                        <p:cTn id="14" dur="500"/>
                                        <p:tgtEl>
                                          <p:spTgt spid="16"/>
                                        </p:tgtEl>
                                      </p:cBhvr>
                                    </p:animEffect>
                                    <p:anim calcmode="lin" valueType="num">
                                      <p:cBhvr>
                                        <p:cTn id="15" dur="500" fill="hold"/>
                                        <p:tgtEl>
                                          <p:spTgt spid="16"/>
                                        </p:tgtEl>
                                        <p:attrNameLst>
                                          <p:attrName>ppt_x</p:attrName>
                                        </p:attrNameLst>
                                      </p:cBhvr>
                                      <p:tavLst>
                                        <p:tav tm="0">
                                          <p:val>
                                            <p:fltVal val="0.5"/>
                                          </p:val>
                                        </p:tav>
                                        <p:tav tm="100000">
                                          <p:val>
                                            <p:strVal val="#ppt_x"/>
                                          </p:val>
                                        </p:tav>
                                      </p:tavLst>
                                    </p:anim>
                                    <p:anim calcmode="lin" valueType="num">
                                      <p:cBhvr>
                                        <p:cTn id="16" dur="500" fill="hold"/>
                                        <p:tgtEl>
                                          <p:spTgt spid="16"/>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454047" y="548306"/>
            <a:ext cx="11634952" cy="5379193"/>
          </a:xfrm>
          <a:prstGeom prst="rect">
            <a:avLst/>
          </a:prstGeom>
          <a:solidFill>
            <a:srgbClr val="6B5255"/>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88"/>
          <p:cNvSpPr txBox="1"/>
          <p:nvPr/>
        </p:nvSpPr>
        <p:spPr>
          <a:xfrm>
            <a:off x="1633680" y="1710318"/>
            <a:ext cx="8803089" cy="409279"/>
          </a:xfrm>
          <a:prstGeom prst="rect">
            <a:avLst/>
          </a:prstGeom>
          <a:noFill/>
        </p:spPr>
        <p:txBody>
          <a:bodyPr wrap="square" lIns="0" tIns="0" rIns="0" bIns="0" rtlCol="0">
            <a:spAutoFit/>
          </a:bodyPr>
          <a:lstStyle/>
          <a:p>
            <a:pPr algn="just">
              <a:lnSpc>
                <a:spcPct val="150000"/>
              </a:lnSpc>
            </a:pPr>
            <a:endParaRPr lang="en-US" altLang="zh-CN" sz="2000" dirty="0">
              <a:solidFill>
                <a:schemeClr val="bg1"/>
              </a:solidFill>
              <a:latin typeface="+mn-ea"/>
            </a:endParaRPr>
          </a:p>
        </p:txBody>
      </p:sp>
      <p:sp>
        <p:nvSpPr>
          <p:cNvPr id="2" name="文本框 1"/>
          <p:cNvSpPr txBox="1"/>
          <p:nvPr/>
        </p:nvSpPr>
        <p:spPr>
          <a:xfrm>
            <a:off x="1888709" y="35285"/>
            <a:ext cx="8765627" cy="954107"/>
          </a:xfrm>
          <a:prstGeom prst="rect">
            <a:avLst/>
          </a:prstGeom>
          <a:noFill/>
        </p:spPr>
        <p:txBody>
          <a:bodyPr wrap="square" rtlCol="0">
            <a:spAutoFit/>
          </a:bodyPr>
          <a:lstStyle/>
          <a:p>
            <a:pPr algn="ctr"/>
            <a:r>
              <a:rPr lang="en-US" altLang="zh-CN" sz="2800"/>
              <a:t>T</a:t>
            </a:r>
            <a:r>
              <a:rPr lang="en-US" altLang="zh-CN" sz="2800" smtClean="0"/>
              <a:t>he </a:t>
            </a:r>
            <a:r>
              <a:rPr lang="en-US" altLang="zh-CN" sz="2800"/>
              <a:t>relationship between variables and </a:t>
            </a:r>
            <a:r>
              <a:rPr lang="en-US" altLang="zh-CN" sz="2800"/>
              <a:t>other </a:t>
            </a:r>
            <a:r>
              <a:rPr lang="en-US" altLang="zh-CN" sz="2800" smtClean="0"/>
              <a:t>variables</a:t>
            </a:r>
          </a:p>
          <a:p>
            <a:pPr algn="ctr"/>
            <a:r>
              <a:rPr lang="en-US" altLang="zh-CN" sz="2800">
                <a:solidFill>
                  <a:schemeClr val="bg1"/>
                </a:solidFill>
              </a:rPr>
              <a:t>(</a:t>
            </a:r>
            <a:r>
              <a:rPr lang="en-US" altLang="zh-CN" sz="2800">
                <a:solidFill>
                  <a:schemeClr val="bg1"/>
                </a:solidFill>
              </a:rPr>
              <a:t>Price </a:t>
            </a:r>
            <a:r>
              <a:rPr lang="en-US" altLang="zh-CN" sz="2800" smtClean="0">
                <a:solidFill>
                  <a:schemeClr val="bg1"/>
                </a:solidFill>
              </a:rPr>
              <a:t>and </a:t>
            </a:r>
            <a:r>
              <a:rPr lang="en-US" altLang="zh-CN" sz="2800">
                <a:solidFill>
                  <a:schemeClr val="bg1"/>
                </a:solidFill>
              </a:rPr>
              <a:t>whether imported car)</a:t>
            </a:r>
            <a:endParaRPr lang="zh-CN" altLang="en-US" sz="2800">
              <a:solidFill>
                <a:schemeClr val="bg1"/>
              </a:solidFill>
            </a:endParaRPr>
          </a:p>
        </p:txBody>
      </p:sp>
      <p:sp>
        <p:nvSpPr>
          <p:cNvPr id="4" name="文本框 3"/>
          <p:cNvSpPr txBox="1"/>
          <p:nvPr/>
        </p:nvSpPr>
        <p:spPr>
          <a:xfrm>
            <a:off x="454046" y="949002"/>
            <a:ext cx="6602600" cy="5078313"/>
          </a:xfrm>
          <a:prstGeom prst="rect">
            <a:avLst/>
          </a:prstGeom>
          <a:noFill/>
        </p:spPr>
        <p:txBody>
          <a:bodyPr wrap="square" rtlCol="0">
            <a:spAutoFit/>
          </a:bodyPr>
          <a:lstStyle/>
          <a:p>
            <a:r>
              <a:rPr lang="en-US" altLang="zh-CN">
                <a:solidFill>
                  <a:schemeClr val="bg1"/>
                </a:solidFill>
              </a:rPr>
              <a:t>This Correlation </a:t>
            </a:r>
            <a:r>
              <a:rPr lang="en-US" altLang="zh-CN" smtClean="0">
                <a:solidFill>
                  <a:schemeClr val="bg1"/>
                </a:solidFill>
              </a:rPr>
              <a:t>matrix shows </a:t>
            </a:r>
            <a:r>
              <a:rPr lang="en-US" altLang="zh-CN">
                <a:solidFill>
                  <a:schemeClr val="bg1"/>
                </a:solidFill>
              </a:rPr>
              <a:t>the relationship between the price of a car and a number of performance </a:t>
            </a:r>
            <a:r>
              <a:rPr lang="en-US" altLang="zh-CN">
                <a:solidFill>
                  <a:schemeClr val="bg1"/>
                </a:solidFill>
              </a:rPr>
              <a:t>indicators</a:t>
            </a:r>
            <a:r>
              <a:rPr lang="en-US" altLang="zh-CN" smtClean="0">
                <a:solidFill>
                  <a:schemeClr val="bg1"/>
                </a:solidFill>
              </a:rPr>
              <a:t>.</a:t>
            </a:r>
          </a:p>
          <a:p>
            <a:endParaRPr lang="en-US" altLang="zh-CN">
              <a:solidFill>
                <a:schemeClr val="bg1"/>
              </a:solidFill>
            </a:endParaRPr>
          </a:p>
          <a:p>
            <a:r>
              <a:rPr lang="en-US" altLang="zh-CN" smtClean="0">
                <a:solidFill>
                  <a:schemeClr val="bg1"/>
                </a:solidFill>
              </a:rPr>
              <a:t>There </a:t>
            </a:r>
            <a:r>
              <a:rPr lang="en-US" altLang="zh-CN">
                <a:solidFill>
                  <a:schemeClr val="bg1"/>
                </a:solidFill>
              </a:rPr>
              <a:t>is a significant positive correlation between price and weight (0.54) and displacement (0.49), indicating that heavier cars with larger displacement cost more. And price is negatively correlated with miles per mile (-0.47), reflecting the relatively lower price of more fuel-efficient </a:t>
            </a:r>
            <a:r>
              <a:rPr lang="en-US" altLang="zh-CN">
                <a:solidFill>
                  <a:schemeClr val="bg1"/>
                </a:solidFill>
              </a:rPr>
              <a:t>vehicles</a:t>
            </a:r>
            <a:r>
              <a:rPr lang="en-US" altLang="zh-CN" smtClean="0">
                <a:solidFill>
                  <a:schemeClr val="bg1"/>
                </a:solidFill>
              </a:rPr>
              <a:t>.</a:t>
            </a:r>
          </a:p>
          <a:p>
            <a:endParaRPr lang="en-US" altLang="zh-CN">
              <a:solidFill>
                <a:schemeClr val="bg1"/>
              </a:solidFill>
            </a:endParaRPr>
          </a:p>
          <a:p>
            <a:r>
              <a:rPr lang="en-US" altLang="zh-CN" smtClean="0">
                <a:solidFill>
                  <a:schemeClr val="bg1"/>
                </a:solidFill>
              </a:rPr>
              <a:t>Weight </a:t>
            </a:r>
            <a:r>
              <a:rPr lang="en-US" altLang="zh-CN">
                <a:solidFill>
                  <a:schemeClr val="bg1"/>
                </a:solidFill>
              </a:rPr>
              <a:t>is positively correlated with length (0.95) and displacement (0.89) height, indicating that larger vehicles are less fuel efficient (-0.81). Turning radius is positively correlated with weight and length (both 0.86), indicating the handling limitations of larger </a:t>
            </a:r>
            <a:r>
              <a:rPr lang="en-US" altLang="zh-CN">
                <a:solidFill>
                  <a:schemeClr val="bg1"/>
                </a:solidFill>
              </a:rPr>
              <a:t>vehicles</a:t>
            </a:r>
            <a:r>
              <a:rPr lang="en-US" altLang="zh-CN" smtClean="0">
                <a:solidFill>
                  <a:schemeClr val="bg1"/>
                </a:solidFill>
              </a:rPr>
              <a:t>.</a:t>
            </a:r>
          </a:p>
          <a:p>
            <a:endParaRPr lang="en-US" altLang="zh-CN">
              <a:solidFill>
                <a:schemeClr val="bg1"/>
              </a:solidFill>
            </a:endParaRPr>
          </a:p>
          <a:p>
            <a:r>
              <a:rPr lang="en-US" altLang="zh-CN" smtClean="0">
                <a:solidFill>
                  <a:schemeClr val="bg1"/>
                </a:solidFill>
              </a:rPr>
              <a:t>On </a:t>
            </a:r>
            <a:r>
              <a:rPr lang="en-US" altLang="zh-CN">
                <a:solidFill>
                  <a:schemeClr val="bg1"/>
                </a:solidFill>
              </a:rPr>
              <a:t>the whole, high-end cars are characterized by large weight, long size and high displacement, and pay attention to performance and comfort; Economy cars are lighter, more compact and fuel efficient, making them suitable for everyday use.</a:t>
            </a:r>
            <a:endParaRPr lang="en-US" altLang="zh-CN">
              <a:solidFill>
                <a:schemeClr val="bg1"/>
              </a:solidFill>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5125" y="949002"/>
            <a:ext cx="6743174" cy="4495450"/>
          </a:xfrm>
          <a:prstGeom prst="rect">
            <a:avLst/>
          </a:prstGeom>
        </p:spPr>
      </p:pic>
    </p:spTree>
    <p:extLst>
      <p:ext uri="{BB962C8B-B14F-4D97-AF65-F5344CB8AC3E}">
        <p14:creationId xmlns:p14="http://schemas.microsoft.com/office/powerpoint/2010/main" val="40303577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Sing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par>
                                <p:cTn id="10" presetID="53" presetClass="entr" presetSubtype="528" fill="hold" grpId="0" nodeType="withEffect" nodePh="1">
                                  <p:stCondLst>
                                    <p:cond delay="400"/>
                                  </p:stCondLst>
                                  <p:endCondLst>
                                    <p:cond evt="begin" delay="0">
                                      <p:tn val="10"/>
                                    </p:cond>
                                  </p:endCondLst>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Effect transition="in" filter="fade">
                                      <p:cBhvr>
                                        <p:cTn id="14" dur="500"/>
                                        <p:tgtEl>
                                          <p:spTgt spid="16"/>
                                        </p:tgtEl>
                                      </p:cBhvr>
                                    </p:animEffect>
                                    <p:anim calcmode="lin" valueType="num">
                                      <p:cBhvr>
                                        <p:cTn id="15" dur="500" fill="hold"/>
                                        <p:tgtEl>
                                          <p:spTgt spid="16"/>
                                        </p:tgtEl>
                                        <p:attrNameLst>
                                          <p:attrName>ppt_x</p:attrName>
                                        </p:attrNameLst>
                                      </p:cBhvr>
                                      <p:tavLst>
                                        <p:tav tm="0">
                                          <p:val>
                                            <p:fltVal val="0.5"/>
                                          </p:val>
                                        </p:tav>
                                        <p:tav tm="100000">
                                          <p:val>
                                            <p:strVal val="#ppt_x"/>
                                          </p:val>
                                        </p:tav>
                                      </p:tavLst>
                                    </p:anim>
                                    <p:anim calcmode="lin" valueType="num">
                                      <p:cBhvr>
                                        <p:cTn id="16" dur="500" fill="hold"/>
                                        <p:tgtEl>
                                          <p:spTgt spid="16"/>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454047" y="548306"/>
            <a:ext cx="11634952" cy="5379193"/>
          </a:xfrm>
          <a:prstGeom prst="rect">
            <a:avLst/>
          </a:prstGeom>
          <a:solidFill>
            <a:srgbClr val="6B5255"/>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88"/>
          <p:cNvSpPr txBox="1"/>
          <p:nvPr/>
        </p:nvSpPr>
        <p:spPr>
          <a:xfrm>
            <a:off x="1633680" y="1710318"/>
            <a:ext cx="8803089" cy="409279"/>
          </a:xfrm>
          <a:prstGeom prst="rect">
            <a:avLst/>
          </a:prstGeom>
          <a:noFill/>
        </p:spPr>
        <p:txBody>
          <a:bodyPr wrap="square" lIns="0" tIns="0" rIns="0" bIns="0" rtlCol="0">
            <a:spAutoFit/>
          </a:bodyPr>
          <a:lstStyle/>
          <a:p>
            <a:pPr algn="just">
              <a:lnSpc>
                <a:spcPct val="150000"/>
              </a:lnSpc>
            </a:pPr>
            <a:endParaRPr lang="en-US" altLang="zh-CN" sz="2000" dirty="0">
              <a:solidFill>
                <a:schemeClr val="bg1"/>
              </a:solidFill>
              <a:latin typeface="+mn-ea"/>
            </a:endParaRPr>
          </a:p>
        </p:txBody>
      </p:sp>
      <p:sp>
        <p:nvSpPr>
          <p:cNvPr id="2" name="文本框 1"/>
          <p:cNvSpPr txBox="1"/>
          <p:nvPr/>
        </p:nvSpPr>
        <p:spPr>
          <a:xfrm>
            <a:off x="1888709" y="35285"/>
            <a:ext cx="8765627" cy="954107"/>
          </a:xfrm>
          <a:prstGeom prst="rect">
            <a:avLst/>
          </a:prstGeom>
          <a:noFill/>
        </p:spPr>
        <p:txBody>
          <a:bodyPr wrap="square" rtlCol="0">
            <a:spAutoFit/>
          </a:bodyPr>
          <a:lstStyle/>
          <a:p>
            <a:pPr algn="ctr"/>
            <a:r>
              <a:rPr lang="en-US" altLang="zh-CN" sz="2800"/>
              <a:t>Price in relation to other </a:t>
            </a:r>
            <a:r>
              <a:rPr lang="en-US" altLang="zh-CN" sz="2800"/>
              <a:t>variables </a:t>
            </a:r>
            <a:endParaRPr lang="en-US" altLang="zh-CN" sz="2800" smtClean="0"/>
          </a:p>
          <a:p>
            <a:pPr algn="ctr"/>
            <a:r>
              <a:rPr lang="en-US" altLang="zh-CN" sz="2800" smtClean="0">
                <a:solidFill>
                  <a:schemeClr val="bg1"/>
                </a:solidFill>
              </a:rPr>
              <a:t>(</a:t>
            </a:r>
            <a:r>
              <a:rPr lang="en-US" altLang="zh-CN" sz="2800">
                <a:solidFill>
                  <a:schemeClr val="bg1"/>
                </a:solidFill>
              </a:rPr>
              <a:t>scatter plot and regression analysis)</a:t>
            </a:r>
            <a:endParaRPr lang="zh-CN" altLang="en-US" sz="2800">
              <a:solidFill>
                <a:schemeClr val="bg1"/>
              </a:solidFill>
            </a:endParaRPr>
          </a:p>
        </p:txBody>
      </p:sp>
      <p:sp>
        <p:nvSpPr>
          <p:cNvPr id="4" name="文本框 3"/>
          <p:cNvSpPr txBox="1"/>
          <p:nvPr/>
        </p:nvSpPr>
        <p:spPr>
          <a:xfrm>
            <a:off x="454046" y="949002"/>
            <a:ext cx="5492707" cy="5078313"/>
          </a:xfrm>
          <a:prstGeom prst="rect">
            <a:avLst/>
          </a:prstGeom>
          <a:noFill/>
        </p:spPr>
        <p:txBody>
          <a:bodyPr wrap="square" rtlCol="0">
            <a:spAutoFit/>
          </a:bodyPr>
          <a:lstStyle/>
          <a:p>
            <a:r>
              <a:rPr lang="en-US" altLang="zh-CN">
                <a:solidFill>
                  <a:schemeClr val="bg1"/>
                </a:solidFill>
              </a:rPr>
              <a:t>This set of scatter plots describes the linear relationship in depth through regression lines and confidence intervals, and focuses more on clarifying the trend and predictive power among variables than the previous </a:t>
            </a:r>
            <a:r>
              <a:rPr lang="en-US" altLang="zh-CN">
                <a:solidFill>
                  <a:schemeClr val="bg1"/>
                </a:solidFill>
              </a:rPr>
              <a:t>plots</a:t>
            </a:r>
            <a:r>
              <a:rPr lang="en-US" altLang="zh-CN" smtClean="0">
                <a:solidFill>
                  <a:schemeClr val="bg1"/>
                </a:solidFill>
              </a:rPr>
              <a:t>.</a:t>
            </a:r>
          </a:p>
          <a:p>
            <a:endParaRPr lang="en-US" altLang="zh-CN">
              <a:solidFill>
                <a:schemeClr val="bg1"/>
              </a:solidFill>
            </a:endParaRPr>
          </a:p>
          <a:p>
            <a:r>
              <a:rPr lang="en-US" altLang="zh-CN" smtClean="0">
                <a:solidFill>
                  <a:schemeClr val="bg1"/>
                </a:solidFill>
              </a:rPr>
              <a:t>For </a:t>
            </a:r>
            <a:r>
              <a:rPr lang="en-US" altLang="zh-CN">
                <a:solidFill>
                  <a:schemeClr val="bg1"/>
                </a:solidFill>
              </a:rPr>
              <a:t>example, weight has a steeper regression line, showing a more significant impact on price, while length and displacement have a more flat impact. In addition, the price distribution of vehicles with higher fuel efficiency is more dense, while the price distribution of vehicles with larger weight and displacement is more </a:t>
            </a:r>
            <a:r>
              <a:rPr lang="en-US" altLang="zh-CN">
                <a:solidFill>
                  <a:schemeClr val="bg1"/>
                </a:solidFill>
              </a:rPr>
              <a:t>dispersed</a:t>
            </a:r>
            <a:r>
              <a:rPr lang="en-US" altLang="zh-CN" smtClean="0">
                <a:solidFill>
                  <a:schemeClr val="bg1"/>
                </a:solidFill>
              </a:rPr>
              <a:t>.</a:t>
            </a:r>
          </a:p>
          <a:p>
            <a:endParaRPr lang="en-US" altLang="zh-CN">
              <a:solidFill>
                <a:schemeClr val="bg1"/>
              </a:solidFill>
            </a:endParaRPr>
          </a:p>
          <a:p>
            <a:r>
              <a:rPr lang="en-US" altLang="zh-CN" smtClean="0">
                <a:solidFill>
                  <a:schemeClr val="bg1"/>
                </a:solidFill>
              </a:rPr>
              <a:t>This </a:t>
            </a:r>
            <a:r>
              <a:rPr lang="en-US" altLang="zh-CN">
                <a:solidFill>
                  <a:schemeClr val="bg1"/>
                </a:solidFill>
              </a:rPr>
              <a:t>set of charts is characterized by providing trend, distribution, and uncertainty information simultaneously. It is especially suitable for analyzing the quantitative effect of a single variable on price.</a:t>
            </a:r>
            <a:endParaRPr lang="en-US" altLang="zh-CN">
              <a:solidFill>
                <a:schemeClr val="bg1"/>
              </a:solidFill>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2610" y="1079246"/>
            <a:ext cx="6107297" cy="4362355"/>
          </a:xfrm>
          <a:prstGeom prst="rect">
            <a:avLst/>
          </a:prstGeom>
        </p:spPr>
      </p:pic>
    </p:spTree>
    <p:extLst>
      <p:ext uri="{BB962C8B-B14F-4D97-AF65-F5344CB8AC3E}">
        <p14:creationId xmlns:p14="http://schemas.microsoft.com/office/powerpoint/2010/main" val="42092578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Sing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par>
                                <p:cTn id="10" presetID="53" presetClass="entr" presetSubtype="528" fill="hold" grpId="0" nodeType="withEffect" nodePh="1">
                                  <p:stCondLst>
                                    <p:cond delay="400"/>
                                  </p:stCondLst>
                                  <p:endCondLst>
                                    <p:cond evt="begin" delay="0">
                                      <p:tn val="10"/>
                                    </p:cond>
                                  </p:endCondLst>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Effect transition="in" filter="fade">
                                      <p:cBhvr>
                                        <p:cTn id="14" dur="500"/>
                                        <p:tgtEl>
                                          <p:spTgt spid="16"/>
                                        </p:tgtEl>
                                      </p:cBhvr>
                                    </p:animEffect>
                                    <p:anim calcmode="lin" valueType="num">
                                      <p:cBhvr>
                                        <p:cTn id="15" dur="500" fill="hold"/>
                                        <p:tgtEl>
                                          <p:spTgt spid="16"/>
                                        </p:tgtEl>
                                        <p:attrNameLst>
                                          <p:attrName>ppt_x</p:attrName>
                                        </p:attrNameLst>
                                      </p:cBhvr>
                                      <p:tavLst>
                                        <p:tav tm="0">
                                          <p:val>
                                            <p:fltVal val="0.5"/>
                                          </p:val>
                                        </p:tav>
                                        <p:tav tm="100000">
                                          <p:val>
                                            <p:strVal val="#ppt_x"/>
                                          </p:val>
                                        </p:tav>
                                      </p:tavLst>
                                    </p:anim>
                                    <p:anim calcmode="lin" valueType="num">
                                      <p:cBhvr>
                                        <p:cTn id="16" dur="500" fill="hold"/>
                                        <p:tgtEl>
                                          <p:spTgt spid="16"/>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454047" y="548306"/>
            <a:ext cx="11634952" cy="5379193"/>
          </a:xfrm>
          <a:prstGeom prst="rect">
            <a:avLst/>
          </a:prstGeom>
          <a:solidFill>
            <a:srgbClr val="6B5255"/>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88"/>
          <p:cNvSpPr txBox="1"/>
          <p:nvPr/>
        </p:nvSpPr>
        <p:spPr>
          <a:xfrm>
            <a:off x="1633680" y="1710318"/>
            <a:ext cx="8803089" cy="409279"/>
          </a:xfrm>
          <a:prstGeom prst="rect">
            <a:avLst/>
          </a:prstGeom>
          <a:noFill/>
        </p:spPr>
        <p:txBody>
          <a:bodyPr wrap="square" lIns="0" tIns="0" rIns="0" bIns="0" rtlCol="0">
            <a:spAutoFit/>
          </a:bodyPr>
          <a:lstStyle/>
          <a:p>
            <a:pPr algn="just">
              <a:lnSpc>
                <a:spcPct val="150000"/>
              </a:lnSpc>
            </a:pPr>
            <a:endParaRPr lang="en-US" altLang="zh-CN" sz="2000" dirty="0">
              <a:solidFill>
                <a:schemeClr val="bg1"/>
              </a:solidFill>
              <a:latin typeface="+mn-ea"/>
            </a:endParaRPr>
          </a:p>
        </p:txBody>
      </p:sp>
      <p:sp>
        <p:nvSpPr>
          <p:cNvPr id="2" name="文本框 1"/>
          <p:cNvSpPr txBox="1"/>
          <p:nvPr/>
        </p:nvSpPr>
        <p:spPr>
          <a:xfrm>
            <a:off x="1888709" y="71252"/>
            <a:ext cx="8765627" cy="523220"/>
          </a:xfrm>
          <a:prstGeom prst="rect">
            <a:avLst/>
          </a:prstGeom>
          <a:noFill/>
        </p:spPr>
        <p:txBody>
          <a:bodyPr wrap="square" rtlCol="0">
            <a:spAutoFit/>
          </a:bodyPr>
          <a:lstStyle/>
          <a:p>
            <a:pPr algn="ctr"/>
            <a:r>
              <a:rPr lang="en-US" altLang="zh-CN" sz="2800"/>
              <a:t>Pairwise </a:t>
            </a:r>
            <a:r>
              <a:rPr lang="en-US" altLang="zh-CN" sz="2800" smtClean="0"/>
              <a:t>diagram</a:t>
            </a:r>
            <a:endParaRPr lang="zh-CN" altLang="en-US" sz="2800">
              <a:solidFill>
                <a:schemeClr val="bg1"/>
              </a:solidFill>
            </a:endParaRPr>
          </a:p>
        </p:txBody>
      </p:sp>
      <p:sp>
        <p:nvSpPr>
          <p:cNvPr id="4" name="文本框 3"/>
          <p:cNvSpPr txBox="1"/>
          <p:nvPr/>
        </p:nvSpPr>
        <p:spPr>
          <a:xfrm>
            <a:off x="454046" y="949002"/>
            <a:ext cx="6936828" cy="5078313"/>
          </a:xfrm>
          <a:prstGeom prst="rect">
            <a:avLst/>
          </a:prstGeom>
          <a:noFill/>
        </p:spPr>
        <p:txBody>
          <a:bodyPr wrap="square" rtlCol="0">
            <a:spAutoFit/>
          </a:bodyPr>
          <a:lstStyle/>
          <a:p>
            <a:r>
              <a:rPr lang="en-US" altLang="zh-CN">
                <a:solidFill>
                  <a:schemeClr val="bg1"/>
                </a:solidFill>
              </a:rPr>
              <a:t>This scatter plot visually reveals patterns and trends between variables by showing the distribution and pairwise relationships between </a:t>
            </a:r>
            <a:r>
              <a:rPr lang="en-US" altLang="zh-CN">
                <a:solidFill>
                  <a:schemeClr val="bg1"/>
                </a:solidFill>
              </a:rPr>
              <a:t>variables</a:t>
            </a:r>
            <a:r>
              <a:rPr lang="en-US" altLang="zh-CN" smtClean="0">
                <a:solidFill>
                  <a:schemeClr val="bg1"/>
                </a:solidFill>
              </a:rPr>
              <a:t>.</a:t>
            </a:r>
          </a:p>
          <a:p>
            <a:endParaRPr lang="en-US" altLang="zh-CN">
              <a:solidFill>
                <a:schemeClr val="bg1"/>
              </a:solidFill>
            </a:endParaRPr>
          </a:p>
          <a:p>
            <a:r>
              <a:rPr lang="en-US" altLang="zh-CN">
                <a:solidFill>
                  <a:schemeClr val="bg1"/>
                </a:solidFill>
              </a:rPr>
              <a:t>The positive correlation between price and vehicle weight, vehicle length and displacement shows a linear distribution, while the negative correlation with fuel efficiency shows a significant downward trend, indicating that these vehicles cost more but fuel efficiency is </a:t>
            </a:r>
            <a:r>
              <a:rPr lang="en-US" altLang="zh-CN">
                <a:solidFill>
                  <a:schemeClr val="bg1"/>
                </a:solidFill>
              </a:rPr>
              <a:t>lower</a:t>
            </a:r>
            <a:r>
              <a:rPr lang="en-US" altLang="zh-CN" smtClean="0">
                <a:solidFill>
                  <a:schemeClr val="bg1"/>
                </a:solidFill>
              </a:rPr>
              <a:t>.</a:t>
            </a:r>
          </a:p>
          <a:p>
            <a:endParaRPr lang="en-US" altLang="zh-CN">
              <a:solidFill>
                <a:schemeClr val="bg1"/>
              </a:solidFill>
            </a:endParaRPr>
          </a:p>
          <a:p>
            <a:r>
              <a:rPr lang="en-US" altLang="zh-CN" smtClean="0">
                <a:solidFill>
                  <a:schemeClr val="bg1"/>
                </a:solidFill>
              </a:rPr>
              <a:t>There </a:t>
            </a:r>
            <a:r>
              <a:rPr lang="en-US" altLang="zh-CN">
                <a:solidFill>
                  <a:schemeClr val="bg1"/>
                </a:solidFill>
              </a:rPr>
              <a:t>is a strong negative correlation between fuel efficiency, weight and displacement, and it is densely distributed and downward sloping, indicating that lightweight and small displacement are the key to improve fuel </a:t>
            </a:r>
            <a:r>
              <a:rPr lang="en-US" altLang="zh-CN">
                <a:solidFill>
                  <a:schemeClr val="bg1"/>
                </a:solidFill>
              </a:rPr>
              <a:t>economy</a:t>
            </a:r>
            <a:r>
              <a:rPr lang="en-US" altLang="zh-CN" smtClean="0">
                <a:solidFill>
                  <a:schemeClr val="bg1"/>
                </a:solidFill>
              </a:rPr>
              <a:t>.</a:t>
            </a:r>
          </a:p>
          <a:p>
            <a:endParaRPr lang="en-US" altLang="zh-CN">
              <a:solidFill>
                <a:schemeClr val="bg1"/>
              </a:solidFill>
            </a:endParaRPr>
          </a:p>
          <a:p>
            <a:r>
              <a:rPr lang="en-US" altLang="zh-CN" smtClean="0">
                <a:solidFill>
                  <a:schemeClr val="bg1"/>
                </a:solidFill>
              </a:rPr>
              <a:t>The </a:t>
            </a:r>
            <a:r>
              <a:rPr lang="en-US" altLang="zh-CN">
                <a:solidFill>
                  <a:schemeClr val="bg1"/>
                </a:solidFill>
              </a:rPr>
              <a:t>scatter chart also highlights outliers, such as certain fuel-efficient but less expensive models. In contrast to a single correlation coefficient or heat map, a scatter matrix can simultaneously present the distribution of variables, correlation trends, and sample differences.</a:t>
            </a:r>
            <a:endParaRPr lang="en-US" altLang="zh-CN">
              <a:solidFill>
                <a:schemeClr val="bg1"/>
              </a:solidFill>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06194" y="987620"/>
            <a:ext cx="4989787" cy="4989787"/>
          </a:xfrm>
          <a:prstGeom prst="rect">
            <a:avLst/>
          </a:prstGeom>
        </p:spPr>
      </p:pic>
    </p:spTree>
    <p:extLst>
      <p:ext uri="{BB962C8B-B14F-4D97-AF65-F5344CB8AC3E}">
        <p14:creationId xmlns:p14="http://schemas.microsoft.com/office/powerpoint/2010/main" val="9441145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Sing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par>
                                <p:cTn id="10" presetID="53" presetClass="entr" presetSubtype="528" fill="hold" grpId="0" nodeType="withEffect" nodePh="1">
                                  <p:stCondLst>
                                    <p:cond delay="400"/>
                                  </p:stCondLst>
                                  <p:endCondLst>
                                    <p:cond evt="begin" delay="0">
                                      <p:tn val="10"/>
                                    </p:cond>
                                  </p:endCondLst>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Effect transition="in" filter="fade">
                                      <p:cBhvr>
                                        <p:cTn id="14" dur="500"/>
                                        <p:tgtEl>
                                          <p:spTgt spid="16"/>
                                        </p:tgtEl>
                                      </p:cBhvr>
                                    </p:animEffect>
                                    <p:anim calcmode="lin" valueType="num">
                                      <p:cBhvr>
                                        <p:cTn id="15" dur="500" fill="hold"/>
                                        <p:tgtEl>
                                          <p:spTgt spid="16"/>
                                        </p:tgtEl>
                                        <p:attrNameLst>
                                          <p:attrName>ppt_x</p:attrName>
                                        </p:attrNameLst>
                                      </p:cBhvr>
                                      <p:tavLst>
                                        <p:tav tm="0">
                                          <p:val>
                                            <p:fltVal val="0.5"/>
                                          </p:val>
                                        </p:tav>
                                        <p:tav tm="100000">
                                          <p:val>
                                            <p:strVal val="#ppt_x"/>
                                          </p:val>
                                        </p:tav>
                                      </p:tavLst>
                                    </p:anim>
                                    <p:anim calcmode="lin" valueType="num">
                                      <p:cBhvr>
                                        <p:cTn id="16" dur="500" fill="hold"/>
                                        <p:tgtEl>
                                          <p:spTgt spid="16"/>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454047" y="548306"/>
            <a:ext cx="11634952" cy="5379193"/>
          </a:xfrm>
          <a:prstGeom prst="rect">
            <a:avLst/>
          </a:prstGeom>
          <a:solidFill>
            <a:srgbClr val="6B5255"/>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88"/>
          <p:cNvSpPr txBox="1"/>
          <p:nvPr/>
        </p:nvSpPr>
        <p:spPr>
          <a:xfrm>
            <a:off x="1633680" y="1710318"/>
            <a:ext cx="8803089" cy="409279"/>
          </a:xfrm>
          <a:prstGeom prst="rect">
            <a:avLst/>
          </a:prstGeom>
          <a:noFill/>
        </p:spPr>
        <p:txBody>
          <a:bodyPr wrap="square" lIns="0" tIns="0" rIns="0" bIns="0" rtlCol="0">
            <a:spAutoFit/>
          </a:bodyPr>
          <a:lstStyle/>
          <a:p>
            <a:pPr algn="just">
              <a:lnSpc>
                <a:spcPct val="150000"/>
              </a:lnSpc>
            </a:pPr>
            <a:endParaRPr lang="en-US" altLang="zh-CN" sz="2000" dirty="0">
              <a:solidFill>
                <a:schemeClr val="bg1"/>
              </a:solidFill>
              <a:latin typeface="+mn-ea"/>
            </a:endParaRPr>
          </a:p>
        </p:txBody>
      </p:sp>
      <p:sp>
        <p:nvSpPr>
          <p:cNvPr id="2" name="文本框 1"/>
          <p:cNvSpPr txBox="1"/>
          <p:nvPr/>
        </p:nvSpPr>
        <p:spPr>
          <a:xfrm>
            <a:off x="1888709" y="71252"/>
            <a:ext cx="8765627" cy="523220"/>
          </a:xfrm>
          <a:prstGeom prst="rect">
            <a:avLst/>
          </a:prstGeom>
          <a:noFill/>
        </p:spPr>
        <p:txBody>
          <a:bodyPr wrap="square" rtlCol="0">
            <a:spAutoFit/>
          </a:bodyPr>
          <a:lstStyle/>
          <a:p>
            <a:pPr algn="ctr"/>
            <a:r>
              <a:rPr lang="en-US" altLang="zh-CN" sz="2800"/>
              <a:t>barplot of price by repair record 1978</a:t>
            </a:r>
            <a:endParaRPr lang="zh-CN" altLang="en-US" sz="2800">
              <a:solidFill>
                <a:schemeClr val="bg1"/>
              </a:solidFill>
            </a:endParaRPr>
          </a:p>
        </p:txBody>
      </p:sp>
      <p:sp>
        <p:nvSpPr>
          <p:cNvPr id="4" name="文本框 3"/>
          <p:cNvSpPr txBox="1"/>
          <p:nvPr/>
        </p:nvSpPr>
        <p:spPr>
          <a:xfrm>
            <a:off x="454047" y="1004545"/>
            <a:ext cx="6085491" cy="4247317"/>
          </a:xfrm>
          <a:prstGeom prst="rect">
            <a:avLst/>
          </a:prstGeom>
          <a:noFill/>
        </p:spPr>
        <p:txBody>
          <a:bodyPr wrap="square" rtlCol="0">
            <a:spAutoFit/>
          </a:bodyPr>
          <a:lstStyle/>
          <a:p>
            <a:r>
              <a:rPr lang="en-US" altLang="zh-CN">
                <a:solidFill>
                  <a:schemeClr val="bg1"/>
                </a:solidFill>
              </a:rPr>
              <a:t>This bar chart shows the average price of automobile groups and its price distribution </a:t>
            </a:r>
            <a:r>
              <a:rPr lang="en-US" altLang="zh-CN">
                <a:solidFill>
                  <a:schemeClr val="bg1"/>
                </a:solidFill>
              </a:rPr>
              <a:t>range</a:t>
            </a:r>
            <a:r>
              <a:rPr lang="en-US" altLang="zh-CN" smtClean="0">
                <a:solidFill>
                  <a:schemeClr val="bg1"/>
                </a:solidFill>
              </a:rPr>
              <a:t>.</a:t>
            </a:r>
          </a:p>
          <a:p>
            <a:endParaRPr lang="en-US" altLang="zh-CN">
              <a:solidFill>
                <a:schemeClr val="bg1"/>
              </a:solidFill>
            </a:endParaRPr>
          </a:p>
          <a:p>
            <a:r>
              <a:rPr lang="en-US" altLang="zh-CN" smtClean="0">
                <a:solidFill>
                  <a:schemeClr val="bg1"/>
                </a:solidFill>
              </a:rPr>
              <a:t>As </a:t>
            </a:r>
            <a:r>
              <a:rPr lang="en-US" altLang="zh-CN">
                <a:solidFill>
                  <a:schemeClr val="bg1"/>
                </a:solidFill>
              </a:rPr>
              <a:t>maintenance records improve, the average price of a car fluctuates slightly rather than monotonously. Cars with a record of 3 cost the most, while cars with a record of 1 cost the least. Although the overall trend is not significant, cars with high maintenance records (4 and 5) cost slightly more than cars with low maintenance records (1 and </a:t>
            </a:r>
            <a:r>
              <a:rPr lang="en-US" altLang="zh-CN">
                <a:solidFill>
                  <a:schemeClr val="bg1"/>
                </a:solidFill>
              </a:rPr>
              <a:t>2</a:t>
            </a:r>
            <a:r>
              <a:rPr lang="en-US" altLang="zh-CN" smtClean="0">
                <a:solidFill>
                  <a:schemeClr val="bg1"/>
                </a:solidFill>
              </a:rPr>
              <a:t>).</a:t>
            </a:r>
          </a:p>
          <a:p>
            <a:endParaRPr lang="en-US" altLang="zh-CN">
              <a:solidFill>
                <a:schemeClr val="bg1"/>
              </a:solidFill>
            </a:endParaRPr>
          </a:p>
          <a:p>
            <a:r>
              <a:rPr lang="en-US" altLang="zh-CN" smtClean="0">
                <a:solidFill>
                  <a:schemeClr val="bg1"/>
                </a:solidFill>
              </a:rPr>
              <a:t>The </a:t>
            </a:r>
            <a:r>
              <a:rPr lang="en-US" altLang="zh-CN">
                <a:solidFill>
                  <a:schemeClr val="bg1"/>
                </a:solidFill>
              </a:rPr>
              <a:t>error lines indicate a wide range of price fluctuations for each set of data, especially for cars rated 2 and 3, which have a relatively wide range of price distributions, compared to cars rated 1 and 5, which have a more concentrated price distribution.</a:t>
            </a:r>
            <a:endParaRPr lang="en-US" altLang="zh-CN">
              <a:solidFill>
                <a:schemeClr val="bg1"/>
              </a:solidFill>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8339" y="1050711"/>
            <a:ext cx="6291859" cy="4660287"/>
          </a:xfrm>
          <a:prstGeom prst="rect">
            <a:avLst/>
          </a:prstGeom>
        </p:spPr>
      </p:pic>
    </p:spTree>
    <p:extLst>
      <p:ext uri="{BB962C8B-B14F-4D97-AF65-F5344CB8AC3E}">
        <p14:creationId xmlns:p14="http://schemas.microsoft.com/office/powerpoint/2010/main" val="33417086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Sing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par>
                                <p:cTn id="10" presetID="53" presetClass="entr" presetSubtype="528" fill="hold" grpId="0" nodeType="withEffect" nodePh="1">
                                  <p:stCondLst>
                                    <p:cond delay="400"/>
                                  </p:stCondLst>
                                  <p:endCondLst>
                                    <p:cond evt="begin" delay="0">
                                      <p:tn val="10"/>
                                    </p:cond>
                                  </p:endCondLst>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Effect transition="in" filter="fade">
                                      <p:cBhvr>
                                        <p:cTn id="14" dur="500"/>
                                        <p:tgtEl>
                                          <p:spTgt spid="16"/>
                                        </p:tgtEl>
                                      </p:cBhvr>
                                    </p:animEffect>
                                    <p:anim calcmode="lin" valueType="num">
                                      <p:cBhvr>
                                        <p:cTn id="15" dur="500" fill="hold"/>
                                        <p:tgtEl>
                                          <p:spTgt spid="16"/>
                                        </p:tgtEl>
                                        <p:attrNameLst>
                                          <p:attrName>ppt_x</p:attrName>
                                        </p:attrNameLst>
                                      </p:cBhvr>
                                      <p:tavLst>
                                        <p:tav tm="0">
                                          <p:val>
                                            <p:fltVal val="0.5"/>
                                          </p:val>
                                        </p:tav>
                                        <p:tav tm="100000">
                                          <p:val>
                                            <p:strVal val="#ppt_x"/>
                                          </p:val>
                                        </p:tav>
                                      </p:tavLst>
                                    </p:anim>
                                    <p:anim calcmode="lin" valueType="num">
                                      <p:cBhvr>
                                        <p:cTn id="16" dur="500" fill="hold"/>
                                        <p:tgtEl>
                                          <p:spTgt spid="16"/>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892627" y="333994"/>
            <a:ext cx="7248686" cy="456129"/>
          </a:xfrm>
        </p:spPr>
        <p:txBody>
          <a:bodyPr/>
          <a:lstStyle/>
          <a:p>
            <a:r>
              <a:rPr lang="en-US" altLang="zh-CN"/>
              <a:t>My difficulties and my solutions</a:t>
            </a:r>
            <a:endParaRPr lang="zh-CN" altLang="en-US" dirty="0"/>
          </a:p>
        </p:txBody>
      </p:sp>
      <p:sp>
        <p:nvSpPr>
          <p:cNvPr id="35" name="五边形 34"/>
          <p:cNvSpPr/>
          <p:nvPr/>
        </p:nvSpPr>
        <p:spPr>
          <a:xfrm>
            <a:off x="1284730" y="1824634"/>
            <a:ext cx="4996252" cy="1801435"/>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a:t>Make sure the information is comprehensive and the chart is not cluttered when exploring relationships between multiple variables.</a:t>
            </a:r>
            <a:endParaRPr lang="zh-CN" altLang="zh-CN" sz="2400"/>
          </a:p>
        </p:txBody>
      </p:sp>
      <p:sp>
        <p:nvSpPr>
          <p:cNvPr id="61" name="五边形 60"/>
          <p:cNvSpPr/>
          <p:nvPr/>
        </p:nvSpPr>
        <p:spPr>
          <a:xfrm>
            <a:off x="1284730" y="4370202"/>
            <a:ext cx="4996252" cy="1620738"/>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a:t>When grouping statistics and price relationships, there may be missing values or outliers that affect the results.</a:t>
            </a:r>
            <a:endParaRPr lang="zh-CN" altLang="zh-CN" sz="2400"/>
          </a:p>
        </p:txBody>
      </p:sp>
      <p:sp>
        <p:nvSpPr>
          <p:cNvPr id="66" name="TextBox 106"/>
          <p:cNvSpPr txBox="1"/>
          <p:nvPr/>
        </p:nvSpPr>
        <p:spPr>
          <a:xfrm>
            <a:off x="6444944" y="1779410"/>
            <a:ext cx="4899921" cy="1846659"/>
          </a:xfrm>
          <a:prstGeom prst="rect">
            <a:avLst/>
          </a:prstGeom>
          <a:noFill/>
        </p:spPr>
        <p:txBody>
          <a:bodyPr wrap="square" lIns="0" tIns="0" rIns="0" bIns="0" rtlCol="0">
            <a:spAutoFit/>
          </a:bodyPr>
          <a:lstStyle/>
          <a:p>
            <a:pPr algn="just">
              <a:lnSpc>
                <a:spcPct val="100000"/>
              </a:lnSpc>
            </a:pPr>
            <a:r>
              <a:rPr lang="en-US" altLang="zh-CN" sz="2000"/>
              <a:t>Use sns.regplot() to plot </a:t>
            </a:r>
            <a:r>
              <a:rPr lang="en-US" altLang="zh-CN" sz="2000"/>
              <a:t>scatter </a:t>
            </a:r>
            <a:r>
              <a:rPr lang="en-US" altLang="zh-CN" sz="2000" smtClean="0"/>
              <a:t>plots and </a:t>
            </a:r>
            <a:r>
              <a:rPr lang="en-US" altLang="zh-CN" sz="2000"/>
              <a:t>superimpose regression lines to visually show the linear relationship between </a:t>
            </a:r>
            <a:r>
              <a:rPr lang="en-US" altLang="zh-CN" sz="2000"/>
              <a:t>variables</a:t>
            </a:r>
            <a:r>
              <a:rPr lang="en-US" altLang="zh-CN" sz="2000" smtClean="0"/>
              <a:t>.</a:t>
            </a:r>
          </a:p>
          <a:p>
            <a:pPr algn="just">
              <a:lnSpc>
                <a:spcPct val="100000"/>
              </a:lnSpc>
            </a:pPr>
            <a:r>
              <a:rPr lang="en-US" altLang="zh-CN" sz="2000" smtClean="0"/>
              <a:t>Automatically adjust chart </a:t>
            </a:r>
            <a:r>
              <a:rPr lang="en-US" altLang="zh-CN" sz="2000"/>
              <a:t>layout and spacing using Matplotlib's subplot (plt.subplot and plt.tight_layout).</a:t>
            </a:r>
            <a:endParaRPr lang="en-US" altLang="zh-CN" sz="2400" dirty="0">
              <a:solidFill>
                <a:schemeClr val="accent2"/>
              </a:solidFill>
              <a:latin typeface="微软雅黑 Light" panose="020B0502040204020203" pitchFamily="34" charset="-122"/>
              <a:ea typeface="微软雅黑 Light" panose="020B0502040204020203" pitchFamily="34" charset="-122"/>
            </a:endParaRPr>
          </a:p>
        </p:txBody>
      </p:sp>
      <p:sp>
        <p:nvSpPr>
          <p:cNvPr id="87" name="TextBox 106"/>
          <p:cNvSpPr txBox="1"/>
          <p:nvPr/>
        </p:nvSpPr>
        <p:spPr>
          <a:xfrm>
            <a:off x="6444944" y="4370202"/>
            <a:ext cx="5572745" cy="1538883"/>
          </a:xfrm>
          <a:prstGeom prst="rect">
            <a:avLst/>
          </a:prstGeom>
          <a:noFill/>
        </p:spPr>
        <p:txBody>
          <a:bodyPr wrap="square" lIns="0" tIns="0" rIns="0" bIns="0" rtlCol="0">
            <a:spAutoFit/>
          </a:bodyPr>
          <a:lstStyle/>
          <a:p>
            <a:pPr algn="just">
              <a:lnSpc>
                <a:spcPct val="100000"/>
              </a:lnSpc>
            </a:pPr>
            <a:r>
              <a:rPr lang="en-US" altLang="zh-CN" sz="2000"/>
              <a:t>Use sns.barplot() to draw a bar chart with error bars to clarify the mean differences of each group.For grouping missing values, aggregate the data with Pandas' pivot_table() and output it to validate the results.</a:t>
            </a:r>
            <a:endParaRPr lang="en-US" altLang="zh-CN" sz="2000" dirty="0"/>
          </a:p>
        </p:txBody>
      </p:sp>
      <p:sp>
        <p:nvSpPr>
          <p:cNvPr id="11" name="矩形 10"/>
          <p:cNvSpPr/>
          <p:nvPr/>
        </p:nvSpPr>
        <p:spPr>
          <a:xfrm>
            <a:off x="9894438" y="409904"/>
            <a:ext cx="2030599" cy="453711"/>
          </a:xfrm>
          <a:prstGeom prst="rect">
            <a:avLst/>
          </a:prstGeom>
          <a:solidFill>
            <a:srgbClr val="6B5255"/>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Sing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0-#ppt_w/2"/>
                                          </p:val>
                                        </p:tav>
                                        <p:tav tm="100000">
                                          <p:val>
                                            <p:strVal val="#ppt_x"/>
                                          </p:val>
                                        </p:tav>
                                      </p:tavLst>
                                    </p:anim>
                                    <p:anim calcmode="lin" valueType="num">
                                      <p:cBhvr additive="base">
                                        <p:cTn id="8" dur="500" fill="hold"/>
                                        <p:tgtEl>
                                          <p:spTgt spid="3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1"/>
                                        </p:tgtEl>
                                        <p:attrNameLst>
                                          <p:attrName>style.visibility</p:attrName>
                                        </p:attrNameLst>
                                      </p:cBhvr>
                                      <p:to>
                                        <p:strVal val="visible"/>
                                      </p:to>
                                    </p:set>
                                    <p:anim calcmode="lin" valueType="num">
                                      <p:cBhvr additive="base">
                                        <p:cTn id="11" dur="500" fill="hold"/>
                                        <p:tgtEl>
                                          <p:spTgt spid="61"/>
                                        </p:tgtEl>
                                        <p:attrNameLst>
                                          <p:attrName>ppt_x</p:attrName>
                                        </p:attrNameLst>
                                      </p:cBhvr>
                                      <p:tavLst>
                                        <p:tav tm="0">
                                          <p:val>
                                            <p:strVal val="0-#ppt_w/2"/>
                                          </p:val>
                                        </p:tav>
                                        <p:tav tm="100000">
                                          <p:val>
                                            <p:strVal val="#ppt_x"/>
                                          </p:val>
                                        </p:tav>
                                      </p:tavLst>
                                    </p:anim>
                                    <p:anim calcmode="lin" valueType="num">
                                      <p:cBhvr additive="base">
                                        <p:cTn id="12" dur="500" fill="hold"/>
                                        <p:tgtEl>
                                          <p:spTgt spid="61"/>
                                        </p:tgtEl>
                                        <p:attrNameLst>
                                          <p:attrName>ppt_y</p:attrName>
                                        </p:attrNameLst>
                                      </p:cBhvr>
                                      <p:tavLst>
                                        <p:tav tm="0">
                                          <p:val>
                                            <p:strVal val="#ppt_y"/>
                                          </p:val>
                                        </p:tav>
                                        <p:tav tm="100000">
                                          <p:val>
                                            <p:strVal val="#ppt_y"/>
                                          </p:val>
                                        </p:tav>
                                      </p:tavLst>
                                    </p:anim>
                                  </p:childTnLst>
                                </p:cTn>
                              </p:par>
                              <p:par>
                                <p:cTn id="13" presetID="22" presetClass="entr" presetSubtype="2" fill="hold" grpId="0" nodeType="withEffect">
                                  <p:stCondLst>
                                    <p:cond delay="0"/>
                                  </p:stCondLst>
                                  <p:childTnLst>
                                    <p:set>
                                      <p:cBhvr>
                                        <p:cTn id="14" dur="1" fill="hold">
                                          <p:stCondLst>
                                            <p:cond delay="0"/>
                                          </p:stCondLst>
                                        </p:cTn>
                                        <p:tgtEl>
                                          <p:spTgt spid="66"/>
                                        </p:tgtEl>
                                        <p:attrNameLst>
                                          <p:attrName>style.visibility</p:attrName>
                                        </p:attrNameLst>
                                      </p:cBhvr>
                                      <p:to>
                                        <p:strVal val="visible"/>
                                      </p:to>
                                    </p:set>
                                    <p:animEffect transition="in" filter="wipe(right)">
                                      <p:cBhvr>
                                        <p:cTn id="15" dur="500"/>
                                        <p:tgtEl>
                                          <p:spTgt spid="66"/>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87"/>
                                        </p:tgtEl>
                                        <p:attrNameLst>
                                          <p:attrName>style.visibility</p:attrName>
                                        </p:attrNameLst>
                                      </p:cBhvr>
                                      <p:to>
                                        <p:strVal val="visible"/>
                                      </p:to>
                                    </p:set>
                                    <p:animEffect transition="in" filter="wipe(right)">
                                      <p:cBhvr>
                                        <p:cTn id="18" dur="500"/>
                                        <p:tgtEl>
                                          <p:spTgt spid="87"/>
                                        </p:tgtEl>
                                      </p:cBhvr>
                                    </p:animEffect>
                                  </p:childTnLst>
                                </p:cTn>
                              </p:par>
                            </p:childTnLst>
                          </p:cTn>
                        </p:par>
                        <p:par>
                          <p:cTn id="19" fill="hold">
                            <p:stCondLst>
                              <p:cond delay="500"/>
                            </p:stCondLst>
                            <p:childTnLst>
                              <p:par>
                                <p:cTn id="20" presetID="53" presetClass="entr" presetSubtype="16" fill="hold" grpId="0" nodeType="after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p:cTn id="22" dur="500" fill="hold"/>
                                        <p:tgtEl>
                                          <p:spTgt spid="11"/>
                                        </p:tgtEl>
                                        <p:attrNameLst>
                                          <p:attrName>ppt_w</p:attrName>
                                        </p:attrNameLst>
                                      </p:cBhvr>
                                      <p:tavLst>
                                        <p:tav tm="0">
                                          <p:val>
                                            <p:fltVal val="0"/>
                                          </p:val>
                                        </p:tav>
                                        <p:tav tm="100000">
                                          <p:val>
                                            <p:strVal val="#ppt_w"/>
                                          </p:val>
                                        </p:tav>
                                      </p:tavLst>
                                    </p:anim>
                                    <p:anim calcmode="lin" valueType="num">
                                      <p:cBhvr>
                                        <p:cTn id="23" dur="500" fill="hold"/>
                                        <p:tgtEl>
                                          <p:spTgt spid="11"/>
                                        </p:tgtEl>
                                        <p:attrNameLst>
                                          <p:attrName>ppt_h</p:attrName>
                                        </p:attrNameLst>
                                      </p:cBhvr>
                                      <p:tavLst>
                                        <p:tav tm="0">
                                          <p:val>
                                            <p:fltVal val="0"/>
                                          </p:val>
                                        </p:tav>
                                        <p:tav tm="100000">
                                          <p:val>
                                            <p:strVal val="#ppt_h"/>
                                          </p:val>
                                        </p:tav>
                                      </p:tavLst>
                                    </p:anim>
                                    <p:animEffect transition="in" filter="fade">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61" grpId="0" animBg="1"/>
      <p:bldP spid="66" grpId="0"/>
      <p:bldP spid="87" grpId="0"/>
      <p:bldP spid="11"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PLAYERS_CUSTOMIZATION" val="UEsDBBQAAgAIAMMGlEhaf7mZOgQAAOEOAAAdAAAAdW5pdmVyc2FsL2NvbW1vbl9tZXNzYWdlcy5sbmetV/9u2zYQ/r9A34EQUGADtrQd0KIYEge0xNhCZMmV6DjZDwiMxNhEKDGTKLfZX32aPtieZEfKbuymg6R0gG2YtO+7091335HHpx8LiTa8qoUqT5zXR68cxMtM5aJcnTgLevbzOwfVmpU5k6rkJ06pHHQ6ev7sWLJy1bAVh+/PnyF0XPC6hmU9MquHNRL5iTMfp240m+PwKg2iSZSO/YkzclVxx8p7FKiV+qP64Ze37z6+fvP2x+OXW8s+QMkMB8EhFLJIb171AAppHAUpoJEgDckldUbmc5hdtKCBHxJntP0yzHoekwtnZD477RZxTEKaJoHvkdRP0jCiNhcBocRzRleqQWu24UgrtBH8A9JrDpXUouKoliK3P2QKNsqGdznzohn2wzQmCY19l/pR6IwSVVX3P1lY1ui1qsBdjXJRs2vJc+sTOGN/v6t4Da6ZBk4heOm1gH+qgonyqNN1jJd+OElpFAVJSkJvt+OMSJkjr2LGzUCUGCckBoCK1bx6gm1qWWbNEZZyGMLUn0wDeFMTwlSs1hLeemgccwI1mPOyywo4QmJgV5Iso9gzSQNXiKE7VtcfVJUf8GO/UF3AfuhGQEGX7oFTg7EDhhoLUI6q4pnuApuRJMETko6jSyAy9F00xCI6h3Y7H2JxRRJoEZJ02YT4wp9gQ3jTYjv+7/orY4bO8h6xLAM7k76NUE0NOyal0AW20+phXhLyfgFV83HwjS5uASGxtl4rseEQQpV3swc0xSWe4c/7hf9beob9gHgpEMqLlim1YmecMZCHUmnEpFTmAcAvyzeszDi65hlrgPD38Ldc5PZvptg2kr8a8TdieistL7aqFHrk8sXRwNAOhOxxhEVTQ3ha8+JOd7neC/8pURhi/2cIfR59oP+kbdaxDx0wFqq/BQF5NoIEiir7W/nhGTiatz0PouCXNwN8htEWIFToqRgXkKqDEC4ghQPsl2Sc+BSG7ZJf10J3zjFb2bZA3y5qBgcHyTV/KOw1v1HQE5KzTTvOQNZspTsLujctD7SH+jSAkEMAXLUjESClKCD+vAfmYkZ2GWgl4+BJlqqRuW1RKW6tbEBum4I/nsM3lSrsrmT1jrytap1+TxTtw8Wt0/mAeZIQHLvT1MWhS8wRzjSN7GkEXDQxBTRJAzw25kDKgulsDVp5o5oy7wnUnsI8coYBbJvShLMqW//z6XNPjK8iaXfRdvfXQSDQYUaIyBew30Olef1nFwjF40M7u+hjtT217ux6HmKpD3T4X06HrNX0QhWwddTtF9i2LRqmFLvTGRAysfxTTZV1j959hBmOz0FU7PnKGc1YdQuKRJWSg1Bsqg0B9TDvDxeHRktR8iG236fp5oGpP0+x59lbFDSfFNltO7xyOCtm2+uUhOtUXzB3ikMQvK/weC70QEA7I3byAo3erh/afPN4ZHxZ1fYyevxy7276L1BLAwQUAAIACADDBpRIlxfuTwoDAAC1CgAAJwAAAHVuaXZlcnNhbC9mbGFzaF9wdWJsaXNoaW5nX3NldHRpbmdzLnhtbNVW3U4aQRS+5ykm03gpqxarJQumEUiJCkRoq1dm2DmwE2dntjuzIF71afpgfZKe2RGEaM2qNWnDBcz5+c53fuYw4dFNIskMMiO0atDd6g4loCLNhZo26JdRZ/uQEmOZ4kxqBQ2qNCVHzUqY5mMpTDwEa9HUEIRRpp7aBo2tTetBMJ/Pq8KkmdNqmVvEN9VIJ0GagQFlIQtSyRb4ZRcpGNqsVAgJvehM81wCERwpKOHYMdmRzMQ08GZjFl1PM50rfqylzkg2HTfou9ah+yxtPFRLJKBccqaJQie2dca5cHyYHIpbIDGIaYzED2qUzAW3cYPu1RwKWgcPUQpsnwNzKMcak1H2Dj4ByzizzB99PAs31iwFXsQXiiUiGqGGuPwbtDW6+nw5aJ+fdnsnV6N+/3TUHXgShU+wiRMGm4FCJKTzLIJVnJBZy6IYeaPPhEkDYbAuWppNtNog585krCXWvvDCeUjGwHssgbVuDK+F6qDlLiUTTEQuGvRTJpikRFgmRbRyNvnYWGGL/nfWLQli4ZwBORvS+/C+OlHMMgPrtJYa42oeNb/pXHKy0DmR4hqI1QTzzxP8FQNZbw6ZZDoppDg+lhgpMOJMwBz4UVHTO8A/BbrEEEmOnji5qQTrI3zPxS0Zw0RniAtshjOOcmE8fvVZwCkz5h6ULTluDU+7rfZVt9dqX2y5BBmfMRU9ExwbDklq3wKfYe5KYwgpNVZzDQIrE7HcQNEfLnhhVibN0rFjNiua7hpZgGK7BfLxmKiIcDSFyqEsYMQU0UouCIvwChk3QjOhc4MSPywe2ryIoHclQhVUp3iDMFjGISuDtrO79762/+Hg8GO9Gvz68XP7Sae7tTKQzEXze+X4ycWyWi4P71wYuF3w+GqwWf5vbobBeftrmbr22hejUt1sD0vB9ctY9U/KWJ37VTZYW2OlKOAemvqlh5tIikRY4H9zxF4wJq/6B/Ez9jZj8oY5v+Zq/Dcp+9PqMbLx+giDR59HTpMIJRIshNuIqzdVc7+2g++ZR1WVCqJtPjWbld9QSwMEFAACAAgAwwaUSL0afcCyAgAAVQoAACEAAAB1bml2ZXJzYWwvZmxhc2hfc2tpbl9zZXR0aW5ncy54bWyVVlFP2zAQft+vqLp3wqYNNslUgtJJSGyggXh3kmti1bEj+1LWfz/bsYndNjTUQqq/+77z+Xx3hegNE4tPsxkpJJfqCRCZqLRFAjZj5dU87xClOCukQBB4JqRqKJ8vPv9yH5I55imV3IKaqlnTAoZjLt1nisSf8f3SrjFBIZuWit29rORZTotNpWQnypOh1bsWFGdiY5jnPy+Xq9EDONN4h9AkMa1+2DVN0irQGmxIFyu7Tqo4zYGHk87dZ6JmOOr92+/JtkwzdLLrL3aNyVpaQZrk2x92jfOF8f5hAcI/NNSvF3aNUjndgfqQc9l27UdqpFWysglNNe8/4puGS1qa9rNRndt1UmAvZA86+Qo+Pd9u7YpI/mvc98S2q5L80eZ1byDYR885LFB1QLKw6226lq8PHZr+gMWacm0IMTSQHk3Qj7TTwU2KDby/8MpEGfvyyEB5kbxrYNkHHLlL8YG/XN64WRE7fcOiCBVsPRiFOIAD84/J6wEzAgfmE2clPAi+O4xg39SLwiPfUP+c7+ffWEFQsy29NeyC1Z50b1tXR6F6IHAaWcJC23CeWQP23UjmsD6k7CAmIuiWVRSZFL8tL9+5y2iS7Rl8rR2vLIIMORwrOBejGdNxutw+rUdvTQuy/1kYLtfvZ2im+NWcItKibszPkp7PvM60iUnMPDuusHPS0EHdibWMNO7sMVFD1QbUs5R86jFCIuip7mXfXGN0kkU5INnxLBPv5Fj6RdfkoFbm1RjokOUU7Ik1q2pu/vCFwSuUe4oRay/F2vgTlL3VZQT4IgCqijpUbb/pLU3HkXHYQmj+CHBXHrsb0aZKxwruGu9hjXHJeWRSTfpZMdRKOkMi/Aj/xYSVON6zTCh7pLl2N0s6P4zhIZZkMIdxZosvnmRu72spcWzshxk0oP138j9QSwMEFAACAAgAwwaUSP9uHXvfAgAAxgkAACYAAAB1bml2ZXJzYWwvaHRtbF9wdWJsaXNoaW5nX3NldHRpbmdzLnhtbM1WwU4bMRC95yssVxzJAqWFRpugigSBoCQiaQsn5KwnWQuvvbW9CeHUr+mH9Us6XpOQCBotCKoqh2THM2/emxnPJj64zSSZgLFCqybdrm9RAirRXKhxk34dHG3uU2IdU5xJraBJlabkoFWL82IohU374By6WoIwyjZy16Spc3kjiqbTaV3Y3PhTLQuH+Lae6CzKDVhQDkyUSzbDLzfLwdJWrUZIHExfNC8kEMGRghKeHZPHLpM0Cl5DltyMjS4UP9RSG2LGwyZ91973n7lPQGqLDJTXZlto9GbXYJwLT4fJvrgDkoIYp8h7b5eSqeAubdKdXY+C3tFjlBI7SGAe5VCjFuXu4TNwjDPHwmPI5+DW2bkhmPhMsUwkAzwhXn6TtgfXx1e9zsXZyfnp9aDbPRuc9AKJMiZaxYmj1UQxEtKFSWCRJ2bOsSRF3hgzYtJCHC2b5m4jrVbI+Wcy1BJLX0ZRMkKmctakn41gkhLhmBTJ4tQxMwZ3JCRq8LHb9ZFy9AEw6E1SZiwsJ5qfWF/FpPVdF5KTmS6IFDdAnCaoqMjwVwpkudxkZHRWWiWzjlgpOJCJgCnwg7JK94B/S3SFKbICI3EUcwkuZPhRiDsyhJE2iAtsgkOLdmEDfv1ZwDmz9gGUzTlu9M9O2p3rk/N253LDC2R8wlTyTHBsIWS5ewt8htqVxhRSaqzmEgRWJmGFhbI/XPDSrYrMyrlTNimb7htZgmK7BfIJmHiQ4GgJVUBVwIQpopWcEZbgpbB+hCZCFxYtYVgCtH0RwRBKhCqpjnFBYTLDwVRB29reeb/74ePe/qdGPfr989fm2qD7RdGTzGcLm+Jw7apYrIvHdy6O/A19+rI7U/yru9676HyrUqnzzuWgUn86/Upw3Spe3dMqXhdhOfWWFlMlCrhZxmGN4W6RIhMO+GsOzQsav37Lh7F4pca/oYq14/v/ighPi5f6yls8jp78m1FD++p/r1btD1BLAwQUAAIACADDBpRIBDedr5MBAAAfBgAAHwAAAHVuaXZlcnNhbC9odG1sX3NraW5fc2V0dGluZ3MuanONlE1vwjAMhu/8iiq7TohNG7DdpsGkSRwmjdu0Q1pMqUiTKkk7OsR/XxO+ktQdxBfy8uR17Cre9qJmkYREz9HW/rb7D39vNTCaliXc+jrr0HOjE8WyBcyzHFjGgQRIdTx6kndnAjMm3JrG9aexVY4fEeafJWXKxQvEQiKawg5XCPiDaBvs8O9J7Dl17WtyGh2XWgveTwTXwHWfC5lTy5CbN7vcEgNYVCAvoEuagGc6squLPDs+jky4XCLygvJ6JlLRj2myTqUo+aIr/6ouQDaffL0HBk+j16lnxzKl3zXkYeLp2EQ3WUhQCg55h1MTKMxoDMzxHdj1D+oZtwsK6CpTmT7SL3cmXLqgKbS6NBmb8DHeeF3LadjoPXE/NOERjNYgr7ESRVlc8QELKVLTkRba7vkJZYIuMp4eUg9MoJy5rLHt6t650IeJCeI9IRE8oRX2/PKu2RGCCgG1N5aOeVWQd4bZMUzkSA6BaNi0qvA5osM5YvZfEaFa02SVN+OhGY5NG6hcg5wLwZrbf1+6Z5irt/sDUEsDBBQAAgAIAMMGlEga2uo7qgAAAB8BAAAaAAAAdW5pdmVyc2FsL2kxOG5fcHJlc2V0cy54bWydjzEPwiAQhXd+BbldsFvTAN1M3Bx0NhVRSejRcNT684XUGGeHS+5d3vdeTvWvMfCnS+QjamjEFrhDG68e7xpOx92mBU55wOsQIjoNGIH3hinftHhIjlwmXiKQNDxynjopl2URnqZUEiiGOZdgEjaOsswYUVZSTisKK9v5v+jPDQxjnKvL7EPeoyl7UauFU7IaKnN2KDzeIshqUPLrrsrOlEtFEUr+PGbYG1BLAwQUAAIACADDBpRIsO1dV24AAAB2AAAAHAAAAHVuaXZlcnNhbC9sb2NhbF9zZXR0aW5ncy54bWwNzD0OwjAMQOG9p7C8l5+NoWk3NhAS5QBWY1Akx0aJheD2eHvDpzct3yrw4daLacLj7oDAulku+kr4WM/jCaE7aSYx5YRqCMs8TGIbyZ3dA3Z4C/24rVwjnK9UQ94ad1YnjzOMcInns3DG/Tz8AVBLAwQUAAIACACDmfVEzoIJN+wCAACICAAAFAAAAHVuaXZlcnNhbC9wbGF5ZXIueG1srVVNb9swDD2nwP6DoXutpF3XNJBbdAWKHdahQNZtt0C1GVuLbXmSXDf99aP8bc/pVmAHAzbF90jxkTS7ek5i5wmUFjL1yMKdEwdSXwYiDT3y8PX2eEmuLt8dsSzme1COCDySp8ICeEycALSvRGYQfM9N5JGewUVm4mRKSCXMHrnPkLuLtCTvjmbokmqPRMZkK0qLonCFRkQaahnnlkS7vkxopkBDakDRKg3iNNiV+Tsan0Sm1Owz0D1kZt4euCZpOZ61GJAUp65UIT2Zzxf0x93ntR9Bwo9Fqg1PfSAOVnJWlvKR+7s7GeQxaGubsSrJNRhjkyhtM2ZWYrFMHa18j1QOmwS05iFoN05DQissnQCzbcx1VPPoAa3l1TtR85Z+G/u9adxK5WjnnOWPsdARHvUhnXUSyOgwKkvK65Yd9NB00K1lIo6CX7lQEJSf39oWmS9IFbDtuDJPVxc+HuDbLfeNVPsbhGEX1Qq6rWhuJZpbgloOt42+7ihIc9stcJMraEo1Y08iAPmFK8VtW1walQOjI2ONpUMwo9WVa5E6QVhkkvjsH7SxfiNpfurXlCkB/0OYT0jU1kSkATzfCvQxkGBNDWCxrc01WezamF1OOn9Men09MFU51qLgRRzDVQg4hgE3nHZ2eggKimt08XM1wvYODoIjEUYxPmaSYXx6kCbhajfJ0Ds4CI6lv5uAtua2jHRcx1EztR3E6MQ6YX6ujUzES9megz1jVmUfvjZyzdF1JtqD8/kfoziI0QzmlkysLvvW21fN4b2dU6M7n01WWQbdivMAJs8qr2YW8mzkE8CW57G56efU7MMedJTz1HRMc33HfpfFWryAU4jA/ukWp7YmEdie8ciH5WmPAfXE7TIIX5qmIjJaS1KpeUg5hrV5ElBUmGpWPqLqoZJ5Goy0cbPu56Bj3FXXCrgTwxYzXZxg88nMI+/xpb7LxdlFd5XzxUWDLfO6rwJXubxhVdcJd51B635tL8LqmcfX31BLAwQUAAIACADDBpRIF6nhQW8BAAD7AgAAKQAAAHVuaXZlcnNhbC9za2luX2N1c3RvbWl6YXRpb25fc2V0dGluZ3MueG1sjVLbatwwEH3PV4j8wEoa3Qzugm4ufklCspBnd60W00QulkJL0cdXTrJsttnQap5mzpkzzOi06fsU7VPK8+P0e8jTHO9CzlP8lrYXCLX7+WFebpaQQk6bY+V+iuP8s49f57VWqykPcRyW0a5o2mLUPT+kpFZO1YwZRpFknnqFnOe2Yg24BmzFHCW23fwl8aK7hH2I+bxquzlB3zf0MYUl93EMv7Zwyn4LnW7weRnGqfLSVrA1ymFqcWwNxAiX3BeqAUAgyx1xuEjZSE2Qx4xjKEZRoIAI56QRhUjKoWZdI6oK841ATDJGXaGe1m6ktXHUFgkNIbpO86qxpeuMxBgRQoC5wgV0BqPKhqqhQa0HBAcGRNFGEwWos53pWPHOC8uRol5gXJgxgPHxuMft3p7rWP3vdQ7n/Ifg2S84i67e2pwxV7t/WpZK3oXHHw9DDujLkEI/frq8ufV3/mqnd/311eWrN599fGCuhq2bf+jvP1BLAwQUAAIACADDBpRIw0AOhWsNAABSIgAAFwAAAHVuaXZlcnNhbC91bml2ZXJzYWwucG5n7ZprVJLpFoBpumdm5TRmmpV1dJ0umuI1RcbULqfIZibvt8wUUxOTUBHFbqOZGpVTKilMesbMC5akhKI045QZt/GYoCLohMIoCioKKhfPh3NmnT/n9/nFDz7Wu9nPfvfae7/v3qz15Z8/d9J4065NIBDI+PQp329BoDUwEGh16oZ1gKTkS2ce8LUK+e3J4yAS23IcWKyBe8O8QaBXOCNN9FpgvTHlVAgSBNrSqf+s6kLUXAaB9klO+3pfyIicEnAKDqRr3/6ucRa2Y1SkEW/NzZd3zSA1vucrH97daRJib/3Icu71pa3vbmxf4+d01/e3G+tNZh7cvrn3bsbRkZ/oHV1yW25apKIKnvY5WfXd9G/kiABBRJ+AHNFIqkUnUcyFWQqWQNpI78BMNfPYmnH/nC8Al9xC626eNSmza9otvGeDoM2cYG8GpCkHq3H1vx/Ga7TyHM7GVYDkHOv6I3L8bGOO9pAtSM8F9J6xehqTlnAAWLx9gY+c7a9r7MDvX9Htm3vUlbBm5QdTmF77Vrx+r62+psDzxl68XrSmR6+w966NfuHtpOc2VG4Enl9vNSAGxIAYEANiQAyIATEgBsSAGBADYkAMiAExIAbEgBiQ/zOS0hA/+/FQ46RM0EZpw6hkshfPCYPZMiQR8wdThO9yxSGtEEfWA5rP4W2wMH4x7h5aI2ob1sq8+e3gKSZZ3MjHXmCK6Kwp3e2qboY9nYb5nG87+7NXvXiGLSKNAbuPXKfN/euMyVTJsqsDv52c1MwMA7OqWmA5OxTlkbGLJqgUJ7RyAK5Y5TUpvsabHfrkSl9kgZ2Th229ZvIF9jmLDErEskbBkXfM/WRfsbjEo+taZoYIRM2oLaJBLc+SeKiK+F72YEHaENcTntgKOJeuKgrjRc2jIXLn2b0yUdO4l6KME/6m3LW5YdHkM/TvmOJVoJSaRUftztvdqY+v9pZViyHrFENef+y22XLfBpfwEN8VwUCakmcWSent0iSf1+/lmGG1UNUiFa/14HHWLWVwMEJkGhW6mxLD1f76KESyRzedN7zJ1tSGi3QQApoEC1pcB7UcDW91To40M7WOG1pCeyBe8D7cfoMrqH4aW8En8mYLh9mqH4eUVglIvtJmNWjEWuHH7/WHVhBtcaePqANZyLNid+yDqForS9iEN+RgApqU6OIIF6Hs4PtfVw/gjWWDP1ZAjFosapFhQVRIcjJX7fI1M/Ir03+IJdqXR28mEeoW0cd5mezA6yG9LGl0nyB/K7/9uBCIDzwjhI0pCld5xZlzOWYwVwYtkkPZARPmQz4lJyIcQaD7nZPPwon7cbAVP5LEVFIsfUvPKJ4bvTmoyJLc0y6YhuAgMKG7onwSmm5qJk6FxrE4ifYPNlocCj2bFdxbOJ9ZuvcVnfdBo66UKGm8Dyh5DJbAG4/tbchoapd5Y2yV59uK2rtBILctSFLB0mZ0YcIiJYEQA+avM5nQ2FR2GzcY9++iOA+PIujj9uRnHcq4EWUfklLZjf26lKjq7AzutZe6JC4xKn9FNz58KuwKeN42OSPwbd+D8BG4AgV7dUufm1hROlmHehmgsKxyP/v8yfL5v8w203tanS0+giOPouF9SBW90Aal9nGitrYiQKBz/Mm/RRJ34wIabjfgJcEsYgAJlbKhZzSXuy6pKEz8oEBRXXbRUfKoBhmS0iYukbhcuMq54shr9El5ryy3CQNrj9Fi6xVFTJS05UkB+0pqT+Jotepa37j+xN1nGdnTHhAtcCENeYDx0vaFzwVUK9JEzlcwZV7d/bb8UMLT1n84le1NFRJTK4xnUF+wY3NinvAdpOjPP2cmi6nB0Zcrf/W0N20O7A/dFmsXFN7PBlPIRdtMD7YoJvMKGhiR+3lUHDrCajbYqiV+lkzUHm6k/5F+fCUk4y3Lt0Sdtdx3QE6ZyUslLn7FFnjj35odMglan/1PUMHsDkYybj2cO2+pcww8ECKyuVB/jZze1YrFWPfvuMC9zpckr71PxdrZb9quoPHmRa0qBwr1ODPAiuH3u7h6QptByIfk6BRETracmK6tUa8DjTgJRjlGHLMMtfg8zlmXGKUezBZhNaI98g7tFELeMVOECM/0EKmHl3VhFAcoQmKODAMn26m6IqpX3CxDHyYX8qXcmPKx0hxOKpPOKCTOu0IRPFEpv0IK97jowemQ1heM2Uhct8FuhAXJuxzpG5YXOTm6ZY/lKbpZS8lPMgvQjV4yPRpbo8jdsUWMlKI79ywvdJ1BwDsOlM9IyfI1t505C4woXWqadtP2vJr5VwGK8DhjforDvhiMYOkzOdcc6n0lN0TcTFN4sl5yu/w6h4bPIiOQUc1edvvxIApJiGP4dequ8xnfqoxBb68svrPHPiTuMHHoHHywx/RMC68hvknwgPh2hkLXTk0u7fCI6xeyOwbqsnKnIi3B8s2m51p6IwMaioGCcEwsHQvjVZjBuAtN4rIxQkpTZQ/WMlSqqkSl71YM1qBSt/WseYOax4bb7eIutB5GDYNA5U/cy9u9DlldytUaK5tVXZrwnsuaiSD6sTbs93fM7QanozBRSau7Nzmh+tkBn44N1KLtyLu5jlG2+MJmK96cWpoyFOg0QJgYqfU1HeH2qa9R44NF0qZP2atBKaETyM/P4kqL1AMZew7lMgnbwNi2b6AW2pgcPMrDOcnn50GP2AqTWL/vtT5ppFputz5j5nEhklesWRZhn8SvWBsNzao/79SZxnncwL9nU8Xt9vMtNmKSPKK0E0HpOKhuIVvcKp3krn5euxLFXVH/Sdi3RFMTlPAl+3GTy0TQdGn0pV/KOZcxNd2tWBcdpQXzsL7fsUT6W7l7VmwR9MKfsQMzRZEMCAMd6TRgJykdGxRylS/Lzem7KXdtllug4agh2KfZHzZam56UDVHJ6o9BHU0YcRlcphgt9pd5LfXgCLD9hLdjE9o34U71M6iQiY5VILcj/pD5C9hAz1838yGwwJ3B3BPawZjLa+9ovz7aGWuh45v+k+SDTE615ofahjlzYuOCGa/YnY7LhOiGp/PyqazYW4zNh9yuciRN9fPqH6u6aS4JFeG+TgMKoOCxqhlcjuZwIdNo3pMDUQ0NOAEd9TvKWs3J9j0lBbna8b9qd/b2Hs1eqD7BBS79qqru4Ly+yeX58rqkBYQq2F3+4HFdLapJX7O5zZZ8iF+c2wE808oFzHzND369BRaafAjPTPwz8JAozWezdKJu7jn4hx/K0sQv+F/oqoS42B1LzkldDTmNfxbwOBWjSsZG0mqB4rnYGN+0paEsGqikielyLT8SU8p8Sad8fJaQndTnWVIWrS6Fh2UYq3sutxUyfB+GQMl274/duXJEteY5ii9yqeym2SRkh59wGlgY98/JTOtnYXdSmXlec88EOOxclQDom+utHDjQZY3sO+LSl2alUfHzWHfgEueA6XuDqKQZSQR0JQ+QRtrsR1m+LeEDpzDIwUJq9q4gHwRm6aLelG04ymssdYQS4R7DWeJIXuOPKRHNXi0JBAZTNBi1B1nKDqcrt5fNJJorWU7kc0Bv7LzGnWK2zLcmNww/XffP2EgjBb5m/pp5z+WYc9PHJEcHcNaKUR0wZ3iBoXIcUVTZoRmzl5xwN6FvWjvUKLTPq1GJ/OJK6It/CxHZLVWcXznzeIU/F/4+Jkh6qU7snmbfsXCJVFC3QPQrXv4+lNCAyxrd34bIloap1j58cVFtMYAUpOHLJEBeR/jVop7zD2+o+9RjW+exNOOVE00CRrExyfuYQGk0YC6O46VOIuXVbYe5eE3fNBky8zlx9TJOOy5c1qkk1z01B7en0DPplpVCHOXZSsEo53r9JfCumADpRQAPRF74gDJhhPgWG/eMOgUcGMH+GeL/9MmpsZKojp5FmJVz8xYgajHz/zpjP3bM7U580zd5Eqb7WaVrk4qT+Hm6/GSY3xeyIHmJD810+TQrW38/vC3vrfTysaoK1QHnb2f79C9GVE0e4KbYfz0v/6K+E9Cbb0L0UYzAegG38jBlH7uqynqVqk7F2Cd2+yXT3+uUKyRwG+iGSHkuyyZ756cmRJ9nl9g72cLSEmbVJ8CTZo/MmeQsdAoqPNKFX/nZKV7hspNU7fJse9cP6DdaJYXOOvU2J1tJJrIAk8mYkg/UKSpO38aDZcL2p8Ao9S7rWRSj3bn3E63rEkEUKpMec8N71qJktT9dcdlOzJrtLtwfW12Bnmi5sYwXbUSIoC+orPXX6q1BoC55PweR+nhKGCMUiV06zkIA8J59k0/gEAKreEpGPs363Sjqw6kmT9UQEt7LfA32F3wFjMomJYu/TO3s7A6gYHDOlixHwfuSF+tPFl8LG945nCvNMoJsu8xGzHb7Y1NVTDCHdqSUSaxvRUrYA063gDH9bdXYN4PV7fd8KBj/7EWTaw3xqQf10zlGM9PF0X05ww13FSVYAduMuP2PET9jsi8oirVNL3+ekNkd00jXZd5f89e7DRgFyxX535cbZMOdFgjaQ/0fAVA5fvwAuNyv2Fxf+OI7KwYuLX3YJbxnAwa69XJ/u3Iw0V2v+vYV3soxYpTemazKObx6QfOci/TQq5/2O+dLOn7x1r8BUEsDBBQAAgAIAMMGlEjSKKBSSgAAAGsAAAAbAAAAdW5pdmVyc2FsL3VuaXZlcnNhbC5wbmcueG1ss7GvyM1RKEstKs7Mz7NVMtQzULK34+WyKShKLctMLVeoAIoZ6RlAgJJCJSq3PDOlJAMoZGBujhDMSM1MzyixVbIwsIAL6gPNBABQSwECAAAUAAIACADDBpRIWn+5mToEAADhDgAAHQAAAAAAAAABAAAAAAAAAAAAdW5pdmVyc2FsL2NvbW1vbl9tZXNzYWdlcy5sbmdQSwECAAAUAAIACADDBpRIlxfuTwoDAAC1CgAAJwAAAAAAAAABAAAAAAB1BAAAdW5pdmVyc2FsL2ZsYXNoX3B1Ymxpc2hpbmdfc2V0dGluZ3MueG1sUEsBAgAAFAACAAgAwwaUSL0afcCyAgAAVQoAACEAAAAAAAAAAQAAAAAAxAcAAHVuaXZlcnNhbC9mbGFzaF9za2luX3NldHRpbmdzLnhtbFBLAQIAABQAAgAIAMMGlEj/bh173wIAAMYJAAAmAAAAAAAAAAEAAAAAALUKAAB1bml2ZXJzYWwvaHRtbF9wdWJsaXNoaW5nX3NldHRpbmdzLnhtbFBLAQIAABQAAgAIAMMGlEgEN52vkwEAAB8GAAAfAAAAAAAAAAEAAAAAANgNAAB1bml2ZXJzYWwvaHRtbF9za2luX3NldHRpbmdzLmpzUEsBAgAAFAACAAgAwwaUSBra6juqAAAAHwEAABoAAAAAAAAAAQAAAAAAqA8AAHVuaXZlcnNhbC9pMThuX3ByZXNldHMueG1sUEsBAgAAFAACAAgAwwaUSLDtXVduAAAAdgAAABwAAAAAAAAAAQAAAAAAihAAAHVuaXZlcnNhbC9sb2NhbF9zZXR0aW5ncy54bWxQSwECAAAUAAIACACDmfVEzoIJN+wCAACICAAAFAAAAAAAAAABAAAAAAAyEQAAdW5pdmVyc2FsL3BsYXllci54bWxQSwECAAAUAAIACADDBpRIF6nhQW8BAAD7AgAAKQAAAAAAAAABAAAAAABQFAAAdW5pdmVyc2FsL3NraW5fY3VzdG9taXphdGlvbl9zZXR0aW5ncy54bWxQSwECAAAUAAIACADDBpRIw0AOhWsNAABSIgAAFwAAAAAAAAAAAAAAAAAGFgAAdW5pdmVyc2FsL3VuaXZlcnNhbC5wbmdQSwECAAAUAAIACADDBpRI0iigUkoAAABrAAAAGwAAAAAAAAABAAAAAACmIwAAdW5pdmVyc2FsL3VuaXZlcnNhbC5wbmcueG1sUEsFBgAAAAALAAsASQMAACkkAAAAAA=="/>
  <p:tag name="ISPRING_ULTRA_SCORM_COURSE_ID" val="7A251DB4-07BE-47B3-8E91-FE7746FF9ADF"/>
  <p:tag name="ISPRING_SCORM_RATE_SLIDES" val="1"/>
  <p:tag name="ISPRING_SCORM_PASSING_SCORE" val="100.0000000000"/>
  <p:tag name="ISPRINGONLINEFOLDERID" val="0"/>
  <p:tag name="ISPRINGONLINEFOLDERPATH" val="Content List"/>
  <p:tag name="ISPRINGCLOUDFOLDERID" val="0"/>
  <p:tag name="ISPRINGCLOUDFOLDERPATH" val="Repository"/>
  <p:tag name="ISPRING_PRESENTATION_TITLE" val="毕业论文答辩PPT-08"/>
  <p:tag name="ISPRING_SCORM_ENDPOINT" val="&lt;endpoint&gt;&lt;enable&gt;0&lt;/enable&gt;&lt;lrs&gt;http://&lt;/lrs&gt;&lt;auth&gt;0&lt;/auth&gt;&lt;login&gt;&lt;/login&gt;&lt;password&gt;&lt;/password&gt;&lt;key&gt;&lt;/key&gt;&lt;name&gt;&lt;/name&gt;&lt;email&gt;&lt;/email&gt;&lt;/endpoint&gt;&#10;"/>
  <p:tag name="ISPRING_RESOURCE_PATHS_HASH_PRESENTER" val="e893c05e7f8b4d59c954f4971d4188458edbcc90"/>
  <p:tag name="KSO_WPP_MARK_KEY" val="9cf21a17-3d23-4125-8b6c-aee3878079d3"/>
  <p:tag name="COMMONDATA" val="eyJjb3VudCI6MSwiaGRpZCI6IjY2MTFhNjRkY2FkNmQ1MWVjNzVkMWUwMjU5YzRjY2ZhIiwidXNlckNvdW50IjoxfQ=="/>
</p:tagLst>
</file>

<file path=ppt/theme/theme1.xml><?xml version="1.0" encoding="utf-8"?>
<a:theme xmlns:a="http://schemas.openxmlformats.org/drawingml/2006/main" name="Office 主题">
  <a:themeElements>
    <a:clrScheme name="自定义 1">
      <a:dk1>
        <a:sysClr val="windowText" lastClr="000000"/>
      </a:dk1>
      <a:lt1>
        <a:sysClr val="window" lastClr="FFFFFF"/>
      </a:lt1>
      <a:dk2>
        <a:srgbClr val="44546A"/>
      </a:dk2>
      <a:lt2>
        <a:srgbClr val="E7E6E6"/>
      </a:lt2>
      <a:accent1>
        <a:srgbClr val="A57E7F"/>
      </a:accent1>
      <a:accent2>
        <a:srgbClr val="6B5255"/>
      </a:accent2>
      <a:accent3>
        <a:srgbClr val="B8AFA6"/>
      </a:accent3>
      <a:accent4>
        <a:srgbClr val="C7B8A5"/>
      </a:accent4>
      <a:accent5>
        <a:srgbClr val="DACAB1"/>
      </a:accent5>
      <a:accent6>
        <a:srgbClr val="70AD47"/>
      </a:accent6>
      <a:hlink>
        <a:srgbClr val="0563C1"/>
      </a:hlink>
      <a:folHlink>
        <a:srgbClr val="954F72"/>
      </a:folHlink>
    </a:clrScheme>
    <a:fontScheme name="自定义 7">
      <a:majorFont>
        <a:latin typeface="Segoe UI"/>
        <a:ea typeface="微软雅黑"/>
        <a:cs typeface=""/>
      </a:majorFont>
      <a:minorFont>
        <a:latin typeface="Calibri"/>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effectLst>
          <a:outerShdw blurRad="50800" dist="38100" dir="5400000" algn="t" rotWithShape="0">
            <a:prstClr val="black">
              <a:alpha val="40000"/>
            </a:prstClr>
          </a:outerShdw>
        </a:effec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951</TotalTime>
  <Words>1107</Words>
  <Application>Microsoft Office PowerPoint</Application>
  <PresentationFormat>宽屏</PresentationFormat>
  <Paragraphs>71</Paragraphs>
  <Slides>9</Slides>
  <Notes>9</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9</vt:i4>
      </vt:variant>
    </vt:vector>
  </HeadingPairs>
  <TitlesOfParts>
    <vt:vector size="16" baseType="lpstr">
      <vt:lpstr>宋体</vt:lpstr>
      <vt:lpstr>微软雅黑</vt:lpstr>
      <vt:lpstr>微软雅黑 Light</vt:lpstr>
      <vt:lpstr>Arial</vt:lpstr>
      <vt:lpstr>Calibri</vt:lpstr>
      <vt:lpstr>Segoe UI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My difficulties and my solutions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毕业论文答辩PPT-08</dc:title>
  <dc:creator>LEE SIMON</dc:creator>
  <cp:lastModifiedBy>MacBook Pro</cp:lastModifiedBy>
  <cp:revision>352</cp:revision>
  <dcterms:created xsi:type="dcterms:W3CDTF">2015-05-08T09:21:00Z</dcterms:created>
  <dcterms:modified xsi:type="dcterms:W3CDTF">2025-01-17T07:20:43Z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KSOTemplateUUID">
    <vt:lpwstr>v1.0_mb_lfSeCJPxr/YFlL1yQIuBTQ==</vt:lpwstr>
  </property>
  <property fmtid="{D5CDD505-2E9C-101B-9397-08002B2CF9AE}" pid="4" name="ICV">
    <vt:lpwstr>5414DFD2E1EF4D458732A78EABE1272F_11</vt:lpwstr>
  </property>
</Properties>
</file>