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42" r:id="rId3"/>
    <p:sldId id="343" r:id="rId4"/>
    <p:sldId id="344" r:id="rId5"/>
    <p:sldId id="352" r:id="rId6"/>
    <p:sldId id="350" r:id="rId7"/>
    <p:sldId id="351" r:id="rId8"/>
    <p:sldId id="353" r:id="rId9"/>
    <p:sldId id="354" r:id="rId10"/>
    <p:sldId id="355" r:id="rId11"/>
    <p:sldId id="346" r:id="rId12"/>
    <p:sldId id="357" r:id="rId13"/>
    <p:sldId id="356" r:id="rId14"/>
    <p:sldId id="347" r:id="rId15"/>
    <p:sldId id="358" r:id="rId16"/>
    <p:sldId id="348" r:id="rId17"/>
    <p:sldId id="349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2" r:id="rId31"/>
    <p:sldId id="371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4" r:id="rId43"/>
    <p:sldId id="383" r:id="rId44"/>
    <p:sldId id="385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66CCFF"/>
    <a:srgbClr val="FF99FF"/>
    <a:srgbClr val="FFFFCC"/>
    <a:srgbClr val="172F25"/>
    <a:srgbClr val="1F4133"/>
    <a:srgbClr val="B2B2B2"/>
    <a:srgbClr val="FFFFFF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239" autoAdjust="0"/>
    <p:restoredTop sz="81034" autoAdjust="0"/>
  </p:normalViewPr>
  <p:slideViewPr>
    <p:cSldViewPr>
      <p:cViewPr>
        <p:scale>
          <a:sx n="70" d="100"/>
          <a:sy n="70" d="100"/>
        </p:scale>
        <p:origin x="-1296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663B2E1-8C72-4339-A7DD-246B8CF20F97}" type="datetimeFigureOut">
              <a:rPr lang="zh-CN" altLang="en-US"/>
              <a:pPr>
                <a:defRPr/>
              </a:pPr>
              <a:t>2014-04-26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CE3ED2EA-95F0-42E7-BBCA-B0E332D33E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 the DAG may contain multiple isolated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Sub-graphs, counterintuitive causal relations and bidirectional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 due to the lacking of evidence, statistical errors or non-causal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 at all.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M5 is isolated, the causal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 M4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M2 is counterintuitive and the causal relation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M1 and M4 is bidirectional in Figure 6 (a).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procedure of conservative algorithm is the same as the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aggressive one except the initialization. We initialize some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directions in the graph before executing PC-algorithm. Compared with the aggressive algorithm,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conservative one can capture more causal relations and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the counterintuitive causal relations. For example, the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causal relation M1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SLO, lost by the aggressive algorithm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captured by the conservative algorithm and simultaneously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counterintuitive causal relation M4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M2 is eliminated in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8(b).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scalability: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CauseInfer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works in a distributed manner. Most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computation is done locally and the data exchange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hosts is very small only including the SLO information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send traffic of a specific service. Therefore our system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easy to scale up no matter adding new services or machines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large distributed system. To test the scalability of our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we deploy more services such as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Memcached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Tomcat. From Figure 14 we can see our system has only three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 degradation in precision from 4 services to 20 services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showing a good scalability.</a:t>
            </a: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scalability:CauseInfer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works in a distributed manner. Most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computation is done locally and the data exchange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hosts is very small only including the SLO information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send traffic of a specific service. Therefore our system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easy to scale up no matter adding new services or machines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large distributed system. To test the scalability of our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we deploy more services such as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Memcached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Tomcat. From Figure 14 we can see our system has only three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 degradation in precision from 4 services to 20 services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showing a good scalability. causality graph obtained by our method. But when the data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reaches 200, the causality graph becomes stable and the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 doesn’t change significantly. That’s the reason why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choose 200 in this paper.</a:t>
            </a:r>
          </a:p>
          <a:p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Some real failure events</a:t>
            </a:r>
            <a:r>
              <a:rPr lang="en-US" altLang="zh-CN" baseline="0" dirty="0" smtClean="0"/>
              <a:t> in modern cloud platform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Software</a:t>
            </a:r>
            <a:r>
              <a:rPr lang="en-US" altLang="zh-CN" baseline="0" dirty="0" smtClean="0"/>
              <a:t> services are deployed in different nodes (VM instance or physical machine). In each node the a metric causal graph is constructed.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 assume metric E on service II node is the root cause. When a SLO violation</a:t>
            </a:r>
          </a:p>
          <a:p>
            <a:r>
              <a:rPr lang="en-US" altLang="zh-CN" dirty="0" smtClean="0"/>
              <a:t>of service I is detected, the cause inference is triggered. After</a:t>
            </a:r>
          </a:p>
          <a:p>
            <a:r>
              <a:rPr lang="en-US" altLang="zh-CN" dirty="0" smtClean="0"/>
              <a:t>a cause inference in service I node, we locate the performance</a:t>
            </a:r>
          </a:p>
          <a:p>
            <a:r>
              <a:rPr lang="en-US" altLang="zh-CN" dirty="0" smtClean="0"/>
              <a:t>anomaly at metric A indicating the SLO violation of service II.</a:t>
            </a:r>
          </a:p>
          <a:p>
            <a:r>
              <a:rPr lang="en-US" altLang="zh-CN" dirty="0" smtClean="0"/>
              <a:t>Therefore the cause inference on service II node is triggered</a:t>
            </a:r>
          </a:p>
          <a:p>
            <a:r>
              <a:rPr lang="en-US" altLang="zh-CN" dirty="0" smtClean="0"/>
              <a:t>and executed according to the metric causality graph stored on</a:t>
            </a:r>
          </a:p>
          <a:p>
            <a:r>
              <a:rPr lang="en-US" altLang="zh-CN" dirty="0" smtClean="0"/>
              <a:t>this node. Finally, we find the root cause, metric E. The whole</a:t>
            </a:r>
          </a:p>
          <a:p>
            <a:r>
              <a:rPr lang="en-US" altLang="zh-CN" dirty="0" smtClean="0"/>
              <a:t>inference path is: SLO-&gt;A-&gt;D-&gt;E. It should be noticed</a:t>
            </a:r>
          </a:p>
          <a:p>
            <a:r>
              <a:rPr lang="en-US" altLang="zh-CN" dirty="0" smtClean="0"/>
              <a:t>that the inference result may contain multiple metrics due to</a:t>
            </a:r>
          </a:p>
          <a:p>
            <a:r>
              <a:rPr lang="en-US" altLang="zh-CN" dirty="0" smtClean="0"/>
              <a:t>the statistical error. Hence a root cause ranking procedure is</a:t>
            </a:r>
          </a:p>
          <a:p>
            <a:r>
              <a:rPr lang="en-US" altLang="zh-CN" dirty="0" smtClean="0"/>
              <a:t>necessary to decrease the false positive and select the most</a:t>
            </a:r>
          </a:p>
          <a:p>
            <a:r>
              <a:rPr lang="en-US" altLang="zh-CN" dirty="0" smtClean="0"/>
              <a:t>probable root causes.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CauseInfer</a:t>
            </a:r>
            <a:r>
              <a:rPr lang="en-US" altLang="zh-CN" dirty="0" smtClean="0"/>
              <a:t> system mainly contains two procedures: an offline</a:t>
            </a:r>
          </a:p>
          <a:p>
            <a:r>
              <a:rPr lang="en-US" altLang="zh-CN" dirty="0" smtClean="0"/>
              <a:t>causality graph building procedure and an online cause inference</a:t>
            </a:r>
          </a:p>
          <a:p>
            <a:r>
              <a:rPr lang="en-US" altLang="zh-CN" dirty="0" smtClean="0"/>
              <a:t>procedure. The online procedure consists of two modules:</a:t>
            </a:r>
          </a:p>
          <a:p>
            <a:r>
              <a:rPr lang="en-US" altLang="zh-CN" dirty="0" smtClean="0"/>
              <a:t>data collection and cause inference. The data collection module</a:t>
            </a:r>
          </a:p>
          <a:p>
            <a:r>
              <a:rPr lang="en-US" altLang="zh-CN" dirty="0" smtClean="0"/>
              <a:t>collects the runtime performance metrics from multiple data</a:t>
            </a:r>
          </a:p>
          <a:p>
            <a:r>
              <a:rPr lang="en-US" altLang="zh-CN" dirty="0" smtClean="0"/>
              <a:t>sources. The cause inference module is in charge of traversing</a:t>
            </a:r>
          </a:p>
          <a:p>
            <a:r>
              <a:rPr lang="en-US" altLang="zh-CN" dirty="0" smtClean="0"/>
              <a:t>and ranking the root causes according to the causality graph</a:t>
            </a:r>
          </a:p>
          <a:p>
            <a:r>
              <a:rPr lang="en-US" altLang="zh-CN" dirty="0" smtClean="0"/>
              <a:t>generated by the causality graph builder. The offline procedure</a:t>
            </a:r>
          </a:p>
          <a:p>
            <a:r>
              <a:rPr lang="en-US" altLang="zh-CN" dirty="0" smtClean="0"/>
              <a:t>contains two </a:t>
            </a:r>
            <a:r>
              <a:rPr lang="en-US" altLang="zh-CN" dirty="0" err="1" smtClean="0"/>
              <a:t>modules:change</a:t>
            </a:r>
            <a:r>
              <a:rPr lang="en-US" altLang="zh-CN" dirty="0" smtClean="0"/>
              <a:t> point detection module and</a:t>
            </a:r>
          </a:p>
          <a:p>
            <a:r>
              <a:rPr lang="en-US" altLang="zh-CN" dirty="0" smtClean="0"/>
              <a:t>causality graph building module. The change point detection</a:t>
            </a:r>
          </a:p>
          <a:p>
            <a:r>
              <a:rPr lang="en-US" altLang="zh-CN" dirty="0" smtClean="0"/>
              <a:t>module converts every metric to a binary data series using a</a:t>
            </a:r>
          </a:p>
          <a:p>
            <a:r>
              <a:rPr lang="en-US" altLang="zh-CN" dirty="0" smtClean="0"/>
              <a:t>Bayesian change point detection. The causality graph building</a:t>
            </a:r>
          </a:p>
          <a:p>
            <a:r>
              <a:rPr lang="en-US" altLang="zh-CN" dirty="0" smtClean="0"/>
              <a:t>module uses the </a:t>
            </a:r>
            <a:r>
              <a:rPr lang="en-US" altLang="zh-CN" dirty="0" err="1" smtClean="0"/>
              <a:t>binarized</a:t>
            </a:r>
            <a:r>
              <a:rPr lang="en-US" altLang="zh-CN" dirty="0" smtClean="0"/>
              <a:t> metrics to construct a two layered</a:t>
            </a:r>
          </a:p>
          <a:p>
            <a:r>
              <a:rPr lang="en-US" altLang="zh-CN" dirty="0" smtClean="0"/>
              <a:t>hierarchical causality graph.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Pearl’s cause-effect notion, if two variables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causal relationship, the changes of one variable will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 the changes of the other. So before causality graph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building, we first identify the changes in the time series.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solidFill>
                  <a:schemeClr val="tx2"/>
                </a:solidFill>
              </a:rPr>
              <a:t> Causal Markov condition says nothing about whether there are additional independence relationships, while the faithfulness tells us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the set of independence relations derived from Causal Markov is the exact set of     independence relations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Due to the statistical</a:t>
            </a:r>
            <a:r>
              <a:rPr lang="en-US" altLang="zh-CN" baseline="0" dirty="0" smtClean="0"/>
              <a:t> error, causal relationships may be wrong.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SXY is used to orientate the graph direction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3ED2EA-95F0-42E7-BBCA-B0E332D33EF4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002060"/>
            </a:gs>
            <a:gs pos="49001">
              <a:srgbClr val="002060"/>
            </a:gs>
            <a:gs pos="64999">
              <a:srgbClr val="F0EBD5"/>
            </a:gs>
            <a:gs pos="100000">
              <a:srgbClr val="D1C39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9"/>
          <p:cNvSpPr>
            <a:spLocks noChangeArrowheads="1"/>
          </p:cNvSpPr>
          <p:nvPr userDrawn="1"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343400"/>
            <a:ext cx="8763000" cy="914400"/>
          </a:xfrm>
        </p:spPr>
        <p:txBody>
          <a:bodyPr/>
          <a:lstStyle>
            <a:lvl1pPr>
              <a:defRPr sz="4000">
                <a:solidFill>
                  <a:srgbClr val="FFFFCC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5715000"/>
            <a:ext cx="62484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9850B-0B93-435E-9D92-438FBF27E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网络环境下软件老化模式及再生方法研究</a:t>
            </a:r>
            <a:r>
              <a:rPr lang="en-US" altLang="zh-CN"/>
              <a:t>, </a:t>
            </a:r>
            <a:r>
              <a:rPr lang="zh-CN" altLang="en-US"/>
              <a:t>西安交通大学  北京大学  中科院计算所</a:t>
            </a:r>
            <a:endParaRPr lang="en-US" altLang="zh-CN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B17F8-3224-49F4-A8E3-877CC0C39C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网络环境下软件老化模式及再生方法研究</a:t>
            </a:r>
            <a:r>
              <a:rPr lang="en-US" altLang="zh-CN"/>
              <a:t>, </a:t>
            </a:r>
            <a:r>
              <a:rPr lang="zh-CN" altLang="en-US"/>
              <a:t>西安交通大学  北京大学  中科院计算所</a:t>
            </a:r>
            <a:endParaRPr lang="en-US" altLang="zh-CN">
              <a:latin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2401"/>
            <a:ext cx="9144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229600" cy="5257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0A5A9-6DDF-41A2-9796-4DC26C4677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网络环境下软件老化模式及再生方法研究</a:t>
            </a:r>
            <a:r>
              <a:rPr lang="en-US" altLang="zh-CN"/>
              <a:t>, </a:t>
            </a:r>
            <a:r>
              <a:rPr lang="zh-CN" altLang="en-US"/>
              <a:t>西安交通大学  北京大学  中科院计算所</a:t>
            </a:r>
            <a:endParaRPr lang="en-US" altLang="zh-CN"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52201-7011-4BBE-A1F9-1B7895D1F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网络环境下软件老化模式及再生方法研究</a:t>
            </a:r>
            <a:r>
              <a:rPr lang="en-US" altLang="zh-CN"/>
              <a:t>, </a:t>
            </a:r>
            <a:r>
              <a:rPr lang="zh-CN" altLang="en-US"/>
              <a:t>西安交通大学  北京大学  中科院计算所</a:t>
            </a:r>
            <a:endParaRPr lang="en-US" altLang="zh-CN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F946B-8A33-4D85-9B4F-BD2ED11DFC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网络环境下软件老化模式及再生方法研究</a:t>
            </a:r>
            <a:r>
              <a:rPr lang="en-US" altLang="zh-CN"/>
              <a:t>, </a:t>
            </a:r>
            <a:r>
              <a:rPr lang="zh-CN" altLang="en-US"/>
              <a:t>西安交通大学  北京大学  中科院计算所</a:t>
            </a:r>
            <a:endParaRPr lang="en-US" altLang="zh-CN"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C88-EC9D-47D3-8801-5F15C4370F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网络环境下软件老化模式及再生方法研究</a:t>
            </a:r>
            <a:r>
              <a:rPr lang="en-US" altLang="zh-CN"/>
              <a:t>, </a:t>
            </a:r>
            <a:r>
              <a:rPr lang="zh-CN" altLang="en-US"/>
              <a:t>西安交通大学  北京大学  中科院计算所</a:t>
            </a:r>
            <a:endParaRPr lang="en-US" altLang="zh-CN"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2A1DC-F2A0-485F-B326-DB7D96D12C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网络环境下软件老化模式及再生方法研究</a:t>
            </a:r>
            <a:r>
              <a:rPr lang="en-US" altLang="zh-CN"/>
              <a:t>, </a:t>
            </a:r>
            <a:r>
              <a:rPr lang="zh-CN" altLang="en-US"/>
              <a:t>西安交通大学  北京大学  中科院计算所</a:t>
            </a:r>
            <a:endParaRPr lang="en-US" altLang="zh-CN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93CD0-B759-48D5-AE39-D3C29BAC76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网络环境下软件老化模式及再生方法研究</a:t>
            </a:r>
            <a:r>
              <a:rPr lang="en-US" altLang="zh-CN"/>
              <a:t>, </a:t>
            </a:r>
            <a:r>
              <a:rPr lang="zh-CN" altLang="en-US"/>
              <a:t>西安交通大学  北京大学  中科院计算所</a:t>
            </a:r>
            <a:endParaRPr lang="en-US" altLang="zh-CN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3A98F-70E1-465B-B9B5-1CB3BF46A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网络环境下软件老化模式及再生方法研究</a:t>
            </a:r>
            <a:r>
              <a:rPr lang="en-US" altLang="zh-CN"/>
              <a:t>, </a:t>
            </a:r>
            <a:r>
              <a:rPr lang="zh-CN" altLang="en-US"/>
              <a:t>西安交通大学  北京大学  中科院计算所</a:t>
            </a:r>
            <a:endParaRPr lang="en-US" altLang="zh-CN"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89D0D-CF09-4E58-9065-412FD78294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网络环境下软件老化模式及再生方法研究</a:t>
            </a:r>
            <a:r>
              <a:rPr lang="en-US" altLang="zh-CN"/>
              <a:t>, </a:t>
            </a:r>
            <a:r>
              <a:rPr lang="zh-CN" altLang="en-US"/>
              <a:t>西安交通大学  北京大学  中科院计算所</a:t>
            </a:r>
            <a:endParaRPr lang="en-US" altLang="zh-CN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A4708-1F17-4BF7-A4CE-E8D337990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网络环境下软件老化模式及再生方法研究</a:t>
            </a:r>
            <a:r>
              <a:rPr lang="en-US" altLang="zh-CN"/>
              <a:t>, </a:t>
            </a:r>
            <a:r>
              <a:rPr lang="zh-CN" altLang="en-US"/>
              <a:t>西安交通大学  北京大学  中科院计算所</a:t>
            </a:r>
            <a:endParaRPr lang="en-US" altLang="zh-CN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9" descr="m_02"/>
          <p:cNvPicPr>
            <a:picLocks noChangeAspect="1" noChangeArrowheads="1"/>
          </p:cNvPicPr>
          <p:nvPr/>
        </p:nvPicPr>
        <p:blipFill>
          <a:blip r:embed="rId14"/>
          <a:srcRect t="35193" b="14938"/>
          <a:stretch>
            <a:fillRect/>
          </a:stretch>
        </p:blipFill>
        <p:spPr bwMode="ltGray"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508750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BA5FCAB-0195-4D4E-850D-9BFC04FF2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0" y="152400"/>
            <a:ext cx="9144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114" name="Rectangle 90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838200"/>
            <a:ext cx="91440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5" name="Rectangle 9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559550"/>
            <a:ext cx="28956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网络环境下软件老化模式及再生方法研究</a:t>
            </a:r>
            <a:r>
              <a:rPr lang="en-US" altLang="zh-CN"/>
              <a:t>, </a:t>
            </a:r>
            <a:r>
              <a:rPr lang="zh-CN" altLang="en-US"/>
              <a:t>西安交通大学  北京大学  中科院计算所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henpengfei@outlook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2F25"/>
            </a:gs>
            <a:gs pos="63000">
              <a:srgbClr val="172F25"/>
            </a:gs>
            <a:gs pos="64999">
              <a:srgbClr val="F0EBD5"/>
            </a:gs>
            <a:gs pos="100000">
              <a:srgbClr val="D1C39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5" descr="xjtu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8"/>
            <a:ext cx="1057275" cy="1057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2571744"/>
            <a:ext cx="8632825" cy="823912"/>
          </a:xfrm>
        </p:spPr>
        <p:txBody>
          <a:bodyPr/>
          <a:lstStyle/>
          <a:p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CauseInfer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:  Automatic and Distributed Performance Diagnosis with Hierarchical Causality Graph in Large Distributed Systems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00" y="3429000"/>
            <a:ext cx="7143800" cy="571499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solidFill>
                  <a:schemeClr val="bg1"/>
                </a:solidFill>
              </a:rPr>
              <a:t>Pengfei</a:t>
            </a:r>
            <a:r>
              <a:rPr lang="en-US" altLang="zh-CN" dirty="0" smtClean="0">
                <a:solidFill>
                  <a:schemeClr val="bg1"/>
                </a:solidFill>
              </a:rPr>
              <a:t> Chen, Yong </a:t>
            </a:r>
            <a:r>
              <a:rPr lang="en-US" altLang="zh-CN" dirty="0" err="1" smtClean="0">
                <a:solidFill>
                  <a:schemeClr val="bg1"/>
                </a:solidFill>
              </a:rPr>
              <a:t>Qi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</a:rPr>
              <a:t>Pengfei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Zheng</a:t>
            </a:r>
            <a:r>
              <a:rPr lang="en-US" altLang="zh-CN" dirty="0" smtClean="0">
                <a:solidFill>
                  <a:schemeClr val="bg1"/>
                </a:solidFill>
              </a:rPr>
              <a:t>, Di </a:t>
            </a:r>
            <a:r>
              <a:rPr lang="en-US" altLang="zh-CN" dirty="0" err="1" smtClean="0">
                <a:solidFill>
                  <a:schemeClr val="bg1"/>
                </a:solidFill>
              </a:rPr>
              <a:t>Hou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eaLnBrk="1" hangingPunct="1"/>
            <a:endParaRPr lang="zh-CN" altLang="en-US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794" y="64291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Xi’an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Jiaotong</a:t>
            </a:r>
            <a:r>
              <a:rPr lang="en-US" altLang="zh-CN" sz="2000" dirty="0" smtClean="0">
                <a:solidFill>
                  <a:schemeClr val="bg1"/>
                </a:solidFill>
              </a:rPr>
              <a:t> University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4572008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Slides Author:  </a:t>
            </a:r>
            <a:r>
              <a:rPr lang="en-US" altLang="zh-CN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Pengfei</a:t>
            </a:r>
            <a:r>
              <a:rPr lang="en-US" altLang="zh-CN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Chen</a:t>
            </a:r>
          </a:p>
          <a:p>
            <a:r>
              <a:rPr lang="en-US" altLang="zh-CN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Presented by:  Lei Yang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6" y="5857892"/>
            <a:ext cx="500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2014-05-01</a:t>
            </a:r>
          </a:p>
          <a:p>
            <a:pPr algn="r"/>
            <a:r>
              <a:rPr lang="en-US" altLang="zh-CN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Contact author: chenpengfei@outlook.com</a:t>
            </a:r>
            <a:endParaRPr lang="zh-CN" altLang="en-US" b="1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Weaknesses of  previous works</a:t>
            </a:r>
          </a:p>
          <a:p>
            <a:pPr marL="540000">
              <a:buFont typeface="Wingdings" pitchFamily="2" charset="2"/>
              <a:buChar char="Ø"/>
            </a:pPr>
            <a:r>
              <a:rPr lang="en-US" altLang="zh-CN" sz="1800" b="1" dirty="0" smtClean="0">
                <a:solidFill>
                  <a:schemeClr val="tx2"/>
                </a:solidFill>
              </a:rPr>
              <a:t>Log-based method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   </a:t>
            </a:r>
            <a:r>
              <a:rPr lang="en-US" altLang="zh-CN" sz="1800" dirty="0" smtClean="0">
                <a:solidFill>
                  <a:srgbClr val="C00000"/>
                </a:solidFill>
              </a:rPr>
              <a:t>Hard to work on line</a:t>
            </a:r>
            <a:r>
              <a:rPr lang="en-US" altLang="zh-CN" sz="1800" dirty="0" smtClean="0">
                <a:solidFill>
                  <a:schemeClr val="tx2"/>
                </a:solidFill>
              </a:rPr>
              <a:t>!</a:t>
            </a:r>
          </a:p>
          <a:p>
            <a:pPr marL="540000">
              <a:buFont typeface="Wingdings" pitchFamily="2" charset="2"/>
              <a:buChar char="Ø"/>
            </a:pPr>
            <a:r>
              <a:rPr lang="en-US" altLang="zh-CN" sz="1800" b="1" dirty="0" smtClean="0">
                <a:solidFill>
                  <a:schemeClr val="tx2"/>
                </a:solidFill>
              </a:rPr>
              <a:t>Trace-based method</a:t>
            </a:r>
          </a:p>
          <a:p>
            <a:pPr marL="540000"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The </a:t>
            </a:r>
            <a:r>
              <a:rPr lang="en-US" altLang="zh-CN" sz="1800" dirty="0" smtClean="0">
                <a:solidFill>
                  <a:srgbClr val="C00000"/>
                </a:solidFill>
              </a:rPr>
              <a:t>overhead is too high </a:t>
            </a:r>
            <a:r>
              <a:rPr lang="en-US" altLang="zh-CN" sz="1800" dirty="0" smtClean="0">
                <a:solidFill>
                  <a:schemeClr val="tx2"/>
                </a:solidFill>
              </a:rPr>
              <a:t>due to the code instrumentation! </a:t>
            </a:r>
          </a:p>
          <a:p>
            <a:pPr marL="540000">
              <a:buFont typeface="Wingdings" pitchFamily="2" charset="2"/>
              <a:buChar char="Ø"/>
            </a:pPr>
            <a:r>
              <a:rPr lang="en-US" altLang="zh-CN" sz="1800" b="1" dirty="0" smtClean="0">
                <a:solidFill>
                  <a:schemeClr val="tx2"/>
                </a:solidFill>
              </a:rPr>
              <a:t>Signature-based method</a:t>
            </a:r>
          </a:p>
          <a:p>
            <a:pPr marL="540000"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Need </a:t>
            </a:r>
            <a:r>
              <a:rPr lang="en-US" altLang="zh-CN" sz="1800" dirty="0" smtClean="0">
                <a:solidFill>
                  <a:srgbClr val="C00000"/>
                </a:solidFill>
              </a:rPr>
              <a:t>labeled data </a:t>
            </a:r>
            <a:r>
              <a:rPr lang="en-US" altLang="zh-CN" sz="1800" dirty="0" smtClean="0">
                <a:solidFill>
                  <a:schemeClr val="tx2"/>
                </a:solidFill>
              </a:rPr>
              <a:t>in order to employ supervised learning model!</a:t>
            </a:r>
          </a:p>
          <a:p>
            <a:pPr marL="540000"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chemeClr val="tx2"/>
                </a:solidFill>
              </a:rPr>
              <a:t>Dependency graph-based method</a:t>
            </a:r>
          </a:p>
          <a:p>
            <a:pPr marL="540000"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</a:t>
            </a:r>
            <a:r>
              <a:rPr lang="en-US" altLang="zh-CN" sz="1800" dirty="0" smtClean="0">
                <a:solidFill>
                  <a:srgbClr val="C00000"/>
                </a:solidFill>
              </a:rPr>
              <a:t>Coarse granularity</a:t>
            </a:r>
            <a:r>
              <a:rPr lang="en-US" altLang="zh-CN" sz="1800" dirty="0" smtClean="0">
                <a:solidFill>
                  <a:schemeClr val="tx2"/>
                </a:solidFill>
              </a:rPr>
              <a:t>! </a:t>
            </a: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Our contributions</a:t>
            </a:r>
          </a:p>
          <a:p>
            <a:pPr marL="540000"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chemeClr val="tx2"/>
                </a:solidFill>
              </a:rPr>
              <a:t>  Introduce a new change point detection method </a:t>
            </a:r>
          </a:p>
          <a:p>
            <a:pPr marL="540000"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chemeClr val="tx2"/>
                </a:solidFill>
              </a:rPr>
              <a:t>  A light-weighted service dependency construction method</a:t>
            </a:r>
          </a:p>
          <a:p>
            <a:pPr marL="540000"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chemeClr val="tx2"/>
                </a:solidFill>
              </a:rPr>
              <a:t>  A new causality graph construction method</a:t>
            </a:r>
          </a:p>
          <a:p>
            <a:pPr marL="540000"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chemeClr val="tx2"/>
                </a:solidFill>
              </a:rPr>
              <a:t>  An efficient prototype </a:t>
            </a:r>
            <a:r>
              <a:rPr lang="en-US" altLang="zh-CN" sz="1800" i="1" dirty="0" err="1" smtClean="0">
                <a:solidFill>
                  <a:schemeClr val="tx2"/>
                </a:solidFill>
              </a:rPr>
              <a:t>CauseInfer</a:t>
            </a:r>
            <a:r>
              <a:rPr lang="en-US" altLang="zh-CN" sz="1800" i="1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 smtClean="0">
                <a:solidFill>
                  <a:schemeClr val="tx2"/>
                </a:solidFill>
              </a:rPr>
              <a:t>     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   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Formulation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The performance diagnosis problem is formulated as  a inference problem.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The whole software system is abstracted as a two layered hierarchical graph:  Service dependence graph and system metric causal graph, the cause inference is conducted on the graph.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 </a:t>
            </a:r>
          </a:p>
          <a:p>
            <a:pPr>
              <a:buNone/>
            </a:pPr>
            <a:r>
              <a:rPr lang="en-US" altLang="zh-CN" sz="2000" i="1" dirty="0" smtClean="0">
                <a:solidFill>
                  <a:schemeClr val="tx2"/>
                </a:solidFill>
              </a:rPr>
              <a:t>     </a:t>
            </a:r>
          </a:p>
          <a:p>
            <a:pPr>
              <a:buNone/>
            </a:pPr>
            <a:r>
              <a:rPr lang="en-US" altLang="zh-CN" sz="2000" i="1" dirty="0" smtClean="0">
                <a:solidFill>
                  <a:schemeClr val="tx2"/>
                </a:solidFill>
              </a:rPr>
              <a:t>      </a:t>
            </a:r>
            <a:endParaRPr lang="zh-CN" altLang="en-US" sz="2000" i="1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285852" y="2786058"/>
            <a:ext cx="2214578" cy="107157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Performance diagnosis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57818" y="2786058"/>
            <a:ext cx="2214578" cy="107157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Inference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 rot="5400000">
            <a:off x="2000232" y="4000504"/>
            <a:ext cx="714380" cy="428628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5400000">
            <a:off x="6143636" y="4000505"/>
            <a:ext cx="714380" cy="428628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14546" y="4572008"/>
            <a:ext cx="1500198" cy="50006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</a:rPr>
              <a:t>Fault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71604" y="4929198"/>
            <a:ext cx="1500198" cy="50006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</a:rPr>
              <a:t>Failure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81062" y="4581532"/>
            <a:ext cx="1500198" cy="50006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</a:rPr>
              <a:t>Anomaly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7356" y="5763300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Why?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500430" y="3929066"/>
            <a:ext cx="2000264" cy="571504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72198" y="457200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Anomaly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0694" y="507207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CPU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15140" y="507207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Memory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0760" y="5662214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Disk queue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29322" y="6376594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 Configuration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cxnSp>
        <p:nvCxnSpPr>
          <p:cNvPr id="24" name="直接箭头连接符 23"/>
          <p:cNvCxnSpPr>
            <a:stCxn id="17" idx="2"/>
            <a:endCxn id="18" idx="0"/>
          </p:cNvCxnSpPr>
          <p:nvPr/>
        </p:nvCxnSpPr>
        <p:spPr>
          <a:xfrm rot="5400000">
            <a:off x="6241475" y="4741285"/>
            <a:ext cx="161512" cy="5000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2"/>
            <a:endCxn id="19" idx="0"/>
          </p:cNvCxnSpPr>
          <p:nvPr/>
        </p:nvCxnSpPr>
        <p:spPr>
          <a:xfrm rot="16200000" flipH="1">
            <a:off x="6848698" y="4634128"/>
            <a:ext cx="161512" cy="7143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0" idx="0"/>
          </p:cNvCxnSpPr>
          <p:nvPr/>
        </p:nvCxnSpPr>
        <p:spPr>
          <a:xfrm rot="16200000" flipH="1">
            <a:off x="6232157" y="5250669"/>
            <a:ext cx="251586" cy="57150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2"/>
            <a:endCxn id="20" idx="0"/>
          </p:cNvCxnSpPr>
          <p:nvPr/>
        </p:nvCxnSpPr>
        <p:spPr>
          <a:xfrm rot="5400000">
            <a:off x="6839380" y="5214950"/>
            <a:ext cx="251586" cy="64294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2"/>
            <a:endCxn id="22" idx="0"/>
          </p:cNvCxnSpPr>
          <p:nvPr/>
        </p:nvCxnSpPr>
        <p:spPr>
          <a:xfrm rot="16200000" flipH="1">
            <a:off x="6473648" y="6170821"/>
            <a:ext cx="375826" cy="3571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8" idx="2"/>
          </p:cNvCxnSpPr>
          <p:nvPr/>
        </p:nvCxnSpPr>
        <p:spPr>
          <a:xfrm rot="5400000">
            <a:off x="5669971" y="5312789"/>
            <a:ext cx="304388" cy="5000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9" idx="2"/>
          </p:cNvCxnSpPr>
          <p:nvPr/>
        </p:nvCxnSpPr>
        <p:spPr>
          <a:xfrm rot="16200000" flipH="1">
            <a:off x="7384483" y="5312789"/>
            <a:ext cx="375826" cy="57150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429256" y="5856304"/>
            <a:ext cx="285752" cy="1588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715272" y="5857892"/>
            <a:ext cx="285752" cy="1588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Service dependence graph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 Definition: </a:t>
            </a:r>
            <a:r>
              <a:rPr lang="en-US" altLang="zh-CN" sz="1800" dirty="0" smtClean="0">
                <a:solidFill>
                  <a:schemeClr val="tx2"/>
                </a:solidFill>
              </a:rPr>
              <a:t>service A depends on service B,  that is A </a:t>
            </a:r>
            <a:r>
              <a:rPr lang="en-US" altLang="zh-CN" sz="1800" dirty="0" smtClean="0">
                <a:solidFill>
                  <a:schemeClr val="tx2"/>
                </a:solidFill>
                <a:sym typeface="Wingdings" pitchFamily="2" charset="2"/>
              </a:rPr>
              <a:t> B, if  service A requires service B to satisfy certain requests from its clients.  For standard 3-tier system: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/>
            </a:r>
            <a:br>
              <a:rPr lang="en-US" altLang="zh-CN" sz="1800" dirty="0" smtClean="0">
                <a:solidFill>
                  <a:schemeClr val="tx2"/>
                </a:solidFill>
              </a:rPr>
            </a:br>
            <a:endParaRPr lang="en-US" altLang="zh-CN" sz="1800" dirty="0" smtClean="0">
              <a:solidFill>
                <a:schemeClr val="tx2"/>
              </a:solidFill>
            </a:endParaRPr>
          </a:p>
          <a:p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However anomaly propagates along the opposite direction.</a:t>
            </a: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Metric causal graph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Definition:  </a:t>
            </a:r>
            <a:r>
              <a:rPr lang="en-US" altLang="zh-CN" sz="1800" dirty="0" smtClean="0">
                <a:solidFill>
                  <a:schemeClr val="tx2"/>
                </a:solidFill>
              </a:rPr>
              <a:t>A is a cause of B if change of metric A can cause change of metric B, that is  A</a:t>
            </a:r>
            <a:r>
              <a:rPr lang="en-US" altLang="zh-CN" sz="1800" dirty="0" smtClean="0">
                <a:solidFill>
                  <a:schemeClr val="tx2"/>
                </a:solidFill>
                <a:sym typeface="Wingdings" pitchFamily="2" charset="2"/>
              </a:rPr>
              <a:t>B.  A collection of metrics can be constructed as a DAG.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4214810" y="2643182"/>
            <a:ext cx="428628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214810" y="3571876"/>
            <a:ext cx="428628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71736" y="3071810"/>
            <a:ext cx="428628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072198" y="3071810"/>
            <a:ext cx="428628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14744" y="2214554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Application service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3907041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Application service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29322" y="2714620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Database service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3042" y="271462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Web service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cxnSp>
        <p:nvCxnSpPr>
          <p:cNvPr id="19" name="直接箭头连接符 18"/>
          <p:cNvCxnSpPr>
            <a:stCxn id="12" idx="6"/>
            <a:endCxn id="10" idx="2"/>
          </p:cNvCxnSpPr>
          <p:nvPr/>
        </p:nvCxnSpPr>
        <p:spPr>
          <a:xfrm flipV="1">
            <a:off x="3000364" y="2821777"/>
            <a:ext cx="1214446" cy="4286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6"/>
            <a:endCxn id="13" idx="1"/>
          </p:cNvCxnSpPr>
          <p:nvPr/>
        </p:nvCxnSpPr>
        <p:spPr>
          <a:xfrm>
            <a:off x="4643438" y="2821777"/>
            <a:ext cx="1491531" cy="30234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6"/>
            <a:endCxn id="11" idx="2"/>
          </p:cNvCxnSpPr>
          <p:nvPr/>
        </p:nvCxnSpPr>
        <p:spPr>
          <a:xfrm>
            <a:off x="3000364" y="3250405"/>
            <a:ext cx="1214446" cy="5000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6"/>
            <a:endCxn id="13" idx="3"/>
          </p:cNvCxnSpPr>
          <p:nvPr/>
        </p:nvCxnSpPr>
        <p:spPr>
          <a:xfrm flipV="1">
            <a:off x="4643438" y="3376691"/>
            <a:ext cx="1491531" cy="3737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214810" y="5500702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572000" y="6072206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500430" y="5929330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29256" y="6000768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72066" y="5429264"/>
            <a:ext cx="357190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0" idx="5"/>
          </p:cNvCxnSpPr>
          <p:nvPr/>
        </p:nvCxnSpPr>
        <p:spPr>
          <a:xfrm rot="16200000" flipV="1">
            <a:off x="5359088" y="5752005"/>
            <a:ext cx="266623" cy="23090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2"/>
            <a:endCxn id="26" idx="6"/>
          </p:cNvCxnSpPr>
          <p:nvPr/>
        </p:nvCxnSpPr>
        <p:spPr>
          <a:xfrm rot="10800000" flipV="1">
            <a:off x="4572000" y="5607859"/>
            <a:ext cx="500066" cy="7143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7" idx="0"/>
          </p:cNvCxnSpPr>
          <p:nvPr/>
        </p:nvCxnSpPr>
        <p:spPr>
          <a:xfrm rot="10800000" flipV="1">
            <a:off x="4750596" y="5786454"/>
            <a:ext cx="321471" cy="28575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8" idx="7"/>
          </p:cNvCxnSpPr>
          <p:nvPr/>
        </p:nvCxnSpPr>
        <p:spPr>
          <a:xfrm rot="10800000" flipV="1">
            <a:off x="3805312" y="5786453"/>
            <a:ext cx="409499" cy="1951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7" idx="1"/>
            <a:endCxn id="26" idx="4"/>
          </p:cNvCxnSpPr>
          <p:nvPr/>
        </p:nvCxnSpPr>
        <p:spPr>
          <a:xfrm rot="16200000" flipV="1">
            <a:off x="4375546" y="5875752"/>
            <a:ext cx="266623" cy="23090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标注 41"/>
          <p:cNvSpPr/>
          <p:nvPr/>
        </p:nvSpPr>
        <p:spPr>
          <a:xfrm>
            <a:off x="6072198" y="3500438"/>
            <a:ext cx="2857520" cy="500066"/>
          </a:xfrm>
          <a:prstGeom prst="wedgeRoundRectCallout">
            <a:avLst>
              <a:gd name="adj1" fmla="val -73847"/>
              <a:gd name="adj2" fmla="val -36569"/>
              <a:gd name="adj3" fmla="val 16667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Locate causes at service or node granularity</a:t>
            </a:r>
            <a:endParaRPr lang="zh-CN" altLang="en-US" dirty="0"/>
          </a:p>
        </p:txBody>
      </p:sp>
      <p:sp>
        <p:nvSpPr>
          <p:cNvPr id="43" name="圆角矩形标注 42"/>
          <p:cNvSpPr/>
          <p:nvPr/>
        </p:nvSpPr>
        <p:spPr>
          <a:xfrm>
            <a:off x="6072198" y="5643578"/>
            <a:ext cx="2857520" cy="500066"/>
          </a:xfrm>
          <a:prstGeom prst="wedgeRoundRectCallout">
            <a:avLst>
              <a:gd name="adj1" fmla="val -73847"/>
              <a:gd name="adj2" fmla="val -36569"/>
              <a:gd name="adj3" fmla="val 16667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Locate causes at metric granularity (real causes)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214422"/>
            <a:ext cx="614366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Formulation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A case</a:t>
            </a:r>
          </a:p>
          <a:p>
            <a:pPr>
              <a:buNone/>
            </a:pPr>
            <a:r>
              <a:rPr lang="en-US" altLang="zh-CN" sz="2000" i="1" dirty="0" smtClean="0">
                <a:solidFill>
                  <a:schemeClr val="tx2"/>
                </a:solidFill>
              </a:rPr>
              <a:t>     </a:t>
            </a:r>
          </a:p>
          <a:p>
            <a:pPr>
              <a:buNone/>
            </a:pPr>
            <a:r>
              <a:rPr lang="en-US" altLang="zh-CN" sz="2000" i="1" dirty="0" smtClean="0">
                <a:solidFill>
                  <a:schemeClr val="tx2"/>
                </a:solidFill>
              </a:rPr>
              <a:t>      </a:t>
            </a:r>
            <a:endParaRPr lang="zh-CN" altLang="en-US" sz="2000" i="1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500166" y="5895164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</a:rPr>
              <a:t>Inference path:</a:t>
            </a:r>
            <a:endParaRPr lang="zh-CN" altLang="en-US" sz="1600" b="1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86182" y="5947966"/>
            <a:ext cx="214314" cy="214314"/>
          </a:xfrm>
          <a:prstGeom prst="ellipse">
            <a:avLst/>
          </a:prstGeom>
          <a:solidFill>
            <a:schemeClr val="accent3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72000" y="5947966"/>
            <a:ext cx="214314" cy="2143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357818" y="5947966"/>
            <a:ext cx="214314" cy="2143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15074" y="5947966"/>
            <a:ext cx="214314" cy="21431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929454" y="5947966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8" idx="6"/>
            <a:endCxn id="9" idx="2"/>
          </p:cNvCxnSpPr>
          <p:nvPr/>
        </p:nvCxnSpPr>
        <p:spPr>
          <a:xfrm>
            <a:off x="4000496" y="6055123"/>
            <a:ext cx="571504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6"/>
            <a:endCxn id="10" idx="2"/>
          </p:cNvCxnSpPr>
          <p:nvPr/>
        </p:nvCxnSpPr>
        <p:spPr>
          <a:xfrm>
            <a:off x="4786314" y="6055123"/>
            <a:ext cx="571504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6"/>
            <a:endCxn id="11" idx="2"/>
          </p:cNvCxnSpPr>
          <p:nvPr/>
        </p:nvCxnSpPr>
        <p:spPr>
          <a:xfrm>
            <a:off x="5572132" y="6055123"/>
            <a:ext cx="642942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6"/>
            <a:endCxn id="12" idx="2"/>
          </p:cNvCxnSpPr>
          <p:nvPr/>
        </p:nvCxnSpPr>
        <p:spPr>
          <a:xfrm>
            <a:off x="6429388" y="6055123"/>
            <a:ext cx="500066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1868" y="6162280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SLO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00562" y="616228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A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80" y="616228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A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3636" y="616228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D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16" y="616228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E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00430" y="5643578"/>
            <a:ext cx="1500198" cy="857256"/>
          </a:xfrm>
          <a:prstGeom prst="rect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</a:rPr>
              <a:t>Service –I</a:t>
            </a:r>
          </a:p>
          <a:p>
            <a:pPr algn="ctr"/>
            <a:endParaRPr lang="en-US" altLang="zh-CN" sz="1600" dirty="0" smtClean="0">
              <a:solidFill>
                <a:schemeClr val="tx2"/>
              </a:solidFill>
            </a:endParaRPr>
          </a:p>
          <a:p>
            <a:pPr algn="ctr"/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14942" y="5643578"/>
            <a:ext cx="2000264" cy="857256"/>
          </a:xfrm>
          <a:prstGeom prst="rect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</a:rPr>
              <a:t>Service –II</a:t>
            </a:r>
          </a:p>
          <a:p>
            <a:pPr algn="ctr"/>
            <a:endParaRPr lang="en-US" altLang="zh-CN" sz="1600" dirty="0" smtClean="0">
              <a:solidFill>
                <a:schemeClr val="tx2"/>
              </a:solidFill>
            </a:endParaRPr>
          </a:p>
          <a:p>
            <a:pPr algn="ctr"/>
            <a:endParaRPr lang="zh-CN" alt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Framework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71678"/>
            <a:ext cx="82200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Data collection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</a:t>
            </a:r>
            <a:r>
              <a:rPr lang="en-US" altLang="zh-CN" sz="1800" dirty="0" smtClean="0">
                <a:solidFill>
                  <a:schemeClr val="tx2"/>
                </a:solidFill>
              </a:rPr>
              <a:t>This module collects multiple data sources across different software stacks including: </a:t>
            </a:r>
            <a:r>
              <a:rPr lang="en-US" altLang="zh-CN" sz="1800" b="1" i="1" dirty="0" smtClean="0">
                <a:solidFill>
                  <a:schemeClr val="tx2"/>
                </a:solidFill>
              </a:rPr>
              <a:t>Application</a:t>
            </a:r>
            <a:r>
              <a:rPr lang="zh-CN" altLang="en-US" sz="1800" b="1" i="1" dirty="0" smtClean="0">
                <a:solidFill>
                  <a:schemeClr val="tx2"/>
                </a:solidFill>
              </a:rPr>
              <a:t>、</a:t>
            </a:r>
            <a:r>
              <a:rPr lang="en-US" altLang="zh-CN" sz="1800" b="1" i="1" dirty="0" smtClean="0">
                <a:solidFill>
                  <a:schemeClr val="tx2"/>
                </a:solidFill>
              </a:rPr>
              <a:t>Process</a:t>
            </a:r>
            <a:r>
              <a:rPr lang="zh-CN" altLang="en-US" sz="1800" b="1" i="1" dirty="0" smtClean="0">
                <a:solidFill>
                  <a:schemeClr val="tx2"/>
                </a:solidFill>
              </a:rPr>
              <a:t>、</a:t>
            </a:r>
            <a:r>
              <a:rPr lang="en-US" altLang="zh-CN" sz="1800" b="1" i="1" dirty="0" smtClean="0">
                <a:solidFill>
                  <a:schemeClr val="tx2"/>
                </a:solidFill>
              </a:rPr>
              <a:t>OS</a:t>
            </a:r>
          </a:p>
          <a:p>
            <a:pPr>
              <a:buNone/>
            </a:pPr>
            <a:endParaRPr lang="en-US" altLang="zh-CN" sz="1800" b="1" i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b="1" i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b="1" i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b="1" i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b="1" i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b="1" i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b="1" i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1800" b="1" i="1" dirty="0" smtClean="0">
                <a:solidFill>
                  <a:schemeClr val="tx2"/>
                </a:solidFill>
              </a:rPr>
              <a:t>     </a:t>
            </a:r>
            <a:r>
              <a:rPr lang="en-US" altLang="zh-CN" sz="1800" dirty="0" smtClean="0">
                <a:solidFill>
                  <a:schemeClr val="tx2"/>
                </a:solidFill>
              </a:rPr>
              <a:t>To provide a unified SLA of different applications (e.g.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Hadoop</a:t>
            </a:r>
            <a:r>
              <a:rPr lang="en-US" altLang="zh-CN" sz="1800" dirty="0" smtClean="0">
                <a:solidFill>
                  <a:schemeClr val="tx2"/>
                </a:solidFill>
              </a:rPr>
              <a:t>, Tomcat,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Httpd</a:t>
            </a:r>
            <a:r>
              <a:rPr lang="en-US" altLang="zh-CN" sz="1800" dirty="0" smtClean="0">
                <a:solidFill>
                  <a:schemeClr val="tx2"/>
                </a:solidFill>
              </a:rPr>
              <a:t>)</a:t>
            </a:r>
            <a:r>
              <a:rPr lang="zh-CN" altLang="en-US" sz="1800" dirty="0" smtClean="0">
                <a:solidFill>
                  <a:schemeClr val="tx2"/>
                </a:solidFill>
              </a:rPr>
              <a:t>， </a:t>
            </a:r>
            <a:r>
              <a:rPr lang="en-US" altLang="zh-CN" sz="1800" dirty="0" smtClean="0">
                <a:solidFill>
                  <a:schemeClr val="tx2"/>
                </a:solidFill>
              </a:rPr>
              <a:t>a new metric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TCP_LATENCE</a:t>
            </a:r>
            <a:r>
              <a:rPr lang="en-US" altLang="zh-CN" sz="1800" dirty="0" smtClean="0">
                <a:solidFill>
                  <a:schemeClr val="tx2"/>
                </a:solidFill>
              </a:rPr>
              <a:t> is proposed.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429000" y="6437312"/>
            <a:ext cx="2133600" cy="307975"/>
          </a:xfrm>
        </p:spPr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57224" y="3929066"/>
            <a:ext cx="278608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Hardware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7224" y="3500438"/>
            <a:ext cx="278608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Operating System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71802" y="2285992"/>
            <a:ext cx="1281915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Data Collection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7224" y="2857496"/>
            <a:ext cx="1357322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Application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29190" y="2285992"/>
            <a:ext cx="1281915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Data Collection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643306" y="3784602"/>
            <a:ext cx="2000264" cy="1588"/>
          </a:xfrm>
          <a:prstGeom prst="line">
            <a:avLst/>
          </a:prstGeom>
          <a:ln w="381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643570" y="3929066"/>
            <a:ext cx="278608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Hardware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43570" y="3500438"/>
            <a:ext cx="278608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Operating System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72330" y="2857496"/>
            <a:ext cx="1357322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Application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23" name="肘形连接符 22"/>
          <p:cNvCxnSpPr>
            <a:stCxn id="13" idx="3"/>
            <a:endCxn id="12" idx="1"/>
          </p:cNvCxnSpPr>
          <p:nvPr/>
        </p:nvCxnSpPr>
        <p:spPr>
          <a:xfrm flipV="1">
            <a:off x="2214546" y="2607463"/>
            <a:ext cx="857256" cy="5715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形状 26"/>
          <p:cNvCxnSpPr>
            <a:endCxn id="12" idx="3"/>
          </p:cNvCxnSpPr>
          <p:nvPr/>
        </p:nvCxnSpPr>
        <p:spPr>
          <a:xfrm rot="16200000" flipV="1">
            <a:off x="3909215" y="3051966"/>
            <a:ext cx="1178727" cy="289721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H="1" flipV="1">
            <a:off x="3000364" y="3214686"/>
            <a:ext cx="571504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0" idx="1"/>
            <a:endCxn id="15" idx="3"/>
          </p:cNvCxnSpPr>
          <p:nvPr/>
        </p:nvCxnSpPr>
        <p:spPr>
          <a:xfrm rot="10800000">
            <a:off x="6211106" y="2607463"/>
            <a:ext cx="861225" cy="57150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 flipH="1" flipV="1">
            <a:off x="5643570" y="3214686"/>
            <a:ext cx="571504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形状 38"/>
          <p:cNvCxnSpPr>
            <a:endCxn id="15" idx="1"/>
          </p:cNvCxnSpPr>
          <p:nvPr/>
        </p:nvCxnSpPr>
        <p:spPr>
          <a:xfrm rot="5400000" flipH="1" flipV="1">
            <a:off x="4232669" y="3089671"/>
            <a:ext cx="1178728" cy="214313"/>
          </a:xfrm>
          <a:prstGeom prst="bentConnector2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29058" y="3857628"/>
            <a:ext cx="15716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TCP latency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28794" y="5286388"/>
            <a:ext cx="1285884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Service-A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0826" y="5286388"/>
            <a:ext cx="1285884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Service-A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47" name="直接箭头连接符 46"/>
          <p:cNvCxnSpPr>
            <a:stCxn id="44" idx="3"/>
            <a:endCxn id="45" idx="1"/>
          </p:cNvCxnSpPr>
          <p:nvPr/>
        </p:nvCxnSpPr>
        <p:spPr>
          <a:xfrm>
            <a:off x="3214678" y="5572140"/>
            <a:ext cx="3286148" cy="1588"/>
          </a:xfrm>
          <a:prstGeom prst="straightConnector1">
            <a:avLst/>
          </a:prstGeom>
          <a:ln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10800000">
            <a:off x="3214678" y="5357826"/>
            <a:ext cx="35719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43306" y="514351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Last inbound packet t1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3214678" y="5784866"/>
            <a:ext cx="35719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43306" y="563143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First outbound packet t2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86116" y="6072206"/>
            <a:ext cx="292895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chemeClr val="tx2"/>
                </a:solidFill>
              </a:rPr>
              <a:t>TCP_LATENCE = t2-t1</a:t>
            </a:r>
            <a:endParaRPr lang="zh-CN" altLang="en-US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Change Point detection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Change point is necessary: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  The requirements of “Cause-Effect” notion.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Additional advantage: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 Transfer the original data series with different scales to a unified {0,1} binary data.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BCP (Bayesian Change Point) method is introduced.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Basic idea: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Given a sequence of observations:                             the aim is to find a partition:                                     , where           indicates a change occurs at position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</a:rPr>
              <a:t> + 1, else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The score to determine whether the point at position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</a:rPr>
              <a:t> is a change is defined as: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</a:t>
            </a:r>
          </a:p>
          <a:p>
            <a:pPr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852867"/>
            <a:ext cx="1733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7873" y="4129094"/>
            <a:ext cx="2238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4138619"/>
            <a:ext cx="5619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4424371"/>
            <a:ext cx="571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9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00364" y="5378837"/>
            <a:ext cx="2643206" cy="62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Change Point detection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 </a:t>
            </a:r>
            <a:r>
              <a:rPr lang="en-US" altLang="zh-CN" sz="1800" dirty="0" smtClean="0">
                <a:solidFill>
                  <a:schemeClr val="tx2"/>
                </a:solidFill>
              </a:rPr>
              <a:t>Comparison between CUSUM  and BCP: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714620"/>
            <a:ext cx="415887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4947" y="2714620"/>
            <a:ext cx="4274771" cy="226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6643702" y="5072074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CUSUM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28794" y="500063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BCP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Causality graph building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Causality: </a:t>
            </a:r>
            <a:r>
              <a:rPr lang="en-US" altLang="zh-CN" sz="1800" dirty="0" smtClean="0">
                <a:solidFill>
                  <a:schemeClr val="tx2"/>
                </a:solidFill>
              </a:rPr>
              <a:t>Given two variables X and Y, we say X is a cause of Y if the changes of X can affect the distribution of Y but not vice versa, denoted by X</a:t>
            </a:r>
            <a:r>
              <a:rPr lang="en-US" altLang="zh-CN" sz="1800" dirty="0" smtClean="0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lang="en-US" altLang="zh-CN" sz="1800" dirty="0" smtClean="0">
                <a:solidFill>
                  <a:schemeClr val="tx2"/>
                </a:solidFill>
              </a:rPr>
              <a:t> Y, all the causal relationships of a collective variables are encoded by a DAG.  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1800" b="1" dirty="0" smtClean="0">
                <a:solidFill>
                  <a:schemeClr val="tx2"/>
                </a:solidFill>
              </a:rPr>
              <a:t>Service dependency graph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Oracle : </a:t>
            </a:r>
            <a:r>
              <a:rPr lang="en-US" altLang="zh-CN" sz="1800" dirty="0" smtClean="0">
                <a:solidFill>
                  <a:schemeClr val="tx2"/>
                </a:solidFill>
              </a:rPr>
              <a:t>The traffic delay between dependent services often exhibits </a:t>
            </a:r>
            <a:r>
              <a:rPr lang="en-US" altLang="zh-CN" sz="1800" dirty="0" smtClean="0">
                <a:solidFill>
                  <a:srgbClr val="FF0000"/>
                </a:solidFill>
              </a:rPr>
              <a:t>“typical” spikes </a:t>
            </a:r>
            <a:r>
              <a:rPr lang="en-US" altLang="zh-CN" sz="1800" dirty="0" smtClean="0">
                <a:solidFill>
                  <a:schemeClr val="tx2"/>
                </a:solidFill>
              </a:rPr>
              <a:t>that reflect the underlying delay for using or providing these   services.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000504"/>
            <a:ext cx="400052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000504"/>
            <a:ext cx="450059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Causality graph building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1800" b="1" dirty="0" smtClean="0">
                <a:solidFill>
                  <a:schemeClr val="tx2"/>
                </a:solidFill>
              </a:rPr>
              <a:t>Service dependency graph 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  </a:t>
            </a:r>
            <a:r>
              <a:rPr lang="en-US" altLang="zh-CN" sz="1800" dirty="0" smtClean="0">
                <a:solidFill>
                  <a:schemeClr val="tx2"/>
                </a:solidFill>
              </a:rPr>
              <a:t> 1. construct the skeleton of the dependence graph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service identification:  two-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tuple</a:t>
            </a:r>
            <a:r>
              <a:rPr lang="en-US" altLang="zh-CN" sz="1800" dirty="0" smtClean="0">
                <a:solidFill>
                  <a:schemeClr val="tx2"/>
                </a:solidFill>
              </a:rPr>
              <a:t> (</a:t>
            </a:r>
            <a:r>
              <a:rPr lang="en-US" altLang="zh-CN" sz="1800" b="1" i="1" dirty="0" err="1" smtClean="0">
                <a:solidFill>
                  <a:schemeClr val="tx2"/>
                </a:solidFill>
              </a:rPr>
              <a:t>ip</a:t>
            </a:r>
            <a:r>
              <a:rPr lang="en-US" altLang="zh-CN" sz="1800" b="1" i="1" dirty="0" smtClean="0">
                <a:solidFill>
                  <a:schemeClr val="tx2"/>
                </a:solidFill>
              </a:rPr>
              <a:t>, </a:t>
            </a:r>
            <a:r>
              <a:rPr lang="en-US" altLang="zh-CN" sz="1800" b="1" i="1" dirty="0" err="1" smtClean="0">
                <a:solidFill>
                  <a:schemeClr val="tx2"/>
                </a:solidFill>
              </a:rPr>
              <a:t>service_name</a:t>
            </a:r>
            <a:r>
              <a:rPr lang="en-US" altLang="zh-CN" sz="1800" dirty="0" smtClean="0">
                <a:solidFill>
                  <a:schemeClr val="tx2"/>
                </a:solidFill>
              </a:rPr>
              <a:t>)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a. Employ </a:t>
            </a:r>
            <a:r>
              <a:rPr lang="en-US" altLang="zh-CN" sz="1800" i="1" dirty="0" err="1" smtClean="0">
                <a:solidFill>
                  <a:schemeClr val="tx2"/>
                </a:solidFill>
              </a:rPr>
              <a:t>netstat</a:t>
            </a:r>
            <a:r>
              <a:rPr lang="en-US" altLang="zh-CN" sz="1800" dirty="0" smtClean="0">
                <a:solidFill>
                  <a:schemeClr val="tx2"/>
                </a:solidFill>
              </a:rPr>
              <a:t> to construct the skeleton:  for example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tcp</a:t>
            </a:r>
            <a:r>
              <a:rPr lang="en-US" altLang="zh-CN" sz="1200" dirty="0" smtClean="0">
                <a:solidFill>
                  <a:schemeClr val="tx2"/>
                </a:solidFill>
              </a:rPr>
              <a:t> 192.168.1.107:5901 192.168.1.107:43878 ESTABLISHED</a:t>
            </a:r>
          </a:p>
          <a:p>
            <a:pPr>
              <a:buNone/>
            </a:pPr>
            <a:r>
              <a:rPr lang="en-US" altLang="zh-CN" sz="1200" dirty="0" smtClean="0">
                <a:solidFill>
                  <a:schemeClr val="tx2"/>
                </a:solidFill>
              </a:rPr>
              <a:t>           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tcp</a:t>
            </a:r>
            <a:r>
              <a:rPr lang="en-US" altLang="zh-CN" sz="1200" dirty="0" smtClean="0">
                <a:solidFill>
                  <a:schemeClr val="tx2"/>
                </a:solidFill>
              </a:rPr>
              <a:t> 192.168.1.107:43878 192.168.1.107:5901 ESTABLISHED</a:t>
            </a:r>
          </a:p>
          <a:p>
            <a:pPr>
              <a:buNone/>
            </a:pPr>
            <a:r>
              <a:rPr lang="en-US" altLang="zh-CN" sz="1200" dirty="0" smtClean="0">
                <a:solidFill>
                  <a:schemeClr val="tx2"/>
                </a:solidFill>
              </a:rPr>
              <a:t>           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tcp</a:t>
            </a:r>
            <a:r>
              <a:rPr lang="en-US" altLang="zh-CN" sz="1200" dirty="0" smtClean="0">
                <a:solidFill>
                  <a:schemeClr val="tx2"/>
                </a:solidFill>
              </a:rPr>
              <a:t> 192.168.1.107:5904 192.168.1.107:45973 ESTABLISHED</a:t>
            </a:r>
          </a:p>
          <a:p>
            <a:pPr>
              <a:buNone/>
            </a:pPr>
            <a:r>
              <a:rPr lang="en-US" altLang="zh-CN" sz="1200" dirty="0" smtClean="0">
                <a:solidFill>
                  <a:schemeClr val="tx2"/>
                </a:solidFill>
              </a:rPr>
              <a:t>           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tcp</a:t>
            </a:r>
            <a:r>
              <a:rPr lang="en-US" altLang="zh-CN" sz="1200" dirty="0" smtClean="0">
                <a:solidFill>
                  <a:schemeClr val="tx2"/>
                </a:solidFill>
              </a:rPr>
              <a:t> 192.168.1.107:33235 192.168.1.107:5902 ESTABLISHED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…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b. Transfer the port no. to the service name by querying port information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                  </a:t>
            </a:r>
            <a:r>
              <a:rPr lang="en-US" altLang="zh-CN" sz="1200" dirty="0" smtClean="0">
                <a:solidFill>
                  <a:schemeClr val="tx2"/>
                </a:solidFill>
              </a:rPr>
              <a:t>5901 </a:t>
            </a:r>
            <a:r>
              <a:rPr lang="en-US" altLang="zh-CN" sz="1200" dirty="0" smtClean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en-US" altLang="zh-CN" sz="1200" dirty="0" err="1" smtClean="0">
                <a:solidFill>
                  <a:schemeClr val="tx2"/>
                </a:solidFill>
                <a:sym typeface="Wingdings" pitchFamily="2" charset="2"/>
              </a:rPr>
              <a:t>qemu-kvm</a:t>
            </a:r>
            <a:r>
              <a:rPr lang="en-US" altLang="zh-CN" sz="1200" dirty="0" smtClean="0">
                <a:solidFill>
                  <a:schemeClr val="tx2"/>
                </a:solidFill>
                <a:sym typeface="Wingdings" pitchFamily="2" charset="2"/>
              </a:rPr>
              <a:t>, 43878Python, 80Httpd,  8090Tomcat</a:t>
            </a:r>
          </a:p>
          <a:p>
            <a:pPr>
              <a:buNone/>
            </a:pPr>
            <a:r>
              <a:rPr lang="en-US" altLang="zh-CN" sz="1200" dirty="0" smtClean="0">
                <a:solidFill>
                  <a:schemeClr val="tx2"/>
                </a:solidFill>
                <a:sym typeface="Wingdings" pitchFamily="2" charset="2"/>
              </a:rPr>
              <a:t>         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  <a:sym typeface="Wingdings" pitchFamily="2" charset="2"/>
              </a:rPr>
              <a:t>      One example</a:t>
            </a:r>
          </a:p>
          <a:p>
            <a:pPr>
              <a:buNone/>
            </a:pPr>
            <a:r>
              <a:rPr lang="en-US" altLang="zh-CN" sz="1200" dirty="0" smtClean="0">
                <a:solidFill>
                  <a:schemeClr val="tx2"/>
                </a:solidFill>
                <a:sym typeface="Wingdings" pitchFamily="2" charset="2"/>
              </a:rPr>
              <a:t>           </a:t>
            </a:r>
            <a:endParaRPr lang="en-US" altLang="zh-CN" sz="12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</a:t>
            </a: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endParaRPr lang="en-US" altLang="zh-CN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117763" name="Picture 3" descr="F:\HotCloud\service_de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14484"/>
            <a:ext cx="8715436" cy="5821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Apologize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en-US" altLang="zh-CN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altLang="zh-CN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Dear fellows:</a:t>
            </a:r>
          </a:p>
          <a:p>
            <a:pPr algn="just"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Due to the Visa Problem, I can’t attend the conference to present my work.  It is a pity for me to lose this great opportunity to communicate with so many excellent researchers face to face.  Hence I authorize PhD Lei  Yang to present my work on behalf of me.  Sorry for that! If you have any problems, please feel free to contact me, my email:  </a:t>
            </a:r>
          </a:p>
          <a:p>
            <a:pPr algn="just"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chenpengfei@outlook.com</a:t>
            </a:r>
            <a:endParaRPr lang="en-US" altLang="zh-CN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</a:t>
            </a:r>
          </a:p>
          <a:p>
            <a:pPr algn="just"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</a:t>
            </a:r>
            <a:r>
              <a:rPr lang="en-US" altLang="zh-CN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Pengfei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Chen</a:t>
            </a:r>
            <a:endParaRPr lang="zh-CN" altLang="en-US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Causality graph building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1800" b="1" dirty="0" smtClean="0">
                <a:solidFill>
                  <a:schemeClr val="tx2"/>
                </a:solidFill>
              </a:rPr>
              <a:t>Service dependency graph 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   </a:t>
            </a:r>
            <a:r>
              <a:rPr lang="en-US" altLang="zh-CN" sz="1800" dirty="0" smtClean="0">
                <a:solidFill>
                  <a:schemeClr val="tx2"/>
                </a:solidFill>
              </a:rPr>
              <a:t>2. Orientate the dependence direction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   Observation: </a:t>
            </a:r>
            <a:r>
              <a:rPr lang="en-US" altLang="zh-CN" sz="1800" dirty="0" smtClean="0">
                <a:solidFill>
                  <a:schemeClr val="tx2"/>
                </a:solidFill>
              </a:rPr>
              <a:t>The packets sent by the server change with the ones sent by the client.    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System tool: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systemTap</a:t>
            </a:r>
            <a:r>
              <a:rPr lang="en-US" altLang="zh-CN" sz="1800" dirty="0" smtClean="0">
                <a:solidFill>
                  <a:schemeClr val="tx2"/>
                </a:solidFill>
              </a:rPr>
              <a:t> to intercept the network transmission of specific services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Mathematical tool: </a:t>
            </a:r>
            <a:r>
              <a:rPr lang="en-US" altLang="zh-CN" sz="1800" dirty="0" smtClean="0">
                <a:solidFill>
                  <a:srgbClr val="C00000"/>
                </a:solidFill>
              </a:rPr>
              <a:t>lag correlation </a:t>
            </a:r>
            <a:r>
              <a:rPr lang="en-US" altLang="zh-CN" sz="1800" dirty="0" smtClean="0">
                <a:solidFill>
                  <a:schemeClr val="tx2"/>
                </a:solidFill>
              </a:rPr>
              <a:t>to determine the direction</a:t>
            </a: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Our objective is to find a best </a:t>
            </a:r>
            <a:r>
              <a:rPr lang="en-US" altLang="zh-CN" sz="1800" i="1" dirty="0" smtClean="0">
                <a:solidFill>
                  <a:schemeClr val="tx2"/>
                </a:solidFill>
              </a:rPr>
              <a:t>k</a:t>
            </a:r>
            <a:r>
              <a:rPr lang="en-US" altLang="zh-CN" sz="1800" dirty="0" smtClean="0">
                <a:solidFill>
                  <a:schemeClr val="tx2"/>
                </a:solidFill>
              </a:rPr>
              <a:t> which maximize                namely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</a:t>
            </a: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929066"/>
            <a:ext cx="4929222" cy="85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929322" y="4929198"/>
          <a:ext cx="884045" cy="428628"/>
        </p:xfrm>
        <a:graphic>
          <a:graphicData uri="http://schemas.openxmlformats.org/presentationml/2006/ole">
            <p:oleObj spid="_x0000_s118787" name="Equation" r:id="rId4" imgW="419040" imgH="203040" progId="Equation.DSMT4">
              <p:embed/>
            </p:oleObj>
          </a:graphicData>
        </a:graphic>
      </p:graphicFrame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36" y="5643578"/>
            <a:ext cx="42051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2143116"/>
            <a:ext cx="7786742" cy="442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Metric Causality Graph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                     </a:t>
            </a:r>
            <a:r>
              <a:rPr lang="en-US" altLang="zh-CN" sz="2000" dirty="0" smtClean="0">
                <a:solidFill>
                  <a:schemeClr val="tx2"/>
                </a:solidFill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correlation  </a:t>
            </a:r>
            <a:r>
              <a:rPr lang="en-US" altLang="zh-CN" sz="2000" dirty="0" smtClean="0">
                <a:solidFill>
                  <a:srgbClr val="FF0000"/>
                </a:solidFill>
                <a:sym typeface="Symbol"/>
              </a:rPr>
              <a:t>  causality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sym typeface="Symbol"/>
              </a:rPr>
              <a:t>           causality </a:t>
            </a:r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 correlation, but not vise versa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  <a:sym typeface="Wingdings" pitchFamily="2" charset="2"/>
              </a:rPr>
              <a:t>         In causal relationships, variable X only depends  on  pa(X), while in correlation relationships, variable X may relevant to any other variables.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  <a:sym typeface="Wingdings" pitchFamily="2" charset="2"/>
              </a:rPr>
              <a:t>      For 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  <a:sym typeface="Wingdings" pitchFamily="2" charset="2"/>
              </a:rPr>
              <a:t>          Y is a cause of Z, and  </a:t>
            </a:r>
            <a:r>
              <a:rPr lang="en-US" altLang="zh-CN" sz="1800" i="1" dirty="0" smtClean="0">
                <a:solidFill>
                  <a:schemeClr val="tx2"/>
                </a:solidFill>
                <a:sym typeface="Wingdings" pitchFamily="2" charset="2"/>
              </a:rPr>
              <a:t>Independence</a:t>
            </a:r>
            <a:r>
              <a:rPr lang="en-US" altLang="zh-CN" sz="1800" dirty="0" smtClean="0">
                <a:solidFill>
                  <a:schemeClr val="tx2"/>
                </a:solidFill>
                <a:sym typeface="Wingdings" pitchFamily="2" charset="2"/>
              </a:rPr>
              <a:t>(X,Z|Y), but if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  <a:sym typeface="Wingdings" pitchFamily="2" charset="2"/>
              </a:rPr>
              <a:t>         • P(X=1) = 0.5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  <a:sym typeface="Wingdings" pitchFamily="2" charset="2"/>
              </a:rPr>
              <a:t>         • P(Y=1|X=1) = 1 P(Y=0|X=0) = 1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  <a:sym typeface="Wingdings" pitchFamily="2" charset="2"/>
              </a:rPr>
              <a:t>         • P(Z=1|Y=1) =1 P(Z=0|Y=0) = 1   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  <a:sym typeface="Wingdings" pitchFamily="2" charset="2"/>
              </a:rPr>
              <a:t>        Knowing Z automatically tells us the value of X, so conditioning on Y makes no difference. X and Z appear not independent. 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  <a:sym typeface="Wingdings" pitchFamily="2" charset="2"/>
              </a:rPr>
              <a:t>                   </a:t>
            </a:r>
            <a:r>
              <a:rPr lang="en-US" altLang="zh-CN" sz="1800" b="1" dirty="0" smtClean="0">
                <a:solidFill>
                  <a:schemeClr val="tx2"/>
                </a:solidFill>
                <a:sym typeface="Wingdings" pitchFamily="2" charset="2"/>
              </a:rPr>
              <a:t>The “lucky” distribution may bias the causality!</a:t>
            </a: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zh-CN" sz="1800" b="1" dirty="0" smtClean="0">
              <a:solidFill>
                <a:schemeClr val="tx2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</a:t>
            </a:r>
            <a:endParaRPr lang="en-US" altLang="zh-CN" sz="1800" dirty="0" smtClean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椭圆 5"/>
          <p:cNvSpPr/>
          <p:nvPr/>
        </p:nvSpPr>
        <p:spPr>
          <a:xfrm>
            <a:off x="2786050" y="3214686"/>
            <a:ext cx="500066" cy="500066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X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214810" y="3214686"/>
            <a:ext cx="500066" cy="500066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72132" y="3214686"/>
            <a:ext cx="500066" cy="500066"/>
          </a:xfrm>
          <a:prstGeom prst="ellipse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Z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>
            <a:off x="3286116" y="3464719"/>
            <a:ext cx="928694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/>
        </p:nvCxnSpPr>
        <p:spPr>
          <a:xfrm>
            <a:off x="4714876" y="3464719"/>
            <a:ext cx="857256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Metric Causality Graph</a:t>
            </a:r>
          </a:p>
          <a:p>
            <a:pPr>
              <a:buNone/>
            </a:pPr>
            <a:r>
              <a:rPr lang="en-US" altLang="zh-CN" sz="1800" dirty="0" smtClean="0"/>
              <a:t>   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Two assumptions:</a:t>
            </a:r>
          </a:p>
          <a:p>
            <a:pPr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smtClean="0">
                <a:solidFill>
                  <a:schemeClr val="tx2"/>
                </a:solidFill>
              </a:rPr>
              <a:t>Causal Markov condition and faithfulness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Causal Markov condition:</a:t>
            </a:r>
          </a:p>
          <a:p>
            <a:pPr>
              <a:buNone/>
            </a:pPr>
            <a:endParaRPr lang="en-US" altLang="zh-CN" sz="1800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     </a:t>
            </a:r>
            <a:r>
              <a:rPr lang="en-US" altLang="zh-CN" sz="1800" dirty="0" smtClean="0">
                <a:solidFill>
                  <a:schemeClr val="tx2"/>
                </a:solidFill>
              </a:rPr>
              <a:t>This assumption decomposes the causal graph into some smaller independence relationships.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Under this assumption, the skeleton (undirected graph) is constructed.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   Faithfulness: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  The faithfulness assumption guarantees that the independence relationships among the variables in V are exactly those represented by G by means of the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D-separation</a:t>
            </a:r>
            <a:r>
              <a:rPr lang="en-US" altLang="zh-CN" sz="1800" dirty="0" smtClean="0">
                <a:solidFill>
                  <a:schemeClr val="tx2"/>
                </a:solidFill>
              </a:rPr>
              <a:t> criterion.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</a:t>
            </a:r>
          </a:p>
          <a:p>
            <a:pPr>
              <a:buNone/>
            </a:pPr>
            <a:endParaRPr lang="en-US" altLang="zh-CN" sz="18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500306"/>
            <a:ext cx="6786610" cy="76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Metric Causality Graph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</a:t>
            </a:r>
            <a:r>
              <a:rPr lang="en-US" altLang="zh-CN" sz="1800" dirty="0" smtClean="0">
                <a:solidFill>
                  <a:schemeClr val="tx2"/>
                </a:solidFill>
              </a:rPr>
              <a:t>Based PC-algorithm,  two methods: </a:t>
            </a:r>
            <a:r>
              <a:rPr lang="en-US" altLang="zh-CN" sz="1800" i="1" dirty="0" smtClean="0">
                <a:solidFill>
                  <a:schemeClr val="tx2"/>
                </a:solidFill>
              </a:rPr>
              <a:t>conservative</a:t>
            </a:r>
            <a:r>
              <a:rPr lang="en-US" altLang="zh-CN" sz="1800" dirty="0" smtClean="0">
                <a:solidFill>
                  <a:schemeClr val="tx2"/>
                </a:solidFill>
              </a:rPr>
              <a:t>  and  </a:t>
            </a:r>
            <a:r>
              <a:rPr lang="en-US" altLang="zh-CN" sz="1800" i="1" dirty="0" smtClean="0">
                <a:solidFill>
                  <a:schemeClr val="tx2"/>
                </a:solidFill>
              </a:rPr>
              <a:t>aggressive algorithm </a:t>
            </a:r>
            <a:r>
              <a:rPr lang="en-US" altLang="zh-CN" sz="1800" dirty="0" smtClean="0">
                <a:solidFill>
                  <a:schemeClr val="tx2"/>
                </a:solidFill>
              </a:rPr>
              <a:t>are proposed.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PC-algorithm</a:t>
            </a:r>
            <a:r>
              <a:rPr lang="en-US" altLang="zh-CN" sz="1800" dirty="0" smtClean="0">
                <a:solidFill>
                  <a:schemeClr val="tx2"/>
                </a:solidFill>
              </a:rPr>
              <a:t> 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1.Construct the skeleton of Causal graph (Undirected graph) with pair-wise independence condition test.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2. Orientate the graph according to several rules.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Causal graph skeleton construction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Given a  set of variables,  G2 metric is used to test the independence of variable X and Y given Z.  G2 is cross entropy based metric, defined as:</a:t>
            </a: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and it  follows chi-square distribution, hence via chi-square test the   independence relationship is determined.  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 The skeleton construction procedure is:</a:t>
            </a:r>
            <a:r>
              <a:rPr lang="en-US" altLang="zh-CN" sz="1800" dirty="0" smtClean="0">
                <a:solidFill>
                  <a:schemeClr val="tx2"/>
                </a:solidFill>
              </a:rPr>
              <a:t>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                                       (to be continued)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286256"/>
            <a:ext cx="2143140" cy="43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142984"/>
            <a:ext cx="827722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3" name="直接连接符 12"/>
          <p:cNvCxnSpPr>
            <a:stCxn id="6" idx="6"/>
            <a:endCxn id="8" idx="2"/>
          </p:cNvCxnSpPr>
          <p:nvPr/>
        </p:nvCxnSpPr>
        <p:spPr>
          <a:xfrm>
            <a:off x="1643042" y="2571744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5"/>
            <a:endCxn id="10" idx="2"/>
          </p:cNvCxnSpPr>
          <p:nvPr/>
        </p:nvCxnSpPr>
        <p:spPr>
          <a:xfrm rot="16200000" flipH="1">
            <a:off x="1687428" y="2616129"/>
            <a:ext cx="1062903" cy="1277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3" name="直接连接符 12"/>
          <p:cNvCxnSpPr>
            <a:stCxn id="6" idx="6"/>
            <a:endCxn id="8" idx="2"/>
          </p:cNvCxnSpPr>
          <p:nvPr/>
        </p:nvCxnSpPr>
        <p:spPr>
          <a:xfrm>
            <a:off x="1643042" y="2571744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5"/>
            <a:endCxn id="10" idx="2"/>
          </p:cNvCxnSpPr>
          <p:nvPr/>
        </p:nvCxnSpPr>
        <p:spPr>
          <a:xfrm rot="16200000" flipH="1">
            <a:off x="1687428" y="2616129"/>
            <a:ext cx="1062903" cy="1277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Yes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5"/>
            <a:endCxn id="10" idx="2"/>
          </p:cNvCxnSpPr>
          <p:nvPr/>
        </p:nvCxnSpPr>
        <p:spPr>
          <a:xfrm rot="16200000" flipH="1">
            <a:off x="1687428" y="2616129"/>
            <a:ext cx="1062903" cy="1277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Yes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Yes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No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981200" y="1635105"/>
            <a:ext cx="5614988" cy="665163"/>
            <a:chOff x="1248" y="1371"/>
            <a:chExt cx="3408" cy="419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1248" y="1371"/>
              <a:ext cx="480" cy="419"/>
              <a:chOff x="1110" y="2656"/>
              <a:chExt cx="1549" cy="1351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utoShape 11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1632" y="1755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2256" y="1419"/>
              <a:ext cx="1345" cy="3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2600" b="1" dirty="0" smtClean="0"/>
                <a:t>Introduction</a:t>
              </a:r>
              <a:endParaRPr lang="en-US" altLang="zh-CN" sz="2600" b="1" dirty="0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376" y="1433"/>
              <a:ext cx="215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1979613" y="2492361"/>
            <a:ext cx="5543550" cy="665163"/>
            <a:chOff x="1248" y="2509"/>
            <a:chExt cx="3408" cy="419"/>
          </a:xfrm>
        </p:grpSpPr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1248" y="2509"/>
              <a:ext cx="480" cy="419"/>
              <a:chOff x="1110" y="2656"/>
              <a:chExt cx="1549" cy="1351"/>
            </a:xfrm>
          </p:grpSpPr>
          <p:sp>
            <p:nvSpPr>
              <p:cNvPr id="27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utoShape 25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4"/>
                  <a:gd name="vf" fmla="val 115470"/>
                </a:avLst>
              </a:prstGeom>
              <a:solidFill>
                <a:srgbClr val="7030A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1632" y="2893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2256" y="2557"/>
              <a:ext cx="2167" cy="3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2600" b="1" dirty="0" smtClean="0"/>
                <a:t>Problem formulation</a:t>
              </a:r>
              <a:endParaRPr lang="zh-CN" altLang="en-US" sz="2600" b="1" dirty="0"/>
            </a:p>
          </p:txBody>
        </p:sp>
        <p:sp>
          <p:nvSpPr>
            <p:cNvPr id="26" name="Text Box 32"/>
            <p:cNvSpPr txBox="1">
              <a:spLocks noChangeArrowheads="1"/>
            </p:cNvSpPr>
            <p:nvPr/>
          </p:nvSpPr>
          <p:spPr bwMode="gray">
            <a:xfrm>
              <a:off x="1377" y="2571"/>
              <a:ext cx="2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0" name="Group 38"/>
          <p:cNvGrpSpPr>
            <a:grpSpLocks/>
          </p:cNvGrpSpPr>
          <p:nvPr/>
        </p:nvGrpSpPr>
        <p:grpSpPr bwMode="auto">
          <a:xfrm>
            <a:off x="1957408" y="3362321"/>
            <a:ext cx="5543550" cy="665163"/>
            <a:chOff x="1248" y="2509"/>
            <a:chExt cx="3408" cy="419"/>
          </a:xfrm>
        </p:grpSpPr>
        <p:grpSp>
          <p:nvGrpSpPr>
            <p:cNvPr id="31" name="Group 22"/>
            <p:cNvGrpSpPr>
              <a:grpSpLocks/>
            </p:cNvGrpSpPr>
            <p:nvPr/>
          </p:nvGrpSpPr>
          <p:grpSpPr bwMode="auto">
            <a:xfrm>
              <a:off x="1248" y="2509"/>
              <a:ext cx="480" cy="419"/>
              <a:chOff x="1110" y="2656"/>
              <a:chExt cx="1549" cy="1351"/>
            </a:xfrm>
          </p:grpSpPr>
          <p:sp>
            <p:nvSpPr>
              <p:cNvPr id="35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AutoShape 25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4"/>
                  <a:gd name="vf" fmla="val 115470"/>
                </a:avLst>
              </a:prstGeom>
              <a:solidFill>
                <a:srgbClr val="92D05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632" y="2893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2256" y="2557"/>
              <a:ext cx="1947" cy="3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2600" b="1" dirty="0" smtClean="0"/>
                <a:t>System design</a:t>
              </a:r>
              <a:endParaRPr lang="zh-CN" altLang="en-US" sz="2600" b="1" dirty="0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gray">
            <a:xfrm>
              <a:off x="1377" y="2571"/>
              <a:ext cx="21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</a:rPr>
                <a:t>4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1957408" y="4170360"/>
            <a:ext cx="5543550" cy="665163"/>
            <a:chOff x="1248" y="2509"/>
            <a:chExt cx="3408" cy="419"/>
          </a:xfrm>
        </p:grpSpPr>
        <p:grpSp>
          <p:nvGrpSpPr>
            <p:cNvPr id="39" name="Group 22"/>
            <p:cNvGrpSpPr>
              <a:grpSpLocks/>
            </p:cNvGrpSpPr>
            <p:nvPr/>
          </p:nvGrpSpPr>
          <p:grpSpPr bwMode="auto">
            <a:xfrm>
              <a:off x="1248" y="2509"/>
              <a:ext cx="480" cy="419"/>
              <a:chOff x="1110" y="2656"/>
              <a:chExt cx="1549" cy="1351"/>
            </a:xfrm>
          </p:grpSpPr>
          <p:sp>
            <p:nvSpPr>
              <p:cNvPr id="43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AutoShape 25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4"/>
                  <a:gd name="vf" fmla="val 115470"/>
                </a:avLst>
              </a:prstGeom>
              <a:solidFill>
                <a:srgbClr val="00B0F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632" y="2893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2256" y="2557"/>
              <a:ext cx="1947" cy="3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2600" b="1" dirty="0" smtClean="0"/>
                <a:t>System evaluation</a:t>
              </a:r>
              <a:endParaRPr lang="zh-CN" altLang="en-US" sz="2600" b="1" dirty="0"/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gray">
            <a:xfrm>
              <a:off x="1377" y="2571"/>
              <a:ext cx="21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6" name="Group 38"/>
          <p:cNvGrpSpPr>
            <a:grpSpLocks/>
          </p:cNvGrpSpPr>
          <p:nvPr/>
        </p:nvGrpSpPr>
        <p:grpSpPr bwMode="auto">
          <a:xfrm>
            <a:off x="1957408" y="4978415"/>
            <a:ext cx="5543550" cy="665163"/>
            <a:chOff x="1248" y="2509"/>
            <a:chExt cx="3408" cy="419"/>
          </a:xfrm>
        </p:grpSpPr>
        <p:grpSp>
          <p:nvGrpSpPr>
            <p:cNvPr id="47" name="Group 22"/>
            <p:cNvGrpSpPr>
              <a:grpSpLocks/>
            </p:cNvGrpSpPr>
            <p:nvPr/>
          </p:nvGrpSpPr>
          <p:grpSpPr bwMode="auto">
            <a:xfrm>
              <a:off x="1248" y="2509"/>
              <a:ext cx="480" cy="419"/>
              <a:chOff x="1110" y="2656"/>
              <a:chExt cx="1549" cy="1351"/>
            </a:xfrm>
          </p:grpSpPr>
          <p:sp>
            <p:nvSpPr>
              <p:cNvPr id="51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AutoShape 25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4"/>
                  <a:gd name="vf" fmla="val 115470"/>
                </a:avLst>
              </a:prstGeom>
              <a:solidFill>
                <a:schemeClr val="accent1">
                  <a:lumMod val="50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>
              <a:off x="1632" y="2893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31"/>
            <p:cNvSpPr txBox="1">
              <a:spLocks noChangeArrowheads="1"/>
            </p:cNvSpPr>
            <p:nvPr/>
          </p:nvSpPr>
          <p:spPr bwMode="auto">
            <a:xfrm>
              <a:off x="2256" y="2557"/>
              <a:ext cx="2312" cy="3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2600" b="1" dirty="0" smtClean="0"/>
                <a:t>Conclusion</a:t>
              </a:r>
              <a:endParaRPr lang="zh-CN" altLang="en-US" sz="2600" b="1" dirty="0"/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gray">
            <a:xfrm>
              <a:off x="1377" y="2571"/>
              <a:ext cx="21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chemeClr val="bg1"/>
                  </a:solidFill>
                </a:rPr>
                <a:t>6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No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No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No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No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No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No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No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No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No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6"/>
            <a:endCxn id="10" idx="2"/>
          </p:cNvCxnSpPr>
          <p:nvPr/>
        </p:nvCxnSpPr>
        <p:spPr>
          <a:xfrm flipV="1">
            <a:off x="1571604" y="3786190"/>
            <a:ext cx="12858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Yes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Performance and availability problems are commonplace in modern distributed systems: data center</a:t>
            </a:r>
            <a:r>
              <a:rPr lang="zh-CN" altLang="en-US" sz="2000" dirty="0" smtClean="0">
                <a:solidFill>
                  <a:schemeClr val="tx2"/>
                </a:solidFill>
              </a:rPr>
              <a:t>、</a:t>
            </a:r>
            <a:r>
              <a:rPr lang="en-US" altLang="zh-CN" sz="2000" dirty="0" smtClean="0">
                <a:solidFill>
                  <a:schemeClr val="tx2"/>
                </a:solidFill>
              </a:rPr>
              <a:t>cloud</a:t>
            </a:r>
            <a:r>
              <a:rPr lang="zh-CN" altLang="en-US" sz="2000" dirty="0" smtClean="0">
                <a:solidFill>
                  <a:schemeClr val="tx2"/>
                </a:solidFill>
              </a:rPr>
              <a:t>、</a:t>
            </a:r>
            <a:r>
              <a:rPr lang="en-US" altLang="zh-CN" sz="2000" dirty="0" smtClean="0">
                <a:solidFill>
                  <a:schemeClr val="tx2"/>
                </a:solidFill>
              </a:rPr>
              <a:t>cluster …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91137" name="Picture 1" descr="F:\INFOCOM\DataCen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929066"/>
            <a:ext cx="2781300" cy="16478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1138" name="Picture 2" descr="F:\INFOCOM\cloud-comput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3857628"/>
            <a:ext cx="2857520" cy="16430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214414" y="57864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Data Center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6248" y="571501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Cloud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爆炸形 2 9"/>
          <p:cNvSpPr/>
          <p:nvPr/>
        </p:nvSpPr>
        <p:spPr>
          <a:xfrm>
            <a:off x="3071802" y="2428868"/>
            <a:ext cx="3000396" cy="1071570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2"/>
                </a:solidFill>
              </a:rPr>
              <a:t>Performance anomaly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12" name="爆炸形 2 11"/>
          <p:cNvSpPr/>
          <p:nvPr/>
        </p:nvSpPr>
        <p:spPr>
          <a:xfrm>
            <a:off x="2071670" y="2143116"/>
            <a:ext cx="2214578" cy="928694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2"/>
                </a:solidFill>
              </a:rPr>
              <a:t>Fault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pic>
        <p:nvPicPr>
          <p:cNvPr id="91139" name="Picture 3" descr="F:\INFOCOM\clust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929066"/>
            <a:ext cx="2395537" cy="15716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7215206" y="563143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Cluster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5" name="爆炸形 2 14"/>
          <p:cNvSpPr/>
          <p:nvPr/>
        </p:nvSpPr>
        <p:spPr>
          <a:xfrm>
            <a:off x="5000628" y="2071678"/>
            <a:ext cx="2214578" cy="928694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2"/>
                </a:solidFill>
              </a:rPr>
              <a:t>Failure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 rot="1271559">
            <a:off x="2693305" y="3067824"/>
            <a:ext cx="357190" cy="832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9258804">
            <a:off x="6258055" y="2873522"/>
            <a:ext cx="357190" cy="932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429124" y="3397968"/>
            <a:ext cx="357190" cy="531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Yes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=1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00496" y="4857760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CD=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{B}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11" idx="1"/>
          </p:cNvCxnSpPr>
          <p:nvPr/>
        </p:nvCxnSpPr>
        <p:spPr>
          <a:xfrm rot="16200000" flipH="1">
            <a:off x="758734" y="3544824"/>
            <a:ext cx="2125806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Yes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00496" y="4857760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CD=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{B}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Yes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00496" y="4857760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CD=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{B}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0496" y="528638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AE=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{C,D}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0"/>
            <a:endCxn id="8" idx="4"/>
          </p:cNvCxnSpPr>
          <p:nvPr/>
        </p:nvCxnSpPr>
        <p:spPr>
          <a:xfrm rot="5400000" flipH="1" flipV="1">
            <a:off x="1607323" y="3393281"/>
            <a:ext cx="200026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Yes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00496" y="4857760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CD=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{B}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0496" y="528638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AE=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{C,D}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4" y="321468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Yes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=2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00496" y="4857760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CD=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{B}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0496" y="528638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AE=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{C,D}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00496" y="564357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BE=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{C,D}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Causal graph skeleton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Example: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Given 5 variables: A, B, C, D, E</a:t>
            </a: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>
            <a:stCxn id="6" idx="4"/>
            <a:endCxn id="9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  <a:endCxn id="10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7"/>
            <a:endCxn id="8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7"/>
            <a:endCxn id="10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9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8" name="直接连接符 37"/>
          <p:cNvCxnSpPr>
            <a:stCxn id="32" idx="4"/>
            <a:endCxn id="34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4"/>
            <a:endCxn id="35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7"/>
            <a:endCxn id="33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7"/>
            <a:endCxn id="35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6" idx="2"/>
            <a:endCxn id="34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8662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Complete undirected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53094" y="465297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=3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496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AB=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0496" y="442913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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00496" y="4857760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CD=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{B}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0496" y="528638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AE=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{C,D}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00496" y="564357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S</a:t>
            </a:r>
            <a:r>
              <a:rPr lang="en-US" altLang="zh-CN" dirty="0" smtClean="0">
                <a:solidFill>
                  <a:schemeClr val="tx2"/>
                </a:solidFill>
              </a:rPr>
              <a:t>BE=</a:t>
            </a:r>
            <a:r>
              <a:rPr lang="en-US" altLang="zh-CN" dirty="0" smtClean="0">
                <a:solidFill>
                  <a:schemeClr val="tx2"/>
                </a:solidFill>
                <a:sym typeface="Symbol"/>
              </a:rPr>
              <a:t>{C,D}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14678" y="2988230"/>
            <a:ext cx="285752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Stop, because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 &gt; </a:t>
            </a:r>
            <a:r>
              <a:rPr lang="en-US" altLang="zh-CN" dirty="0" err="1" smtClean="0"/>
              <a:t>ADJx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Graph orientation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a. Orientate the head-to-head links: X—Y—Z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</a:t>
            </a:r>
          </a:p>
          <a:p>
            <a:pPr>
              <a:buNone/>
            </a:pPr>
            <a:endParaRPr lang="en-US" altLang="zh-CN" sz="1800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b. More rules to orientate the graph</a:t>
            </a: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zh-CN" altLang="en-US" sz="1800" b="1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5"/>
            <a:ext cx="5072098" cy="92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214686"/>
            <a:ext cx="5143536" cy="264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Finally, we got the causal graph!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214414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86050" y="235743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4297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57488" y="357187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00232" y="478632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1" name="直接连接符 10"/>
          <p:cNvCxnSpPr>
            <a:stCxn id="6" idx="4"/>
            <a:endCxn id="8" idx="0"/>
          </p:cNvCxnSpPr>
          <p:nvPr/>
        </p:nvCxnSpPr>
        <p:spPr>
          <a:xfrm rot="5400000">
            <a:off x="964381" y="3178967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4"/>
            <a:endCxn id="9" idx="0"/>
          </p:cNvCxnSpPr>
          <p:nvPr/>
        </p:nvCxnSpPr>
        <p:spPr>
          <a:xfrm rot="16200000" flipH="1">
            <a:off x="2643174" y="3143248"/>
            <a:ext cx="785818" cy="71438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7"/>
            <a:endCxn id="7" idx="3"/>
          </p:cNvCxnSpPr>
          <p:nvPr/>
        </p:nvCxnSpPr>
        <p:spPr>
          <a:xfrm rot="5400000" flipH="1" flipV="1">
            <a:off x="1687428" y="2544692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7"/>
            <a:endCxn id="9" idx="4"/>
          </p:cNvCxnSpPr>
          <p:nvPr/>
        </p:nvCxnSpPr>
        <p:spPr>
          <a:xfrm rot="5400000" flipH="1" flipV="1">
            <a:off x="2294651" y="4071943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2"/>
            <a:endCxn id="8" idx="5"/>
          </p:cNvCxnSpPr>
          <p:nvPr/>
        </p:nvCxnSpPr>
        <p:spPr>
          <a:xfrm rot="10800000">
            <a:off x="1508834" y="4009172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929322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500958" y="242886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857884" y="371475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572396" y="3643314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715140" y="4857760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E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21" name="直接连接符 20"/>
          <p:cNvCxnSpPr>
            <a:stCxn id="16" idx="4"/>
            <a:endCxn id="18" idx="0"/>
          </p:cNvCxnSpPr>
          <p:nvPr/>
        </p:nvCxnSpPr>
        <p:spPr>
          <a:xfrm rot="5400000">
            <a:off x="5679289" y="3250405"/>
            <a:ext cx="857256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4"/>
            <a:endCxn id="19" idx="0"/>
          </p:cNvCxnSpPr>
          <p:nvPr/>
        </p:nvCxnSpPr>
        <p:spPr>
          <a:xfrm rot="16200000" flipH="1">
            <a:off x="7358082" y="3214686"/>
            <a:ext cx="785818" cy="7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7"/>
            <a:endCxn id="17" idx="3"/>
          </p:cNvCxnSpPr>
          <p:nvPr/>
        </p:nvCxnSpPr>
        <p:spPr>
          <a:xfrm rot="5400000" flipH="1" flipV="1">
            <a:off x="6402336" y="2616130"/>
            <a:ext cx="982798" cy="13399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7"/>
            <a:endCxn id="19" idx="4"/>
          </p:cNvCxnSpPr>
          <p:nvPr/>
        </p:nvCxnSpPr>
        <p:spPr>
          <a:xfrm rot="5400000" flipH="1" flipV="1">
            <a:off x="7009559" y="4143381"/>
            <a:ext cx="848589" cy="70571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2"/>
            <a:endCxn id="18" idx="5"/>
          </p:cNvCxnSpPr>
          <p:nvPr/>
        </p:nvCxnSpPr>
        <p:spPr>
          <a:xfrm rot="10800000">
            <a:off x="6223742" y="4080610"/>
            <a:ext cx="491399" cy="9914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1538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Got from PC-algorithm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3570" y="550070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Real hidden causal graph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86116" y="307181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counterintuitive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Aggressive algorithm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Use no prior knowledge to build the causality graph.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1. Build the causal graph based on PC-algorithm  (A rough graph)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2. Select a maximum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subgraph</a:t>
            </a:r>
            <a:r>
              <a:rPr lang="en-US" altLang="zh-CN" sz="1800" dirty="0" smtClean="0">
                <a:solidFill>
                  <a:schemeClr val="tx2"/>
                </a:solidFill>
              </a:rPr>
              <a:t> from the DAG using the following conditions: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a. TCP LATENCY metric as the final effect metric has no descendants;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b. The final effect metric is reachable from every path in the graph.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c. There are no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parentsfor</a:t>
            </a:r>
            <a:r>
              <a:rPr lang="en-US" altLang="zh-CN" sz="1800" dirty="0" smtClean="0">
                <a:solidFill>
                  <a:schemeClr val="tx2"/>
                </a:solidFill>
              </a:rPr>
              <a:t> the preset root cause metrics;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d. For a bidirectional link, we select one direction randomly</a:t>
            </a:r>
            <a:endParaRPr lang="zh-CN" altLang="en-US" sz="1800" dirty="0" smtClean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929066"/>
            <a:ext cx="621510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Conservative algorithm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Preset several root causes according to prior knowledge.  </a:t>
            </a:r>
            <a:r>
              <a:rPr lang="en-US" altLang="zh-CN" sz="2400" dirty="0" smtClean="0">
                <a:solidFill>
                  <a:schemeClr val="tx2"/>
                </a:solidFill>
              </a:rPr>
              <a:t>Workload, configuration parameters</a:t>
            </a:r>
            <a:r>
              <a:rPr lang="en-US" altLang="zh-CN" sz="1800" dirty="0" smtClean="0">
                <a:solidFill>
                  <a:schemeClr val="tx2"/>
                </a:solidFill>
              </a:rPr>
              <a:t>, … as the root causes. </a:t>
            </a: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Cause inference</a:t>
            </a:r>
          </a:p>
          <a:p>
            <a:endParaRPr lang="en-US" altLang="zh-CN" sz="2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1. Detect SLO anomaly using CUSUM.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2. Traverse the causal graph in a DFS way along the opposite direction.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3. Determine whether the current metric is abnormal using CUSUM.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4. Output the metric  if there are no descendants for an abnormal node or no violations in all of its descendants.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Real cases and real cost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14488"/>
            <a:ext cx="4796293" cy="1857388"/>
          </a:xfrm>
          <a:prstGeom prst="roundRect">
            <a:avLst>
              <a:gd name="adj" fmla="val 16667"/>
            </a:avLst>
          </a:prstGeom>
          <a:ln w="38100">
            <a:solidFill>
              <a:srgbClr val="C0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3643314"/>
            <a:ext cx="3929090" cy="575254"/>
          </a:xfrm>
          <a:prstGeom prst="roundRect">
            <a:avLst>
              <a:gd name="adj" fmla="val 16667"/>
            </a:avLst>
          </a:prstGeom>
          <a:ln w="38100">
            <a:solidFill>
              <a:srgbClr val="C0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357694"/>
            <a:ext cx="4448236" cy="1785950"/>
          </a:xfrm>
          <a:prstGeom prst="roundRect">
            <a:avLst>
              <a:gd name="adj" fmla="val 16667"/>
            </a:avLst>
          </a:prstGeom>
          <a:ln w="38100">
            <a:solidFill>
              <a:srgbClr val="C0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7686" y="1714488"/>
            <a:ext cx="4429156" cy="714380"/>
          </a:xfrm>
          <a:prstGeom prst="roundRect">
            <a:avLst>
              <a:gd name="adj" fmla="val 16667"/>
            </a:avLst>
          </a:prstGeom>
          <a:ln w="38100">
            <a:solidFill>
              <a:srgbClr val="C0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7554" y="4500570"/>
            <a:ext cx="5343369" cy="1928826"/>
          </a:xfrm>
          <a:prstGeom prst="roundRect">
            <a:avLst>
              <a:gd name="adj" fmla="val 16667"/>
            </a:avLst>
          </a:prstGeom>
          <a:ln w="38100">
            <a:solidFill>
              <a:srgbClr val="C0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547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3108" y="2786058"/>
            <a:ext cx="5400712" cy="1928826"/>
          </a:xfrm>
          <a:prstGeom prst="roundRect">
            <a:avLst>
              <a:gd name="adj" fmla="val 16667"/>
            </a:avLst>
          </a:prstGeom>
          <a:ln w="38100">
            <a:solidFill>
              <a:srgbClr val="C0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For example:</a:t>
            </a: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5. Use the z-score based method to rank the root causes. 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39" name="椭圆 38"/>
          <p:cNvSpPr/>
          <p:nvPr/>
        </p:nvSpPr>
        <p:spPr>
          <a:xfrm>
            <a:off x="1928794" y="1785926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A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285984" y="3214686"/>
            <a:ext cx="785818" cy="642942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/>
                </a:solidFill>
              </a:rPr>
              <a:t>SLO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214678" y="1785926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500166" y="264318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428992" y="2643182"/>
            <a:ext cx="428628" cy="428628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44" name="直接箭头连接符 43"/>
          <p:cNvCxnSpPr>
            <a:stCxn id="41" idx="3"/>
            <a:endCxn id="42" idx="7"/>
          </p:cNvCxnSpPr>
          <p:nvPr/>
        </p:nvCxnSpPr>
        <p:spPr>
          <a:xfrm rot="5400000">
            <a:off x="2294651" y="1723155"/>
            <a:ext cx="554170" cy="141142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3"/>
            <a:endCxn id="40" idx="0"/>
          </p:cNvCxnSpPr>
          <p:nvPr/>
        </p:nvCxnSpPr>
        <p:spPr>
          <a:xfrm rot="5400000">
            <a:off x="2446720" y="2383956"/>
            <a:ext cx="1062903" cy="5985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1" idx="4"/>
            <a:endCxn id="43" idx="0"/>
          </p:cNvCxnSpPr>
          <p:nvPr/>
        </p:nvCxnSpPr>
        <p:spPr>
          <a:xfrm rot="16200000" flipH="1">
            <a:off x="3321835" y="2321711"/>
            <a:ext cx="428628" cy="21431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3"/>
            <a:endCxn id="42" idx="0"/>
          </p:cNvCxnSpPr>
          <p:nvPr/>
        </p:nvCxnSpPr>
        <p:spPr>
          <a:xfrm rot="5400000">
            <a:off x="1607324" y="2258940"/>
            <a:ext cx="491399" cy="2770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5"/>
            <a:endCxn id="40" idx="1"/>
          </p:cNvCxnSpPr>
          <p:nvPr/>
        </p:nvCxnSpPr>
        <p:spPr>
          <a:xfrm rot="16200000" flipH="1">
            <a:off x="1983641" y="2891420"/>
            <a:ext cx="299804" cy="53504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3" idx="3"/>
            <a:endCxn id="40" idx="7"/>
          </p:cNvCxnSpPr>
          <p:nvPr/>
        </p:nvCxnSpPr>
        <p:spPr>
          <a:xfrm rot="5400000">
            <a:off x="3074341" y="2891421"/>
            <a:ext cx="299804" cy="53504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57290" y="364331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2"/>
                </a:solidFill>
              </a:rPr>
              <a:t>abnormal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43306" y="1643050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2"/>
                </a:solidFill>
              </a:rPr>
              <a:t>abnormal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57620" y="250030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2"/>
                </a:solidFill>
              </a:rPr>
              <a:t>abnormal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86380" y="1857364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Search path: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0628" y="2357431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SLO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29322" y="2357431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D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43702" y="2357431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B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86644" y="2357430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C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cxnSp>
        <p:nvCxnSpPr>
          <p:cNvPr id="58" name="直接箭头连接符 57"/>
          <p:cNvCxnSpPr>
            <a:stCxn id="54" idx="3"/>
            <a:endCxn id="55" idx="1"/>
          </p:cNvCxnSpPr>
          <p:nvPr/>
        </p:nvCxnSpPr>
        <p:spPr>
          <a:xfrm>
            <a:off x="5572132" y="2511320"/>
            <a:ext cx="35719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5" idx="3"/>
            <a:endCxn id="56" idx="1"/>
          </p:cNvCxnSpPr>
          <p:nvPr/>
        </p:nvCxnSpPr>
        <p:spPr>
          <a:xfrm>
            <a:off x="6215074" y="2511320"/>
            <a:ext cx="428628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3"/>
            <a:endCxn id="57" idx="1"/>
          </p:cNvCxnSpPr>
          <p:nvPr/>
        </p:nvCxnSpPr>
        <p:spPr>
          <a:xfrm flipV="1">
            <a:off x="6929454" y="2511319"/>
            <a:ext cx="357190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6" idx="2"/>
          </p:cNvCxnSpPr>
          <p:nvPr/>
        </p:nvCxnSpPr>
        <p:spPr>
          <a:xfrm rot="5400000">
            <a:off x="6618996" y="2832790"/>
            <a:ext cx="335164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43702" y="3000372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B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29586" y="2357430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B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7572396" y="2500306"/>
            <a:ext cx="357190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>
            <a:off x="7904880" y="2831996"/>
            <a:ext cx="335164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29586" y="2978347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B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58016" y="2643183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output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86512" y="3286124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</a:rPr>
              <a:t>root cause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786322"/>
            <a:ext cx="603064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Platform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Hardware: </a:t>
            </a:r>
            <a:r>
              <a:rPr lang="en-US" altLang="zh-CN" sz="1800" dirty="0" smtClean="0">
                <a:solidFill>
                  <a:schemeClr val="tx2"/>
                </a:solidFill>
              </a:rPr>
              <a:t>5 physical machine virtualized into 20 VMs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Software: </a:t>
            </a:r>
            <a:r>
              <a:rPr lang="en-US" altLang="zh-CN" sz="1800" dirty="0" smtClean="0">
                <a:solidFill>
                  <a:schemeClr val="tx2"/>
                </a:solidFill>
              </a:rPr>
              <a:t>TPC-W and Olio benchmark</a:t>
            </a: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Methodology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 </a:t>
            </a:r>
            <a:r>
              <a:rPr lang="en-US" altLang="zh-CN" sz="1800" dirty="0" smtClean="0">
                <a:solidFill>
                  <a:schemeClr val="tx2"/>
                </a:solidFill>
              </a:rPr>
              <a:t>Inject faults caused by the runtime environment changes: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C00000"/>
                </a:solidFill>
              </a:rPr>
              <a:t>     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CpuHog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,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MemLeak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,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DiskHog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,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NetworkJam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, Overload,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ConfChanges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     </a:t>
            </a:r>
            <a:r>
              <a:rPr lang="en-US" altLang="zh-CN" sz="1800" dirty="0" smtClean="0">
                <a:solidFill>
                  <a:schemeClr val="tx2"/>
                </a:solidFill>
              </a:rPr>
              <a:t>Inject faults caused by  software bugs: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  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CpuBug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,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MemBug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Evaluation criterion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 </a:t>
            </a:r>
            <a:r>
              <a:rPr lang="en-US" altLang="zh-CN" sz="1800" dirty="0" smtClean="0">
                <a:solidFill>
                  <a:schemeClr val="tx2"/>
                </a:solidFill>
              </a:rPr>
              <a:t>precision and recall 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   </a:t>
            </a:r>
            <a:endParaRPr lang="zh-CN" altLang="en-US" sz="1800" b="1" dirty="0" smtClean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5072074"/>
            <a:ext cx="520443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Effectiveness Evaluation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357430"/>
            <a:ext cx="428628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2428868"/>
            <a:ext cx="456247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Comparison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1800" dirty="0" smtClean="0">
                <a:solidFill>
                  <a:schemeClr val="tx2"/>
                </a:solidFill>
              </a:rPr>
              <a:t>We compare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causeInfer</a:t>
            </a:r>
            <a:r>
              <a:rPr lang="en-US" altLang="zh-CN" sz="1800" dirty="0" smtClean="0">
                <a:solidFill>
                  <a:schemeClr val="tx2"/>
                </a:solidFill>
              </a:rPr>
              <a:t> with TAN,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NetMedic</a:t>
            </a:r>
            <a:r>
              <a:rPr lang="en-US" altLang="zh-CN" sz="1800" dirty="0" smtClean="0">
                <a:solidFill>
                  <a:schemeClr val="tx2"/>
                </a:solidFill>
              </a:rPr>
              <a:t>, PAL and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FChain</a:t>
            </a:r>
            <a:r>
              <a:rPr lang="en-US" altLang="zh-CN" sz="1800" dirty="0" smtClean="0">
                <a:solidFill>
                  <a:schemeClr val="tx2"/>
                </a:solidFill>
              </a:rPr>
              <a:t>.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572132" y="557214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Node level diagnosis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3" y="2571744"/>
            <a:ext cx="364333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500306"/>
            <a:ext cx="4325428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71472" y="555999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Metric level diagnosis (single fault)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Comparison 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7215238" cy="355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57554" y="564357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Multiple faults injection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Scalability &amp; Sensibility </a:t>
            </a:r>
          </a:p>
          <a:p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914" y="2285992"/>
            <a:ext cx="4256210" cy="297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2314455"/>
            <a:ext cx="4429156" cy="297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71604" y="542926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scalability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2198" y="542926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sensibility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Overhead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3116"/>
            <a:ext cx="740416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 Causality analysis bring some new insights to detailed performance diagnosis indeed. We will deploy our system in a real production system. </a:t>
            </a:r>
          </a:p>
          <a:p>
            <a:pPr>
              <a:buNone/>
            </a:pPr>
            <a:endParaRPr lang="en-US" altLang="zh-CN" sz="2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                 </a:t>
            </a:r>
            <a:r>
              <a:rPr lang="en-US" altLang="zh-CN" sz="4000" dirty="0" smtClean="0">
                <a:solidFill>
                  <a:schemeClr val="tx2"/>
                </a:solidFill>
              </a:rPr>
              <a:t>Thank you very much !</a:t>
            </a:r>
          </a:p>
          <a:p>
            <a:pPr>
              <a:buNone/>
            </a:pPr>
            <a:endParaRPr lang="en-US" altLang="zh-CN" sz="4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4000" dirty="0" smtClean="0">
                <a:solidFill>
                  <a:schemeClr val="tx2"/>
                </a:solidFill>
              </a:rPr>
              <a:t>                        Q &amp; A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Real cases and real cost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240" y="1728809"/>
            <a:ext cx="8554478" cy="49149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8" name="直接连接符 7"/>
          <p:cNvCxnSpPr/>
          <p:nvPr/>
        </p:nvCxnSpPr>
        <p:spPr>
          <a:xfrm>
            <a:off x="928662" y="6286520"/>
            <a:ext cx="757242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7356" y="1559470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Downtime statistics of several famous cloud platform  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714876" y="928670"/>
            <a:ext cx="4143404" cy="642942"/>
          </a:xfrm>
          <a:prstGeom prst="wedgeRoundRectCallou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Christophe </a:t>
            </a:r>
            <a:r>
              <a:rPr lang="en-US" altLang="zh-CN" dirty="0" err="1" smtClean="0">
                <a:solidFill>
                  <a:schemeClr val="tx2"/>
                </a:solidFill>
              </a:rPr>
              <a:t>C´erin</a:t>
            </a:r>
            <a:r>
              <a:rPr lang="en-US" altLang="zh-CN" dirty="0" smtClean="0">
                <a:solidFill>
                  <a:schemeClr val="tx2"/>
                </a:solidFill>
              </a:rPr>
              <a:t>, et al. “Downtime statistics of current cloud solutions”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Real cases and real cost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8263955" cy="4286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2786050" y="1857364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Downtime and economic impact 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786314" y="1071546"/>
            <a:ext cx="4143404" cy="642942"/>
          </a:xfrm>
          <a:prstGeom prst="wedgeRoundRectCallou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Christophe </a:t>
            </a:r>
            <a:r>
              <a:rPr lang="en-US" altLang="zh-CN" dirty="0" err="1" smtClean="0">
                <a:solidFill>
                  <a:schemeClr val="tx2"/>
                </a:solidFill>
              </a:rPr>
              <a:t>C´erin</a:t>
            </a:r>
            <a:r>
              <a:rPr lang="en-US" altLang="zh-CN" dirty="0" smtClean="0">
                <a:solidFill>
                  <a:schemeClr val="tx2"/>
                </a:solidFill>
              </a:rPr>
              <a:t>, et al. “Downtime statistics of current cloud solutions”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71472" y="6284932"/>
            <a:ext cx="792961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Root causes of performance or availability problems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Causes from runtime environment</a:t>
            </a:r>
            <a:r>
              <a:rPr lang="en-US" altLang="zh-CN" sz="1800" dirty="0" smtClean="0">
                <a:solidFill>
                  <a:schemeClr val="tx2"/>
                </a:solidFill>
              </a:rPr>
              <a:t>:  VM dynamical management (e.g. CPU\Memory preservation)</a:t>
            </a:r>
            <a:r>
              <a:rPr lang="zh-CN" altLang="en-US" sz="1800" dirty="0" smtClean="0">
                <a:solidFill>
                  <a:schemeClr val="tx2"/>
                </a:solidFill>
              </a:rPr>
              <a:t>、</a:t>
            </a:r>
            <a:r>
              <a:rPr lang="en-US" altLang="zh-CN" sz="1800" dirty="0" smtClean="0">
                <a:solidFill>
                  <a:schemeClr val="tx2"/>
                </a:solidFill>
              </a:rPr>
              <a:t>CPU hog</a:t>
            </a:r>
            <a:r>
              <a:rPr lang="zh-CN" altLang="en-US" sz="1800" dirty="0" smtClean="0">
                <a:solidFill>
                  <a:schemeClr val="tx2"/>
                </a:solidFill>
              </a:rPr>
              <a:t>、</a:t>
            </a:r>
            <a:r>
              <a:rPr lang="en-US" altLang="zh-CN" sz="1800" dirty="0" smtClean="0">
                <a:solidFill>
                  <a:schemeClr val="tx2"/>
                </a:solidFill>
              </a:rPr>
              <a:t>Memory hog</a:t>
            </a:r>
            <a:r>
              <a:rPr lang="zh-CN" altLang="en-US" sz="1800" dirty="0" smtClean="0">
                <a:solidFill>
                  <a:schemeClr val="tx2"/>
                </a:solidFill>
              </a:rPr>
              <a:t>、</a:t>
            </a:r>
            <a:r>
              <a:rPr lang="en-US" altLang="zh-CN" sz="1800" dirty="0" smtClean="0">
                <a:solidFill>
                  <a:schemeClr val="tx2"/>
                </a:solidFill>
              </a:rPr>
              <a:t>configuration changes </a:t>
            </a:r>
            <a:r>
              <a:rPr lang="zh-CN" altLang="en-US" sz="1800" dirty="0" smtClean="0">
                <a:solidFill>
                  <a:schemeClr val="tx2"/>
                </a:solidFill>
              </a:rPr>
              <a:t>、</a:t>
            </a:r>
            <a:r>
              <a:rPr lang="en-US" altLang="zh-CN" sz="1800" dirty="0" smtClean="0">
                <a:solidFill>
                  <a:schemeClr val="tx2"/>
                </a:solidFill>
              </a:rPr>
              <a:t>workload changes</a:t>
            </a:r>
            <a:r>
              <a:rPr lang="zh-CN" altLang="en-US" sz="1800" dirty="0" smtClean="0">
                <a:solidFill>
                  <a:schemeClr val="tx2"/>
                </a:solidFill>
              </a:rPr>
              <a:t>、</a:t>
            </a:r>
            <a:r>
              <a:rPr lang="en-US" altLang="zh-CN" sz="1800" dirty="0" smtClean="0">
                <a:solidFill>
                  <a:schemeClr val="tx2"/>
                </a:solidFill>
              </a:rPr>
              <a:t>software update</a:t>
            </a:r>
            <a:r>
              <a:rPr lang="zh-CN" altLang="en-US" sz="1800" dirty="0" smtClean="0">
                <a:solidFill>
                  <a:schemeClr val="tx2"/>
                </a:solidFill>
              </a:rPr>
              <a:t>、</a:t>
            </a:r>
            <a:r>
              <a:rPr lang="en-US" altLang="zh-CN" sz="1800" dirty="0" smtClean="0">
                <a:solidFill>
                  <a:schemeClr val="tx2"/>
                </a:solidFill>
              </a:rPr>
              <a:t>…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      Causes from application per se</a:t>
            </a:r>
            <a:r>
              <a:rPr lang="zh-CN" altLang="en-US" sz="1800" dirty="0" smtClean="0">
                <a:solidFill>
                  <a:schemeClr val="tx2"/>
                </a:solidFill>
              </a:rPr>
              <a:t>：</a:t>
            </a:r>
            <a:r>
              <a:rPr lang="en-US" altLang="zh-CN" sz="1800" dirty="0" smtClean="0">
                <a:solidFill>
                  <a:schemeClr val="tx2"/>
                </a:solidFill>
              </a:rPr>
              <a:t>memory leak</a:t>
            </a:r>
            <a:r>
              <a:rPr lang="zh-CN" altLang="en-US" sz="1800" dirty="0" smtClean="0">
                <a:solidFill>
                  <a:schemeClr val="tx2"/>
                </a:solidFill>
              </a:rPr>
              <a:t>、</a:t>
            </a:r>
            <a:r>
              <a:rPr lang="en-US" altLang="zh-CN" sz="1800" dirty="0" smtClean="0">
                <a:solidFill>
                  <a:schemeClr val="tx2"/>
                </a:solidFill>
              </a:rPr>
              <a:t>lock contention</a:t>
            </a:r>
            <a:r>
              <a:rPr lang="zh-CN" altLang="en-US" sz="1800" dirty="0" smtClean="0">
                <a:solidFill>
                  <a:schemeClr val="tx2"/>
                </a:solidFill>
              </a:rPr>
              <a:t>、</a:t>
            </a:r>
            <a:r>
              <a:rPr lang="en-US" altLang="zh-CN" sz="1800" dirty="0" smtClean="0">
                <a:solidFill>
                  <a:schemeClr val="tx2"/>
                </a:solidFill>
              </a:rPr>
              <a:t>data corruption</a:t>
            </a:r>
            <a:r>
              <a:rPr lang="zh-CN" altLang="en-US" sz="1800" dirty="0" smtClean="0">
                <a:solidFill>
                  <a:schemeClr val="tx2"/>
                </a:solidFill>
              </a:rPr>
              <a:t>、</a:t>
            </a:r>
            <a:r>
              <a:rPr lang="en-US" altLang="zh-CN" sz="1800" dirty="0" smtClean="0">
                <a:solidFill>
                  <a:schemeClr val="tx2"/>
                </a:solidFill>
              </a:rPr>
              <a:t>thread leak</a:t>
            </a:r>
            <a:r>
              <a:rPr lang="zh-CN" altLang="en-US" sz="1800" dirty="0" smtClean="0">
                <a:solidFill>
                  <a:schemeClr val="tx2"/>
                </a:solidFill>
              </a:rPr>
              <a:t>、</a:t>
            </a:r>
            <a:r>
              <a:rPr lang="en-US" altLang="zh-CN" sz="1800" dirty="0" smtClean="0">
                <a:solidFill>
                  <a:schemeClr val="tx2"/>
                </a:solidFill>
              </a:rPr>
              <a:t>…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71810"/>
            <a:ext cx="6858048" cy="3190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00232" y="6215082"/>
            <a:ext cx="5572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Bug statistics from several popular open source software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Goal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             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Pinpoint the real causes without manual diagnosis!!!. </a:t>
            </a: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Requirements</a:t>
            </a:r>
          </a:p>
          <a:p>
            <a:pPr marL="10800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 smtClean="0">
                <a:solidFill>
                  <a:schemeClr val="tx2"/>
                </a:solidFill>
              </a:rPr>
              <a:t>Real time</a:t>
            </a:r>
          </a:p>
          <a:p>
            <a:pPr marL="1080000"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chemeClr val="tx2"/>
                </a:solidFill>
              </a:rPr>
              <a:t> Accurate</a:t>
            </a:r>
          </a:p>
          <a:p>
            <a:pPr marL="1080000"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chemeClr val="tx2"/>
                </a:solidFill>
              </a:rPr>
              <a:t> Fine granularity </a:t>
            </a:r>
          </a:p>
          <a:p>
            <a:pPr marL="1080000"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chemeClr val="tx2"/>
                </a:solidFill>
              </a:rPr>
              <a:t> Low overhead</a:t>
            </a:r>
          </a:p>
          <a:p>
            <a:pPr marL="1080000"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chemeClr val="tx2"/>
                </a:solidFill>
              </a:rPr>
              <a:t> Automatic</a:t>
            </a: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Challenges</a:t>
            </a:r>
          </a:p>
          <a:p>
            <a:pPr marL="10800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 smtClean="0">
                <a:solidFill>
                  <a:schemeClr val="tx2"/>
                </a:solidFill>
              </a:rPr>
              <a:t>Complex  dependence relationships  amongst software   components and runtime parameters. </a:t>
            </a:r>
          </a:p>
          <a:p>
            <a:pPr marL="1080000"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chemeClr val="tx2"/>
                </a:solidFill>
              </a:rPr>
              <a:t> Large cardinality of  potential root causes. </a:t>
            </a: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Our solution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</a:t>
            </a:r>
            <a:r>
              <a:rPr lang="en-US" altLang="zh-CN" sz="1800" dirty="0" smtClean="0">
                <a:solidFill>
                  <a:schemeClr val="tx2"/>
                </a:solidFill>
              </a:rPr>
              <a:t>Explicitly construct the dependence (causality) relationships amongst  software and runtime parameters with causal graph model,  then infer the root causes on the graph.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 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  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  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     </a:t>
            </a:r>
          </a:p>
          <a:p>
            <a:pPr>
              <a:buNone/>
            </a:pP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52201-7011-4BBE-A1F9-1B7895D1F11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网络环境下软件老化与再生中期检查">
  <a:themeElements>
    <a:clrScheme name="Default Design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0099CC"/>
      </a:accent1>
      <a:accent2>
        <a:srgbClr val="993300"/>
      </a:accent2>
      <a:accent3>
        <a:srgbClr val="FFFFFF"/>
      </a:accent3>
      <a:accent4>
        <a:srgbClr val="174578"/>
      </a:accent4>
      <a:accent5>
        <a:srgbClr val="AACAE2"/>
      </a:accent5>
      <a:accent6>
        <a:srgbClr val="8A2D00"/>
      </a:accent6>
      <a:hlink>
        <a:srgbClr val="008080"/>
      </a:hlink>
      <a:folHlink>
        <a:srgbClr val="969696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993300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8A2D00"/>
        </a:accent6>
        <a:hlink>
          <a:srgbClr val="0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网络环境下软件老化与再生中期检查</Template>
  <TotalTime>9942</TotalTime>
  <Words>3701</Words>
  <Application>Microsoft Office PowerPoint</Application>
  <PresentationFormat>全屏显示(4:3)</PresentationFormat>
  <Paragraphs>972</Paragraphs>
  <Slides>57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9" baseType="lpstr">
      <vt:lpstr>网络环境下软件老化与再生中期检查</vt:lpstr>
      <vt:lpstr>Equation</vt:lpstr>
      <vt:lpstr>CauseInfer:  Automatic and Distributed Performance Diagnosis with Hierarchical Causality Graph in Large Distributed Systems</vt:lpstr>
      <vt:lpstr>Apologize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Problem Formulation</vt:lpstr>
      <vt:lpstr>Problem Formulation</vt:lpstr>
      <vt:lpstr>Problem Formulation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</vt:vector>
  </TitlesOfParts>
  <Company>xjtu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cpf</dc:creator>
  <cp:lastModifiedBy>ibm</cp:lastModifiedBy>
  <cp:revision>2083</cp:revision>
  <dcterms:created xsi:type="dcterms:W3CDTF">2011-12-11T05:07:34Z</dcterms:created>
  <dcterms:modified xsi:type="dcterms:W3CDTF">2014-04-26T02:34:20Z</dcterms:modified>
</cp:coreProperties>
</file>