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4"/>
  </p:handoutMasterIdLst>
  <p:sldIdLst>
    <p:sldId id="378" r:id="rId3"/>
    <p:sldId id="379" r:id="rId4"/>
    <p:sldId id="405" r:id="rId5"/>
    <p:sldId id="380" r:id="rId6"/>
    <p:sldId id="406" r:id="rId8"/>
    <p:sldId id="381" r:id="rId9"/>
    <p:sldId id="407" r:id="rId10"/>
    <p:sldId id="451" r:id="rId11"/>
    <p:sldId id="455" r:id="rId12"/>
    <p:sldId id="449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CC0C2"/>
    <a:srgbClr val="339933"/>
    <a:srgbClr val="9900FF"/>
    <a:srgbClr val="CC99FF"/>
    <a:srgbClr val="FFCC00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806"/>
    <p:restoredTop sz="86471"/>
  </p:normalViewPr>
  <p:slideViewPr>
    <p:cSldViewPr showGuides="1">
      <p:cViewPr varScale="1">
        <p:scale>
          <a:sx n="56" d="100"/>
          <a:sy n="56" d="100"/>
        </p:scale>
        <p:origin x="-1662" y="-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7372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6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8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689F2BE-8089-4FC6-9830-902B5B4CA77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9397746-442F-412B-A61F-4856F481CF09}" type="datetimeFigureOut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Ro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3"/>
          <p:cNvSpPr txBox="1">
            <a:spLocks noGrp="1"/>
          </p:cNvSpPr>
          <p:nvPr>
            <p:ph type="dt" sz="half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p>
            <a:pPr lvl="0" algn="r"/>
            <a:fld id="{BB962C8B-B14F-4D97-AF65-F5344CB8AC3E}" type="datetime1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audio" Target="../media/audio1.wav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8351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>
              <a:defRPr baseline="0">
                <a:solidFill>
                  <a:srgbClr val="0CC6C2"/>
                </a:solidFill>
                <a:latin typeface="Arial Unicode MS" pitchFamily="34" charset="-122"/>
              </a:defRPr>
            </a:lvl1pPr>
          </a:lstStyle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rgbClr val="FF7C8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dirty="0" smtClean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E0236C-61F4-46D8-B94D-EBE0D98E3F39}" type="datetimeFigureOut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08.6.1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p>
            <a:pPr fontAlgn="base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/>
          </a:p>
        </p:txBody>
      </p:sp>
      <p:sp>
        <p:nvSpPr>
          <p:cNvPr id="4" name="矩形 3"/>
          <p:cNvSpPr/>
          <p:nvPr userDrawn="1">
            <p:custDataLst>
              <p:tags r:id="rId3"/>
            </p:custDataLst>
          </p:nvPr>
        </p:nvSpPr>
        <p:spPr>
          <a:xfrm>
            <a:off x="1362710" y="0"/>
            <a:ext cx="10793730" cy="11626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7625" y="0"/>
            <a:ext cx="1295400" cy="1276350"/>
          </a:xfrm>
          <a:prstGeom prst="rect">
            <a:avLst/>
          </a:prstGeom>
        </p:spPr>
      </p:pic>
    </p:spTree>
  </p:cSld>
  <p:clrMapOvr>
    <a:masterClrMapping/>
  </p:clrMapOvr>
  <p:transition>
    <p:pull dir="ru"/>
    <p:sndAc>
      <p:stSnd>
        <p:snd r:embed="rId6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EED66FD-499B-4DBA-968D-9BE04A1AE010}" type="datetimeFigureOut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08.6.1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>
    <p:pull dir="ru"/>
    <p:sndAc>
      <p:stSnd>
        <p:snd r:embed="rId2" name="camera.wav"/>
      </p:stSnd>
    </p:sndAc>
  </p:transition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Verdana" panose="020B060403050404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Verdana" panose="020B060403050404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Verdana" panose="020B060403050404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0000"/>
          </a:solidFill>
          <a:latin typeface="Verdana" panose="020B060403050404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FF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6.png"/><Relationship Id="rId7" Type="http://schemas.openxmlformats.org/officeDocument/2006/relationships/tags" Target="../tags/tag6.xml"/><Relationship Id="rId6" Type="http://schemas.openxmlformats.org/officeDocument/2006/relationships/image" Target="../media/image5.png"/><Relationship Id="rId5" Type="http://schemas.openxmlformats.org/officeDocument/2006/relationships/tags" Target="../tags/tag5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1" Type="http://schemas.openxmlformats.org/officeDocument/2006/relationships/slideLayout" Target="../slideLayouts/slideLayout1.xml"/><Relationship Id="rId10" Type="http://schemas.openxmlformats.org/officeDocument/2006/relationships/audio" Target="../media/audio1.wav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1.wav"/><Relationship Id="rId2" Type="http://schemas.openxmlformats.org/officeDocument/2006/relationships/image" Target="../media/image7.png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1.wav"/><Relationship Id="rId2" Type="http://schemas.openxmlformats.org/officeDocument/2006/relationships/image" Target="../media/image8.png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.xml"/><Relationship Id="rId7" Type="http://schemas.openxmlformats.org/officeDocument/2006/relationships/audio" Target="../media/audio1.wav"/><Relationship Id="rId6" Type="http://schemas.openxmlformats.org/officeDocument/2006/relationships/image" Target="../media/image10.png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1.wav"/><Relationship Id="rId2" Type="http://schemas.openxmlformats.org/officeDocument/2006/relationships/image" Target="../media/image11.png"/><Relationship Id="rId1" Type="http://schemas.openxmlformats.org/officeDocument/2006/relationships/tags" Target="../tags/tag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1.wav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/>
          </p:nvPr>
        </p:nvSpPr>
        <p:spPr>
          <a:xfrm>
            <a:off x="1703705" y="2348548"/>
            <a:ext cx="8748713" cy="820737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sz="7200" baseline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+mj-cs"/>
              </a:rPr>
              <a:t>电力电子综合设计 </a:t>
            </a:r>
            <a:endParaRPr lang="en-US" altLang="zh-CN" sz="7200" baseline="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63658" y="4077018"/>
            <a:ext cx="4240213" cy="1152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电气</a:t>
            </a:r>
            <a:r>
              <a:rPr kumimoji="0" lang="en-US" altLang="zh-CN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22</a:t>
            </a:r>
            <a:r>
              <a:rPr kumimoji="0" lang="zh-CN" altLang="en-US" sz="66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Arial Unicode MS" pitchFamily="34" charset="-122"/>
                <a:cs typeface="Arial Unicode MS" pitchFamily="34" charset="-122"/>
              </a:rPr>
              <a:t>级</a:t>
            </a:r>
            <a:endParaRPr kumimoji="0" lang="zh-CN" altLang="en-US" sz="66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15415" y="45085"/>
            <a:ext cx="2784475" cy="114109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295775" y="45085"/>
            <a:ext cx="2635250" cy="11258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031990" y="44450"/>
            <a:ext cx="2273935" cy="1127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9406890" y="44450"/>
            <a:ext cx="2479040" cy="1141730"/>
          </a:xfrm>
          <a:prstGeom prst="rect">
            <a:avLst/>
          </a:prstGeom>
        </p:spPr>
      </p:pic>
    </p:spTree>
    <p:custDataLst>
      <p:tags r:id="rId9"/>
    </p:custDataLst>
  </p:cSld>
  <p:clrMapOvr>
    <a:masterClrMapping/>
  </p:clrMapOvr>
  <p:transition>
    <p:pull dir="ru"/>
    <p:sndAc>
      <p:stSnd>
        <p:snd r:embed="rId10" name="camera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WordArt 6"/>
          <p:cNvSpPr>
            <a:spLocks noTextEdit="1"/>
          </p:cNvSpPr>
          <p:nvPr/>
        </p:nvSpPr>
        <p:spPr>
          <a:xfrm>
            <a:off x="3647440" y="1411923"/>
            <a:ext cx="3889375" cy="7048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/>
          </a:bodyPr>
          <a:p>
            <a:pPr algn="ctr"/>
            <a:r>
              <a:rPr lang="zh-CN" altLang="en-US" sz="2800" b="1"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effectLst>
                  <a:outerShdw dist="71842" dir="2699999" algn="ctr" rotWithShape="0">
                    <a:schemeClr val="bg2"/>
                  </a:outerShdw>
                </a:effectLst>
                <a:latin typeface="楷体_GB2312" charset="0"/>
                <a:ea typeface="楷体_GB2312" charset="0"/>
              </a:rPr>
              <a:t>祝大家</a:t>
            </a:r>
            <a:endParaRPr lang="zh-CN" altLang="en-US" sz="2800" b="1"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FF0000"/>
              </a:solidFill>
              <a:effectLst>
                <a:outerShdw dist="71842" dir="2699999" algn="ctr" rotWithShape="0">
                  <a:schemeClr val="bg2"/>
                </a:outerShdw>
              </a:effectLst>
              <a:latin typeface="楷体_GB2312" charset="0"/>
              <a:ea typeface="楷体_GB2312" charset="0"/>
            </a:endParaRPr>
          </a:p>
        </p:txBody>
      </p:sp>
      <p:sp>
        <p:nvSpPr>
          <p:cNvPr id="15363" name="WordArt 7"/>
          <p:cNvSpPr>
            <a:spLocks noTextEdit="1"/>
          </p:cNvSpPr>
          <p:nvPr/>
        </p:nvSpPr>
        <p:spPr>
          <a:xfrm>
            <a:off x="4656138" y="4795838"/>
            <a:ext cx="2952750" cy="43338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fontScale="90000" lnSpcReduction="20000"/>
          </a:bodyPr>
          <a:p>
            <a:pPr algn="ctr" fontAlgn="base"/>
            <a:r>
              <a:rPr lang="zh-CN" altLang="en-US" sz="2800" b="1" strike="noStrike" noProof="1"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effectLst>
                  <a:outerShdw dist="71842" dir="2699999" algn="ctr" rotWithShape="0">
                    <a:schemeClr val="bg2"/>
                  </a:outerShdw>
                </a:effectLst>
                <a:latin typeface="楷体_GB2312" charset="0"/>
                <a:ea typeface="楷体_GB2312" charset="0"/>
                <a:cs typeface="+mn-cs"/>
              </a:rPr>
              <a:t>2</a:t>
            </a:r>
            <a:r>
              <a:rPr lang="en-US" altLang="zh-CN" sz="2800" b="1" strike="noStrike" noProof="1"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effectLst>
                  <a:outerShdw dist="71842" dir="2699999" algn="ctr" rotWithShape="0">
                    <a:schemeClr val="bg2"/>
                  </a:outerShdw>
                </a:effectLst>
                <a:latin typeface="楷体_GB2312" charset="0"/>
                <a:ea typeface="楷体_GB2312" charset="0"/>
                <a:cs typeface="+mn-cs"/>
              </a:rPr>
              <a:t>0</a:t>
            </a:r>
            <a:r>
              <a:rPr lang="en-US" sz="2800" b="1" strike="noStrike" noProof="1"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effectLst>
                  <a:outerShdw dist="71842" dir="2699999" algn="ctr" rotWithShape="0">
                    <a:schemeClr val="bg2"/>
                  </a:outerShdw>
                </a:effectLst>
                <a:latin typeface="楷体_GB2312" charset="0"/>
                <a:ea typeface="楷体_GB2312" charset="0"/>
                <a:cs typeface="+mn-cs"/>
              </a:rPr>
              <a:t>25</a:t>
            </a:r>
            <a:r>
              <a:rPr lang="zh-CN" altLang="en-US" sz="2800" b="1" strike="noStrike" noProof="1"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effectLst>
                  <a:outerShdw dist="71842" dir="2699999" algn="ctr" rotWithShape="0">
                    <a:schemeClr val="bg2"/>
                  </a:outerShdw>
                </a:effectLst>
                <a:latin typeface="楷体_GB2312" charset="0"/>
                <a:ea typeface="楷体_GB2312" charset="0"/>
                <a:cs typeface="+mn-cs"/>
              </a:rPr>
              <a:t>年</a:t>
            </a:r>
            <a:r>
              <a:rPr lang="en-US" altLang="zh-CN" sz="2800" b="1" strike="noStrike" noProof="1"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effectLst>
                  <a:outerShdw dist="71842" dir="2699999" algn="ctr" rotWithShape="0">
                    <a:schemeClr val="bg2"/>
                  </a:outerShdw>
                </a:effectLst>
                <a:latin typeface="楷体_GB2312" charset="0"/>
                <a:ea typeface="楷体_GB2312" charset="0"/>
                <a:cs typeface="+mn-cs"/>
              </a:rPr>
              <a:t>6</a:t>
            </a:r>
            <a:r>
              <a:rPr lang="zh-CN" altLang="en-US" sz="2800" b="1" strike="noStrike" noProof="1">
                <a:ln w="9525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solidFill>
                  <a:srgbClr val="FF0000"/>
                </a:solidFill>
                <a:effectLst>
                  <a:outerShdw dist="71842" dir="2699999" algn="ctr" rotWithShape="0">
                    <a:schemeClr val="bg2"/>
                  </a:outerShdw>
                </a:effectLst>
                <a:latin typeface="楷体_GB2312" charset="0"/>
                <a:ea typeface="楷体_GB2312" charset="0"/>
                <a:cs typeface="+mn-cs"/>
              </a:rPr>
              <a:t>月</a:t>
            </a:r>
            <a:endParaRPr lang="zh-CN" altLang="en-US" sz="2800" b="1" strike="noStrike" noProof="1">
              <a:ln w="952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solidFill>
                <a:srgbClr val="FF0000"/>
              </a:solidFill>
              <a:effectLst>
                <a:outerShdw dist="71842" dir="2699999" algn="ctr" rotWithShape="0">
                  <a:schemeClr val="bg2"/>
                </a:outerShdw>
              </a:effectLst>
              <a:latin typeface="楷体_GB2312" charset="0"/>
              <a:ea typeface="楷体_GB2312" charset="0"/>
            </a:endParaRP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3576003" y="2564448"/>
            <a:ext cx="5648325" cy="160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8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设计愉快</a:t>
            </a:r>
            <a:r>
              <a:rPr kumimoji="0" lang="en-US" altLang="zh-CN" sz="8800" b="1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!!</a:t>
            </a:r>
            <a:endParaRPr kumimoji="0" lang="en-US" altLang="zh-CN" sz="8800" b="1" i="0" u="none" strike="noStrike" kern="120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>
    <p:pull dir="ru"/>
    <p:sndAc>
      <p:stSnd>
        <p:snd r:embed="rId1" name="camera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ctrTitle"/>
          </p:nvPr>
        </p:nvSpPr>
        <p:spPr>
          <a:xfrm>
            <a:off x="1128395" y="189230"/>
            <a:ext cx="2221865" cy="777875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sz="4800" baseline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+mj-cs"/>
              </a:rPr>
              <a:t>目录</a:t>
            </a:r>
            <a:endParaRPr lang="zh-CN" altLang="en-US" sz="4800" baseline="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6146" name="Rectangle 3"/>
          <p:cNvSpPr>
            <a:spLocks noGrp="1"/>
          </p:cNvSpPr>
          <p:nvPr>
            <p:ph type="subTitle" idx="1"/>
          </p:nvPr>
        </p:nvSpPr>
        <p:spPr>
          <a:xfrm>
            <a:off x="3829685" y="1988820"/>
            <a:ext cx="4532313" cy="3189288"/>
          </a:xfrm>
        </p:spPr>
        <p:txBody>
          <a:bodyPr vert="horz" wrap="square" lIns="91440" tIns="45720" rIns="91440" bIns="45720" anchor="t" anchorCtr="0"/>
          <a:p>
            <a:pPr marL="323850" indent="-342900" algn="just" eaLnBrk="1" hangingPunct="1">
              <a:buClr>
                <a:srgbClr val="0CC0C2"/>
              </a:buClr>
              <a:buSzPct val="100000"/>
              <a:buFont typeface="Wingdings" panose="05000000000000000000" pitchFamily="2" charset="2"/>
            </a:pPr>
            <a:r>
              <a:rPr lang="en-US" altLang="zh-CN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lang="zh-CN" altLang="en-US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、设计时间</a:t>
            </a:r>
            <a:endParaRPr lang="zh-CN" altLang="en-US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23850" indent="-342900" algn="just" eaLnBrk="1" hangingPunct="1">
              <a:buClr>
                <a:srgbClr val="0CC0C2"/>
              </a:buClr>
              <a:buSzPct val="100000"/>
              <a:buFont typeface="Wingdings" panose="05000000000000000000" pitchFamily="2" charset="2"/>
            </a:pPr>
            <a:r>
              <a:rPr lang="en-US" altLang="zh-CN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lang="zh-CN" altLang="en-US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、设计地点</a:t>
            </a:r>
            <a:endParaRPr lang="zh-CN" altLang="en-US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23850" indent="-342900" algn="just" eaLnBrk="1" hangingPunct="1">
              <a:buClr>
                <a:srgbClr val="0CC0C2"/>
              </a:buClr>
              <a:buSzPct val="100000"/>
              <a:buFont typeface="Wingdings" panose="05000000000000000000" pitchFamily="2" charset="2"/>
            </a:pPr>
            <a:r>
              <a:rPr lang="en-US" altLang="zh-CN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3</a:t>
            </a:r>
            <a:r>
              <a:rPr lang="zh-CN" altLang="en-US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、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设计题目及要求</a:t>
            </a:r>
            <a:endParaRPr lang="zh-CN" altLang="en-US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23850" indent="-342900" algn="just" eaLnBrk="1" hangingPunct="1">
              <a:buClr>
                <a:srgbClr val="0CC0C2"/>
              </a:buClr>
              <a:buSzPct val="100000"/>
              <a:buFont typeface="Wingdings" panose="05000000000000000000" pitchFamily="2" charset="2"/>
            </a:pPr>
            <a:r>
              <a:rPr lang="en-US" altLang="zh-CN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4</a:t>
            </a:r>
            <a:r>
              <a:rPr lang="zh-CN" altLang="en-US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、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设计形式及结果验收</a:t>
            </a:r>
            <a:endParaRPr lang="zh-CN" altLang="en-US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23850" indent="-342900" algn="just" eaLnBrk="1" hangingPunct="1">
              <a:buClr>
                <a:srgbClr val="0CC0C2"/>
              </a:buClr>
              <a:buSzPct val="100000"/>
              <a:buFont typeface="Wingdings" panose="05000000000000000000" pitchFamily="2" charset="2"/>
            </a:pPr>
            <a:r>
              <a:rPr lang="en-US" altLang="zh-CN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5</a:t>
            </a:r>
            <a:r>
              <a:rPr lang="zh-CN" altLang="en-US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、其他说明</a:t>
            </a:r>
            <a:endParaRPr lang="en-US" altLang="zh-CN" sz="2800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>
    <p:pull dir="ru"/>
    <p:sndAc>
      <p:stSnd>
        <p:snd r:embed="rId1" name="camera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7392035" y="1627505"/>
            <a:ext cx="3888105" cy="33121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69" name="标题 1"/>
          <p:cNvSpPr>
            <a:spLocks noGrp="1"/>
          </p:cNvSpPr>
          <p:nvPr>
            <p:ph type="ctrTitle"/>
          </p:nvPr>
        </p:nvSpPr>
        <p:spPr>
          <a:xfrm>
            <a:off x="1703705" y="116840"/>
            <a:ext cx="4259263" cy="868363"/>
          </a:xfrm>
        </p:spPr>
        <p:txBody>
          <a:bodyPr vert="horz" wrap="square" lIns="91440" tIns="45720" rIns="91440" bIns="45720" anchor="ctr" anchorCtr="0"/>
          <a:p>
            <a:pPr algn="l">
              <a:buClrTx/>
              <a:buSzTx/>
              <a:buFontTx/>
            </a:pPr>
            <a:r>
              <a:rPr lang="en-US" altLang="zh-CN" sz="4800" baseline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+mj-cs"/>
              </a:rPr>
              <a:t>1</a:t>
            </a:r>
            <a:r>
              <a:rPr lang="zh-CN" altLang="en-US" sz="4800" baseline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+mj-cs"/>
              </a:rPr>
              <a:t>、设计时间</a:t>
            </a:r>
            <a:endParaRPr lang="zh-CN" altLang="en-US" sz="4800" baseline="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7170" name="内容占位符 2"/>
          <p:cNvSpPr>
            <a:spLocks noGrp="1"/>
          </p:cNvSpPr>
          <p:nvPr>
            <p:ph type="subTitle" idx="1"/>
          </p:nvPr>
        </p:nvSpPr>
        <p:spPr>
          <a:xfrm>
            <a:off x="1981200" y="1671638"/>
            <a:ext cx="8320088" cy="1757362"/>
          </a:xfrm>
        </p:spPr>
        <p:txBody>
          <a:bodyPr vert="horz" wrap="square" lIns="91440" tIns="45720" rIns="91440" bIns="45720" anchor="t" anchorCtr="0"/>
          <a:p>
            <a:pPr marL="342900" indent="-342900" algn="just">
              <a:buClrTx/>
              <a:buSzTx/>
              <a:buFontTx/>
            </a:pPr>
            <a:r>
              <a:rPr lang="zh-CN" altLang="en-US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设计时间：</a:t>
            </a:r>
            <a:endParaRPr lang="zh-CN" altLang="en-US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indent="-342900" algn="just">
              <a:buClrTx/>
              <a:buSzTx/>
              <a:buFontTx/>
            </a:pPr>
            <a:r>
              <a:rPr lang="zh-CN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第</a:t>
            </a:r>
            <a:r>
              <a:rPr lang="en-US" altLang="zh-CN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17</a:t>
            </a:r>
            <a:r>
              <a:rPr lang="zh-CN" altLang="en-US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周～第</a:t>
            </a:r>
            <a:r>
              <a:rPr lang="en-US" altLang="zh-CN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18</a:t>
            </a:r>
            <a:r>
              <a:rPr lang="zh-CN" altLang="en-US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周</a:t>
            </a:r>
            <a:endParaRPr lang="zh-CN" altLang="en-US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indent="-342900" algn="just">
              <a:buClrTx/>
              <a:buSzTx/>
              <a:buFontTx/>
            </a:pPr>
            <a:r>
              <a:rPr lang="zh-CN" altLang="en-US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lang="zh-CN" altLang="en-US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80325" y="1843405"/>
            <a:ext cx="3355340" cy="2848610"/>
          </a:xfrm>
          <a:prstGeom prst="rect">
            <a:avLst/>
          </a:prstGeom>
        </p:spPr>
      </p:pic>
    </p:spTree>
  </p:cSld>
  <p:clrMapOvr>
    <a:masterClrMapping/>
  </p:clrMapOvr>
  <p:transition>
    <p:pull dir="ru"/>
    <p:sndAc>
      <p:stSnd>
        <p:snd r:embed="rId3" name="camera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ctrTitle"/>
          </p:nvPr>
        </p:nvSpPr>
        <p:spPr>
          <a:xfrm>
            <a:off x="1631315" y="260985"/>
            <a:ext cx="4041775" cy="796925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zh-CN" sz="4800" baseline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+mj-cs"/>
              </a:rPr>
              <a:t>2</a:t>
            </a:r>
            <a:r>
              <a:rPr lang="zh-CN" altLang="en-US" sz="4800" baseline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+mj-cs"/>
              </a:rPr>
              <a:t>、设计地点</a:t>
            </a:r>
            <a:endParaRPr lang="zh-CN" altLang="en-US" sz="4800" baseline="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8194" name="Rectangle 3"/>
          <p:cNvSpPr>
            <a:spLocks noGrp="1"/>
          </p:cNvSpPr>
          <p:nvPr>
            <p:ph type="subTitle" idx="1"/>
          </p:nvPr>
        </p:nvSpPr>
        <p:spPr>
          <a:xfrm>
            <a:off x="1415098" y="1988820"/>
            <a:ext cx="5183187" cy="2376488"/>
          </a:xfrm>
        </p:spPr>
        <p:txBody>
          <a:bodyPr vert="horz" wrap="square" lIns="91440" tIns="45720" rIns="91440" bIns="45720" anchor="t" anchorCtr="0"/>
          <a:p>
            <a:pPr marL="342900" indent="-342900" eaLnBrk="1" hangingPunct="1">
              <a:lnSpc>
                <a:spcPct val="135000"/>
              </a:lnSpc>
              <a:spcBef>
                <a:spcPct val="0"/>
              </a:spcBef>
              <a:buClr>
                <a:srgbClr val="0CC0C2"/>
              </a:buClr>
              <a:buSzTx/>
              <a:buFontTx/>
            </a:pPr>
            <a:r>
              <a:rPr lang="zh-CN" altLang="en-US" sz="36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实训大楼</a:t>
            </a:r>
            <a:r>
              <a:rPr lang="en-US" altLang="zh-CN" sz="36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A4049</a:t>
            </a:r>
            <a:endParaRPr lang="en-US" altLang="zh-CN" sz="3600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indent="-342900" eaLnBrk="1" hangingPunct="1">
              <a:lnSpc>
                <a:spcPct val="135000"/>
              </a:lnSpc>
              <a:spcBef>
                <a:spcPct val="0"/>
              </a:spcBef>
              <a:buClr>
                <a:srgbClr val="0CC0C2"/>
              </a:buClr>
              <a:buSzTx/>
              <a:buFontTx/>
            </a:pPr>
            <a:r>
              <a:rPr lang="zh-CN" altLang="en-US" sz="36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（阳光校区） </a:t>
            </a:r>
            <a:endParaRPr lang="zh-CN" altLang="en-US" sz="3600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80325" y="2205355"/>
            <a:ext cx="3710305" cy="3069590"/>
          </a:xfrm>
          <a:prstGeom prst="rect">
            <a:avLst/>
          </a:prstGeom>
        </p:spPr>
      </p:pic>
    </p:spTree>
  </p:cSld>
  <p:clrMapOvr>
    <a:masterClrMapping/>
  </p:clrMapOvr>
  <p:transition>
    <p:pull dir="ru"/>
    <p:sndAc>
      <p:stSnd>
        <p:snd r:embed="rId3" name="camera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ctrTitle"/>
          </p:nvPr>
        </p:nvSpPr>
        <p:spPr>
          <a:xfrm>
            <a:off x="1551940" y="189230"/>
            <a:ext cx="5592445" cy="725170"/>
          </a:xfrm>
        </p:spPr>
        <p:txBody>
          <a:bodyPr vert="horz" wrap="square" lIns="91440" tIns="45720" rIns="91440" bIns="45720" anchor="ctr" anchorCtr="0"/>
          <a:p>
            <a:pPr algn="l">
              <a:buClrTx/>
              <a:buSzTx/>
              <a:buFontTx/>
            </a:pPr>
            <a:r>
              <a:rPr lang="en-US" altLang="zh-CN" sz="4800" baseline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+mj-cs"/>
              </a:rPr>
              <a:t>3</a:t>
            </a:r>
            <a:r>
              <a:rPr lang="zh-CN" altLang="en-US" sz="4800" baseline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+mj-cs"/>
              </a:rPr>
              <a:t>、设计题目及要求</a:t>
            </a:r>
            <a:endParaRPr lang="zh-CN" altLang="en-US" sz="4800" baseline="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11266" name="内容占位符 2"/>
          <p:cNvSpPr>
            <a:spLocks noGrp="1"/>
          </p:cNvSpPr>
          <p:nvPr>
            <p:ph type="subTitle" idx="1"/>
          </p:nvPr>
        </p:nvSpPr>
        <p:spPr>
          <a:xfrm>
            <a:off x="1064260" y="1195070"/>
            <a:ext cx="9259570" cy="5153660"/>
          </a:xfrm>
        </p:spPr>
        <p:txBody>
          <a:bodyPr vert="horz" wrap="square" lIns="91440" tIns="45720" rIns="91440" bIns="45720" anchor="t" anchorCtr="0"/>
          <a:p>
            <a:pPr marL="342900" indent="-342900" algn="just">
              <a:lnSpc>
                <a:spcPct val="130000"/>
              </a:lnSpc>
              <a:spcBef>
                <a:spcPct val="0"/>
              </a:spcBef>
              <a:buClr>
                <a:srgbClr val="0CC0C2"/>
              </a:buClr>
              <a:buSzTx/>
              <a:buFont typeface="Wingdings" panose="05000000000000000000" pitchFamily="2" charset="2"/>
            </a:pPr>
            <a:r>
              <a:rPr lang="zh-CN" altLang="en-US" sz="26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  基于单片机的开关电源设计与制作（用足所提供的元器件）</a:t>
            </a:r>
            <a:endParaRPr lang="en-US" altLang="zh-CN" sz="2600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indent="-342900" algn="just">
              <a:lnSpc>
                <a:spcPct val="130000"/>
              </a:lnSpc>
              <a:spcBef>
                <a:spcPct val="0"/>
              </a:spcBef>
              <a:buClr>
                <a:srgbClr val="0CC0C2"/>
              </a:buClr>
              <a:buSzTx/>
              <a:buFont typeface="Wingdings" panose="05000000000000000000" pitchFamily="2" charset="2"/>
            </a:pPr>
            <a:r>
              <a:rPr lang="zh-CN" altLang="en-US" sz="26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endParaRPr lang="zh-CN" altLang="en-US" sz="2600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267" name="文本框 1"/>
          <p:cNvSpPr txBox="1"/>
          <p:nvPr/>
        </p:nvSpPr>
        <p:spPr>
          <a:xfrm>
            <a:off x="1127125" y="2421255"/>
            <a:ext cx="10137140" cy="249174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endParaRPr sz="26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endParaRPr sz="26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zh-CN"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设计基本</a:t>
            </a:r>
            <a:r>
              <a:rPr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要求：</a:t>
            </a:r>
            <a:endParaRPr sz="26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（1）输出电压U</a:t>
            </a:r>
            <a:r>
              <a:rPr sz="2600" b="1" baseline="-25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：35-40VDC</a:t>
            </a:r>
            <a:r>
              <a:rPr lang="en-US"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额定电压为</a:t>
            </a:r>
            <a:r>
              <a:rPr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en-US"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</a:t>
            </a:r>
            <a:r>
              <a:rPr lang="en-US"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sz="26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（2）最大输出电流I</a:t>
            </a:r>
            <a:r>
              <a:rPr lang="zh-CN" altLang="en-US" sz="2600" b="1" baseline="-25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Omax</a:t>
            </a:r>
            <a:r>
              <a:rPr lang="zh-CN" altLang="en-US"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A（实验室提供100Ω滑动变阻器）；</a:t>
            </a:r>
            <a:endParaRPr lang="zh-CN" altLang="en-US" sz="26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（3）具有电路保护功能（通过AD模块采样软件保护）。</a:t>
            </a:r>
            <a:endParaRPr lang="zh-CN" altLang="en-US" sz="26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Object 5"/>
          <p:cNvGraphicFramePr/>
          <p:nvPr>
            <p:custDataLst>
              <p:tags r:id="rId1"/>
            </p:custDataLst>
          </p:nvPr>
        </p:nvGraphicFramePr>
        <p:xfrm>
          <a:off x="2207260" y="1845310"/>
          <a:ext cx="6657340" cy="1398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5798800" imgH="2679700" progId="Visio.Drawing.11">
                  <p:embed/>
                </p:oleObj>
              </mc:Choice>
              <mc:Fallback>
                <p:oleObj name="" r:id="rId2" imgW="15798800" imgH="267970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7260" y="1845310"/>
                        <a:ext cx="6657340" cy="1398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1127125" y="5013325"/>
            <a:ext cx="10137140" cy="12915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zh-CN"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设计加分</a:t>
            </a:r>
            <a:r>
              <a:rPr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要求：</a:t>
            </a:r>
            <a:endParaRPr sz="26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（1）I</a:t>
            </a:r>
            <a:r>
              <a:rPr sz="2600" b="1" baseline="-25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从0变到</a:t>
            </a:r>
            <a:r>
              <a:rPr lang="en-US"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A时，输出电压U</a:t>
            </a:r>
            <a:r>
              <a:rPr sz="2600" b="1" baseline="-25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波动不超过±10%</a:t>
            </a:r>
            <a:r>
              <a:rPr lang="zh-CN"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sz="26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/>
            <a:r>
              <a:rPr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（2）电源效率 ≥80%（U</a:t>
            </a:r>
            <a:r>
              <a:rPr sz="2600" b="1" baseline="-25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=18VAC,U</a:t>
            </a:r>
            <a:r>
              <a:rPr sz="2600" b="1" baseline="-25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=3</a:t>
            </a:r>
            <a:r>
              <a:rPr lang="en-US"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VDC, I</a:t>
            </a:r>
            <a:r>
              <a:rPr sz="2600" b="1" baseline="-25000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A）</a:t>
            </a:r>
            <a:r>
              <a:rPr lang="zh-CN" altLang="en-US" sz="26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6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" name="图片 3" descr="3D图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rcRect l="2198" t="6954" r="3049" b="3796"/>
          <a:stretch>
            <a:fillRect/>
          </a:stretch>
        </p:blipFill>
        <p:spPr>
          <a:xfrm>
            <a:off x="8832215" y="1485265"/>
            <a:ext cx="3363595" cy="2576195"/>
          </a:xfrm>
          <a:prstGeom prst="rect">
            <a:avLst/>
          </a:prstGeom>
        </p:spPr>
      </p:pic>
    </p:spTree>
  </p:cSld>
  <p:clrMapOvr>
    <a:masterClrMapping/>
  </p:clrMapOvr>
  <p:transition>
    <p:pull dir="ru"/>
    <p:sndAc>
      <p:stSnd>
        <p:snd r:embed="rId7" name="camera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subTitle" idx="1"/>
          </p:nvPr>
        </p:nvSpPr>
        <p:spPr>
          <a:xfrm>
            <a:off x="437515" y="1269365"/>
            <a:ext cx="11651615" cy="971550"/>
          </a:xfrm>
        </p:spPr>
        <p:txBody>
          <a:bodyPr vert="horz" wrap="square" lIns="91440" tIns="45720" rIns="91440" bIns="45720" anchor="t" anchorCtr="0"/>
          <a:p>
            <a:pPr algn="l">
              <a:buClrTx/>
              <a:buSzTx/>
              <a:buFontTx/>
            </a:pPr>
            <a:r>
              <a:rPr lang="zh-CN" altLang="zh-CN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每人</a:t>
            </a:r>
            <a:r>
              <a:rPr lang="zh-CN" altLang="zh-CN" sz="2800" baseline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独立</a:t>
            </a:r>
            <a:r>
              <a:rPr lang="zh-CN" altLang="en-US" sz="2800" baseline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设计</a:t>
            </a: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（可3~4</a:t>
            </a: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人为一组相互交流讨论）、调试、检查和验收。</a:t>
            </a:r>
            <a:endParaRPr lang="zh-CN" altLang="en-US" sz="2800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algn="l">
              <a:buClrTx/>
              <a:buSzTx/>
              <a:buFontTx/>
            </a:pP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（</a:t>
            </a:r>
            <a:r>
              <a:rPr lang="en-US" altLang="zh-CN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）验收要求：</a:t>
            </a:r>
            <a:endParaRPr lang="zh-CN" altLang="en-US" sz="2800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algn="l">
              <a:buClrTx/>
              <a:buSzTx/>
              <a:buFontTx/>
            </a:pP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1）采用单片机进行开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环或</a:t>
            </a: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闭环PWM升压控制（单片机自行购买）。 </a:t>
            </a:r>
            <a:endParaRPr lang="zh-CN" altLang="en-US" sz="2800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algn="l">
              <a:buClrTx/>
              <a:buSzTx/>
              <a:buFontTx/>
            </a:pP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2）根据题目要求进行方案论证，理论分析与计算。</a:t>
            </a:r>
            <a:endParaRPr lang="zh-CN" altLang="en-US" sz="2800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algn="l">
              <a:buClrTx/>
              <a:buSzTx/>
              <a:buFontTx/>
            </a:pP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3）用Matlab等软件进行主电路原理仿真（参考文件：电气2</a:t>
            </a:r>
            <a:r>
              <a:rPr lang="en-US" altLang="zh-CN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级电力电子综合设计Matlab参考仿真模型word版）。</a:t>
            </a:r>
            <a:endParaRPr lang="zh-CN" altLang="en-US" sz="2800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algn="l">
              <a:buClrTx/>
              <a:buSzTx/>
              <a:buFontTx/>
            </a:pP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4）原理图及PCB采用立创EDA软件进行设计，然后申请免费打板，PCB上</a:t>
            </a:r>
            <a:r>
              <a:rPr lang="zh-CN" altLang="en-US" sz="2800" baseline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需丝印“武汉纺织大学</a:t>
            </a:r>
            <a:r>
              <a:rPr lang="en-US" altLang="zh-CN" sz="2800" baseline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+</a:t>
            </a:r>
            <a:r>
              <a:rPr lang="zh-CN" altLang="en-US" sz="2800" baseline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电气</a:t>
            </a:r>
            <a:r>
              <a:rPr lang="en-US" altLang="zh-CN" sz="2800" baseline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lang="zh-CN" altLang="en-US" sz="2800" baseline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lang="en-US" altLang="zh-CN" sz="2800" baseline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lang="en-US" altLang="zh-CN" sz="2800" baseline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0x</a:t>
            </a:r>
            <a:r>
              <a:rPr lang="zh-CN" altLang="en-US" sz="2800" baseline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班+“姓名”</a:t>
            </a: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。</a:t>
            </a:r>
            <a:endParaRPr lang="zh-CN" altLang="en-US" sz="2800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algn="l">
              <a:buClrTx/>
              <a:buSzTx/>
              <a:buFontTx/>
            </a:pP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5）电源电路焊接、调试，并达到参数要求。</a:t>
            </a:r>
            <a:endParaRPr lang="zh-CN" altLang="en-US" sz="2800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algn="l">
              <a:buClrTx/>
              <a:buSzTx/>
              <a:buFontTx/>
            </a:pP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6）撰写设计报告。</a:t>
            </a:r>
            <a:endParaRPr lang="zh-CN" altLang="en-US" sz="2800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2" name="Rectangle 3"/>
          <p:cNvSpPr>
            <a:spLocks noGrp="1"/>
          </p:cNvSpPr>
          <p:nvPr>
            <p:ph type="ctrTitle"/>
          </p:nvPr>
        </p:nvSpPr>
        <p:spPr>
          <a:xfrm>
            <a:off x="1630998" y="117158"/>
            <a:ext cx="7772400" cy="893762"/>
          </a:xfrm>
        </p:spPr>
        <p:txBody>
          <a:bodyPr vert="horz" wrap="square" lIns="91440" tIns="45720" rIns="91440" bIns="45720" anchor="ctr" anchorCtr="0"/>
          <a:p>
            <a:pPr algn="l" eaLnBrk="1" hangingPunct="1">
              <a:buClrTx/>
              <a:buSzTx/>
              <a:buFontTx/>
            </a:pPr>
            <a:r>
              <a:rPr lang="en-US" altLang="zh-CN" sz="4800" baseline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+mj-cs"/>
              </a:rPr>
              <a:t>4</a:t>
            </a:r>
            <a:r>
              <a:rPr lang="zh-CN" altLang="en-US" sz="4800" baseline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+mj-cs"/>
              </a:rPr>
              <a:t>、设计形式及结果验收</a:t>
            </a:r>
            <a:endParaRPr lang="zh-CN" altLang="en-US" sz="4800" baseline="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20505" y="4869180"/>
            <a:ext cx="2656205" cy="1921510"/>
          </a:xfrm>
          <a:prstGeom prst="rect">
            <a:avLst/>
          </a:prstGeom>
        </p:spPr>
      </p:pic>
    </p:spTree>
  </p:cSld>
  <p:clrMapOvr>
    <a:masterClrMapping/>
  </p:clrMapOvr>
  <p:transition>
    <p:pull dir="ru"/>
    <p:sndAc>
      <p:stSnd>
        <p:snd r:embed="rId3" name="camera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内容占位符 2"/>
          <p:cNvSpPr>
            <a:spLocks noGrp="1"/>
          </p:cNvSpPr>
          <p:nvPr>
            <p:ph type="subTitle" idx="1"/>
          </p:nvPr>
        </p:nvSpPr>
        <p:spPr>
          <a:xfrm>
            <a:off x="2639695" y="1341120"/>
            <a:ext cx="6697980" cy="4526280"/>
          </a:xfrm>
        </p:spPr>
        <p:txBody>
          <a:bodyPr vert="horz" wrap="square" lIns="91440" tIns="45720" rIns="91440" bIns="45720" anchor="t"/>
          <a:p>
            <a:pPr marL="812800" marR="0" indent="-81280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kern="0" cap="none" spc="0" normalizeH="0" baseline="0" noProof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baseline="0" noProof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2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）设计报告格式要求</a:t>
            </a:r>
            <a:endParaRPr kumimoji="0" lang="zh-CN" altLang="en-US" sz="2800" b="1" i="0" u="none" strike="noStrike" kern="0" cap="none" spc="0" normalizeH="0" baseline="0" noProof="1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812800" marR="0" indent="-81280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800" b="1" i="0" u="none" strike="noStrike" kern="0" cap="none" spc="0" normalizeH="0" baseline="0" noProof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     ①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封面</a:t>
            </a:r>
            <a:endParaRPr kumimoji="0" lang="zh-CN" altLang="en-US" sz="2800" b="1" i="0" u="none" strike="noStrike" kern="0" cap="none" spc="0" normalizeH="0" baseline="0" noProof="1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812800" marR="0" indent="-81280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      </a:t>
            </a:r>
            <a:r>
              <a:rPr kumimoji="0" lang="en-US" altLang="en-US" sz="2800" b="1" i="0" u="none" strike="noStrike" kern="0" cap="none" spc="0" normalizeH="0" baseline="0" noProof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②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设计要求</a:t>
            </a:r>
            <a:endParaRPr kumimoji="0" lang="zh-CN" altLang="en-US" sz="2800" b="1" i="0" u="none" strike="noStrike" kern="0" cap="none" spc="0" normalizeH="0" baseline="0" noProof="1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      </a:t>
            </a:r>
            <a:r>
              <a:rPr kumimoji="0" lang="en-US" altLang="en-US" sz="2800" b="1" i="0" u="none" strike="noStrike" kern="0" cap="none" spc="0" normalizeH="0" baseline="0" noProof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③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系统功能阐述</a:t>
            </a:r>
            <a:endParaRPr kumimoji="0" lang="zh-CN" altLang="en-US" sz="2800" b="1" i="0" u="none" strike="noStrike" kern="0" cap="none" spc="0" normalizeH="0" baseline="0" noProof="1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      </a:t>
            </a:r>
            <a:r>
              <a:rPr kumimoji="0" lang="en-US" altLang="en-US" sz="2800" b="1" i="0" u="none" strike="noStrike" kern="0" cap="none" spc="0" normalizeH="0" baseline="0" noProof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④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硬件原理图设计，并说明</a:t>
            </a:r>
            <a:endParaRPr kumimoji="0" lang="zh-CN" altLang="en-US" sz="2800" b="1" i="0" u="none" strike="noStrike" kern="0" cap="none" spc="0" normalizeH="0" baseline="0" noProof="1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  <a:sym typeface="+mn-ea"/>
            </a:endParaRPr>
          </a:p>
          <a:p>
            <a:pPr marL="342900" marR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      </a:t>
            </a:r>
            <a:r>
              <a:rPr kumimoji="0" lang="en-US" altLang="en-US" sz="2800" b="1" i="0" u="none" strike="noStrike" kern="0" cap="none" spc="0" normalizeH="0" baseline="0" noProof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⑤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软件流程图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设计，并说明</a:t>
            </a:r>
            <a:endParaRPr kumimoji="0" lang="zh-CN" altLang="en-US" sz="2800" b="1" i="0" u="none" strike="noStrike" kern="0" cap="none" spc="0" normalizeH="0" baseline="0" noProof="1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  <a:sym typeface="+mn-ea"/>
            </a:endParaRPr>
          </a:p>
          <a:p>
            <a:pPr marL="342900" marR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      </a:t>
            </a:r>
            <a:r>
              <a:rPr kumimoji="0" lang="en-US" altLang="en-US" sz="2800" b="1" i="0" u="none" strike="noStrike" kern="0" cap="none" spc="0" normalizeH="0" baseline="0" noProof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⑥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经调试通过的程序清单</a:t>
            </a:r>
            <a:endParaRPr kumimoji="0" lang="en-US" altLang="zh-CN" sz="2800" b="1" i="0" u="none" strike="noStrike" kern="0" cap="none" spc="0" normalizeH="0" baseline="0" noProof="1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      </a:t>
            </a:r>
            <a:r>
              <a:rPr kumimoji="0" lang="en-US" altLang="en-US" sz="2800" b="1" i="0" u="none" strike="noStrike" kern="0" cap="none" spc="0" normalizeH="0" baseline="0" noProof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⑦</a:t>
            </a:r>
            <a:r>
              <a:rPr kumimoji="0" lang="zh-CN" altLang="en-US" sz="2800" b="1" i="0" u="none" strike="noStrike" kern="0" cap="none" spc="0" normalizeH="0" baseline="0" noProof="1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  <a:sym typeface="+mn-ea"/>
              </a:rPr>
              <a:t>课程设计总结与心得</a:t>
            </a:r>
            <a:endParaRPr kumimoji="0" lang="zh-CN" altLang="en-US" sz="2800" b="1" i="0" u="none" strike="noStrike" kern="0" cap="none" spc="0" normalizeH="0" baseline="0" noProof="1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Rectang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630998" y="117158"/>
            <a:ext cx="7772400" cy="893762"/>
          </a:xfrm>
        </p:spPr>
        <p:txBody>
          <a:bodyPr vert="horz" wrap="square" lIns="91440" tIns="45720" rIns="91440" bIns="45720" anchor="ctr" anchorCtr="0"/>
          <a:p>
            <a:pPr algn="l" eaLnBrk="1" hangingPunct="1">
              <a:buClrTx/>
              <a:buSzTx/>
              <a:buFontTx/>
            </a:pPr>
            <a:r>
              <a:rPr lang="en-US" altLang="zh-CN" sz="4800" baseline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+mj-cs"/>
              </a:rPr>
              <a:t>4</a:t>
            </a:r>
            <a:r>
              <a:rPr lang="zh-CN" altLang="en-US" sz="4800" baseline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+mj-cs"/>
              </a:rPr>
              <a:t>、设计形式及结果验收</a:t>
            </a:r>
            <a:endParaRPr lang="zh-CN" altLang="en-US" sz="4800" baseline="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ransition>
    <p:pull dir="ru"/>
    <p:sndAc>
      <p:stSnd>
        <p:snd r:embed="rId2" name="camera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内容占位符 2"/>
          <p:cNvSpPr>
            <a:spLocks noGrp="1"/>
          </p:cNvSpPr>
          <p:nvPr>
            <p:ph type="subTitle" idx="1"/>
          </p:nvPr>
        </p:nvSpPr>
        <p:spPr>
          <a:xfrm>
            <a:off x="683895" y="1772285"/>
            <a:ext cx="11285220" cy="4180205"/>
          </a:xfrm>
        </p:spPr>
        <p:txBody>
          <a:bodyPr vert="horz" wrap="square" lIns="91440" tIns="45720" rIns="91440" bIns="45720" anchor="t" anchorCtr="0"/>
          <a:p>
            <a:pPr marL="342900" indent="-342900" algn="just">
              <a:buClrTx/>
              <a:buSzTx/>
              <a:buFontTx/>
            </a:pPr>
            <a:endParaRPr lang="en-US" altLang="zh-CN" sz="2800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indent="-342900" algn="just">
              <a:buClrTx/>
              <a:buSzTx/>
              <a:buFontTx/>
            </a:pPr>
            <a:r>
              <a:rPr lang="en-US" altLang="zh-CN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          </a:t>
            </a:r>
            <a:r>
              <a:rPr lang="zh-CN" altLang="fr-FR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时间： </a:t>
            </a:r>
            <a:r>
              <a:rPr lang="en-US" altLang="zh-CN" sz="2800" baseline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2025</a:t>
            </a:r>
            <a:r>
              <a:rPr lang="zh-CN" altLang="en-US" sz="2800" baseline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年</a:t>
            </a:r>
            <a:r>
              <a:rPr lang="en-US" altLang="zh-CN" sz="2800" baseline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6</a:t>
            </a:r>
            <a:r>
              <a:rPr lang="zh-CN" altLang="en-US" sz="2800" baseline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月</a:t>
            </a:r>
            <a:r>
              <a:rPr lang="en-US" altLang="zh-CN" sz="2800" baseline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20</a:t>
            </a:r>
            <a:r>
              <a:rPr lang="zh-CN" altLang="en-US" sz="2800" baseline="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日</a:t>
            </a: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（可与指导教师协商）</a:t>
            </a:r>
            <a:endParaRPr lang="zh-CN" altLang="en-US" sz="2800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indent="-342900" algn="just">
              <a:buClrTx/>
              <a:buSzTx/>
              <a:buFontTx/>
            </a:pPr>
            <a:r>
              <a:rPr lang="en-US" altLang="zh-CN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          </a:t>
            </a: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内容： </a:t>
            </a:r>
            <a:endParaRPr lang="zh-CN" altLang="en-US" sz="2800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indent="-342900" algn="just">
              <a:buClrTx/>
              <a:buSzTx/>
              <a:buFontTx/>
            </a:pP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altLang="zh-CN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            1</a:t>
            </a: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）纸质打印报告（含程序）一份（按模板要求）与作品，注明</a:t>
            </a: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  <a:sym typeface="宋体" panose="02010600030101010101" pitchFamily="2" charset="-122"/>
              </a:rPr>
              <a:t>班级</a:t>
            </a: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、学号</a:t>
            </a: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  <a:sym typeface="宋体" panose="02010600030101010101" pitchFamily="2" charset="-122"/>
              </a:rPr>
              <a:t>、</a:t>
            </a: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姓名，由指导教师逐一验收。           </a:t>
            </a:r>
            <a:endParaRPr lang="zh-CN" altLang="fr-FR" sz="2800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342900" indent="-342900" algn="just">
              <a:buClrTx/>
              <a:buSzTx/>
              <a:buFontTx/>
            </a:pP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          </a:t>
            </a:r>
            <a:r>
              <a:rPr lang="en-US" altLang="zh-CN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   2</a:t>
            </a: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）</a:t>
            </a: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sym typeface="+mn-ea"/>
              </a:rPr>
              <a:t>报告</a:t>
            </a: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电子版一份（含</a:t>
            </a:r>
            <a:r>
              <a:rPr lang="en-US" altLang="zh-CN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Matlab</a:t>
            </a: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仿真、设计原理图及</a:t>
            </a:r>
            <a:r>
              <a:rPr lang="en-US" altLang="zh-CN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pcb</a:t>
            </a: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图原件、自评分表）</a:t>
            </a:r>
            <a:r>
              <a:rPr lang="en-US" altLang="zh-CN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文件名为：班级</a:t>
            </a:r>
            <a:r>
              <a:rPr lang="en-US" altLang="zh-CN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+</a:t>
            </a: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学号</a:t>
            </a:r>
            <a:r>
              <a:rPr lang="en-US" altLang="zh-CN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+</a:t>
            </a: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姓名（如电气</a:t>
            </a:r>
            <a:r>
              <a:rPr lang="en-US" altLang="zh-CN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1220X+</a:t>
            </a:r>
            <a:r>
              <a:rPr lang="en-US" altLang="zh-CN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  <a:sym typeface="宋体" panose="02010600030101010101" pitchFamily="2" charset="-122"/>
              </a:rPr>
              <a:t>XXXX</a:t>
            </a:r>
            <a:r>
              <a:rPr lang="en-US" altLang="zh-CN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+</a:t>
            </a: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张三），通过</a:t>
            </a:r>
            <a:r>
              <a:rPr lang="zh-CN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学习通上传</a:t>
            </a: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提交</a:t>
            </a:r>
            <a:r>
              <a:rPr lang="zh-CN" altLang="en-US" sz="2800" baseline="0" dirty="0">
                <a:solidFill>
                  <a:srgbClr val="0000FF"/>
                </a:solidFill>
                <a:latin typeface="Arial" panose="020B0604020202020204" pitchFamily="34" charset="0"/>
                <a:ea typeface="+mn-ea"/>
                <a:cs typeface="+mn-cs"/>
              </a:rPr>
              <a:t>。</a:t>
            </a:r>
            <a:endParaRPr lang="zh-CN" altLang="en-US" sz="2800" baseline="0" dirty="0">
              <a:solidFill>
                <a:srgbClr val="0000FF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Rectang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630998" y="117158"/>
            <a:ext cx="7772400" cy="893762"/>
          </a:xfrm>
        </p:spPr>
        <p:txBody>
          <a:bodyPr vert="horz" wrap="square" lIns="91440" tIns="45720" rIns="91440" bIns="45720" anchor="ctr" anchorCtr="0"/>
          <a:p>
            <a:pPr algn="l" eaLnBrk="1" hangingPunct="1">
              <a:buClrTx/>
              <a:buSzTx/>
              <a:buFontTx/>
            </a:pPr>
            <a:r>
              <a:rPr lang="en-US" altLang="zh-CN" sz="4800" baseline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+mj-cs"/>
              </a:rPr>
              <a:t>4</a:t>
            </a:r>
            <a:r>
              <a:rPr lang="zh-CN" altLang="en-US" sz="4800" baseline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+mj-cs"/>
              </a:rPr>
              <a:t>、设计形式及结果验收</a:t>
            </a:r>
            <a:endParaRPr lang="zh-CN" altLang="en-US" sz="4800" baseline="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15415" y="1341120"/>
            <a:ext cx="6096000" cy="6076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12800" marR="0" indent="-81280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kern="0" dirty="0">
                <a:solidFill>
                  <a:srgbClr val="0000FF"/>
                </a:solidFill>
                <a:ea typeface="+mn-ea"/>
                <a:sym typeface="+mn-ea"/>
              </a:rPr>
              <a:t>（</a:t>
            </a:r>
            <a:r>
              <a:rPr lang="en-US" altLang="zh-CN" sz="2800" b="1" kern="0" dirty="0">
                <a:solidFill>
                  <a:srgbClr val="0000FF"/>
                </a:solidFill>
                <a:ea typeface="+mn-ea"/>
                <a:sym typeface="+mn-ea"/>
              </a:rPr>
              <a:t>3</a:t>
            </a:r>
            <a:r>
              <a:rPr lang="zh-CN" altLang="en-US" sz="2800" b="1" kern="0" dirty="0">
                <a:solidFill>
                  <a:srgbClr val="0000FF"/>
                </a:solidFill>
                <a:ea typeface="+mn-ea"/>
                <a:sym typeface="+mn-ea"/>
              </a:rPr>
              <a:t>）结果验收说明</a:t>
            </a:r>
            <a:endParaRPr lang="zh-CN" altLang="en-US" sz="2800" b="1" kern="0" dirty="0">
              <a:solidFill>
                <a:srgbClr val="0000FF"/>
              </a:solidFill>
              <a:ea typeface="+mn-ea"/>
              <a:sym typeface="+mn-ea"/>
            </a:endParaRPr>
          </a:p>
        </p:txBody>
      </p:sp>
    </p:spTree>
  </p:cSld>
  <p:clrMapOvr>
    <a:masterClrMapping/>
  </p:clrMapOvr>
  <p:transition>
    <p:pull dir="ru"/>
    <p:sndAc>
      <p:stSnd>
        <p:snd r:embed="rId2" name="camera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3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630998" y="117158"/>
            <a:ext cx="7772400" cy="893762"/>
          </a:xfrm>
        </p:spPr>
        <p:txBody>
          <a:bodyPr vert="horz" wrap="square" lIns="91440" tIns="45720" rIns="91440" bIns="45720" anchor="ctr" anchorCtr="0"/>
          <a:p>
            <a:pPr algn="l" eaLnBrk="1" hangingPunct="1">
              <a:buClrTx/>
              <a:buSzTx/>
              <a:buFontTx/>
            </a:pPr>
            <a:r>
              <a:rPr lang="en-US" altLang="zh-CN" sz="4800" baseline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+mj-cs"/>
              </a:rPr>
              <a:t>5</a:t>
            </a:r>
            <a:r>
              <a:rPr lang="zh-CN" altLang="en-US" sz="4800" baseline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+mj-cs"/>
              </a:rPr>
              <a:t>、其他说明</a:t>
            </a:r>
            <a:endParaRPr lang="zh-CN" altLang="en-US" sz="4800" baseline="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+mj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7125" y="1412875"/>
            <a:ext cx="10646410" cy="11245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12800" marR="0" indent="-81280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kern="0" dirty="0">
                <a:solidFill>
                  <a:srgbClr val="0000FF"/>
                </a:solidFill>
                <a:ea typeface="+mn-ea"/>
                <a:sym typeface="+mn-ea"/>
              </a:rPr>
              <a:t>（</a:t>
            </a:r>
            <a:r>
              <a:rPr lang="en-US" altLang="zh-CN" sz="2800" b="1" kern="0" dirty="0">
                <a:solidFill>
                  <a:srgbClr val="0000FF"/>
                </a:solidFill>
                <a:ea typeface="+mn-ea"/>
                <a:sym typeface="+mn-ea"/>
              </a:rPr>
              <a:t>1</a:t>
            </a:r>
            <a:r>
              <a:rPr lang="zh-CN" altLang="en-US" sz="2800" b="1" kern="0" dirty="0">
                <a:solidFill>
                  <a:srgbClr val="0000FF"/>
                </a:solidFill>
                <a:ea typeface="+mn-ea"/>
                <a:sym typeface="+mn-ea"/>
              </a:rPr>
              <a:t>）进入实验室焊接或调试需要用电操作</a:t>
            </a:r>
            <a:r>
              <a:rPr lang="zh-CN" altLang="en-US" sz="2800" b="1" kern="0" dirty="0">
                <a:solidFill>
                  <a:srgbClr val="0000FF"/>
                </a:solidFill>
                <a:ea typeface="+mn-ea"/>
                <a:sym typeface="+mn-ea"/>
              </a:rPr>
              <a:t>规范，</a:t>
            </a:r>
            <a:r>
              <a:rPr lang="zh-CN" altLang="en-US" sz="2800" b="1" kern="0" dirty="0">
                <a:solidFill>
                  <a:srgbClr val="FF0000"/>
                </a:solidFill>
                <a:ea typeface="+mn-ea"/>
                <a:sym typeface="+mn-ea"/>
              </a:rPr>
              <a:t>凡离开实验室的同学，必须关闭所在实验桌上的电源</a:t>
            </a:r>
            <a:r>
              <a:rPr lang="zh-CN" altLang="en-US" sz="2800" b="1" kern="0" dirty="0">
                <a:solidFill>
                  <a:srgbClr val="0000FF"/>
                </a:solidFill>
                <a:ea typeface="+mn-ea"/>
                <a:sym typeface="+mn-ea"/>
              </a:rPr>
              <a:t>。</a:t>
            </a:r>
            <a:endParaRPr lang="zh-CN" altLang="en-US" sz="2800" b="1" kern="0" dirty="0">
              <a:solidFill>
                <a:srgbClr val="0000FF"/>
              </a:solidFill>
              <a:ea typeface="+mn-ea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1127125" y="2781935"/>
            <a:ext cx="10515600" cy="2158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12800" marR="0" indent="-81280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800" b="1" kern="0" dirty="0">
                <a:solidFill>
                  <a:srgbClr val="0000FF"/>
                </a:solidFill>
                <a:ea typeface="+mn-ea"/>
                <a:sym typeface="+mn-ea"/>
              </a:rPr>
              <a:t>（</a:t>
            </a:r>
            <a:r>
              <a:rPr lang="en-US" altLang="zh-CN" sz="2800" b="1" kern="0" dirty="0">
                <a:solidFill>
                  <a:srgbClr val="0000FF"/>
                </a:solidFill>
                <a:ea typeface="+mn-ea"/>
                <a:sym typeface="+mn-ea"/>
              </a:rPr>
              <a:t>2</a:t>
            </a:r>
            <a:r>
              <a:rPr lang="zh-CN" altLang="en-US" sz="2800" b="1" kern="0" dirty="0">
                <a:solidFill>
                  <a:srgbClr val="0000FF"/>
                </a:solidFill>
                <a:ea typeface="+mn-ea"/>
                <a:sym typeface="+mn-ea"/>
              </a:rPr>
              <a:t>）第</a:t>
            </a:r>
            <a:r>
              <a:rPr lang="en-US" altLang="zh-CN" sz="2800" b="1" kern="0" dirty="0">
                <a:solidFill>
                  <a:srgbClr val="0000FF"/>
                </a:solidFill>
                <a:ea typeface="+mn-ea"/>
                <a:sym typeface="+mn-ea"/>
              </a:rPr>
              <a:t>17</a:t>
            </a:r>
            <a:r>
              <a:rPr lang="zh-CN" altLang="en-US" sz="2800" b="1" kern="0" dirty="0">
                <a:solidFill>
                  <a:srgbClr val="0000FF"/>
                </a:solidFill>
                <a:ea typeface="+mn-ea"/>
                <a:sym typeface="+mn-ea"/>
              </a:rPr>
              <a:t>周开始，计划星期一~星期五，每天安排一位老师（或学生干部）在A</a:t>
            </a:r>
            <a:r>
              <a:rPr lang="en-US" altLang="zh-CN" sz="2800" b="1" kern="0" dirty="0">
                <a:solidFill>
                  <a:srgbClr val="0000FF"/>
                </a:solidFill>
                <a:ea typeface="+mn-ea"/>
                <a:sym typeface="+mn-ea"/>
              </a:rPr>
              <a:t>4</a:t>
            </a:r>
            <a:r>
              <a:rPr lang="zh-CN" altLang="en-US" sz="2800" b="1" kern="0" dirty="0">
                <a:solidFill>
                  <a:srgbClr val="0000FF"/>
                </a:solidFill>
                <a:ea typeface="+mn-ea"/>
                <a:sym typeface="+mn-ea"/>
              </a:rPr>
              <a:t>0</a:t>
            </a:r>
            <a:r>
              <a:rPr lang="en-US" altLang="zh-CN" sz="2800" b="1" kern="0" dirty="0">
                <a:solidFill>
                  <a:srgbClr val="0000FF"/>
                </a:solidFill>
                <a:ea typeface="+mn-ea"/>
                <a:sym typeface="+mn-ea"/>
              </a:rPr>
              <a:t>49</a:t>
            </a:r>
            <a:r>
              <a:rPr lang="zh-CN" altLang="en-US" sz="2800" b="1" kern="0" dirty="0">
                <a:solidFill>
                  <a:srgbClr val="0000FF"/>
                </a:solidFill>
                <a:ea typeface="+mn-ea"/>
                <a:sym typeface="+mn-ea"/>
              </a:rPr>
              <a:t>值班，时间 8:00-17:</a:t>
            </a:r>
            <a:r>
              <a:rPr lang="en-US" altLang="zh-CN" sz="2800" b="1" kern="0" dirty="0">
                <a:solidFill>
                  <a:srgbClr val="0000FF"/>
                </a:solidFill>
                <a:ea typeface="+mn-ea"/>
                <a:sym typeface="+mn-ea"/>
              </a:rPr>
              <a:t>0</a:t>
            </a:r>
            <a:r>
              <a:rPr lang="zh-CN" altLang="en-US" sz="2800" b="1" kern="0" dirty="0">
                <a:solidFill>
                  <a:srgbClr val="0000FF"/>
                </a:solidFill>
                <a:ea typeface="+mn-ea"/>
                <a:sym typeface="+mn-ea"/>
              </a:rPr>
              <a:t>0，值班老师（或班干）负责早上8:00开门，开总电源，下午17:</a:t>
            </a:r>
            <a:r>
              <a:rPr lang="en-US" altLang="zh-CN" sz="2800" b="1" kern="0" dirty="0">
                <a:solidFill>
                  <a:srgbClr val="0000FF"/>
                </a:solidFill>
                <a:ea typeface="+mn-ea"/>
                <a:sym typeface="+mn-ea"/>
              </a:rPr>
              <a:t>0</a:t>
            </a:r>
            <a:r>
              <a:rPr lang="zh-CN" altLang="en-US" sz="2800" b="1" kern="0" dirty="0">
                <a:solidFill>
                  <a:srgbClr val="0000FF"/>
                </a:solidFill>
                <a:ea typeface="+mn-ea"/>
                <a:sym typeface="+mn-ea"/>
              </a:rPr>
              <a:t>0关门，关总电源，中间时间进行答疑。</a:t>
            </a:r>
            <a:endParaRPr lang="zh-CN" altLang="en-US" sz="2800" b="1" kern="0" dirty="0">
              <a:solidFill>
                <a:srgbClr val="0000FF"/>
              </a:solidFill>
              <a:ea typeface="+mn-ea"/>
              <a:sym typeface="+mn-ea"/>
            </a:endParaRPr>
          </a:p>
        </p:txBody>
      </p:sp>
    </p:spTree>
  </p:cSld>
  <p:clrMapOvr>
    <a:masterClrMapping/>
  </p:clrMapOvr>
  <p:transition>
    <p:pull dir="ru"/>
    <p:sndAc>
      <p:stSnd>
        <p:snd r:embed="rId3" name="camera.wav"/>
      </p:stSnd>
    </p:sndAc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PP_MARK_KEY" val="13dca52a-5b9d-46c2-ac35-9d2f575f2c0b"/>
  <p:tag name="COMMONDATA" val="eyJoZGlkIjoiMTJiOTRiOTZhMjQ2MThiNzIwMGMyNmIzNzcxZGFhMzU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SLIDE_MODEL_TYPE" val="cover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2_默认设计模板">
  <a:themeElements>
    <a:clrScheme name="1_默认设计模板 13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FFFFFF"/>
      </a:accent3>
      <a:accent4>
        <a:srgbClr val="000000"/>
      </a:accent4>
      <a:accent5>
        <a:srgbClr val="AEC7D0"/>
      </a:accent5>
      <a:accent6>
        <a:srgbClr val="E6A608"/>
      </a:accent6>
      <a:hlink>
        <a:srgbClr val="FF0000"/>
      </a:hlink>
      <a:folHlink>
        <a:srgbClr val="AA8A14"/>
      </a:folHlink>
    </a:clrScheme>
    <a:fontScheme name="2_默认设计模板">
      <a:majorFont>
        <a:latin typeface=""/>
        <a:ea typeface="黑体"/>
        <a:cs typeface=""/>
      </a:majorFont>
      <a:minorFont>
        <a:latin typeface="Arial Unicode MS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13">
        <a:dk1>
          <a:srgbClr val="000000"/>
        </a:dk1>
        <a:lt1>
          <a:srgbClr val="FFFFFF"/>
        </a:lt1>
        <a:dk2>
          <a:srgbClr val="4F271C"/>
        </a:dk2>
        <a:lt2>
          <a:srgbClr val="E7DEC9"/>
        </a:lt2>
        <a:accent1>
          <a:srgbClr val="3891A7"/>
        </a:accent1>
        <a:accent2>
          <a:srgbClr val="FEB80A"/>
        </a:accent2>
        <a:accent3>
          <a:srgbClr val="FFFFFF"/>
        </a:accent3>
        <a:accent4>
          <a:srgbClr val="000000"/>
        </a:accent4>
        <a:accent5>
          <a:srgbClr val="AEC7D0"/>
        </a:accent5>
        <a:accent6>
          <a:srgbClr val="E6A608"/>
        </a:accent6>
        <a:hlink>
          <a:srgbClr val="FF0000"/>
        </a:hlink>
        <a:folHlink>
          <a:srgbClr val="AA8A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</Words>
  <Application>WPS 演示</Application>
  <PresentationFormat>全屏显示(4:3)</PresentationFormat>
  <Paragraphs>81</Paragraphs>
  <Slides>10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Verdana</vt:lpstr>
      <vt:lpstr>黑体</vt:lpstr>
      <vt:lpstr>Arial Unicode MS</vt:lpstr>
      <vt:lpstr>楷体_GB2312</vt:lpstr>
      <vt:lpstr>新宋体</vt:lpstr>
      <vt:lpstr>华文行楷</vt:lpstr>
      <vt:lpstr>微软雅黑</vt:lpstr>
      <vt:lpstr>Arial Unicode MS</vt:lpstr>
      <vt:lpstr>2_默认设计模板</vt:lpstr>
      <vt:lpstr>Visio.Drawing.11</vt:lpstr>
      <vt:lpstr>电力电子综合设计 </vt:lpstr>
      <vt:lpstr>目录</vt:lpstr>
      <vt:lpstr>1、设计时间</vt:lpstr>
      <vt:lpstr>2、设计地点</vt:lpstr>
      <vt:lpstr>3、设计题目及要求</vt:lpstr>
      <vt:lpstr>4、设计形式及结果验收</vt:lpstr>
      <vt:lpstr>4、设计形式及结果验收</vt:lpstr>
      <vt:lpstr>4、设计形式及结果验收</vt:lpstr>
      <vt:lpstr>5、其他说明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微软用户</dc:creator>
  <cp:lastModifiedBy>admin</cp:lastModifiedBy>
  <cp:revision>460</cp:revision>
  <dcterms:created xsi:type="dcterms:W3CDTF">2008-05-25T08:50:00Z</dcterms:created>
  <dcterms:modified xsi:type="dcterms:W3CDTF">2025-06-05T01:56:21Z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441E30B0AD77479B8517E4C767134617_12</vt:lpwstr>
  </property>
</Properties>
</file>