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391" r:id="rId3"/>
    <p:sldId id="259" r:id="rId4"/>
    <p:sldId id="407" r:id="rId5"/>
    <p:sldId id="347" r:id="rId6"/>
    <p:sldId id="319" r:id="rId7"/>
    <p:sldId id="412" r:id="rId8"/>
    <p:sldId id="413" r:id="rId9"/>
    <p:sldId id="414" r:id="rId10"/>
    <p:sldId id="415" r:id="rId11"/>
    <p:sldId id="417" r:id="rId12"/>
    <p:sldId id="416" r:id="rId13"/>
    <p:sldId id="418" r:id="rId14"/>
    <p:sldId id="419" r:id="rId15"/>
    <p:sldId id="420" r:id="rId16"/>
    <p:sldId id="421" r:id="rId17"/>
    <p:sldId id="298" r:id="rId18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6600"/>
    <a:srgbClr val="FCDAD6"/>
    <a:srgbClr val="CFBAEC"/>
    <a:srgbClr val="EEE5E4"/>
    <a:srgbClr val="B02D37"/>
    <a:srgbClr val="AE3E28"/>
    <a:srgbClr val="9EE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5" autoAdjust="0"/>
    <p:restoredTop sz="87630" autoAdjust="0"/>
  </p:normalViewPr>
  <p:slideViewPr>
    <p:cSldViewPr>
      <p:cViewPr varScale="1">
        <p:scale>
          <a:sx n="56" d="100"/>
          <a:sy n="56" d="100"/>
        </p:scale>
        <p:origin x="7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62FC-04C4-4219-A49F-E379028227B0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45C04-1F84-4518-8DEE-2E893B8DF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2975" y="746125"/>
            <a:ext cx="4972050" cy="3730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6D79-8C19-450C-A312-3E2B8C2C78C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8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92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7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94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输电线路和地面之间的安全距离都是有规定的，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7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10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汇报完毕，请各位评委老师批评指正！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7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2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9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5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故高压输电铁塔上的架空线用橡胶、塑料是无法绝缘的，只能借助空气绝缘，故为裸导线。那有的人可能还会问，为什么小鸟站在上面不会触电。这个应该很多人都知道，因为它两个脚之间的距离比较小，所承受的跨步电压比较小，所以实际流过它体内的电流就比较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5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2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3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6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45C04-1F84-4518-8DEE-2E893B8DF3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4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681-D19E-41C1-8335-9FCEFB85F7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A236-FD97-4A8D-932D-0421556B08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EB05-CFC1-46E6-BD6B-AF687CE96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9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E681-D19E-41C1-8335-9FCEFB85F7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4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104-A56D-4B10-90C2-2D3B31316F8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12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424-F5E0-45DD-96FC-CBA608420E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11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DBEA-4A10-45C7-BEA2-E5A62C449C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31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37E7-091D-4988-A4A2-4BAD84C92DB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01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75B5-9FEA-41F7-91F8-83C082163E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9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1F77-0378-46F0-B5C8-4B84EC5FF4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56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015-12EF-4639-AC5D-A58A168D41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4104-A56D-4B10-90C2-2D3B31316F8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19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3CC-F8B4-4F1B-B261-B4BFCC55F0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05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A236-FD97-4A8D-932D-0421556B08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53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EB05-CFC1-46E6-BD6B-AF687CE96D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5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7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424-F5E0-45DD-96FC-CBA608420E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4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DBEA-4A10-45C7-BEA2-E5A62C449C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37E7-091D-4988-A4A2-4BAD84C92DB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75B5-9FEA-41F7-91F8-83C082163E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1F77-0378-46F0-B5C8-4B84EC5FF4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8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015-12EF-4639-AC5D-A58A168D41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3CC-F8B4-4F1B-B261-B4BFCC55F0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7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70FD-F2D8-447C-8659-98335F5F7A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6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70FD-F2D8-447C-8659-98335F5F7A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8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H="1" flipV="1">
            <a:off x="3707904" y="3359541"/>
            <a:ext cx="2541572" cy="272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615756" y="3334327"/>
            <a:ext cx="2488622" cy="21429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89000">
                  <a:schemeClr val="bg1"/>
                </a:gs>
                <a:gs pos="83000">
                  <a:srgbClr val="E8E8E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236984" y="3321634"/>
            <a:ext cx="77932" cy="943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561206" y="3316467"/>
            <a:ext cx="77932" cy="943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536" y="2591475"/>
            <a:ext cx="4913466" cy="4077885"/>
            <a:chOff x="-108520" y="2591475"/>
            <a:chExt cx="4913466" cy="4077885"/>
          </a:xfrm>
        </p:grpSpPr>
        <p:sp>
          <p:nvSpPr>
            <p:cNvPr id="64" name="图文框 63"/>
            <p:cNvSpPr/>
            <p:nvPr/>
          </p:nvSpPr>
          <p:spPr>
            <a:xfrm rot="2918897">
              <a:off x="792031" y="3059324"/>
              <a:ext cx="2628000" cy="2628000"/>
            </a:xfrm>
            <a:prstGeom prst="frame">
              <a:avLst>
                <a:gd name="adj1" fmla="val 806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-108520" y="2591475"/>
              <a:ext cx="4913466" cy="4077885"/>
              <a:chOff x="408685" y="2520979"/>
              <a:chExt cx="4913466" cy="4077885"/>
            </a:xfrm>
          </p:grpSpPr>
          <p:sp>
            <p:nvSpPr>
              <p:cNvPr id="65" name="减号 64"/>
              <p:cNvSpPr/>
              <p:nvPr/>
            </p:nvSpPr>
            <p:spPr>
              <a:xfrm rot="2861069">
                <a:off x="1097358" y="3196747"/>
                <a:ext cx="612000" cy="612000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减号 65"/>
              <p:cNvSpPr/>
              <p:nvPr/>
            </p:nvSpPr>
            <p:spPr>
              <a:xfrm rot="8316168">
                <a:off x="947238" y="4754927"/>
                <a:ext cx="612000" cy="612000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图文框 66"/>
              <p:cNvSpPr/>
              <p:nvPr/>
            </p:nvSpPr>
            <p:spPr>
              <a:xfrm>
                <a:off x="1530031" y="3790552"/>
                <a:ext cx="1152000" cy="1152000"/>
              </a:xfrm>
              <a:prstGeom prst="frame">
                <a:avLst>
                  <a:gd name="adj1" fmla="val 13333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图文框 67"/>
              <p:cNvSpPr/>
              <p:nvPr/>
            </p:nvSpPr>
            <p:spPr>
              <a:xfrm rot="4687350">
                <a:off x="3001109" y="4133368"/>
                <a:ext cx="1692000" cy="1692000"/>
              </a:xfrm>
              <a:prstGeom prst="frame">
                <a:avLst>
                  <a:gd name="adj1" fmla="val 806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图文框 68"/>
              <p:cNvSpPr/>
              <p:nvPr/>
            </p:nvSpPr>
            <p:spPr>
              <a:xfrm rot="5400000">
                <a:off x="3918151" y="5194864"/>
                <a:ext cx="1404000" cy="1404000"/>
              </a:xfrm>
              <a:prstGeom prst="frame">
                <a:avLst>
                  <a:gd name="adj1" fmla="val 904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图文框 73"/>
              <p:cNvSpPr/>
              <p:nvPr/>
            </p:nvSpPr>
            <p:spPr>
              <a:xfrm rot="4233458">
                <a:off x="597797" y="5608864"/>
                <a:ext cx="576000" cy="576000"/>
              </a:xfrm>
              <a:prstGeom prst="frame">
                <a:avLst>
                  <a:gd name="adj1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图文框 74"/>
              <p:cNvSpPr/>
              <p:nvPr/>
            </p:nvSpPr>
            <p:spPr>
              <a:xfrm rot="4233458">
                <a:off x="408685" y="2520979"/>
                <a:ext cx="720000" cy="720000"/>
              </a:xfrm>
              <a:prstGeom prst="frame">
                <a:avLst>
                  <a:gd name="adj1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051720" y="1124744"/>
            <a:ext cx="6123610" cy="815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怎样快速由杆塔分辨电压等级？</a:t>
            </a: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4860032" y="3789040"/>
            <a:ext cx="3858885" cy="207255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胡梦月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武汉纺织大学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电子与电气工程学院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4"/>
    </mc:Choice>
    <mc:Fallback xmlns="">
      <p:transition spd="slow" advTm="75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3FE27C0-2BE4-4FF5-998E-700685623720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分裂导线的作用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08721CA-90D4-47FC-8487-EBE38F01070C}"/>
              </a:ext>
            </a:extLst>
          </p:cNvPr>
          <p:cNvSpPr txBox="1">
            <a:spLocks/>
          </p:cNvSpPr>
          <p:nvPr/>
        </p:nvSpPr>
        <p:spPr>
          <a:xfrm>
            <a:off x="556643" y="1844824"/>
            <a:ext cx="5727532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5400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1</a:t>
            </a:r>
            <a:r>
              <a:rPr lang="zh-CN" altLang="en-US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、使用分裂导线可提高线路的输电能力。</a:t>
            </a:r>
            <a:endParaRPr lang="en-US" altLang="zh-CN" sz="2200" b="1" dirty="0">
              <a:solidFill>
                <a:prstClr val="black"/>
              </a:solidFill>
              <a:latin typeface="宋体"/>
              <a:cs typeface="Arial Unicode MS" panose="020B0604020202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194F1D-0A8D-4CC1-8334-D455E4DEDB0F}"/>
              </a:ext>
            </a:extLst>
          </p:cNvPr>
          <p:cNvSpPr txBox="1"/>
          <p:nvPr/>
        </p:nvSpPr>
        <p:spPr>
          <a:xfrm>
            <a:off x="565700" y="1167135"/>
            <a:ext cx="495520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输电线路为什么要采用分裂导线 ？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87FD372D-7B4C-4A5F-905C-FFFEBBCDCEB2}"/>
              </a:ext>
            </a:extLst>
          </p:cNvPr>
          <p:cNvSpPr txBox="1">
            <a:spLocks/>
          </p:cNvSpPr>
          <p:nvPr/>
        </p:nvSpPr>
        <p:spPr>
          <a:xfrm>
            <a:off x="556643" y="2492896"/>
            <a:ext cx="7975797" cy="96128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因为与单根导线相比，分裂导线能使输电线的电感减小、电容增大，使其对交流电的波阻抗减小，提高线路的输电能力。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3E9C604F-0FD3-48BB-A9C8-58234BEB5071}"/>
              </a:ext>
            </a:extLst>
          </p:cNvPr>
          <p:cNvSpPr txBox="1">
            <a:spLocks/>
          </p:cNvSpPr>
          <p:nvPr/>
        </p:nvSpPr>
        <p:spPr>
          <a:xfrm>
            <a:off x="556643" y="4149080"/>
            <a:ext cx="5727532" cy="55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5400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、限制电晕的产生及其带来的相关危害。</a:t>
            </a:r>
            <a:endParaRPr lang="en-US" altLang="zh-CN" sz="2200" b="1" dirty="0">
              <a:solidFill>
                <a:prstClr val="black"/>
              </a:solidFill>
              <a:latin typeface="宋体"/>
              <a:cs typeface="Arial Unicode MS" panose="020B0604020202020204" pitchFamily="34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F49AC9E-4D62-4C80-B161-45EA604D9390}"/>
              </a:ext>
            </a:extLst>
          </p:cNvPr>
          <p:cNvSpPr txBox="1">
            <a:spLocks/>
          </p:cNvSpPr>
          <p:nvPr/>
        </p:nvSpPr>
        <p:spPr>
          <a:xfrm>
            <a:off x="556643" y="4843975"/>
            <a:ext cx="7975797" cy="96128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电晕的产生主要取决于导线表面的电场强度的大小，当导线的截面愈大，其表面的场强愈小。可见增大导线的截面是一种解决思路。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9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3"/>
    </mc:Choice>
    <mc:Fallback xmlns="">
      <p:transition spd="slow" advTm="2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3FE27C0-2BE4-4FF5-998E-700685623720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分裂导线的作用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3E9C604F-0FD3-48BB-A9C8-58234BEB5071}"/>
              </a:ext>
            </a:extLst>
          </p:cNvPr>
          <p:cNvSpPr txBox="1">
            <a:spLocks/>
          </p:cNvSpPr>
          <p:nvPr/>
        </p:nvSpPr>
        <p:spPr>
          <a:xfrm>
            <a:off x="556643" y="2060848"/>
            <a:ext cx="5727532" cy="55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5400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3</a:t>
            </a:r>
            <a:r>
              <a:rPr lang="zh-CN" altLang="en-US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、提高输电的经济效益。</a:t>
            </a:r>
            <a:endParaRPr lang="en-US" altLang="zh-CN" sz="2200" b="1" dirty="0">
              <a:solidFill>
                <a:prstClr val="black"/>
              </a:solidFill>
              <a:latin typeface="宋体"/>
              <a:cs typeface="Arial Unicode MS" panose="020B0604020202020204" pitchFamily="34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F49AC9E-4D62-4C80-B161-45EA604D9390}"/>
              </a:ext>
            </a:extLst>
          </p:cNvPr>
          <p:cNvSpPr txBox="1">
            <a:spLocks/>
          </p:cNvSpPr>
          <p:nvPr/>
        </p:nvSpPr>
        <p:spPr>
          <a:xfrm>
            <a:off x="556643" y="2755743"/>
            <a:ext cx="7975797" cy="96128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分裂导线可允许在超高压输电线上采用更小截面的导线，所以采用分裂导线会降低输电成本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EB51D819-17F2-410E-8773-13B5FD7241EE}"/>
              </a:ext>
            </a:extLst>
          </p:cNvPr>
          <p:cNvSpPr txBox="1">
            <a:spLocks/>
          </p:cNvSpPr>
          <p:nvPr/>
        </p:nvSpPr>
        <p:spPr>
          <a:xfrm>
            <a:off x="523281" y="4365104"/>
            <a:ext cx="5727532" cy="55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5400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4</a:t>
            </a:r>
            <a:r>
              <a:rPr lang="zh-CN" altLang="en-US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、提高超高压输电线路的可靠性。</a:t>
            </a:r>
            <a:endParaRPr lang="en-US" altLang="zh-CN" sz="2200" b="1" dirty="0">
              <a:solidFill>
                <a:prstClr val="black"/>
              </a:solidFill>
              <a:latin typeface="宋体"/>
              <a:cs typeface="Arial Unicode MS" panose="020B0604020202020204" pitchFamily="34" charset="-122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136F5EF2-F708-410A-85BC-1CBC65976325}"/>
              </a:ext>
            </a:extLst>
          </p:cNvPr>
          <p:cNvSpPr txBox="1">
            <a:spLocks/>
          </p:cNvSpPr>
          <p:nvPr/>
        </p:nvSpPr>
        <p:spPr>
          <a:xfrm>
            <a:off x="523281" y="5059343"/>
            <a:ext cx="7975797" cy="96128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如果采用单根导线，若它某处存在缺陷，引起问题的几率较大．相反，多根导线在同一位置都出现缺陷的可能性很小。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5A27218-E580-4929-8467-7C30F958F930}"/>
              </a:ext>
            </a:extLst>
          </p:cNvPr>
          <p:cNvSpPr txBox="1"/>
          <p:nvPr/>
        </p:nvSpPr>
        <p:spPr>
          <a:xfrm>
            <a:off x="565700" y="1167135"/>
            <a:ext cx="495520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输电线路为什么要采用分裂导线 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3"/>
    </mc:Choice>
    <mc:Fallback xmlns="">
      <p:transition spd="slow" advTm="1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4613" y="6416268"/>
            <a:ext cx="2057400" cy="365125"/>
          </a:xfrm>
        </p:spPr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3FE27C0-2BE4-4FF5-998E-700685623720}"/>
              </a:ext>
            </a:extLst>
          </p:cNvPr>
          <p:cNvSpPr/>
          <p:nvPr/>
        </p:nvSpPr>
        <p:spPr>
          <a:xfrm>
            <a:off x="3491880" y="259169"/>
            <a:ext cx="5328592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如何根据杆塔快速判断电压等级？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93A0D47-E0CC-48FC-A8BD-6B23DB46F2E9}"/>
              </a:ext>
            </a:extLst>
          </p:cNvPr>
          <p:cNvSpPr/>
          <p:nvPr/>
        </p:nvSpPr>
        <p:spPr>
          <a:xfrm>
            <a:off x="550563" y="1227526"/>
            <a:ext cx="2391850" cy="115398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看分裂导线数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8D2F2-CDFD-482E-9A8B-D98F45D8AB40}"/>
              </a:ext>
            </a:extLst>
          </p:cNvPr>
          <p:cNvSpPr/>
          <p:nvPr/>
        </p:nvSpPr>
        <p:spPr>
          <a:xfrm>
            <a:off x="3353119" y="1340768"/>
            <a:ext cx="5198894" cy="11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分裂导线数越多，输电能力越强，电压等级越高</a:t>
            </a:r>
          </a:p>
        </p:txBody>
      </p:sp>
      <p:pic>
        <p:nvPicPr>
          <p:cNvPr id="15" name="图片 14" descr="C:\Users\asus\AppData\Local\Temp\WeChat Files\b163ab76266c65bcf6e806fd035bc99d.jpg">
            <a:extLst>
              <a:ext uri="{FF2B5EF4-FFF2-40B4-BE49-F238E27FC236}">
                <a16:creationId xmlns:a16="http://schemas.microsoft.com/office/drawing/2014/main" id="{1AA57300-87AB-4EEA-A6C9-B2BDDEDBF46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8" b="9976"/>
          <a:stretch/>
        </p:blipFill>
        <p:spPr bwMode="auto">
          <a:xfrm>
            <a:off x="435489" y="2706555"/>
            <a:ext cx="4899982" cy="353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4231B6C-951B-4A1C-82D8-235B47FFC83D}"/>
              </a:ext>
            </a:extLst>
          </p:cNvPr>
          <p:cNvSpPr/>
          <p:nvPr/>
        </p:nvSpPr>
        <p:spPr>
          <a:xfrm>
            <a:off x="5899039" y="3245643"/>
            <a:ext cx="2584511" cy="24617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特高压交流输电线路、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直流输电线路分成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根，为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八分裂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导线。</a:t>
            </a:r>
          </a:p>
        </p:txBody>
      </p:sp>
      <p:pic>
        <p:nvPicPr>
          <p:cNvPr id="18" name="图片 17" descr="C:\Users\asus\AppData\Local\Temp\WeChat Files\a836cc5a857d9055ac1f93a4e683a6f2.jpg">
            <a:extLst>
              <a:ext uri="{FF2B5EF4-FFF2-40B4-BE49-F238E27FC236}">
                <a16:creationId xmlns:a16="http://schemas.microsoft.com/office/drawing/2014/main" id="{D87BD391-8DA9-4362-B63A-3D9D126D8D7B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2" b="11090"/>
          <a:stretch/>
        </p:blipFill>
        <p:spPr bwMode="auto">
          <a:xfrm>
            <a:off x="365200" y="2611784"/>
            <a:ext cx="5040559" cy="37053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C45585C-423E-41B9-9A45-F76136079526}"/>
              </a:ext>
            </a:extLst>
          </p:cNvPr>
          <p:cNvSpPr/>
          <p:nvPr/>
        </p:nvSpPr>
        <p:spPr>
          <a:xfrm>
            <a:off x="5899038" y="2897828"/>
            <a:ext cx="2584511" cy="307725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750kV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的超高压输电线路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一般采用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六分裂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导线，这个电压等级只在我国的西北电网使用。</a:t>
            </a:r>
          </a:p>
        </p:txBody>
      </p:sp>
      <p:pic>
        <p:nvPicPr>
          <p:cNvPr id="20" name="图片 19" descr="C:\Users\asus\AppData\Local\Temp\WeChat Files\dd85af2bae3b005bd76bdf6693758a37.jpg">
            <a:extLst>
              <a:ext uri="{FF2B5EF4-FFF2-40B4-BE49-F238E27FC236}">
                <a16:creationId xmlns:a16="http://schemas.microsoft.com/office/drawing/2014/main" id="{67831BEB-6860-4AF4-8E00-DF11202BDDA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" b="15108"/>
          <a:stretch/>
        </p:blipFill>
        <p:spPr bwMode="auto">
          <a:xfrm>
            <a:off x="449998" y="2672572"/>
            <a:ext cx="4899982" cy="344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BB8AF9E-93E1-4F45-9567-4B9B7D5E0B3A}"/>
              </a:ext>
            </a:extLst>
          </p:cNvPr>
          <p:cNvSpPr/>
          <p:nvPr/>
        </p:nvSpPr>
        <p:spPr>
          <a:xfrm>
            <a:off x="5815812" y="2977905"/>
            <a:ext cx="2584511" cy="24617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输电线按规程应是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四分裂导线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，不过也有些采用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六分裂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导线。</a:t>
            </a:r>
          </a:p>
        </p:txBody>
      </p:sp>
      <p:pic>
        <p:nvPicPr>
          <p:cNvPr id="25" name="图片 24" descr="C:\Users\asus\AppData\Local\Temp\WeChat Files\05432ff39096f1ea87714c566199bdd2.jpg">
            <a:extLst>
              <a:ext uri="{FF2B5EF4-FFF2-40B4-BE49-F238E27FC236}">
                <a16:creationId xmlns:a16="http://schemas.microsoft.com/office/drawing/2014/main" id="{EBCDEAA5-F224-49B0-A6DB-1F3FB07C0F6E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" b="20709"/>
          <a:stretch/>
        </p:blipFill>
        <p:spPr bwMode="auto">
          <a:xfrm>
            <a:off x="449997" y="2661187"/>
            <a:ext cx="4780756" cy="409344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9F67266-DE31-42D8-A7D7-63E2EAB978B8}"/>
              </a:ext>
            </a:extLst>
          </p:cNvPr>
          <p:cNvSpPr/>
          <p:nvPr/>
        </p:nvSpPr>
        <p:spPr>
          <a:xfrm>
            <a:off x="5827694" y="4085827"/>
            <a:ext cx="2584511" cy="61504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一般是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双分裂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F76136-C560-49B0-B173-4A99A60D0D93}"/>
              </a:ext>
            </a:extLst>
          </p:cNvPr>
          <p:cNvSpPr/>
          <p:nvPr/>
        </p:nvSpPr>
        <p:spPr>
          <a:xfrm>
            <a:off x="265188" y="3085933"/>
            <a:ext cx="8568952" cy="2935355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110kV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及以下的电压等级由于电晕不严重，一般采用单根导线。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总的来说，一般是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220kv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500kv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分裂，西北电网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750kv6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1000kv8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分裂。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76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2"/>
    </mc:Choice>
    <mc:Fallback xmlns="">
      <p:transition spd="slow" advTm="6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7" grpId="0" animBg="1"/>
      <p:bldP spid="16" grpId="0" animBg="1"/>
      <p:bldP spid="16" grpId="1" animBg="1"/>
      <p:bldP spid="19" grpId="0" animBg="1"/>
      <p:bldP spid="19" grpId="1" animBg="1"/>
      <p:bldP spid="24" grpId="0" animBg="1"/>
      <p:bldP spid="24" grpId="1" animBg="1"/>
      <p:bldP spid="26" grpId="0" animBg="1"/>
      <p:bldP spid="26" grpId="1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4613" y="6416268"/>
            <a:ext cx="2057400" cy="365125"/>
          </a:xfrm>
        </p:spPr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3FE27C0-2BE4-4FF5-998E-700685623720}"/>
              </a:ext>
            </a:extLst>
          </p:cNvPr>
          <p:cNvSpPr/>
          <p:nvPr/>
        </p:nvSpPr>
        <p:spPr>
          <a:xfrm>
            <a:off x="3491880" y="259169"/>
            <a:ext cx="5328592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如何根据杆塔快速判断电压等级？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93A0D47-E0CC-48FC-A8BD-6B23DB46F2E9}"/>
              </a:ext>
            </a:extLst>
          </p:cNvPr>
          <p:cNvSpPr/>
          <p:nvPr/>
        </p:nvSpPr>
        <p:spPr>
          <a:xfrm>
            <a:off x="550563" y="1227526"/>
            <a:ext cx="2391850" cy="115398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看绝缘子数目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8D2F2-CDFD-482E-9A8B-D98F45D8AB40}"/>
              </a:ext>
            </a:extLst>
          </p:cNvPr>
          <p:cNvSpPr/>
          <p:nvPr/>
        </p:nvSpPr>
        <p:spPr>
          <a:xfrm>
            <a:off x="3353119" y="1340768"/>
            <a:ext cx="5198894" cy="11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每片绝缘子能够承受大约</a:t>
            </a:r>
            <a:r>
              <a:rPr lang="en-US" altLang="zh-CN" sz="2400" dirty="0"/>
              <a:t>15</a:t>
            </a:r>
            <a:r>
              <a:rPr lang="zh-CN" altLang="en-US" sz="2400" dirty="0"/>
              <a:t>～</a:t>
            </a:r>
            <a:r>
              <a:rPr lang="en-US" altLang="zh-CN" sz="2400" dirty="0"/>
              <a:t>20</a:t>
            </a:r>
            <a:r>
              <a:rPr lang="zh-CN" altLang="en-US" sz="2400" dirty="0"/>
              <a:t>千伏电压。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F67266-DE31-42D8-A7D7-63E2EAB978B8}"/>
              </a:ext>
            </a:extLst>
          </p:cNvPr>
          <p:cNvSpPr/>
          <p:nvPr/>
        </p:nvSpPr>
        <p:spPr>
          <a:xfrm>
            <a:off x="6163953" y="4033404"/>
            <a:ext cx="2584511" cy="61504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1000kV : 60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片左右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F76136-C560-49B0-B173-4A99A60D0D93}"/>
              </a:ext>
            </a:extLst>
          </p:cNvPr>
          <p:cNvSpPr/>
          <p:nvPr/>
        </p:nvSpPr>
        <p:spPr>
          <a:xfrm>
            <a:off x="6156176" y="4857107"/>
            <a:ext cx="2584512" cy="142276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的绝缘子为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片；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220(380)V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的线路一般没有绝缘子。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 descr="C:\Users\asus\AppData\Local\Temp\WeChat Files\77d2b2cf211f9e5d4eacd26b3736a04e.jpg">
            <a:extLst>
              <a:ext uri="{FF2B5EF4-FFF2-40B4-BE49-F238E27FC236}">
                <a16:creationId xmlns:a16="http://schemas.microsoft.com/office/drawing/2014/main" id="{C5924923-577A-4AAE-95D3-1F556FB6817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2" b="10098"/>
          <a:stretch/>
        </p:blipFill>
        <p:spPr bwMode="auto">
          <a:xfrm>
            <a:off x="204963" y="2623791"/>
            <a:ext cx="5361034" cy="396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C:\Users\asus\AppData\Local\Temp\WeChat Files\c31ae0dc769880a876c317314a50fdb8.jpg">
            <a:extLst>
              <a:ext uri="{FF2B5EF4-FFF2-40B4-BE49-F238E27FC236}">
                <a16:creationId xmlns:a16="http://schemas.microsoft.com/office/drawing/2014/main" id="{8996D9FD-538D-4209-83F7-AA87C816284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8" b="9371"/>
          <a:stretch/>
        </p:blipFill>
        <p:spPr bwMode="auto">
          <a:xfrm>
            <a:off x="367103" y="2537454"/>
            <a:ext cx="5198894" cy="413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3AA646C-F3E8-4069-B110-B03DBCEED6C0}"/>
              </a:ext>
            </a:extLst>
          </p:cNvPr>
          <p:cNvSpPr/>
          <p:nvPr/>
        </p:nvSpPr>
        <p:spPr>
          <a:xfrm>
            <a:off x="6163952" y="4044916"/>
            <a:ext cx="2584511" cy="61504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500kV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片左右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 descr="C:\Users\asus\AppData\Local\Temp\WeChat Files\e13e1bd72cc722d71a3e72052e78e244.jpg">
            <a:extLst>
              <a:ext uri="{FF2B5EF4-FFF2-40B4-BE49-F238E27FC236}">
                <a16:creationId xmlns:a16="http://schemas.microsoft.com/office/drawing/2014/main" id="{CB6268E9-4CF7-4BDD-8CEE-2E9F3A1ACB5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" b="10415"/>
          <a:stretch/>
        </p:blipFill>
        <p:spPr bwMode="auto">
          <a:xfrm>
            <a:off x="275790" y="2594320"/>
            <a:ext cx="5568081" cy="396672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53FA873B-256E-4265-ABE7-8D779EF11860}"/>
              </a:ext>
            </a:extLst>
          </p:cNvPr>
          <p:cNvSpPr/>
          <p:nvPr/>
        </p:nvSpPr>
        <p:spPr>
          <a:xfrm>
            <a:off x="6176552" y="4044916"/>
            <a:ext cx="2584511" cy="61504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220kV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片左右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 descr="C:\Users\asus\AppData\Local\Temp\WeChat Files\53750e5a0e9d647778407ebaa749d36f.jpg">
            <a:extLst>
              <a:ext uri="{FF2B5EF4-FFF2-40B4-BE49-F238E27FC236}">
                <a16:creationId xmlns:a16="http://schemas.microsoft.com/office/drawing/2014/main" id="{1F39BD35-4730-4926-ABE6-87CF86AF0A9F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0" b="10098"/>
          <a:stretch/>
        </p:blipFill>
        <p:spPr bwMode="auto">
          <a:xfrm>
            <a:off x="286503" y="2612876"/>
            <a:ext cx="5563245" cy="41393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BE5C2078-8FF4-4792-89CF-9CAD22E6D071}"/>
              </a:ext>
            </a:extLst>
          </p:cNvPr>
          <p:cNvSpPr/>
          <p:nvPr/>
        </p:nvSpPr>
        <p:spPr>
          <a:xfrm>
            <a:off x="6162588" y="4046075"/>
            <a:ext cx="2584511" cy="61504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110kV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4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0"/>
    </mc:Choice>
    <mc:Fallback xmlns="">
      <p:transition spd="slow" advTm="3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26" grpId="0" animBg="1"/>
      <p:bldP spid="26" grpId="1" animBg="1"/>
      <p:bldP spid="27" grpId="0" animBg="1"/>
      <p:bldP spid="23" grpId="0" animBg="1"/>
      <p:bldP spid="23" grpId="1" animBg="1"/>
      <p:bldP spid="29" grpId="0" animBg="1"/>
      <p:bldP spid="29" grpId="1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4613" y="6416268"/>
            <a:ext cx="2057400" cy="365125"/>
          </a:xfrm>
        </p:spPr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3FE27C0-2BE4-4FF5-998E-700685623720}"/>
              </a:ext>
            </a:extLst>
          </p:cNvPr>
          <p:cNvSpPr/>
          <p:nvPr/>
        </p:nvSpPr>
        <p:spPr>
          <a:xfrm>
            <a:off x="3491880" y="259169"/>
            <a:ext cx="5328592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如何根据杆塔快速判断电压等级？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93A0D47-E0CC-48FC-A8BD-6B23DB46F2E9}"/>
              </a:ext>
            </a:extLst>
          </p:cNvPr>
          <p:cNvSpPr/>
          <p:nvPr/>
        </p:nvSpPr>
        <p:spPr>
          <a:xfrm>
            <a:off x="550563" y="1227526"/>
            <a:ext cx="2638746" cy="115398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看输电线路高度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8D2F2-CDFD-482E-9A8B-D98F45D8AB40}"/>
              </a:ext>
            </a:extLst>
          </p:cNvPr>
          <p:cNvSpPr/>
          <p:nvPr/>
        </p:nvSpPr>
        <p:spPr>
          <a:xfrm>
            <a:off x="3353119" y="1340768"/>
            <a:ext cx="5198894" cy="11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电压等级越高，输电线路架设时的高度越高。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F76136-C560-49B0-B173-4A99A60D0D93}"/>
              </a:ext>
            </a:extLst>
          </p:cNvPr>
          <p:cNvSpPr/>
          <p:nvPr/>
        </p:nvSpPr>
        <p:spPr>
          <a:xfrm>
            <a:off x="6713831" y="3274025"/>
            <a:ext cx="1944216" cy="2346091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220kV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330kV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米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500kV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米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750kV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米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1000kV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米</a:t>
            </a:r>
          </a:p>
        </p:txBody>
      </p:sp>
      <p:pic>
        <p:nvPicPr>
          <p:cNvPr id="19" name="图片 18" descr="C:\Users\asus\AppData\Local\Temp\WeChat Files\083f021db29d1a5d191c18be36abb0b6.jpg">
            <a:extLst>
              <a:ext uri="{FF2B5EF4-FFF2-40B4-BE49-F238E27FC236}">
                <a16:creationId xmlns:a16="http://schemas.microsoft.com/office/drawing/2014/main" id="{6D18489A-56C5-4856-9D3F-132E7EE818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3" y="2619638"/>
            <a:ext cx="6120060" cy="36319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1EC1D65-9E2F-4181-9B9A-4914DE013CEB}"/>
              </a:ext>
            </a:extLst>
          </p:cNvPr>
          <p:cNvSpPr/>
          <p:nvPr/>
        </p:nvSpPr>
        <p:spPr>
          <a:xfrm>
            <a:off x="3353119" y="1285284"/>
            <a:ext cx="5328592" cy="1137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根据</a:t>
            </a:r>
            <a:r>
              <a:rPr lang="en-US" altLang="zh-CN" sz="2400" dirty="0"/>
              <a:t>《</a:t>
            </a:r>
            <a:r>
              <a:rPr lang="zh-CN" altLang="en-US" sz="2400" dirty="0"/>
              <a:t>架空输电线路设计规范</a:t>
            </a:r>
            <a:r>
              <a:rPr lang="en-US" altLang="zh-CN" sz="2400" dirty="0"/>
              <a:t>》</a:t>
            </a:r>
            <a:r>
              <a:rPr lang="zh-CN" altLang="en-US" sz="2400" dirty="0"/>
              <a:t>，居民区导线对地面最小距离一般为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8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"/>
    </mc:Choice>
    <mc:Fallback xmlns="">
      <p:transition spd="slow" advTm="1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7" grpId="1" animBg="1"/>
      <p:bldP spid="2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91"/>
    </mc:Choice>
    <mc:Fallback xmlns="">
      <p:transition spd="slow" advTm="702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8293" y="3076479"/>
            <a:ext cx="4867763" cy="3644999"/>
            <a:chOff x="146573" y="2355754"/>
            <a:chExt cx="4867763" cy="3644999"/>
          </a:xfrm>
        </p:grpSpPr>
        <p:sp>
          <p:nvSpPr>
            <p:cNvPr id="64" name="图文框 63"/>
            <p:cNvSpPr/>
            <p:nvPr/>
          </p:nvSpPr>
          <p:spPr>
            <a:xfrm rot="2918897">
              <a:off x="497692" y="2930580"/>
              <a:ext cx="2623185" cy="2511743"/>
            </a:xfrm>
            <a:prstGeom prst="frame">
              <a:avLst>
                <a:gd name="adj1" fmla="val 806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5" name="减号 64"/>
            <p:cNvSpPr/>
            <p:nvPr/>
          </p:nvSpPr>
          <p:spPr>
            <a:xfrm rot="2861069">
              <a:off x="711517" y="3171625"/>
              <a:ext cx="351473" cy="420053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减号 65"/>
            <p:cNvSpPr/>
            <p:nvPr/>
          </p:nvSpPr>
          <p:spPr>
            <a:xfrm rot="8316168">
              <a:off x="602932" y="4540600"/>
              <a:ext cx="351473" cy="420053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图文框 66"/>
            <p:cNvSpPr/>
            <p:nvPr/>
          </p:nvSpPr>
          <p:spPr>
            <a:xfrm>
              <a:off x="1279558" y="3672101"/>
              <a:ext cx="1054418" cy="1028700"/>
            </a:xfrm>
            <a:prstGeom prst="frame">
              <a:avLst>
                <a:gd name="adj1" fmla="val 13333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8" name="图文框 67"/>
            <p:cNvSpPr/>
            <p:nvPr/>
          </p:nvSpPr>
          <p:spPr>
            <a:xfrm rot="4687350">
              <a:off x="2617329" y="3945854"/>
              <a:ext cx="1739132" cy="1763297"/>
            </a:xfrm>
            <a:prstGeom prst="frame">
              <a:avLst>
                <a:gd name="adj1" fmla="val 806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9" name="图文框 68"/>
            <p:cNvSpPr/>
            <p:nvPr/>
          </p:nvSpPr>
          <p:spPr>
            <a:xfrm rot="5400000">
              <a:off x="3809086" y="4795503"/>
              <a:ext cx="1169312" cy="1241188"/>
            </a:xfrm>
            <a:prstGeom prst="frame">
              <a:avLst>
                <a:gd name="adj1" fmla="val 90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4" name="图文框 73"/>
            <p:cNvSpPr/>
            <p:nvPr/>
          </p:nvSpPr>
          <p:spPr>
            <a:xfrm rot="4233458">
              <a:off x="223975" y="5231050"/>
              <a:ext cx="561521" cy="563039"/>
            </a:xfrm>
            <a:prstGeom prst="frame">
              <a:avLst>
                <a:gd name="adj1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5" name="图文框 74"/>
            <p:cNvSpPr/>
            <p:nvPr/>
          </p:nvSpPr>
          <p:spPr>
            <a:xfrm rot="4233458">
              <a:off x="162115" y="2340212"/>
              <a:ext cx="685241" cy="716326"/>
            </a:xfrm>
            <a:prstGeom prst="frame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图文框 16"/>
          <p:cNvSpPr/>
          <p:nvPr/>
        </p:nvSpPr>
        <p:spPr>
          <a:xfrm rot="4233458">
            <a:off x="7943789" y="848842"/>
            <a:ext cx="685241" cy="716326"/>
          </a:xfrm>
          <a:prstGeom prst="frame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 rot="5400000">
            <a:off x="7526172" y="773280"/>
            <a:ext cx="616907" cy="620594"/>
          </a:xfrm>
          <a:prstGeom prst="frame">
            <a:avLst>
              <a:gd name="adj1" fmla="val 90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655632" y="2938859"/>
            <a:ext cx="4630777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4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Thank you </a:t>
            </a:r>
            <a:r>
              <a:rPr kumimoji="1" lang="zh-CN" altLang="en-US" sz="4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！</a:t>
            </a:r>
            <a:endParaRPr kumimoji="1" lang="en-US" altLang="zh-CN" sz="4400" b="1" i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32" name="矩形 31"/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1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"/>
    </mc:Choice>
    <mc:Fallback xmlns="">
      <p:transition spd="slow" advTm="7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14672" y="2213015"/>
            <a:ext cx="5992159" cy="3304217"/>
            <a:chOff x="3481717" y="1677929"/>
            <a:chExt cx="8111771" cy="2905826"/>
          </a:xfrm>
        </p:grpSpPr>
        <p:sp>
          <p:nvSpPr>
            <p:cNvPr id="6" name="任意多边形 5"/>
            <p:cNvSpPr/>
            <p:nvPr/>
          </p:nvSpPr>
          <p:spPr>
            <a:xfrm>
              <a:off x="3481717" y="1677929"/>
              <a:ext cx="8086884" cy="647458"/>
            </a:xfrm>
            <a:custGeom>
              <a:avLst/>
              <a:gdLst>
                <a:gd name="connsiteX0" fmla="*/ 0 w 7575553"/>
                <a:gd name="connsiteY0" fmla="*/ 94699 h 568181"/>
                <a:gd name="connsiteX1" fmla="*/ 94699 w 7575553"/>
                <a:gd name="connsiteY1" fmla="*/ 0 h 568181"/>
                <a:gd name="connsiteX2" fmla="*/ 7480854 w 7575553"/>
                <a:gd name="connsiteY2" fmla="*/ 0 h 568181"/>
                <a:gd name="connsiteX3" fmla="*/ 7575553 w 7575553"/>
                <a:gd name="connsiteY3" fmla="*/ 94699 h 568181"/>
                <a:gd name="connsiteX4" fmla="*/ 7575553 w 7575553"/>
                <a:gd name="connsiteY4" fmla="*/ 473482 h 568181"/>
                <a:gd name="connsiteX5" fmla="*/ 7480854 w 7575553"/>
                <a:gd name="connsiteY5" fmla="*/ 568181 h 568181"/>
                <a:gd name="connsiteX6" fmla="*/ 94699 w 7575553"/>
                <a:gd name="connsiteY6" fmla="*/ 568181 h 568181"/>
                <a:gd name="connsiteX7" fmla="*/ 0 w 7575553"/>
                <a:gd name="connsiteY7" fmla="*/ 473482 h 568181"/>
                <a:gd name="connsiteX8" fmla="*/ 0 w 7575553"/>
                <a:gd name="connsiteY8" fmla="*/ 94699 h 5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5553" h="568181">
                  <a:moveTo>
                    <a:pt x="0" y="94699"/>
                  </a:moveTo>
                  <a:cubicBezTo>
                    <a:pt x="0" y="42398"/>
                    <a:pt x="42398" y="0"/>
                    <a:pt x="94699" y="0"/>
                  </a:cubicBezTo>
                  <a:lnTo>
                    <a:pt x="7480854" y="0"/>
                  </a:lnTo>
                  <a:cubicBezTo>
                    <a:pt x="7533155" y="0"/>
                    <a:pt x="7575553" y="42398"/>
                    <a:pt x="7575553" y="94699"/>
                  </a:cubicBezTo>
                  <a:lnTo>
                    <a:pt x="7575553" y="473482"/>
                  </a:lnTo>
                  <a:cubicBezTo>
                    <a:pt x="7575553" y="525783"/>
                    <a:pt x="7533155" y="568181"/>
                    <a:pt x="7480854" y="568181"/>
                  </a:cubicBezTo>
                  <a:lnTo>
                    <a:pt x="94699" y="568181"/>
                  </a:lnTo>
                  <a:cubicBezTo>
                    <a:pt x="42398" y="568181"/>
                    <a:pt x="0" y="525783"/>
                    <a:pt x="0" y="473482"/>
                  </a:cubicBezTo>
                  <a:lnTo>
                    <a:pt x="0" y="9469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4416" tIns="134416" rIns="134416" bIns="134416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杆塔的作用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481717" y="2420888"/>
              <a:ext cx="8086886" cy="647458"/>
            </a:xfrm>
            <a:custGeom>
              <a:avLst/>
              <a:gdLst>
                <a:gd name="connsiteX0" fmla="*/ 0 w 7575553"/>
                <a:gd name="connsiteY0" fmla="*/ 94699 h 568181"/>
                <a:gd name="connsiteX1" fmla="*/ 94699 w 7575553"/>
                <a:gd name="connsiteY1" fmla="*/ 0 h 568181"/>
                <a:gd name="connsiteX2" fmla="*/ 7480854 w 7575553"/>
                <a:gd name="connsiteY2" fmla="*/ 0 h 568181"/>
                <a:gd name="connsiteX3" fmla="*/ 7575553 w 7575553"/>
                <a:gd name="connsiteY3" fmla="*/ 94699 h 568181"/>
                <a:gd name="connsiteX4" fmla="*/ 7575553 w 7575553"/>
                <a:gd name="connsiteY4" fmla="*/ 473482 h 568181"/>
                <a:gd name="connsiteX5" fmla="*/ 7480854 w 7575553"/>
                <a:gd name="connsiteY5" fmla="*/ 568181 h 568181"/>
                <a:gd name="connsiteX6" fmla="*/ 94699 w 7575553"/>
                <a:gd name="connsiteY6" fmla="*/ 568181 h 568181"/>
                <a:gd name="connsiteX7" fmla="*/ 0 w 7575553"/>
                <a:gd name="connsiteY7" fmla="*/ 473482 h 568181"/>
                <a:gd name="connsiteX8" fmla="*/ 0 w 7575553"/>
                <a:gd name="connsiteY8" fmla="*/ 94699 h 5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5553" h="568181">
                  <a:moveTo>
                    <a:pt x="0" y="94699"/>
                  </a:moveTo>
                  <a:cubicBezTo>
                    <a:pt x="0" y="42398"/>
                    <a:pt x="42398" y="0"/>
                    <a:pt x="94699" y="0"/>
                  </a:cubicBezTo>
                  <a:lnTo>
                    <a:pt x="7480854" y="0"/>
                  </a:lnTo>
                  <a:cubicBezTo>
                    <a:pt x="7533155" y="0"/>
                    <a:pt x="7575553" y="42398"/>
                    <a:pt x="7575553" y="94699"/>
                  </a:cubicBezTo>
                  <a:lnTo>
                    <a:pt x="7575553" y="473482"/>
                  </a:lnTo>
                  <a:cubicBezTo>
                    <a:pt x="7575553" y="525783"/>
                    <a:pt x="7533155" y="568181"/>
                    <a:pt x="7480854" y="568181"/>
                  </a:cubicBezTo>
                  <a:lnTo>
                    <a:pt x="94699" y="568181"/>
                  </a:lnTo>
                  <a:cubicBezTo>
                    <a:pt x="42398" y="568181"/>
                    <a:pt x="0" y="525783"/>
                    <a:pt x="0" y="473482"/>
                  </a:cubicBezTo>
                  <a:lnTo>
                    <a:pt x="0" y="9469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4416" tIns="134416" rIns="134416" bIns="134416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杆塔的分类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481717" y="3169520"/>
              <a:ext cx="8086887" cy="647458"/>
            </a:xfrm>
            <a:custGeom>
              <a:avLst/>
              <a:gdLst>
                <a:gd name="connsiteX0" fmla="*/ 0 w 7575553"/>
                <a:gd name="connsiteY0" fmla="*/ 94699 h 568181"/>
                <a:gd name="connsiteX1" fmla="*/ 94699 w 7575553"/>
                <a:gd name="connsiteY1" fmla="*/ 0 h 568181"/>
                <a:gd name="connsiteX2" fmla="*/ 7480854 w 7575553"/>
                <a:gd name="connsiteY2" fmla="*/ 0 h 568181"/>
                <a:gd name="connsiteX3" fmla="*/ 7575553 w 7575553"/>
                <a:gd name="connsiteY3" fmla="*/ 94699 h 568181"/>
                <a:gd name="connsiteX4" fmla="*/ 7575553 w 7575553"/>
                <a:gd name="connsiteY4" fmla="*/ 473482 h 568181"/>
                <a:gd name="connsiteX5" fmla="*/ 7480854 w 7575553"/>
                <a:gd name="connsiteY5" fmla="*/ 568181 h 568181"/>
                <a:gd name="connsiteX6" fmla="*/ 94699 w 7575553"/>
                <a:gd name="connsiteY6" fmla="*/ 568181 h 568181"/>
                <a:gd name="connsiteX7" fmla="*/ 0 w 7575553"/>
                <a:gd name="connsiteY7" fmla="*/ 473482 h 568181"/>
                <a:gd name="connsiteX8" fmla="*/ 0 w 7575553"/>
                <a:gd name="connsiteY8" fmla="*/ 94699 h 5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5553" h="568181">
                  <a:moveTo>
                    <a:pt x="0" y="94699"/>
                  </a:moveTo>
                  <a:cubicBezTo>
                    <a:pt x="0" y="42398"/>
                    <a:pt x="42398" y="0"/>
                    <a:pt x="94699" y="0"/>
                  </a:cubicBezTo>
                  <a:lnTo>
                    <a:pt x="7480854" y="0"/>
                  </a:lnTo>
                  <a:cubicBezTo>
                    <a:pt x="7533155" y="0"/>
                    <a:pt x="7575553" y="42398"/>
                    <a:pt x="7575553" y="94699"/>
                  </a:cubicBezTo>
                  <a:lnTo>
                    <a:pt x="7575553" y="473482"/>
                  </a:lnTo>
                  <a:cubicBezTo>
                    <a:pt x="7575553" y="525783"/>
                    <a:pt x="7533155" y="568181"/>
                    <a:pt x="7480854" y="568181"/>
                  </a:cubicBezTo>
                  <a:lnTo>
                    <a:pt x="94699" y="568181"/>
                  </a:lnTo>
                  <a:cubicBezTo>
                    <a:pt x="42398" y="568181"/>
                    <a:pt x="0" y="525783"/>
                    <a:pt x="0" y="473482"/>
                  </a:cubicBezTo>
                  <a:lnTo>
                    <a:pt x="0" y="94699"/>
                  </a:lnTo>
                  <a:close/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4416" tIns="134416" rIns="134416" bIns="134416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分裂导线的作用</a:t>
              </a:r>
            </a:p>
          </p:txBody>
        </p:sp>
        <p:sp>
          <p:nvSpPr>
            <p:cNvPr id="21" name="任意多边形 11">
              <a:extLst>
                <a:ext uri="{FF2B5EF4-FFF2-40B4-BE49-F238E27FC236}">
                  <a16:creationId xmlns:a16="http://schemas.microsoft.com/office/drawing/2014/main" id="{CC8498B3-94EB-4EE7-96A7-7C633BF48E5C}"/>
                </a:ext>
              </a:extLst>
            </p:cNvPr>
            <p:cNvSpPr/>
            <p:nvPr/>
          </p:nvSpPr>
          <p:spPr>
            <a:xfrm>
              <a:off x="3506601" y="3936297"/>
              <a:ext cx="8086887" cy="647458"/>
            </a:xfrm>
            <a:custGeom>
              <a:avLst/>
              <a:gdLst>
                <a:gd name="connsiteX0" fmla="*/ 0 w 7575553"/>
                <a:gd name="connsiteY0" fmla="*/ 94699 h 568181"/>
                <a:gd name="connsiteX1" fmla="*/ 94699 w 7575553"/>
                <a:gd name="connsiteY1" fmla="*/ 0 h 568181"/>
                <a:gd name="connsiteX2" fmla="*/ 7480854 w 7575553"/>
                <a:gd name="connsiteY2" fmla="*/ 0 h 568181"/>
                <a:gd name="connsiteX3" fmla="*/ 7575553 w 7575553"/>
                <a:gd name="connsiteY3" fmla="*/ 94699 h 568181"/>
                <a:gd name="connsiteX4" fmla="*/ 7575553 w 7575553"/>
                <a:gd name="connsiteY4" fmla="*/ 473482 h 568181"/>
                <a:gd name="connsiteX5" fmla="*/ 7480854 w 7575553"/>
                <a:gd name="connsiteY5" fmla="*/ 568181 h 568181"/>
                <a:gd name="connsiteX6" fmla="*/ 94699 w 7575553"/>
                <a:gd name="connsiteY6" fmla="*/ 568181 h 568181"/>
                <a:gd name="connsiteX7" fmla="*/ 0 w 7575553"/>
                <a:gd name="connsiteY7" fmla="*/ 473482 h 568181"/>
                <a:gd name="connsiteX8" fmla="*/ 0 w 7575553"/>
                <a:gd name="connsiteY8" fmla="*/ 94699 h 5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5553" h="568181">
                  <a:moveTo>
                    <a:pt x="0" y="94699"/>
                  </a:moveTo>
                  <a:cubicBezTo>
                    <a:pt x="0" y="42398"/>
                    <a:pt x="42398" y="0"/>
                    <a:pt x="94699" y="0"/>
                  </a:cubicBezTo>
                  <a:lnTo>
                    <a:pt x="7480854" y="0"/>
                  </a:lnTo>
                  <a:cubicBezTo>
                    <a:pt x="7533155" y="0"/>
                    <a:pt x="7575553" y="42398"/>
                    <a:pt x="7575553" y="94699"/>
                  </a:cubicBezTo>
                  <a:lnTo>
                    <a:pt x="7575553" y="473482"/>
                  </a:lnTo>
                  <a:cubicBezTo>
                    <a:pt x="7575553" y="525783"/>
                    <a:pt x="7533155" y="568181"/>
                    <a:pt x="7480854" y="568181"/>
                  </a:cubicBezTo>
                  <a:lnTo>
                    <a:pt x="94699" y="568181"/>
                  </a:lnTo>
                  <a:cubicBezTo>
                    <a:pt x="42398" y="568181"/>
                    <a:pt x="0" y="525783"/>
                    <a:pt x="0" y="473482"/>
                  </a:cubicBezTo>
                  <a:lnTo>
                    <a:pt x="0" y="9469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4416" tIns="134416" rIns="134416" bIns="134416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 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如何根据杆塔快速判断电压等级？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3803633" y="323496"/>
            <a:ext cx="352294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5B9BD5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1632" y="1928208"/>
            <a:ext cx="1999130" cy="3839226"/>
            <a:chOff x="251632" y="1928208"/>
            <a:chExt cx="1999130" cy="3839226"/>
          </a:xfrm>
        </p:grpSpPr>
        <p:sp>
          <p:nvSpPr>
            <p:cNvPr id="14" name="矩形 13"/>
            <p:cNvSpPr/>
            <p:nvPr/>
          </p:nvSpPr>
          <p:spPr>
            <a:xfrm>
              <a:off x="324381" y="1928208"/>
              <a:ext cx="1152000" cy="11521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06334" y="2869358"/>
              <a:ext cx="576856" cy="57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4057" y="3407584"/>
              <a:ext cx="756000" cy="75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32395" y="3977589"/>
              <a:ext cx="432000" cy="432000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2024" y="4232464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94762" y="3811430"/>
              <a:ext cx="756000" cy="75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1632" y="4759434"/>
              <a:ext cx="1008000" cy="1008000"/>
            </a:xfrm>
            <a:prstGeom prst="rect">
              <a:avLst/>
            </a:prstGeom>
            <a:solidFill>
              <a:srgbClr val="2B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9" name="矩形 8"/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64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97"/>
    </mc:Choice>
    <mc:Fallback xmlns="">
      <p:transition spd="slow" advTm="17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46"/>
    </mc:Choice>
    <mc:Fallback xmlns="">
      <p:transition spd="slow" advTm="457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3FE27C0-2BE4-4FF5-998E-700685623720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杆塔的作用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08721CA-90D4-47FC-8487-EBE38F01070C}"/>
              </a:ext>
            </a:extLst>
          </p:cNvPr>
          <p:cNvSpPr txBox="1">
            <a:spLocks/>
          </p:cNvSpPr>
          <p:nvPr/>
        </p:nvSpPr>
        <p:spPr>
          <a:xfrm>
            <a:off x="539552" y="1844824"/>
            <a:ext cx="7975797" cy="108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5400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支持导线和避雷线，使其对大地及其</a:t>
            </a:r>
            <a:r>
              <a:rPr lang="zh-CN" altLang="en-US" sz="2200" b="1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他建筑物保持</a:t>
            </a:r>
            <a:r>
              <a:rPr lang="zh-CN" altLang="en-US" sz="2200" b="1" dirty="0">
                <a:solidFill>
                  <a:prstClr val="black"/>
                </a:solidFill>
                <a:latin typeface="宋体"/>
                <a:cs typeface="Arial Unicode MS" panose="020B0604020202020204" pitchFamily="34" charset="-122"/>
              </a:rPr>
              <a:t>足够的安全距离。</a:t>
            </a:r>
            <a:endParaRPr lang="zh-CN" altLang="en-US" sz="2000" b="1" dirty="0">
              <a:solidFill>
                <a:prstClr val="black"/>
              </a:solidFill>
              <a:latin typeface="宋体"/>
              <a:cs typeface="Arial Unicode MS" panose="020B0604020202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6443516C-B0F2-444F-8570-C5D7617F8507}"/>
              </a:ext>
            </a:extLst>
          </p:cNvPr>
          <p:cNvSpPr txBox="1">
            <a:spLocks/>
          </p:cNvSpPr>
          <p:nvPr/>
        </p:nvSpPr>
        <p:spPr>
          <a:xfrm>
            <a:off x="577300" y="3798008"/>
            <a:ext cx="3092855" cy="16852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  <a:prstDash val="sysDot"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540000">
              <a:lnSpc>
                <a:spcPct val="16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宋体"/>
                <a:cs typeface="Arial Unicode MS" panose="020B0604020202020204" pitchFamily="34" charset="-122"/>
              </a:rPr>
              <a:t>安全性</a:t>
            </a:r>
            <a:endParaRPr lang="en-US" altLang="zh-CN" sz="2200" b="1" dirty="0">
              <a:solidFill>
                <a:srgbClr val="FF0000"/>
              </a:solidFill>
              <a:latin typeface="宋体"/>
              <a:cs typeface="Arial Unicode MS" panose="020B0604020202020204" pitchFamily="34" charset="-122"/>
            </a:endParaRPr>
          </a:p>
          <a:p>
            <a:pPr indent="-540000">
              <a:lnSpc>
                <a:spcPct val="16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宋体"/>
                <a:cs typeface="Arial Unicode MS" panose="020B0604020202020204" pitchFamily="34" charset="-122"/>
              </a:rPr>
              <a:t>架空线裸露，电压较高，城市人口密集。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018CF4-AEA7-46A1-9740-7BEBAB29BDF1}"/>
              </a:ext>
            </a:extLst>
          </p:cNvPr>
          <p:cNvSpPr txBox="1"/>
          <p:nvPr/>
        </p:nvSpPr>
        <p:spPr>
          <a:xfrm>
            <a:off x="703765" y="930102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大型杆塔通常出现在郊区 ？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25184F4-8D9D-4411-8B1A-9CFCD01F8DC6}"/>
              </a:ext>
            </a:extLst>
          </p:cNvPr>
          <p:cNvSpPr/>
          <p:nvPr/>
        </p:nvSpPr>
        <p:spPr>
          <a:xfrm rot="1868266">
            <a:off x="2237206" y="2985781"/>
            <a:ext cx="691223" cy="63149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8F20B32-5B85-44B3-BD5B-F37185410EF7}"/>
              </a:ext>
            </a:extLst>
          </p:cNvPr>
          <p:cNvSpPr/>
          <p:nvPr/>
        </p:nvSpPr>
        <p:spPr>
          <a:xfrm rot="19997122">
            <a:off x="5744772" y="2997341"/>
            <a:ext cx="691223" cy="63149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194F1D-0A8D-4CC1-8334-D455E4DEDB0F}"/>
              </a:ext>
            </a:extLst>
          </p:cNvPr>
          <p:cNvSpPr txBox="1"/>
          <p:nvPr/>
        </p:nvSpPr>
        <p:spPr>
          <a:xfrm>
            <a:off x="3843614" y="1316673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首先需要了解它的功能是什么 ？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71E6F5A4-A395-41EE-9F67-C3E105629061}"/>
              </a:ext>
            </a:extLst>
          </p:cNvPr>
          <p:cNvSpPr txBox="1">
            <a:spLocks/>
          </p:cNvSpPr>
          <p:nvPr/>
        </p:nvSpPr>
        <p:spPr>
          <a:xfrm>
            <a:off x="5422494" y="3769158"/>
            <a:ext cx="3092855" cy="16852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/>
            </a:solidFill>
            <a:prstDash val="sysDot"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540000">
              <a:lnSpc>
                <a:spcPct val="16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宋体"/>
                <a:cs typeface="Arial Unicode MS" panose="020B0604020202020204" pitchFamily="34" charset="-122"/>
              </a:rPr>
              <a:t>经济性</a:t>
            </a:r>
            <a:endParaRPr lang="en-US" altLang="zh-CN" sz="2200" b="1" dirty="0">
              <a:solidFill>
                <a:srgbClr val="FF0000"/>
              </a:solidFill>
              <a:latin typeface="宋体"/>
              <a:cs typeface="Arial Unicode MS" panose="020B0604020202020204" pitchFamily="34" charset="-122"/>
            </a:endParaRPr>
          </a:p>
          <a:p>
            <a:pPr indent="-540000">
              <a:lnSpc>
                <a:spcPct val="16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宋体"/>
                <a:cs typeface="Arial Unicode MS" panose="020B0604020202020204" pitchFamily="34" charset="-122"/>
              </a:rPr>
              <a:t>杆塔以及输电走廊占地、城市美观等。</a:t>
            </a:r>
          </a:p>
          <a:p>
            <a:pPr>
              <a:lnSpc>
                <a:spcPct val="160000"/>
              </a:lnSpc>
              <a:buClr>
                <a:srgbClr val="0070C0"/>
              </a:buClr>
            </a:pPr>
            <a:endParaRPr lang="zh-CN" altLang="en-US" sz="2000" b="1" dirty="0">
              <a:solidFill>
                <a:schemeClr val="bg1"/>
              </a:solidFill>
              <a:latin typeface="宋体"/>
              <a:cs typeface="Arial Unicode MS" panose="020B0604020202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6B3DCE-1D2C-4D5D-AF55-9210F2FA4DFE}"/>
              </a:ext>
            </a:extLst>
          </p:cNvPr>
          <p:cNvSpPr txBox="1"/>
          <p:nvPr/>
        </p:nvSpPr>
        <p:spPr>
          <a:xfrm>
            <a:off x="539552" y="5894688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为什么要采用高压输电？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243F1E-271E-46A8-B8D4-919B40E2EEFA}"/>
              </a:ext>
            </a:extLst>
          </p:cNvPr>
          <p:cNvSpPr txBox="1"/>
          <p:nvPr/>
        </p:nvSpPr>
        <p:spPr>
          <a:xfrm>
            <a:off x="5182938" y="5890512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输电线路为什么裸露？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6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68"/>
    </mc:Choice>
    <mc:Fallback xmlns="">
      <p:transition spd="slow" advTm="146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 animBg="1"/>
      <p:bldP spid="7" grpId="0"/>
      <p:bldP spid="10" grpId="0" animBg="1"/>
      <p:bldP spid="13" grpId="0" animBg="1"/>
      <p:bldP spid="17" grpId="0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8D7EFB7-9438-47CE-B181-0D37988B7099}"/>
              </a:ext>
            </a:extLst>
          </p:cNvPr>
          <p:cNvSpPr/>
          <p:nvPr/>
        </p:nvSpPr>
        <p:spPr>
          <a:xfrm>
            <a:off x="718376" y="1196751"/>
            <a:ext cx="406964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为什么要采用高压输电？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232FF8-0E01-48B4-BBE8-AE151422E7D5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杆塔的作用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3E1F93-4032-4BA0-AF75-3412E83995B8}"/>
              </a:ext>
            </a:extLst>
          </p:cNvPr>
          <p:cNvSpPr/>
          <p:nvPr/>
        </p:nvSpPr>
        <p:spPr>
          <a:xfrm>
            <a:off x="761244" y="2708920"/>
            <a:ext cx="402678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输电线路为什么裸露？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9B62AF-1BD7-4BF1-9234-5C5B055D3B54}"/>
              </a:ext>
            </a:extLst>
          </p:cNvPr>
          <p:cNvSpPr txBox="1"/>
          <p:nvPr/>
        </p:nvSpPr>
        <p:spPr>
          <a:xfrm>
            <a:off x="971600" y="2011225"/>
            <a:ext cx="112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P=UI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B8E74F-EE6A-49B2-9909-E25E48AC2FF8}"/>
              </a:ext>
            </a:extLst>
          </p:cNvPr>
          <p:cNvSpPr txBox="1"/>
          <p:nvPr/>
        </p:nvSpPr>
        <p:spPr>
          <a:xfrm>
            <a:off x="2483768" y="203123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输电线损失的功率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CEE77B-A687-466C-B97C-BDD0E1C904EF}"/>
              </a:ext>
            </a:extLst>
          </p:cNvPr>
          <p:cNvSpPr/>
          <p:nvPr/>
        </p:nvSpPr>
        <p:spPr>
          <a:xfrm>
            <a:off x="4991566" y="1988840"/>
            <a:ext cx="145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Q=I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176F18-826A-4EDF-9D29-DD4AA80510B3}"/>
              </a:ext>
            </a:extLst>
          </p:cNvPr>
          <p:cNvSpPr/>
          <p:nvPr/>
        </p:nvSpPr>
        <p:spPr>
          <a:xfrm>
            <a:off x="6285091" y="1196751"/>
            <a:ext cx="203132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降低线路损耗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7261B0-F4B2-4616-B325-4215F9E9E2BD}"/>
              </a:ext>
            </a:extLst>
          </p:cNvPr>
          <p:cNvSpPr/>
          <p:nvPr/>
        </p:nvSpPr>
        <p:spPr>
          <a:xfrm>
            <a:off x="761244" y="3573016"/>
            <a:ext cx="7627180" cy="1847814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一般导线的外面包一层橡胶或塑料作为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，使用时比较安全。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导体和绝缘体之间并无绝对的界限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，在高温或电压很高的条件下，原本不善于导电的物体，也可变成导体。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85BE5C-60D7-40C7-8E96-E0F015C6A49B}"/>
              </a:ext>
            </a:extLst>
          </p:cNvPr>
          <p:cNvSpPr/>
          <p:nvPr/>
        </p:nvSpPr>
        <p:spPr>
          <a:xfrm>
            <a:off x="4535592" y="5847655"/>
            <a:ext cx="3852832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借助空气绝缘    故为裸导线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5A8D59-43E2-4442-B782-9FDDCBE3493F}"/>
              </a:ext>
            </a:extLst>
          </p:cNvPr>
          <p:cNvSpPr/>
          <p:nvPr/>
        </p:nvSpPr>
        <p:spPr>
          <a:xfrm>
            <a:off x="755576" y="5847655"/>
            <a:ext cx="2987419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成本、重量、散热等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DAF231-8CF0-4DD8-8CA7-8742FE426C90}"/>
              </a:ext>
            </a:extLst>
          </p:cNvPr>
          <p:cNvCxnSpPr>
            <a:cxnSpLocks/>
          </p:cNvCxnSpPr>
          <p:nvPr/>
        </p:nvCxnSpPr>
        <p:spPr>
          <a:xfrm>
            <a:off x="5091601" y="1450100"/>
            <a:ext cx="936104" cy="8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692"/>
    </mc:Choice>
    <mc:Fallback xmlns="">
      <p:transition spd="slow" advTm="324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8" grpId="0"/>
      <p:bldP spid="27" grpId="0"/>
      <p:bldP spid="11" grpId="0"/>
      <p:bldP spid="12" grpId="0" animBg="1"/>
      <p:bldP spid="13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8232FF8-0E01-48B4-BBE8-AE151422E7D5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杆塔的分类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D844F8-2C3B-493D-87A8-D217E7CDC866}"/>
              </a:ext>
            </a:extLst>
          </p:cNvPr>
          <p:cNvSpPr txBox="1"/>
          <p:nvPr/>
        </p:nvSpPr>
        <p:spPr>
          <a:xfrm>
            <a:off x="302864" y="1120359"/>
            <a:ext cx="86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为什么有不同材质不同形状的杆塔 ？它们的功能有什么区别 ？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DAF2DF-DDC1-4FB9-BCA5-DDA66DF1F6F7}"/>
              </a:ext>
            </a:extLst>
          </p:cNvPr>
          <p:cNvSpPr/>
          <p:nvPr/>
        </p:nvSpPr>
        <p:spPr>
          <a:xfrm>
            <a:off x="493630" y="1556792"/>
            <a:ext cx="1841872" cy="115398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按材质分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A56D51-3230-4F0B-A40C-1111EA1A5484}"/>
              </a:ext>
            </a:extLst>
          </p:cNvPr>
          <p:cNvSpPr/>
          <p:nvPr/>
        </p:nvSpPr>
        <p:spPr>
          <a:xfrm>
            <a:off x="2555776" y="1969425"/>
            <a:ext cx="572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木杆塔、钢筋混凝土杆、钢管杆、角钢塔</a:t>
            </a:r>
          </a:p>
        </p:txBody>
      </p:sp>
      <p:pic>
        <p:nvPicPr>
          <p:cNvPr id="25" name="图片 24" descr="C:\Users\asus\AppData\Local\Temp\WeChat Files\807ed1d2088e3785752543d868046159.jpg">
            <a:extLst>
              <a:ext uri="{FF2B5EF4-FFF2-40B4-BE49-F238E27FC236}">
                <a16:creationId xmlns:a16="http://schemas.microsoft.com/office/drawing/2014/main" id="{74A8757F-B1C4-4DC6-B6D6-21BD7BF8647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6" b="15804"/>
          <a:stretch/>
        </p:blipFill>
        <p:spPr bwMode="auto">
          <a:xfrm>
            <a:off x="310809" y="2869225"/>
            <a:ext cx="4735002" cy="318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 descr="C:\Users\asus\AppData\Local\Temp\WeChat Files\f3b8352c6b1b782a27d58ad675dc0f6b.jpg">
            <a:extLst>
              <a:ext uri="{FF2B5EF4-FFF2-40B4-BE49-F238E27FC236}">
                <a16:creationId xmlns:a16="http://schemas.microsoft.com/office/drawing/2014/main" id="{C91860E7-CC3A-4020-95F7-4C653015A3E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9" b="10548"/>
          <a:stretch/>
        </p:blipFill>
        <p:spPr bwMode="auto">
          <a:xfrm>
            <a:off x="823380" y="2478542"/>
            <a:ext cx="3705968" cy="418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C:\Users\asus\AppData\Local\Temp\WeChat Files\45fc3cb276c2e56fb4cbcb8197df9580.jpg">
            <a:extLst>
              <a:ext uri="{FF2B5EF4-FFF2-40B4-BE49-F238E27FC236}">
                <a16:creationId xmlns:a16="http://schemas.microsoft.com/office/drawing/2014/main" id="{DF3D70F1-19F9-4BB2-899E-BC399185F5D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50" b="28400"/>
          <a:stretch/>
        </p:blipFill>
        <p:spPr bwMode="auto">
          <a:xfrm>
            <a:off x="736163" y="2610413"/>
            <a:ext cx="3977752" cy="393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 descr="C:\Users\asus\AppData\Local\Temp\WeChat Files\9aa7c53a69affd132f6d6e3c4618031f.jpg">
            <a:extLst>
              <a:ext uri="{FF2B5EF4-FFF2-40B4-BE49-F238E27FC236}">
                <a16:creationId xmlns:a16="http://schemas.microsoft.com/office/drawing/2014/main" id="{AF1D19FC-B39F-4DDD-9272-9C7412E7E0B7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0" b="15136"/>
          <a:stretch/>
        </p:blipFill>
        <p:spPr bwMode="auto">
          <a:xfrm>
            <a:off x="292190" y="2710774"/>
            <a:ext cx="4505325" cy="333030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7B8D611-7C12-4CF9-BE86-78D010EC1276}"/>
              </a:ext>
            </a:extLst>
          </p:cNvPr>
          <p:cNvSpPr/>
          <p:nvPr/>
        </p:nvSpPr>
        <p:spPr>
          <a:xfrm>
            <a:off x="5220072" y="2497008"/>
            <a:ext cx="3672408" cy="430835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木质杆塔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绝缘性能好、质量小、便于运输和施工。机械强度低、易腐烂、维护工作量大、使用年限短。实际资源的制约以及环境保护等角度的考虑，目前国内已经不被推广使用。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2F11DB-C69B-4EFF-9553-C4662364321B}"/>
              </a:ext>
            </a:extLst>
          </p:cNvPr>
          <p:cNvSpPr/>
          <p:nvPr/>
        </p:nvSpPr>
        <p:spPr>
          <a:xfrm>
            <a:off x="4884646" y="2518511"/>
            <a:ext cx="3672408" cy="430835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水泥杆塔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经济耐用、寿命长、不易腐蚀、不受气候影响。较为笨重，运输极为不方便，在山区之中特别明显。在我国架空电力线路中应用极为广泛，比较常用于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6-10KV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配电系统。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CCA25D-9B25-46D5-BFFE-B215C8FE75D0}"/>
              </a:ext>
            </a:extLst>
          </p:cNvPr>
          <p:cNvSpPr/>
          <p:nvPr/>
        </p:nvSpPr>
        <p:spPr>
          <a:xfrm>
            <a:off x="4859098" y="2452593"/>
            <a:ext cx="3672408" cy="430835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牢固可靠、使用寿命长，但耗用钢材多、投资大，且易腐蚀，因此维护费用比水泥杆高。但由于其坚固可靠，因此在超高压输电线路和城市架空线路中多有采用。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3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30"/>
    </mc:Choice>
    <mc:Fallback xmlns="">
      <p:transition spd="slow" advTm="133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  <p:bldP spid="7" grpId="0" animBg="1"/>
      <p:bldP spid="10" grpId="0"/>
      <p:bldP spid="28" grpId="0" animBg="1"/>
      <p:bldP spid="28" grpId="1" animBg="1"/>
      <p:bldP spid="31" grpId="0" animBg="1"/>
      <p:bldP spid="31" grpId="1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8232FF8-0E01-48B4-BBE8-AE151422E7D5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杆塔的分类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DAF2DF-DDC1-4FB9-BCA5-DDA66DF1F6F7}"/>
              </a:ext>
            </a:extLst>
          </p:cNvPr>
          <p:cNvSpPr/>
          <p:nvPr/>
        </p:nvSpPr>
        <p:spPr>
          <a:xfrm>
            <a:off x="493630" y="836712"/>
            <a:ext cx="1841872" cy="115398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按用途分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A56D51-3230-4F0B-A40C-1111EA1A5484}"/>
              </a:ext>
            </a:extLst>
          </p:cNvPr>
          <p:cNvSpPr/>
          <p:nvPr/>
        </p:nvSpPr>
        <p:spPr>
          <a:xfrm>
            <a:off x="2411760" y="124934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直线、耐张、转角、终端、换位、跨越杆塔等</a:t>
            </a:r>
          </a:p>
        </p:txBody>
      </p:sp>
      <p:pic>
        <p:nvPicPr>
          <p:cNvPr id="15" name="图片 14" descr="C:\Users\asus\AppData\Local\Temp\WeChat Files\6f7db550c23a1341d1123b4a61936337.jpg">
            <a:extLst>
              <a:ext uri="{FF2B5EF4-FFF2-40B4-BE49-F238E27FC236}">
                <a16:creationId xmlns:a16="http://schemas.microsoft.com/office/drawing/2014/main" id="{7024AC9E-5663-4974-BF65-F9BAAC30184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7" b="36340"/>
          <a:stretch/>
        </p:blipFill>
        <p:spPr bwMode="auto">
          <a:xfrm>
            <a:off x="382413" y="1914693"/>
            <a:ext cx="4870458" cy="4741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AEC38C8-1DD7-43ED-8BE0-7C99DB702CC8}"/>
              </a:ext>
            </a:extLst>
          </p:cNvPr>
          <p:cNvSpPr/>
          <p:nvPr/>
        </p:nvSpPr>
        <p:spPr>
          <a:xfrm>
            <a:off x="5577395" y="3160840"/>
            <a:ext cx="3001651" cy="184614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线路中悬挂导线和架空地线的支承结构</a:t>
            </a:r>
          </a:p>
        </p:txBody>
      </p:sp>
      <p:pic>
        <p:nvPicPr>
          <p:cNvPr id="18" name="图片 17" descr="C:\Users\asus\AppData\Local\Temp\WeChat Files\8b3b4761f511f5068c8d6e5bea06b85c.jpg">
            <a:extLst>
              <a:ext uri="{FF2B5EF4-FFF2-40B4-BE49-F238E27FC236}">
                <a16:creationId xmlns:a16="http://schemas.microsoft.com/office/drawing/2014/main" id="{F1745105-788E-469C-AEA5-3427903F38F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0" b="9157"/>
          <a:stretch/>
        </p:blipFill>
        <p:spPr bwMode="auto">
          <a:xfrm>
            <a:off x="289491" y="2501600"/>
            <a:ext cx="4963380" cy="31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AD9CB18-3753-4521-87A8-F67D91BA48FE}"/>
              </a:ext>
            </a:extLst>
          </p:cNvPr>
          <p:cNvSpPr/>
          <p:nvPr/>
        </p:nvSpPr>
        <p:spPr>
          <a:xfrm>
            <a:off x="5545449" y="2890379"/>
            <a:ext cx="3001651" cy="24617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耐张杆塔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除支承导线和架空地线的重力和风力外，还承受这些线条张力的杆塔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4F9FA0-00A2-461B-B999-0AA9A66773B6}"/>
              </a:ext>
            </a:extLst>
          </p:cNvPr>
          <p:cNvSpPr/>
          <p:nvPr/>
        </p:nvSpPr>
        <p:spPr>
          <a:xfrm>
            <a:off x="5497579" y="2853063"/>
            <a:ext cx="3001651" cy="24617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转角杆塔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支承导线和架空地线的张力，使线路改变走向形成转角</a:t>
            </a:r>
          </a:p>
        </p:txBody>
      </p:sp>
      <p:pic>
        <p:nvPicPr>
          <p:cNvPr id="27" name="图片 26" descr="C:\Users\asus\AppData\Local\Temp\WeChat Files\90a423914682994207e31a18a32d985d.jpg">
            <a:extLst>
              <a:ext uri="{FF2B5EF4-FFF2-40B4-BE49-F238E27FC236}">
                <a16:creationId xmlns:a16="http://schemas.microsoft.com/office/drawing/2014/main" id="{EDCBA30F-383D-4CC2-9BA7-8DE2BA6DF53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" b="10042"/>
          <a:stretch/>
        </p:blipFill>
        <p:spPr bwMode="auto">
          <a:xfrm>
            <a:off x="359975" y="2570596"/>
            <a:ext cx="4958117" cy="31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 descr="C:\Users\asus\AppData\Local\Temp\WeChat Files\8f4129aba914a95d6ea04cf932a4c781.jpg">
            <a:extLst>
              <a:ext uri="{FF2B5EF4-FFF2-40B4-BE49-F238E27FC236}">
                <a16:creationId xmlns:a16="http://schemas.microsoft.com/office/drawing/2014/main" id="{55E53853-A097-4CC3-B6BF-2E0C6EB179DA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" b="10689"/>
          <a:stretch/>
        </p:blipFill>
        <p:spPr bwMode="auto">
          <a:xfrm>
            <a:off x="535338" y="1883725"/>
            <a:ext cx="4642166" cy="472062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8FDEBC56-DC00-4732-A7CF-61D4F186D155}"/>
              </a:ext>
            </a:extLst>
          </p:cNvPr>
          <p:cNvSpPr/>
          <p:nvPr/>
        </p:nvSpPr>
        <p:spPr>
          <a:xfrm>
            <a:off x="5480228" y="2545286"/>
            <a:ext cx="3001651" cy="307725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线路起始或终止的杆塔。终端杆塔定位于变电厂或变电所的配电装置门型构架前</a:t>
            </a:r>
          </a:p>
        </p:txBody>
      </p:sp>
      <p:pic>
        <p:nvPicPr>
          <p:cNvPr id="30" name="图片 29" descr="C:\Users\asus\AppData\Local\Temp\WeChat Files\db60ad1596823b9ff10c974857f65af9.jpg">
            <a:extLst>
              <a:ext uri="{FF2B5EF4-FFF2-40B4-BE49-F238E27FC236}">
                <a16:creationId xmlns:a16="http://schemas.microsoft.com/office/drawing/2014/main" id="{4992CF71-82B7-4B1D-8F94-3C0DF5380F40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71" b="21910"/>
          <a:stretch/>
        </p:blipFill>
        <p:spPr bwMode="auto">
          <a:xfrm>
            <a:off x="145985" y="2116411"/>
            <a:ext cx="5653340" cy="41997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9500638-1327-4032-ADA1-4E00FC9A998C}"/>
              </a:ext>
            </a:extLst>
          </p:cNvPr>
          <p:cNvSpPr/>
          <p:nvPr/>
        </p:nvSpPr>
        <p:spPr>
          <a:xfrm>
            <a:off x="6076351" y="3025609"/>
            <a:ext cx="2271753" cy="24617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换位杆塔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用来改变线路中三相导线排列位置的杆塔</a:t>
            </a:r>
          </a:p>
        </p:txBody>
      </p:sp>
      <p:pic>
        <p:nvPicPr>
          <p:cNvPr id="32" name="图片 31" descr="C:\Users\asus\AppData\Local\Temp\WeChat Files\2d2c79a56dbc4ca881347e505e8f9981.jpg">
            <a:extLst>
              <a:ext uri="{FF2B5EF4-FFF2-40B4-BE49-F238E27FC236}">
                <a16:creationId xmlns:a16="http://schemas.microsoft.com/office/drawing/2014/main" id="{996E5469-4ADF-4DD4-B732-D5063552880F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 b="11478"/>
          <a:stretch/>
        </p:blipFill>
        <p:spPr bwMode="auto">
          <a:xfrm>
            <a:off x="133425" y="2099787"/>
            <a:ext cx="5828245" cy="39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1096B1A9-41B4-4E8D-9988-0771082DA94F}"/>
              </a:ext>
            </a:extLst>
          </p:cNvPr>
          <p:cNvSpPr/>
          <p:nvPr/>
        </p:nvSpPr>
        <p:spPr>
          <a:xfrm>
            <a:off x="5923917" y="3038157"/>
            <a:ext cx="2623183" cy="2461700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用来支承导线和架空地线跨越江河、湖泊及海峡等的杆塔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2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00"/>
    </mc:Choice>
    <mc:Fallback xmlns="">
      <p:transition spd="slow" advTm="74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9" grpId="0" animBg="1"/>
      <p:bldP spid="29" grpId="1" animBg="1"/>
      <p:bldP spid="31" grpId="0" animBg="1"/>
      <p:bldP spid="31" grpId="1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8232FF8-0E01-48B4-BBE8-AE151422E7D5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杆塔的分类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DAF2DF-DDC1-4FB9-BCA5-DDA66DF1F6F7}"/>
              </a:ext>
            </a:extLst>
          </p:cNvPr>
          <p:cNvSpPr/>
          <p:nvPr/>
        </p:nvSpPr>
        <p:spPr>
          <a:xfrm>
            <a:off x="493629" y="836712"/>
            <a:ext cx="2695679" cy="115398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按杆塔型式分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A56D51-3230-4F0B-A40C-1111EA1A5484}"/>
              </a:ext>
            </a:extLst>
          </p:cNvPr>
          <p:cNvSpPr/>
          <p:nvPr/>
        </p:nvSpPr>
        <p:spPr>
          <a:xfrm>
            <a:off x="3359567" y="855640"/>
            <a:ext cx="55199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酒杯塔、猫头塔、干字型塔、门型塔、羊角塔等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EC38C8-1DD7-43ED-8BE0-7C99DB702CC8}"/>
              </a:ext>
            </a:extLst>
          </p:cNvPr>
          <p:cNvSpPr/>
          <p:nvPr/>
        </p:nvSpPr>
        <p:spPr>
          <a:xfrm>
            <a:off x="5603671" y="1797566"/>
            <a:ext cx="3001651" cy="492391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猫头塔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塔上架设两根架空地线，导线呈等腰三角形布置。它也是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 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及以上电压等级输电线路的常用塔型，有良好的施工运行经验，节省线路走廊，其经济指标较酒杯型塔稍差</a:t>
            </a:r>
          </a:p>
        </p:txBody>
      </p:sp>
      <p:pic>
        <p:nvPicPr>
          <p:cNvPr id="22" name="图片 21" descr="C:\Users\asus\AppData\Local\Temp\WeChat Files\39fdcf99aac2d464ccf46894c6f5a1d8.jpg">
            <a:extLst>
              <a:ext uri="{FF2B5EF4-FFF2-40B4-BE49-F238E27FC236}">
                <a16:creationId xmlns:a16="http://schemas.microsoft.com/office/drawing/2014/main" id="{38158CF2-95C9-4A77-B20B-6F43FE604B6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9487" r="7602" b="9100"/>
          <a:stretch/>
        </p:blipFill>
        <p:spPr bwMode="auto">
          <a:xfrm>
            <a:off x="465586" y="1976960"/>
            <a:ext cx="4244160" cy="49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43EFC6A-9C68-40D8-9E48-2BE5B6867CCE}"/>
              </a:ext>
            </a:extLst>
          </p:cNvPr>
          <p:cNvSpPr/>
          <p:nvPr/>
        </p:nvSpPr>
        <p:spPr>
          <a:xfrm>
            <a:off x="5648720" y="1711568"/>
            <a:ext cx="3001651" cy="492391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酒杯塔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塔上架设两根架空地线，导线排列在一个水平面上，塔形呈酒杯状。它通常是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 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及以上电压等级输电线路的常用塔型，有良好的施工运行经验，特别适用于重冰区或多雷区</a:t>
            </a:r>
          </a:p>
        </p:txBody>
      </p:sp>
      <p:pic>
        <p:nvPicPr>
          <p:cNvPr id="25" name="图片 24" descr="C:\Users\asus\AppData\Local\Temp\WeChat Files\04cc045f69a60c92fdba942c3f98051c.jpg">
            <a:extLst>
              <a:ext uri="{FF2B5EF4-FFF2-40B4-BE49-F238E27FC236}">
                <a16:creationId xmlns:a16="http://schemas.microsoft.com/office/drawing/2014/main" id="{9C50E39B-7B65-4E83-A10F-2087349A6BE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" b="8130"/>
          <a:stretch/>
        </p:blipFill>
        <p:spPr bwMode="auto">
          <a:xfrm>
            <a:off x="306114" y="1966663"/>
            <a:ext cx="5126925" cy="446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 descr="C:\Users\asus\AppData\Local\Temp\WeChat Files\97c985277a8fa40c45471edabd746439.jpg">
            <a:extLst>
              <a:ext uri="{FF2B5EF4-FFF2-40B4-BE49-F238E27FC236}">
                <a16:creationId xmlns:a16="http://schemas.microsoft.com/office/drawing/2014/main" id="{77F23687-E328-4AD1-8014-4411511915E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7" b="6193"/>
          <a:stretch/>
        </p:blipFill>
        <p:spPr bwMode="auto">
          <a:xfrm>
            <a:off x="999221" y="1916213"/>
            <a:ext cx="3687394" cy="455725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E9B25FF9-B5CF-48F0-A6ED-16F02503CDEB}"/>
              </a:ext>
            </a:extLst>
          </p:cNvPr>
          <p:cNvSpPr/>
          <p:nvPr/>
        </p:nvSpPr>
        <p:spPr>
          <a:xfrm>
            <a:off x="5170749" y="1686788"/>
            <a:ext cx="3001651" cy="492391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干字型塔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塔上架设两根架空地线，导线基本上呈等腰三角形布置，其形状如“干”字。这种塔型受力清晰直接，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 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及以上电压等级输电线路的常规型塔，主要用作耐张及转角塔</a:t>
            </a:r>
          </a:p>
        </p:txBody>
      </p:sp>
      <p:pic>
        <p:nvPicPr>
          <p:cNvPr id="35" name="图片 34" descr="C:\Users\asus\AppData\Local\Temp\WeChat Files\f3d02e68366c5bf4e7b768aba08f330e.jpg">
            <a:extLst>
              <a:ext uri="{FF2B5EF4-FFF2-40B4-BE49-F238E27FC236}">
                <a16:creationId xmlns:a16="http://schemas.microsoft.com/office/drawing/2014/main" id="{9EEE9C08-1BDD-4F6F-AA37-1A5C371D9AE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 b="14443"/>
          <a:stretch/>
        </p:blipFill>
        <p:spPr bwMode="auto">
          <a:xfrm>
            <a:off x="127897" y="2218697"/>
            <a:ext cx="5463119" cy="379385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D3E9DF7B-C56C-4C56-AF55-9DFEA17669A0}"/>
              </a:ext>
            </a:extLst>
          </p:cNvPr>
          <p:cNvSpPr/>
          <p:nvPr/>
        </p:nvSpPr>
        <p:spPr>
          <a:xfrm>
            <a:off x="5718243" y="2247973"/>
            <a:ext cx="3001651" cy="369280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羊角塔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塔上架设两根架空地线，地线支架呈羊角状，导线呈三角形布置（单回）或者垂直（双回或多回）布置，地线支架呈羊角状</a:t>
            </a:r>
          </a:p>
        </p:txBody>
      </p:sp>
      <p:pic>
        <p:nvPicPr>
          <p:cNvPr id="37" name="图片 36" descr="C:\Users\asus\AppData\Local\Temp\WeChat Files\4d587652164592aeae7f2f2bd893002e.jpg">
            <a:extLst>
              <a:ext uri="{FF2B5EF4-FFF2-40B4-BE49-F238E27FC236}">
                <a16:creationId xmlns:a16="http://schemas.microsoft.com/office/drawing/2014/main" id="{4EF3EADB-02E7-4159-B60B-FF142A90CBD7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2367" r="5930" b="8378"/>
          <a:stretch/>
        </p:blipFill>
        <p:spPr bwMode="auto">
          <a:xfrm>
            <a:off x="950281" y="1738660"/>
            <a:ext cx="3789107" cy="516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8C19B0BA-F087-4C1F-8636-CAFFAC0F99D1}"/>
              </a:ext>
            </a:extLst>
          </p:cNvPr>
          <p:cNvSpPr/>
          <p:nvPr/>
        </p:nvSpPr>
        <p:spPr>
          <a:xfrm>
            <a:off x="5085659" y="2146517"/>
            <a:ext cx="3001651" cy="430835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门型杆塔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用两个柱体来支持导线及架空地线的杆塔，常用于双架空地线及导线呈水平排列的情况。一般用于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 kV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及以上电压等级的输电线路。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1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57"/>
    </mc:Choice>
    <mc:Fallback xmlns="">
      <p:transition spd="slow" advTm="1128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6" grpId="0" animBg="1"/>
      <p:bldP spid="16" grpId="1" animBg="1"/>
      <p:bldP spid="24" grpId="0" animBg="1"/>
      <p:bldP spid="24" grpId="1" animBg="1"/>
      <p:bldP spid="34" grpId="0" animBg="1"/>
      <p:bldP spid="34" grpId="1" animBg="1"/>
      <p:bldP spid="36" grpId="0" animBg="1"/>
      <p:bldP spid="38" grpId="0" animBg="1"/>
      <p:bldP spid="3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A4A2F-C06E-4544-BE52-B8B8C763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9CD0-85A5-4E3F-A3A5-04CCC8EFD0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FB630B-B399-494F-B87D-37F14B96F1E9}"/>
              </a:ext>
            </a:extLst>
          </p:cNvPr>
          <p:cNvGrpSpPr/>
          <p:nvPr/>
        </p:nvGrpSpPr>
        <p:grpSpPr>
          <a:xfrm>
            <a:off x="-1" y="317129"/>
            <a:ext cx="3319008" cy="458836"/>
            <a:chOff x="-1" y="317129"/>
            <a:chExt cx="3319008" cy="4588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E16CF2-462A-4E88-80D6-86BBB0D7DDA4}"/>
                </a:ext>
              </a:extLst>
            </p:cNvPr>
            <p:cNvSpPr/>
            <p:nvPr/>
          </p:nvSpPr>
          <p:spPr>
            <a:xfrm>
              <a:off x="-1" y="317129"/>
              <a:ext cx="2738693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CB6E53-3431-4EEF-8E79-E76B95EEEE6A}"/>
                </a:ext>
              </a:extLst>
            </p:cNvPr>
            <p:cNvSpPr/>
            <p:nvPr/>
          </p:nvSpPr>
          <p:spPr>
            <a:xfrm flipH="1">
              <a:off x="2885480" y="317129"/>
              <a:ext cx="174351" cy="4320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98C4C9-69E3-4470-A9B0-9F2C260955AE}"/>
                </a:ext>
              </a:extLst>
            </p:cNvPr>
            <p:cNvSpPr/>
            <p:nvPr/>
          </p:nvSpPr>
          <p:spPr>
            <a:xfrm>
              <a:off x="3189309" y="551557"/>
              <a:ext cx="129698" cy="2244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  <a:ea typeface="造字工房悦黑体验版常规体" pitchFamily="50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8232FF8-0E01-48B4-BBE8-AE151422E7D5}"/>
              </a:ext>
            </a:extLst>
          </p:cNvPr>
          <p:cNvSpPr/>
          <p:nvPr/>
        </p:nvSpPr>
        <p:spPr>
          <a:xfrm>
            <a:off x="3491880" y="259169"/>
            <a:ext cx="53285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杆塔的分类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DAF2DF-DDC1-4FB9-BCA5-DDA66DF1F6F7}"/>
              </a:ext>
            </a:extLst>
          </p:cNvPr>
          <p:cNvSpPr/>
          <p:nvPr/>
        </p:nvSpPr>
        <p:spPr>
          <a:xfrm>
            <a:off x="493629" y="836712"/>
            <a:ext cx="2245063" cy="115398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按回路数分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A56D51-3230-4F0B-A40C-1111EA1A5484}"/>
              </a:ext>
            </a:extLst>
          </p:cNvPr>
          <p:cNvSpPr/>
          <p:nvPr/>
        </p:nvSpPr>
        <p:spPr>
          <a:xfrm>
            <a:off x="3156889" y="1126790"/>
            <a:ext cx="55199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单回路杆塔、双回路杆塔和多回路杆塔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3EFC6A-9C68-40D8-9E48-2BE5B6867CCE}"/>
              </a:ext>
            </a:extLst>
          </p:cNvPr>
          <p:cNvSpPr/>
          <p:nvPr/>
        </p:nvSpPr>
        <p:spPr>
          <a:xfrm>
            <a:off x="6092326" y="3205488"/>
            <a:ext cx="2584511" cy="1846146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单回路杆塔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只有一个回路的线路的杆塔</a:t>
            </a:r>
          </a:p>
        </p:txBody>
      </p:sp>
      <p:pic>
        <p:nvPicPr>
          <p:cNvPr id="20" name="图片 19" descr="C:\Users\asus\AppData\Local\Temp\WeChat Files\088f04c6d724d57c6ba995c7711d5559.jpg">
            <a:extLst>
              <a:ext uri="{FF2B5EF4-FFF2-40B4-BE49-F238E27FC236}">
                <a16:creationId xmlns:a16="http://schemas.microsoft.com/office/drawing/2014/main" id="{0695C621-6BCA-4B8C-98D4-A15CBAE5D99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0" b="13349"/>
          <a:stretch/>
        </p:blipFill>
        <p:spPr bwMode="auto">
          <a:xfrm>
            <a:off x="152741" y="2363384"/>
            <a:ext cx="5465477" cy="394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 descr="C:\Users\asus\AppData\Local\Temp\WeChat Files\49d3d5f5f2bde1fcded631177d6452f0.jpg">
            <a:extLst>
              <a:ext uri="{FF2B5EF4-FFF2-40B4-BE49-F238E27FC236}">
                <a16:creationId xmlns:a16="http://schemas.microsoft.com/office/drawing/2014/main" id="{AEC0E12B-4B7E-4D19-BD77-05EE5FA78DB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1" b="13136"/>
          <a:stretch/>
        </p:blipFill>
        <p:spPr bwMode="auto">
          <a:xfrm>
            <a:off x="1152132" y="1990693"/>
            <a:ext cx="3815397" cy="48173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B81A06B-E31B-4430-A2C7-F5146ED5149C}"/>
              </a:ext>
            </a:extLst>
          </p:cNvPr>
          <p:cNvSpPr/>
          <p:nvPr/>
        </p:nvSpPr>
        <p:spPr>
          <a:xfrm>
            <a:off x="5724128" y="2615593"/>
            <a:ext cx="2584511" cy="307725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双回路杆塔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同一杆塔上安装有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为相同电压与频率的两个回路的线路的杆塔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B6DFDB-B6D3-42B6-9DA8-0FDC2F744790}"/>
              </a:ext>
            </a:extLst>
          </p:cNvPr>
          <p:cNvSpPr/>
          <p:nvPr/>
        </p:nvSpPr>
        <p:spPr>
          <a:xfrm>
            <a:off x="5882208" y="2658622"/>
            <a:ext cx="2584511" cy="3077253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多回路杆塔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同一杆塔上安装有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为相同电压与频率的两个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以上回路的线路的杆塔</a:t>
            </a:r>
          </a:p>
        </p:txBody>
      </p:sp>
      <p:pic>
        <p:nvPicPr>
          <p:cNvPr id="29" name="图片 28" descr="C:\Users\asus\AppData\Local\Temp\WeChat Files\463efe9c1ea60a27eb50c46611c01279.jpg">
            <a:extLst>
              <a:ext uri="{FF2B5EF4-FFF2-40B4-BE49-F238E27FC236}">
                <a16:creationId xmlns:a16="http://schemas.microsoft.com/office/drawing/2014/main" id="{1686E49E-58D6-4944-BBED-97B4F0771E2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2831" r="5087" b="10212"/>
          <a:stretch/>
        </p:blipFill>
        <p:spPr bwMode="auto">
          <a:xfrm>
            <a:off x="183683" y="2341519"/>
            <a:ext cx="5420045" cy="394305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A6712B9B-CC55-47CF-8DA4-75354F2AFBD4}"/>
              </a:ext>
            </a:extLst>
          </p:cNvPr>
          <p:cNvSpPr txBox="1"/>
          <p:nvPr/>
        </p:nvSpPr>
        <p:spPr>
          <a:xfrm>
            <a:off x="5918461" y="5778904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为何采用分裂导线 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6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0"/>
    </mc:Choice>
    <mc:Fallback xmlns="">
      <p:transition spd="slow" advTm="39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4" grpId="0" animBg="1"/>
      <p:bldP spid="24" grpId="1" animBg="1"/>
      <p:bldP spid="27" grpId="0" animBg="1"/>
      <p:bldP spid="27" grpId="1" animBg="1"/>
      <p:bldP spid="28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4.1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2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4|0.6|0.3|0.3|1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4|0.2|0.2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1.5|2.1|49.6|1.1|14.8|0.4|44.4|1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56.9|0.4|5.2|3.3|22.8|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31.4|0.6|7.6|27.9|24.4|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8.8|9.9|9.5|7.7|19.7|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7.7|15.5|21.8|18.4|1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4|0.6|0.5|0.2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4|0.3|0.5|0.6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12038</TotalTime>
  <Words>1408</Words>
  <Application>Microsoft Office PowerPoint</Application>
  <PresentationFormat>全屏显示(4:3)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黑体</vt:lpstr>
      <vt:lpstr>楷体</vt:lpstr>
      <vt:lpstr>宋体</vt:lpstr>
      <vt:lpstr>微软雅黑</vt:lpstr>
      <vt:lpstr>Arial</vt:lpstr>
      <vt:lpstr>Calibri</vt:lpstr>
      <vt:lpstr>Calibri Light</vt:lpstr>
      <vt:lpstr>Comic Sans MS</vt:lpstr>
      <vt:lpstr>Times New Roman</vt:lpstr>
      <vt:lpstr>Wingdings</vt:lpstr>
      <vt:lpstr>1_Office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Administrator</dc:creator>
  <cp:lastModifiedBy>657576916@qq.com</cp:lastModifiedBy>
  <cp:revision>1728</cp:revision>
  <cp:lastPrinted>2018-04-07T14:48:17Z</cp:lastPrinted>
  <dcterms:created xsi:type="dcterms:W3CDTF">2015-05-07T01:52:58Z</dcterms:created>
  <dcterms:modified xsi:type="dcterms:W3CDTF">2021-09-02T14:30:07Z</dcterms:modified>
</cp:coreProperties>
</file>