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0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4/da/d97/tutorial_threshold_inRange.html" TargetMode="External"/><Relationship Id="rId3" Type="http://schemas.openxmlformats.org/officeDocument/2006/relationships/hyperlink" Target="https://openbuildspartstore.com/v-slot-nema-17-linear-actuator-bundle-belt-driven/" TargetMode="External"/><Relationship Id="rId7" Type="http://schemas.openxmlformats.org/officeDocument/2006/relationships/hyperlink" Target="https://docs.opencv.org/3.4/df/d9d/tutorial_py_colorspaces.html" TargetMode="External"/><Relationship Id="rId2" Type="http://schemas.openxmlformats.org/officeDocument/2006/relationships/hyperlink" Target="https://www.merriam-webster.com/dictionary/air%20hock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9M8d6KfdI?si=8PxCvQbe-xPVnI0p" TargetMode="External"/><Relationship Id="rId5" Type="http://schemas.openxmlformats.org/officeDocument/2006/relationships/hyperlink" Target="https://www.youtube.com/watch?v=eDIj5LuIL4A" TargetMode="External"/><Relationship Id="rId4" Type="http://schemas.openxmlformats.org/officeDocument/2006/relationships/hyperlink" Target="https://blog.arduino.cc/2018/10/29/linear-movement-with-arduino-and-3d-printing/" TargetMode="External"/><Relationship Id="rId9" Type="http://schemas.openxmlformats.org/officeDocument/2006/relationships/hyperlink" Target="https://docs.opencv.org/4.x/d3/d05/tutorial_py_table_of_contents_contour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3AE67FE3-C914-5034-A447-3E6F724E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3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C4C25-5930-ED63-2FF1-6AB54B11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70906" cy="3204134"/>
          </a:xfrm>
        </p:spPr>
        <p:txBody>
          <a:bodyPr anchor="b">
            <a:normAutofit/>
          </a:bodyPr>
          <a:lstStyle/>
          <a:p>
            <a:r>
              <a:rPr lang="en-US" dirty="0"/>
              <a:t>DualPlay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9C053-5636-8932-2A5A-3AA86C592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400" dirty="0"/>
              <a:t>The Ultimate Air Hockey Experience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08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EA04-BDFC-15DD-BC80-BE89BA32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375-07FD-A94E-3C7D-A183E069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 (color recognition)</a:t>
            </a:r>
          </a:p>
          <a:p>
            <a:r>
              <a:rPr lang="en-US" dirty="0"/>
              <a:t>Raspberry Pi</a:t>
            </a:r>
          </a:p>
          <a:p>
            <a:r>
              <a:rPr lang="en-US" dirty="0"/>
              <a:t>Arduino Mega</a:t>
            </a:r>
          </a:p>
          <a:p>
            <a:endParaRPr lang="en-US" dirty="0"/>
          </a:p>
        </p:txBody>
      </p:sp>
      <p:pic>
        <p:nvPicPr>
          <p:cNvPr id="4098" name="Picture 2" descr="Raspberry Pi - Wikipedia">
            <a:extLst>
              <a:ext uri="{FF2B5EF4-FFF2-40B4-BE49-F238E27FC236}">
                <a16:creationId xmlns:a16="http://schemas.microsoft.com/office/drawing/2014/main" id="{C9D91C19-E89E-B4FA-FF2F-117330E96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98" y="4325112"/>
            <a:ext cx="3352673" cy="21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duino Uno - Wikipedia">
            <a:extLst>
              <a:ext uri="{FF2B5EF4-FFF2-40B4-BE49-F238E27FC236}">
                <a16:creationId xmlns:a16="http://schemas.microsoft.com/office/drawing/2014/main" id="{C3F58860-D25C-F087-B12C-7D1E2451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31" y="3077110"/>
            <a:ext cx="3513761" cy="35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EA3C-D285-9D8C-F7FB-B0C435F0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AA3E-8A2D-3CC3-66A6-0E917CC2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38694"/>
            <a:ext cx="4272509" cy="369417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Raspberry Pi 3 Model B </a:t>
            </a:r>
          </a:p>
          <a:p>
            <a:r>
              <a:rPr lang="en-US" sz="1600" dirty="0"/>
              <a:t>Arduino Mega </a:t>
            </a:r>
          </a:p>
          <a:p>
            <a:r>
              <a:rPr lang="en-US" sz="1600" dirty="0"/>
              <a:t>Tactile Push Button</a:t>
            </a:r>
          </a:p>
          <a:p>
            <a:r>
              <a:rPr lang="en-US" sz="1600" dirty="0"/>
              <a:t>Servo Motor Plastic Wheel MG90 </a:t>
            </a:r>
          </a:p>
          <a:p>
            <a:r>
              <a:rPr lang="en-US" sz="1600" dirty="0"/>
              <a:t>Servo Motor Plastic Wheel SG90 </a:t>
            </a:r>
          </a:p>
          <a:p>
            <a:r>
              <a:rPr lang="en-US" sz="1600" dirty="0"/>
              <a:t>4x3 Matrix Array Keypad Switch Module</a:t>
            </a:r>
          </a:p>
          <a:p>
            <a:r>
              <a:rPr lang="en-US" sz="1600" dirty="0"/>
              <a:t>LCD Display</a:t>
            </a:r>
          </a:p>
          <a:p>
            <a:r>
              <a:rPr lang="en-US" sz="1600" dirty="0"/>
              <a:t>I2C Serial Interface Board Module Port</a:t>
            </a:r>
          </a:p>
          <a:p>
            <a:r>
              <a:rPr lang="en-US" sz="1600" dirty="0"/>
              <a:t>Camera Module v1.3 5MP for Raspberry Pi</a:t>
            </a:r>
          </a:p>
          <a:p>
            <a:r>
              <a:rPr lang="en-US" sz="1600" dirty="0"/>
              <a:t>NEMA 17 Stepper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C910D-AB25-6CBB-35C5-DD5801E76146}"/>
              </a:ext>
            </a:extLst>
          </p:cNvPr>
          <p:cNvSpPr txBox="1"/>
          <p:nvPr/>
        </p:nvSpPr>
        <p:spPr>
          <a:xfrm>
            <a:off x="6597445" y="2438694"/>
            <a:ext cx="4965290" cy="3515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A4988 Stepper Motor Driver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30 Teeth Timing Pulley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Brown GT2 6mm Timing Belt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IR Break Beam Sensor 5mm 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Solenoid switch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2020 t slot aluminum extrusion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Linear system paddle and supporters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Relay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Active Piezo Buzzer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12V 20A SMPS Power Supply Metal Casing</a:t>
            </a:r>
          </a:p>
        </p:txBody>
      </p:sp>
    </p:spTree>
    <p:extLst>
      <p:ext uri="{BB962C8B-B14F-4D97-AF65-F5344CB8AC3E}">
        <p14:creationId xmlns:p14="http://schemas.microsoft.com/office/powerpoint/2010/main" val="298040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EE5-8176-8C69-E81B-8E5F023B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874550-AE42-988A-5A22-16D999A7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1881"/>
            <a:ext cx="10168128" cy="4198079"/>
          </a:xfrm>
        </p:spPr>
        <p:txBody>
          <a:bodyPr/>
          <a:lstStyle/>
          <a:p>
            <a:r>
              <a:rPr lang="en-US" sz="2400" dirty="0"/>
              <a:t>Python program to track the playing ball using color tracking(Computer Vision).</a:t>
            </a:r>
          </a:p>
          <a:p>
            <a:r>
              <a:rPr lang="en-US" sz="2400" dirty="0"/>
              <a:t>Solenoid control for manual player using Raspberry Pi and Arduino(ball striking mechanism).</a:t>
            </a:r>
          </a:p>
          <a:p>
            <a:r>
              <a:rPr lang="en-US" sz="2400" dirty="0"/>
              <a:t>Implement LCD screen and keypad for game setup.</a:t>
            </a:r>
          </a:p>
          <a:p>
            <a:r>
              <a:rPr lang="en-US" sz="2400" dirty="0"/>
              <a:t>Establish connection between Raspberry Pi and Arduino.</a:t>
            </a:r>
          </a:p>
          <a:p>
            <a:r>
              <a:rPr lang="en-US" sz="2400" dirty="0"/>
              <a:t>Implement linear actuator for moving paddle.</a:t>
            </a:r>
          </a:p>
          <a:p>
            <a:r>
              <a:rPr lang="en-US" sz="2400" dirty="0"/>
              <a:t>Implement goal detector using IR break beam sensors.</a:t>
            </a:r>
          </a:p>
        </p:txBody>
      </p:sp>
    </p:spTree>
    <p:extLst>
      <p:ext uri="{BB962C8B-B14F-4D97-AF65-F5344CB8AC3E}">
        <p14:creationId xmlns:p14="http://schemas.microsoft.com/office/powerpoint/2010/main" val="114475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E327-2594-37C4-840D-C5D5349C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0688-318C-FC7C-88E3-3D7F009E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Traditional Air Hockey game requires two or more players, but DualPlay can be played only by one player with an intelligent (AI) opponent.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DualPlay cheers up the winner using inbuilt game methodologies, such as score count, buzzer sounds, </a:t>
            </a:r>
            <a:r>
              <a:rPr lang="en-US" sz="2400" dirty="0" err="1"/>
              <a:t>choosable</a:t>
            </a:r>
            <a:r>
              <a:rPr lang="en-US" sz="2400" dirty="0"/>
              <a:t> difficulties.</a:t>
            </a:r>
          </a:p>
        </p:txBody>
      </p:sp>
    </p:spTree>
    <p:extLst>
      <p:ext uri="{BB962C8B-B14F-4D97-AF65-F5344CB8AC3E}">
        <p14:creationId xmlns:p14="http://schemas.microsoft.com/office/powerpoint/2010/main" val="288643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09CC-A4EA-96CA-54C3-75D479B7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BFEB3-0AAB-4EB3-B4CD-C01AA47E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6" y="2047655"/>
            <a:ext cx="11186922" cy="48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EFB6-BA90-9476-4191-90A245D7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3290-120F-94CA-9596-C89172AE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12" y="2143432"/>
            <a:ext cx="11253413" cy="44835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merriam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-webster," 2 2 2024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https://www.merriam-webster.com/dictionary/air%20hockey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	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"open builds part store," 10 1 2024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https://openbuildspartstore.com/v-slot-nema-17-linear-actuator-bundle-belt-driven/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A. TEAM, "arduino.cc," 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hlinkClick r:id="rId4"/>
              </a:rPr>
              <a:t>https://blog.arduino.cc/2018/10/29/linear-movement-with-arduino-and-3d-printing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Felipe, "Computer vision engineer," 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5"/>
              </a:rPr>
              <a:t>https://www.youtube.com/watch?v=eDIj5LuIL4A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.	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"Mechanical Design Masters," 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6"/>
              </a:rPr>
              <a:t>https://youtu.be/ve9M8d6KfdI?si=8PxCvQbe-xPVnI0p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	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"OpenCV," 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7"/>
              </a:rPr>
              <a:t>https://docs.opencv.org/3.4/df/d9d/tutorial_py_colorspaces.html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"OpenCV," 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8"/>
              </a:rPr>
              <a:t>https://docs.opencv.org/3.4/da/d97/tutorial_threshold_inRange.html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"OpenCV," 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9"/>
              </a:rPr>
              <a:t>https://docs.opencv.org/4.x/d3/d05/tutorial_py_table_of_contents_contours.html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38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A40EC-EB3F-3C03-DE8F-A835C94E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846F-ED69-4CC3-54A9-4EFDB739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749448"/>
            <a:ext cx="5916603" cy="534995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Problem Definition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Aims and Objectives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Proposed Solution and Significance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Design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Technology</a:t>
            </a:r>
          </a:p>
          <a:p>
            <a:pPr marL="514350" indent="-514350">
              <a:buAutoNum type="arabicPeriod"/>
            </a:pPr>
            <a:r>
              <a:rPr lang="en-US" sz="2000" dirty="0"/>
              <a:t>Components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Progress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Literature Review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Work Plan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References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57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ild sitting at a computer&#10;&#10;Description automatically generated">
            <a:extLst>
              <a:ext uri="{FF2B5EF4-FFF2-40B4-BE49-F238E27FC236}">
                <a16:creationId xmlns:a16="http://schemas.microsoft.com/office/drawing/2014/main" id="{94625410-F468-9F7E-5EEA-7FEA1C82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5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2BFCC-55B3-AEFE-0831-5AA9211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Problem Definition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BEF4-B478-E655-90CC-C248AF9CD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800" dirty="0"/>
              <a:t>No human interaction in traditional computer gaming</a:t>
            </a:r>
          </a:p>
          <a:p>
            <a:r>
              <a:rPr lang="en-US" sz="1800" dirty="0"/>
              <a:t>Issues on social dynamics and physical health</a:t>
            </a:r>
          </a:p>
          <a:p>
            <a:r>
              <a:rPr lang="en-US" sz="1800" dirty="0"/>
              <a:t>Traditional physical games require the presence of another player</a:t>
            </a:r>
          </a:p>
        </p:txBody>
      </p:sp>
    </p:spTree>
    <p:extLst>
      <p:ext uri="{BB962C8B-B14F-4D97-AF65-F5344CB8AC3E}">
        <p14:creationId xmlns:p14="http://schemas.microsoft.com/office/powerpoint/2010/main" val="285272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D84-5824-8A5B-E31A-0DFC897D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4004-DC43-8D33-50F9-908F5C17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AIM</a:t>
            </a:r>
          </a:p>
          <a:p>
            <a:r>
              <a:rPr lang="en-US" sz="2200" dirty="0"/>
              <a:t>Create an interactive multiplayer table game that combines the excitement of air hockey with innovative features</a:t>
            </a:r>
          </a:p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US" sz="2000" dirty="0"/>
              <a:t>Design and build the game with an autonomous gameplay mode</a:t>
            </a:r>
          </a:p>
          <a:p>
            <a:r>
              <a:rPr lang="en-US" sz="2000" dirty="0"/>
              <a:t>Ensure an enjoyable experience regardless of player availability</a:t>
            </a:r>
          </a:p>
          <a:p>
            <a:r>
              <a:rPr lang="en-US" sz="2000" dirty="0"/>
              <a:t>Enhance gameplay with visual cues and sound systems</a:t>
            </a:r>
          </a:p>
        </p:txBody>
      </p:sp>
    </p:spTree>
    <p:extLst>
      <p:ext uri="{BB962C8B-B14F-4D97-AF65-F5344CB8AC3E}">
        <p14:creationId xmlns:p14="http://schemas.microsoft.com/office/powerpoint/2010/main" val="25487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270C-F18D-9E61-CC77-E3F4BC8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and Significance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4025-A095-CEA5-FDCF-A4551963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DualPlay – the air hockey game</a:t>
            </a:r>
          </a:p>
          <a:p>
            <a:r>
              <a:rPr lang="en-US" dirty="0"/>
              <a:t>Human player can play with another human as well as an autonomous opponent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athaway Vega 5 Foot Air Hockey Table - Game Room Spot">
            <a:extLst>
              <a:ext uri="{FF2B5EF4-FFF2-40B4-BE49-F238E27FC236}">
                <a16:creationId xmlns:a16="http://schemas.microsoft.com/office/drawing/2014/main" id="{BD5FAB97-4300-B0BD-F47E-1B805209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88" y="3717961"/>
            <a:ext cx="3996649" cy="29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482F-8F0E-67F8-B045-935A9178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 and Significance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E1C0-991C-A499-63B4-5B147DB5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Dynamically track the ball using computer vision</a:t>
            </a:r>
          </a:p>
          <a:p>
            <a:r>
              <a:rPr lang="en-US"/>
              <a:t>Human interaction for paddle manipulation through remote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77E-6E93-3C53-886F-C4565D14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3D771-93EB-9C74-B2D1-9367CAFDF6C5}"/>
              </a:ext>
            </a:extLst>
          </p:cNvPr>
          <p:cNvGrpSpPr/>
          <p:nvPr/>
        </p:nvGrpSpPr>
        <p:grpSpPr>
          <a:xfrm>
            <a:off x="2527521" y="2116168"/>
            <a:ext cx="7136958" cy="4417888"/>
            <a:chOff x="0" y="0"/>
            <a:chExt cx="6463851" cy="4087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7FCCE3-DBB2-4388-F399-ADD7D65F6F7A}"/>
                </a:ext>
              </a:extLst>
            </p:cNvPr>
            <p:cNvSpPr/>
            <p:nvPr/>
          </p:nvSpPr>
          <p:spPr>
            <a:xfrm>
              <a:off x="5944870" y="3121584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5C7D41-EBE0-3E89-3030-02195AE728D6}"/>
                </a:ext>
              </a:extLst>
            </p:cNvPr>
            <p:cNvSpPr/>
            <p:nvPr/>
          </p:nvSpPr>
          <p:spPr>
            <a:xfrm>
              <a:off x="305" y="3368472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F72D7-7F41-A7B6-CA20-86AA06B9B0BB}"/>
                </a:ext>
              </a:extLst>
            </p:cNvPr>
            <p:cNvSpPr/>
            <p:nvPr/>
          </p:nvSpPr>
          <p:spPr>
            <a:xfrm>
              <a:off x="305" y="3656732"/>
              <a:ext cx="42059" cy="1862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AD3EC7-2F7F-4D22-2BD2-7B54E824D380}"/>
                </a:ext>
              </a:extLst>
            </p:cNvPr>
            <p:cNvSpPr/>
            <p:nvPr/>
          </p:nvSpPr>
          <p:spPr>
            <a:xfrm>
              <a:off x="305" y="3900877"/>
              <a:ext cx="42059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A50F5D-20A6-0CBB-6A38-D523A49D733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3159"/>
              <a:ext cx="5942965" cy="2964815"/>
            </a:xfrm>
            <a:prstGeom prst="rect">
              <a:avLst/>
            </a:prstGeom>
          </p:spPr>
        </p:pic>
        <p:sp>
          <p:nvSpPr>
            <p:cNvPr id="10" name="Shape 929">
              <a:extLst>
                <a:ext uri="{FF2B5EF4-FFF2-40B4-BE49-F238E27FC236}">
                  <a16:creationId xmlns:a16="http://schemas.microsoft.com/office/drawing/2014/main" id="{DB471FE9-2DF5-1A66-8869-21A36F6B0CB6}"/>
                </a:ext>
              </a:extLst>
            </p:cNvPr>
            <p:cNvSpPr/>
            <p:nvPr/>
          </p:nvSpPr>
          <p:spPr>
            <a:xfrm>
              <a:off x="3272155" y="177927"/>
              <a:ext cx="953897" cy="241173"/>
            </a:xfrm>
            <a:custGeom>
              <a:avLst/>
              <a:gdLst/>
              <a:ahLst/>
              <a:cxnLst/>
              <a:rect l="0" t="0" r="0" b="0"/>
              <a:pathLst>
                <a:path w="953897" h="241173">
                  <a:moveTo>
                    <a:pt x="951103" y="0"/>
                  </a:moveTo>
                  <a:lnTo>
                    <a:pt x="953897" y="12446"/>
                  </a:lnTo>
                  <a:lnTo>
                    <a:pt x="75716" y="210325"/>
                  </a:lnTo>
                  <a:lnTo>
                    <a:pt x="82677" y="241173"/>
                  </a:lnTo>
                  <a:lnTo>
                    <a:pt x="0" y="220853"/>
                  </a:lnTo>
                  <a:lnTo>
                    <a:pt x="65913" y="166878"/>
                  </a:lnTo>
                  <a:lnTo>
                    <a:pt x="72909" y="197882"/>
                  </a:lnTo>
                  <a:lnTo>
                    <a:pt x="9511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930">
              <a:extLst>
                <a:ext uri="{FF2B5EF4-FFF2-40B4-BE49-F238E27FC236}">
                  <a16:creationId xmlns:a16="http://schemas.microsoft.com/office/drawing/2014/main" id="{466A0B4C-4C17-A682-7FF1-05A5482962C3}"/>
                </a:ext>
              </a:extLst>
            </p:cNvPr>
            <p:cNvSpPr/>
            <p:nvPr/>
          </p:nvSpPr>
          <p:spPr>
            <a:xfrm>
              <a:off x="2517775" y="797052"/>
              <a:ext cx="323850" cy="96266"/>
            </a:xfrm>
            <a:custGeom>
              <a:avLst/>
              <a:gdLst/>
              <a:ahLst/>
              <a:cxnLst/>
              <a:rect l="0" t="0" r="0" b="0"/>
              <a:pathLst>
                <a:path w="323850" h="96266">
                  <a:moveTo>
                    <a:pt x="241427" y="0"/>
                  </a:moveTo>
                  <a:lnTo>
                    <a:pt x="323850" y="21463"/>
                  </a:lnTo>
                  <a:lnTo>
                    <a:pt x="257175" y="74549"/>
                  </a:lnTo>
                  <a:lnTo>
                    <a:pt x="250622" y="43529"/>
                  </a:lnTo>
                  <a:lnTo>
                    <a:pt x="2540" y="96266"/>
                  </a:lnTo>
                  <a:lnTo>
                    <a:pt x="0" y="83820"/>
                  </a:lnTo>
                  <a:lnTo>
                    <a:pt x="247997" y="31101"/>
                  </a:lnTo>
                  <a:lnTo>
                    <a:pt x="2414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931">
              <a:extLst>
                <a:ext uri="{FF2B5EF4-FFF2-40B4-BE49-F238E27FC236}">
                  <a16:creationId xmlns:a16="http://schemas.microsoft.com/office/drawing/2014/main" id="{47EA65B1-8134-570D-BFC8-773AB691260E}"/>
                </a:ext>
              </a:extLst>
            </p:cNvPr>
            <p:cNvSpPr/>
            <p:nvPr/>
          </p:nvSpPr>
          <p:spPr>
            <a:xfrm>
              <a:off x="2247773" y="1496314"/>
              <a:ext cx="593852" cy="284226"/>
            </a:xfrm>
            <a:custGeom>
              <a:avLst/>
              <a:gdLst/>
              <a:ahLst/>
              <a:cxnLst/>
              <a:rect l="0" t="0" r="0" b="0"/>
              <a:pathLst>
                <a:path w="593852" h="284226">
                  <a:moveTo>
                    <a:pt x="508635" y="0"/>
                  </a:moveTo>
                  <a:lnTo>
                    <a:pt x="593852" y="2286"/>
                  </a:lnTo>
                  <a:lnTo>
                    <a:pt x="540893" y="69088"/>
                  </a:lnTo>
                  <a:lnTo>
                    <a:pt x="527457" y="40311"/>
                  </a:lnTo>
                  <a:lnTo>
                    <a:pt x="5334" y="284226"/>
                  </a:lnTo>
                  <a:lnTo>
                    <a:pt x="0" y="272669"/>
                  </a:lnTo>
                  <a:lnTo>
                    <a:pt x="522072" y="28779"/>
                  </a:lnTo>
                  <a:lnTo>
                    <a:pt x="50863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932">
              <a:extLst>
                <a:ext uri="{FF2B5EF4-FFF2-40B4-BE49-F238E27FC236}">
                  <a16:creationId xmlns:a16="http://schemas.microsoft.com/office/drawing/2014/main" id="{3AE16392-7FC2-CB0D-3D93-686AD97DD402}"/>
                </a:ext>
              </a:extLst>
            </p:cNvPr>
            <p:cNvSpPr/>
            <p:nvPr/>
          </p:nvSpPr>
          <p:spPr>
            <a:xfrm>
              <a:off x="3425825" y="1967230"/>
              <a:ext cx="340741" cy="182118"/>
            </a:xfrm>
            <a:custGeom>
              <a:avLst/>
              <a:gdLst/>
              <a:ahLst/>
              <a:cxnLst/>
              <a:rect l="0" t="0" r="0" b="0"/>
              <a:pathLst>
                <a:path w="340741" h="182118">
                  <a:moveTo>
                    <a:pt x="0" y="0"/>
                  </a:moveTo>
                  <a:lnTo>
                    <a:pt x="85217" y="1524"/>
                  </a:lnTo>
                  <a:lnTo>
                    <a:pt x="70511" y="29666"/>
                  </a:lnTo>
                  <a:lnTo>
                    <a:pt x="340741" y="170814"/>
                  </a:lnTo>
                  <a:lnTo>
                    <a:pt x="334899" y="182118"/>
                  </a:lnTo>
                  <a:lnTo>
                    <a:pt x="64618" y="40943"/>
                  </a:lnTo>
                  <a:lnTo>
                    <a:pt x="49911" y="690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933">
              <a:extLst>
                <a:ext uri="{FF2B5EF4-FFF2-40B4-BE49-F238E27FC236}">
                  <a16:creationId xmlns:a16="http://schemas.microsoft.com/office/drawing/2014/main" id="{748E8F89-C2CD-BB67-9273-F00AC2DF1A8D}"/>
                </a:ext>
              </a:extLst>
            </p:cNvPr>
            <p:cNvSpPr/>
            <p:nvPr/>
          </p:nvSpPr>
          <p:spPr>
            <a:xfrm>
              <a:off x="447675" y="2797175"/>
              <a:ext cx="872490" cy="833869"/>
            </a:xfrm>
            <a:custGeom>
              <a:avLst/>
              <a:gdLst/>
              <a:ahLst/>
              <a:cxnLst/>
              <a:rect l="0" t="0" r="0" b="0"/>
              <a:pathLst>
                <a:path w="872490" h="833869">
                  <a:moveTo>
                    <a:pt x="872490" y="0"/>
                  </a:moveTo>
                  <a:lnTo>
                    <a:pt x="843661" y="80137"/>
                  </a:lnTo>
                  <a:lnTo>
                    <a:pt x="821760" y="57178"/>
                  </a:lnTo>
                  <a:lnTo>
                    <a:pt x="8890" y="833869"/>
                  </a:lnTo>
                  <a:lnTo>
                    <a:pt x="0" y="824688"/>
                  </a:lnTo>
                  <a:lnTo>
                    <a:pt x="813018" y="48013"/>
                  </a:lnTo>
                  <a:lnTo>
                    <a:pt x="791083" y="25019"/>
                  </a:lnTo>
                  <a:lnTo>
                    <a:pt x="8724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934">
              <a:extLst>
                <a:ext uri="{FF2B5EF4-FFF2-40B4-BE49-F238E27FC236}">
                  <a16:creationId xmlns:a16="http://schemas.microsoft.com/office/drawing/2014/main" id="{896A0E98-A96E-5A6E-0B0B-1E4698588A3D}"/>
                </a:ext>
              </a:extLst>
            </p:cNvPr>
            <p:cNvSpPr/>
            <p:nvPr/>
          </p:nvSpPr>
          <p:spPr>
            <a:xfrm>
              <a:off x="4878070" y="2620010"/>
              <a:ext cx="122936" cy="1090092"/>
            </a:xfrm>
            <a:custGeom>
              <a:avLst/>
              <a:gdLst/>
              <a:ahLst/>
              <a:cxnLst/>
              <a:rect l="0" t="0" r="0" b="0"/>
              <a:pathLst>
                <a:path w="122936" h="1090092">
                  <a:moveTo>
                    <a:pt x="90805" y="0"/>
                  </a:moveTo>
                  <a:lnTo>
                    <a:pt x="122936" y="78867"/>
                  </a:lnTo>
                  <a:lnTo>
                    <a:pt x="91220" y="76427"/>
                  </a:lnTo>
                  <a:lnTo>
                    <a:pt x="12700" y="1090092"/>
                  </a:lnTo>
                  <a:lnTo>
                    <a:pt x="0" y="1089114"/>
                  </a:lnTo>
                  <a:lnTo>
                    <a:pt x="78642" y="75460"/>
                  </a:lnTo>
                  <a:lnTo>
                    <a:pt x="46990" y="73025"/>
                  </a:lnTo>
                  <a:lnTo>
                    <a:pt x="908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936">
              <a:extLst>
                <a:ext uri="{FF2B5EF4-FFF2-40B4-BE49-F238E27FC236}">
                  <a16:creationId xmlns:a16="http://schemas.microsoft.com/office/drawing/2014/main" id="{F66C23F0-9B60-DD28-83D1-88B182852D80}"/>
                </a:ext>
              </a:extLst>
            </p:cNvPr>
            <p:cNvSpPr/>
            <p:nvPr/>
          </p:nvSpPr>
          <p:spPr>
            <a:xfrm>
              <a:off x="4232910" y="0"/>
              <a:ext cx="614680" cy="321945"/>
            </a:xfrm>
            <a:custGeom>
              <a:avLst/>
              <a:gdLst/>
              <a:ahLst/>
              <a:cxnLst/>
              <a:rect l="0" t="0" r="0" b="0"/>
              <a:pathLst>
                <a:path w="614680" h="321945">
                  <a:moveTo>
                    <a:pt x="0" y="321945"/>
                  </a:moveTo>
                  <a:lnTo>
                    <a:pt x="614680" y="321945"/>
                  </a:lnTo>
                  <a:lnTo>
                    <a:pt x="61468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BBCA01-E1D9-02B5-5741-2E252DBFD0A7}"/>
                </a:ext>
              </a:extLst>
            </p:cNvPr>
            <p:cNvSpPr/>
            <p:nvPr/>
          </p:nvSpPr>
          <p:spPr>
            <a:xfrm>
              <a:off x="4329049" y="81069"/>
              <a:ext cx="496058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Scores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EF309E-66BC-0677-BC64-B9EF288EFED9}"/>
                </a:ext>
              </a:extLst>
            </p:cNvPr>
            <p:cNvSpPr/>
            <p:nvPr/>
          </p:nvSpPr>
          <p:spPr>
            <a:xfrm>
              <a:off x="4700905" y="8106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Shape 18054">
              <a:extLst>
                <a:ext uri="{FF2B5EF4-FFF2-40B4-BE49-F238E27FC236}">
                  <a16:creationId xmlns:a16="http://schemas.microsoft.com/office/drawing/2014/main" id="{2069FBE2-F920-AE62-96FF-A5F61F9473D0}"/>
                </a:ext>
              </a:extLst>
            </p:cNvPr>
            <p:cNvSpPr/>
            <p:nvPr/>
          </p:nvSpPr>
          <p:spPr>
            <a:xfrm>
              <a:off x="1842135" y="1734820"/>
              <a:ext cx="614680" cy="321945"/>
            </a:xfrm>
            <a:custGeom>
              <a:avLst/>
              <a:gdLst/>
              <a:ahLst/>
              <a:cxnLst/>
              <a:rect l="0" t="0" r="0" b="0"/>
              <a:pathLst>
                <a:path w="614680" h="321945">
                  <a:moveTo>
                    <a:pt x="0" y="0"/>
                  </a:moveTo>
                  <a:lnTo>
                    <a:pt x="614680" y="0"/>
                  </a:lnTo>
                  <a:lnTo>
                    <a:pt x="614680" y="321945"/>
                  </a:lnTo>
                  <a:lnTo>
                    <a:pt x="0" y="32194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940">
              <a:extLst>
                <a:ext uri="{FF2B5EF4-FFF2-40B4-BE49-F238E27FC236}">
                  <a16:creationId xmlns:a16="http://schemas.microsoft.com/office/drawing/2014/main" id="{DE7050A0-A10C-DF1E-08F7-BB5EF6B1B840}"/>
                </a:ext>
              </a:extLst>
            </p:cNvPr>
            <p:cNvSpPr/>
            <p:nvPr/>
          </p:nvSpPr>
          <p:spPr>
            <a:xfrm>
              <a:off x="1842135" y="1734820"/>
              <a:ext cx="614680" cy="321945"/>
            </a:xfrm>
            <a:custGeom>
              <a:avLst/>
              <a:gdLst/>
              <a:ahLst/>
              <a:cxnLst/>
              <a:rect l="0" t="0" r="0" b="0"/>
              <a:pathLst>
                <a:path w="614680" h="321945">
                  <a:moveTo>
                    <a:pt x="0" y="321945"/>
                  </a:moveTo>
                  <a:lnTo>
                    <a:pt x="614680" y="321945"/>
                  </a:lnTo>
                  <a:lnTo>
                    <a:pt x="61468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BF41E8-289E-300E-A4AF-A0D7B365F640}"/>
                </a:ext>
              </a:extLst>
            </p:cNvPr>
            <p:cNvSpPr/>
            <p:nvPr/>
          </p:nvSpPr>
          <p:spPr>
            <a:xfrm>
              <a:off x="1937639" y="1817286"/>
              <a:ext cx="508335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Paddle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7BD44-BB9D-5218-F2E3-E187FDF5C298}"/>
                </a:ext>
              </a:extLst>
            </p:cNvPr>
            <p:cNvSpPr/>
            <p:nvPr/>
          </p:nvSpPr>
          <p:spPr>
            <a:xfrm>
              <a:off x="2318639" y="1817286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Shape 944">
              <a:extLst>
                <a:ext uri="{FF2B5EF4-FFF2-40B4-BE49-F238E27FC236}">
                  <a16:creationId xmlns:a16="http://schemas.microsoft.com/office/drawing/2014/main" id="{4E876D64-7194-50F2-B43A-7CC4D2F8708F}"/>
                </a:ext>
              </a:extLst>
            </p:cNvPr>
            <p:cNvSpPr/>
            <p:nvPr/>
          </p:nvSpPr>
          <p:spPr>
            <a:xfrm>
              <a:off x="3794760" y="1983105"/>
              <a:ext cx="414020" cy="321945"/>
            </a:xfrm>
            <a:custGeom>
              <a:avLst/>
              <a:gdLst/>
              <a:ahLst/>
              <a:cxnLst/>
              <a:rect l="0" t="0" r="0" b="0"/>
              <a:pathLst>
                <a:path w="414020" h="321945">
                  <a:moveTo>
                    <a:pt x="0" y="321945"/>
                  </a:moveTo>
                  <a:lnTo>
                    <a:pt x="414020" y="321945"/>
                  </a:lnTo>
                  <a:lnTo>
                    <a:pt x="4140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B942B9-C4A3-6C5C-9E97-2B8A2F84E799}"/>
                </a:ext>
              </a:extLst>
            </p:cNvPr>
            <p:cNvSpPr/>
            <p:nvPr/>
          </p:nvSpPr>
          <p:spPr>
            <a:xfrm>
              <a:off x="3890137" y="2065698"/>
              <a:ext cx="258239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Ball</a:t>
              </a:r>
              <a:endPara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Shape 18055">
              <a:extLst>
                <a:ext uri="{FF2B5EF4-FFF2-40B4-BE49-F238E27FC236}">
                  <a16:creationId xmlns:a16="http://schemas.microsoft.com/office/drawing/2014/main" id="{E4308CDB-A12E-BE4E-5779-1FA669D2CBE7}"/>
                </a:ext>
              </a:extLst>
            </p:cNvPr>
            <p:cNvSpPr/>
            <p:nvPr/>
          </p:nvSpPr>
          <p:spPr>
            <a:xfrm>
              <a:off x="0" y="3625190"/>
              <a:ext cx="529590" cy="337820"/>
            </a:xfrm>
            <a:custGeom>
              <a:avLst/>
              <a:gdLst/>
              <a:ahLst/>
              <a:cxnLst/>
              <a:rect l="0" t="0" r="0" b="0"/>
              <a:pathLst>
                <a:path w="529590" h="337820">
                  <a:moveTo>
                    <a:pt x="0" y="0"/>
                  </a:moveTo>
                  <a:lnTo>
                    <a:pt x="529590" y="0"/>
                  </a:lnTo>
                  <a:lnTo>
                    <a:pt x="529590" y="337820"/>
                  </a:lnTo>
                  <a:lnTo>
                    <a:pt x="0" y="33782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947">
              <a:extLst>
                <a:ext uri="{FF2B5EF4-FFF2-40B4-BE49-F238E27FC236}">
                  <a16:creationId xmlns:a16="http://schemas.microsoft.com/office/drawing/2014/main" id="{7BF424CE-FF6E-E5E0-BFDD-51F7790E2798}"/>
                </a:ext>
              </a:extLst>
            </p:cNvPr>
            <p:cNvSpPr/>
            <p:nvPr/>
          </p:nvSpPr>
          <p:spPr>
            <a:xfrm>
              <a:off x="0" y="3625190"/>
              <a:ext cx="529590" cy="337820"/>
            </a:xfrm>
            <a:custGeom>
              <a:avLst/>
              <a:gdLst/>
              <a:ahLst/>
              <a:cxnLst/>
              <a:rect l="0" t="0" r="0" b="0"/>
              <a:pathLst>
                <a:path w="529590" h="337820">
                  <a:moveTo>
                    <a:pt x="0" y="337820"/>
                  </a:moveTo>
                  <a:lnTo>
                    <a:pt x="529590" y="337820"/>
                  </a:lnTo>
                  <a:lnTo>
                    <a:pt x="52959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81EF2A-815F-1DAB-370B-79287CC7897C}"/>
                </a:ext>
              </a:extLst>
            </p:cNvPr>
            <p:cNvSpPr/>
            <p:nvPr/>
          </p:nvSpPr>
          <p:spPr>
            <a:xfrm>
              <a:off x="94793" y="3706995"/>
              <a:ext cx="362296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Hole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9B7F4C-60E1-AEC9-8DAC-2ED94B892B61}"/>
                </a:ext>
              </a:extLst>
            </p:cNvPr>
            <p:cNvSpPr/>
            <p:nvPr/>
          </p:nvSpPr>
          <p:spPr>
            <a:xfrm>
              <a:off x="366014" y="3706995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Shape 18056">
              <a:extLst>
                <a:ext uri="{FF2B5EF4-FFF2-40B4-BE49-F238E27FC236}">
                  <a16:creationId xmlns:a16="http://schemas.microsoft.com/office/drawing/2014/main" id="{AECA950E-D074-A389-8B43-FFDCF5D8CFE4}"/>
                </a:ext>
              </a:extLst>
            </p:cNvPr>
            <p:cNvSpPr/>
            <p:nvPr/>
          </p:nvSpPr>
          <p:spPr>
            <a:xfrm>
              <a:off x="4386580" y="3683864"/>
              <a:ext cx="1774190" cy="321945"/>
            </a:xfrm>
            <a:custGeom>
              <a:avLst/>
              <a:gdLst/>
              <a:ahLst/>
              <a:cxnLst/>
              <a:rect l="0" t="0" r="0" b="0"/>
              <a:pathLst>
                <a:path w="1774190" h="321945">
                  <a:moveTo>
                    <a:pt x="0" y="0"/>
                  </a:moveTo>
                  <a:lnTo>
                    <a:pt x="1774190" y="0"/>
                  </a:lnTo>
                  <a:lnTo>
                    <a:pt x="1774190" y="321945"/>
                  </a:lnTo>
                  <a:lnTo>
                    <a:pt x="0" y="32194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951">
              <a:extLst>
                <a:ext uri="{FF2B5EF4-FFF2-40B4-BE49-F238E27FC236}">
                  <a16:creationId xmlns:a16="http://schemas.microsoft.com/office/drawing/2014/main" id="{155FFD66-5E31-2D16-B667-0742E44199B0}"/>
                </a:ext>
              </a:extLst>
            </p:cNvPr>
            <p:cNvSpPr/>
            <p:nvPr/>
          </p:nvSpPr>
          <p:spPr>
            <a:xfrm>
              <a:off x="4386580" y="3683864"/>
              <a:ext cx="1774190" cy="321945"/>
            </a:xfrm>
            <a:custGeom>
              <a:avLst/>
              <a:gdLst/>
              <a:ahLst/>
              <a:cxnLst/>
              <a:rect l="0" t="0" r="0" b="0"/>
              <a:pathLst>
                <a:path w="1774190" h="321945">
                  <a:moveTo>
                    <a:pt x="0" y="321945"/>
                  </a:moveTo>
                  <a:lnTo>
                    <a:pt x="1774190" y="321945"/>
                  </a:lnTo>
                  <a:lnTo>
                    <a:pt x="177419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749572-6925-EAEB-C8E7-30876A67CB36}"/>
                </a:ext>
              </a:extLst>
            </p:cNvPr>
            <p:cNvSpPr/>
            <p:nvPr/>
          </p:nvSpPr>
          <p:spPr>
            <a:xfrm>
              <a:off x="4481449" y="3766431"/>
              <a:ext cx="1982402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Ball Redeploy Mechanism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03DFB4-A32B-732E-E4AB-D082ED9F7C75}"/>
                </a:ext>
              </a:extLst>
            </p:cNvPr>
            <p:cNvSpPr/>
            <p:nvPr/>
          </p:nvSpPr>
          <p:spPr>
            <a:xfrm>
              <a:off x="5972302" y="3766431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Shape 955">
              <a:extLst>
                <a:ext uri="{FF2B5EF4-FFF2-40B4-BE49-F238E27FC236}">
                  <a16:creationId xmlns:a16="http://schemas.microsoft.com/office/drawing/2014/main" id="{545FE13A-AB44-2CA3-C829-4557802EB1A8}"/>
                </a:ext>
              </a:extLst>
            </p:cNvPr>
            <p:cNvSpPr/>
            <p:nvPr/>
          </p:nvSpPr>
          <p:spPr>
            <a:xfrm>
              <a:off x="1789430" y="715010"/>
              <a:ext cx="660400" cy="321945"/>
            </a:xfrm>
            <a:custGeom>
              <a:avLst/>
              <a:gdLst/>
              <a:ahLst/>
              <a:cxnLst/>
              <a:rect l="0" t="0" r="0" b="0"/>
              <a:pathLst>
                <a:path w="660400" h="321945">
                  <a:moveTo>
                    <a:pt x="0" y="321945"/>
                  </a:moveTo>
                  <a:lnTo>
                    <a:pt x="660400" y="321945"/>
                  </a:lnTo>
                  <a:lnTo>
                    <a:pt x="6604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61DB14-DE63-4638-D6A0-14675D934EED}"/>
                </a:ext>
              </a:extLst>
            </p:cNvPr>
            <p:cNvSpPr/>
            <p:nvPr/>
          </p:nvSpPr>
          <p:spPr>
            <a:xfrm>
              <a:off x="1884299" y="797349"/>
              <a:ext cx="578982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Camera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969F88-FB49-15E7-DED7-37FE3FFB78D1}"/>
                </a:ext>
              </a:extLst>
            </p:cNvPr>
            <p:cNvSpPr/>
            <p:nvPr/>
          </p:nvSpPr>
          <p:spPr>
            <a:xfrm>
              <a:off x="2318639" y="79734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Shape 958">
              <a:extLst>
                <a:ext uri="{FF2B5EF4-FFF2-40B4-BE49-F238E27FC236}">
                  <a16:creationId xmlns:a16="http://schemas.microsoft.com/office/drawing/2014/main" id="{03887BD1-DB7A-A779-E86E-BC317F116D87}"/>
                </a:ext>
              </a:extLst>
            </p:cNvPr>
            <p:cNvSpPr/>
            <p:nvPr/>
          </p:nvSpPr>
          <p:spPr>
            <a:xfrm>
              <a:off x="736600" y="2781935"/>
              <a:ext cx="1832102" cy="1142009"/>
            </a:xfrm>
            <a:custGeom>
              <a:avLst/>
              <a:gdLst/>
              <a:ahLst/>
              <a:cxnLst/>
              <a:rect l="0" t="0" r="0" b="0"/>
              <a:pathLst>
                <a:path w="1832102" h="1142009">
                  <a:moveTo>
                    <a:pt x="0" y="0"/>
                  </a:moveTo>
                  <a:lnTo>
                    <a:pt x="84836" y="7874"/>
                  </a:lnTo>
                  <a:lnTo>
                    <a:pt x="68079" y="34781"/>
                  </a:lnTo>
                  <a:lnTo>
                    <a:pt x="1832102" y="1131227"/>
                  </a:lnTo>
                  <a:lnTo>
                    <a:pt x="1825498" y="1142009"/>
                  </a:lnTo>
                  <a:lnTo>
                    <a:pt x="61354" y="45579"/>
                  </a:lnTo>
                  <a:lnTo>
                    <a:pt x="44577" y="7251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959">
              <a:extLst>
                <a:ext uri="{FF2B5EF4-FFF2-40B4-BE49-F238E27FC236}">
                  <a16:creationId xmlns:a16="http://schemas.microsoft.com/office/drawing/2014/main" id="{F0BAE7BA-ECCC-0390-BB41-7E629E6EEDD4}"/>
                </a:ext>
              </a:extLst>
            </p:cNvPr>
            <p:cNvSpPr/>
            <p:nvPr/>
          </p:nvSpPr>
          <p:spPr>
            <a:xfrm>
              <a:off x="2504694" y="2734056"/>
              <a:ext cx="2606421" cy="1027201"/>
            </a:xfrm>
            <a:custGeom>
              <a:avLst/>
              <a:gdLst/>
              <a:ahLst/>
              <a:cxnLst/>
              <a:rect l="0" t="0" r="0" b="0"/>
              <a:pathLst>
                <a:path w="2606421" h="1027201">
                  <a:moveTo>
                    <a:pt x="2521585" y="0"/>
                  </a:moveTo>
                  <a:lnTo>
                    <a:pt x="2606421" y="7874"/>
                  </a:lnTo>
                  <a:lnTo>
                    <a:pt x="2549271" y="70993"/>
                  </a:lnTo>
                  <a:lnTo>
                    <a:pt x="2537737" y="41417"/>
                  </a:lnTo>
                  <a:lnTo>
                    <a:pt x="4572" y="1027201"/>
                  </a:lnTo>
                  <a:lnTo>
                    <a:pt x="0" y="1015364"/>
                  </a:lnTo>
                  <a:lnTo>
                    <a:pt x="2533092" y="29508"/>
                  </a:lnTo>
                  <a:lnTo>
                    <a:pt x="252158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18057">
              <a:extLst>
                <a:ext uri="{FF2B5EF4-FFF2-40B4-BE49-F238E27FC236}">
                  <a16:creationId xmlns:a16="http://schemas.microsoft.com/office/drawing/2014/main" id="{23F3FCDE-8071-7E8E-089F-3BE44A132D67}"/>
                </a:ext>
              </a:extLst>
            </p:cNvPr>
            <p:cNvSpPr/>
            <p:nvPr/>
          </p:nvSpPr>
          <p:spPr>
            <a:xfrm>
              <a:off x="1781175" y="3657829"/>
              <a:ext cx="1513205" cy="321945"/>
            </a:xfrm>
            <a:custGeom>
              <a:avLst/>
              <a:gdLst/>
              <a:ahLst/>
              <a:cxnLst/>
              <a:rect l="0" t="0" r="0" b="0"/>
              <a:pathLst>
                <a:path w="1513205" h="321945">
                  <a:moveTo>
                    <a:pt x="0" y="0"/>
                  </a:moveTo>
                  <a:lnTo>
                    <a:pt x="1513205" y="0"/>
                  </a:lnTo>
                  <a:lnTo>
                    <a:pt x="1513205" y="321945"/>
                  </a:lnTo>
                  <a:lnTo>
                    <a:pt x="0" y="32194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961">
              <a:extLst>
                <a:ext uri="{FF2B5EF4-FFF2-40B4-BE49-F238E27FC236}">
                  <a16:creationId xmlns:a16="http://schemas.microsoft.com/office/drawing/2014/main" id="{7A5E8473-BD73-81F3-4B0A-50EDDBAF5319}"/>
                </a:ext>
              </a:extLst>
            </p:cNvPr>
            <p:cNvSpPr/>
            <p:nvPr/>
          </p:nvSpPr>
          <p:spPr>
            <a:xfrm>
              <a:off x="1781175" y="3657829"/>
              <a:ext cx="1513205" cy="321945"/>
            </a:xfrm>
            <a:custGeom>
              <a:avLst/>
              <a:gdLst/>
              <a:ahLst/>
              <a:cxnLst/>
              <a:rect l="0" t="0" r="0" b="0"/>
              <a:pathLst>
                <a:path w="1513205" h="321945">
                  <a:moveTo>
                    <a:pt x="0" y="321945"/>
                  </a:moveTo>
                  <a:lnTo>
                    <a:pt x="1513205" y="321945"/>
                  </a:lnTo>
                  <a:lnTo>
                    <a:pt x="151320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8C2CA6-937E-306A-D3D4-936F47DDC440}"/>
                </a:ext>
              </a:extLst>
            </p:cNvPr>
            <p:cNvSpPr/>
            <p:nvPr/>
          </p:nvSpPr>
          <p:spPr>
            <a:xfrm>
              <a:off x="1876679" y="3740523"/>
              <a:ext cx="1708873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IR Break Beam Sensor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4548B60-6BDE-1292-C7A0-3F9F45E4F70F}"/>
                </a:ext>
              </a:extLst>
            </p:cNvPr>
            <p:cNvSpPr/>
            <p:nvPr/>
          </p:nvSpPr>
          <p:spPr>
            <a:xfrm>
              <a:off x="3161665" y="3740523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Shape 964">
              <a:extLst>
                <a:ext uri="{FF2B5EF4-FFF2-40B4-BE49-F238E27FC236}">
                  <a16:creationId xmlns:a16="http://schemas.microsoft.com/office/drawing/2014/main" id="{9C2824BD-A7B4-A0CC-D1C4-8680F88183B8}"/>
                </a:ext>
              </a:extLst>
            </p:cNvPr>
            <p:cNvSpPr/>
            <p:nvPr/>
          </p:nvSpPr>
          <p:spPr>
            <a:xfrm>
              <a:off x="929640" y="2414270"/>
              <a:ext cx="3733800" cy="76200"/>
            </a:xfrm>
            <a:custGeom>
              <a:avLst/>
              <a:gdLst/>
              <a:ahLst/>
              <a:cxnLst/>
              <a:rect l="0" t="0" r="0" b="0"/>
              <a:pathLst>
                <a:path w="3733800" h="76200">
                  <a:moveTo>
                    <a:pt x="76200" y="0"/>
                  </a:moveTo>
                  <a:lnTo>
                    <a:pt x="76200" y="31750"/>
                  </a:lnTo>
                  <a:lnTo>
                    <a:pt x="3657600" y="31750"/>
                  </a:lnTo>
                  <a:lnTo>
                    <a:pt x="3657600" y="0"/>
                  </a:lnTo>
                  <a:lnTo>
                    <a:pt x="3733800" y="38100"/>
                  </a:lnTo>
                  <a:lnTo>
                    <a:pt x="3657600" y="76200"/>
                  </a:lnTo>
                  <a:lnTo>
                    <a:pt x="3657600" y="44450"/>
                  </a:lnTo>
                  <a:lnTo>
                    <a:pt x="76200" y="44450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0771C-8AC9-4282-68A3-DD4BA6E03F06}"/>
                </a:ext>
              </a:extLst>
            </p:cNvPr>
            <p:cNvSpPr/>
            <p:nvPr/>
          </p:nvSpPr>
          <p:spPr>
            <a:xfrm>
              <a:off x="2022983" y="2449746"/>
              <a:ext cx="186477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3FC7F1-B946-0998-AB85-9717B2ED357D}"/>
                </a:ext>
              </a:extLst>
            </p:cNvPr>
            <p:cNvSpPr/>
            <p:nvPr/>
          </p:nvSpPr>
          <p:spPr>
            <a:xfrm>
              <a:off x="2163191" y="2449746"/>
              <a:ext cx="274462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cm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933DC5-0316-7E9C-3F3D-BE6A18CC79A8}"/>
                </a:ext>
              </a:extLst>
            </p:cNvPr>
            <p:cNvSpPr/>
            <p:nvPr/>
          </p:nvSpPr>
          <p:spPr>
            <a:xfrm>
              <a:off x="2368931" y="2449746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Shape 967">
              <a:extLst>
                <a:ext uri="{FF2B5EF4-FFF2-40B4-BE49-F238E27FC236}">
                  <a16:creationId xmlns:a16="http://schemas.microsoft.com/office/drawing/2014/main" id="{C6801704-939F-B416-FCA3-29690AA1475B}"/>
                </a:ext>
              </a:extLst>
            </p:cNvPr>
            <p:cNvSpPr/>
            <p:nvPr/>
          </p:nvSpPr>
          <p:spPr>
            <a:xfrm>
              <a:off x="4145280" y="1362710"/>
              <a:ext cx="632460" cy="792480"/>
            </a:xfrm>
            <a:custGeom>
              <a:avLst/>
              <a:gdLst/>
              <a:ahLst/>
              <a:cxnLst/>
              <a:rect l="0" t="0" r="0" b="0"/>
              <a:pathLst>
                <a:path w="632460" h="792480">
                  <a:moveTo>
                    <a:pt x="0" y="0"/>
                  </a:moveTo>
                  <a:lnTo>
                    <a:pt x="77343" y="35687"/>
                  </a:lnTo>
                  <a:lnTo>
                    <a:pt x="52514" y="55540"/>
                  </a:lnTo>
                  <a:lnTo>
                    <a:pt x="589830" y="728911"/>
                  </a:lnTo>
                  <a:lnTo>
                    <a:pt x="614680" y="709041"/>
                  </a:lnTo>
                  <a:lnTo>
                    <a:pt x="632460" y="792480"/>
                  </a:lnTo>
                  <a:lnTo>
                    <a:pt x="555117" y="756666"/>
                  </a:lnTo>
                  <a:lnTo>
                    <a:pt x="579945" y="736814"/>
                  </a:lnTo>
                  <a:lnTo>
                    <a:pt x="42569" y="63491"/>
                  </a:lnTo>
                  <a:lnTo>
                    <a:pt x="17780" y="8331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03C4060-C12B-930F-B17B-479F694FC0CD}"/>
                </a:ext>
              </a:extLst>
            </p:cNvPr>
            <p:cNvSpPr/>
            <p:nvPr/>
          </p:nvSpPr>
          <p:spPr>
            <a:xfrm>
              <a:off x="3989197" y="1568493"/>
              <a:ext cx="186477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366BDB-ED9F-E40C-3E30-45806E9FC4EF}"/>
                </a:ext>
              </a:extLst>
            </p:cNvPr>
            <p:cNvSpPr/>
            <p:nvPr/>
          </p:nvSpPr>
          <p:spPr>
            <a:xfrm>
              <a:off x="4129405" y="1568493"/>
              <a:ext cx="274462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cm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31A2B65-4EAD-EDD7-BBBF-5155B7E73E0F}"/>
                </a:ext>
              </a:extLst>
            </p:cNvPr>
            <p:cNvSpPr/>
            <p:nvPr/>
          </p:nvSpPr>
          <p:spPr>
            <a:xfrm>
              <a:off x="4335145" y="1568493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1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1202-7998-870B-36CB-A3193F2E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89BCC0-6C83-7B00-4C6A-15D82103911E}"/>
              </a:ext>
            </a:extLst>
          </p:cNvPr>
          <p:cNvGrpSpPr/>
          <p:nvPr/>
        </p:nvGrpSpPr>
        <p:grpSpPr>
          <a:xfrm>
            <a:off x="2239766" y="2178121"/>
            <a:ext cx="7450474" cy="4274049"/>
            <a:chOff x="0" y="0"/>
            <a:chExt cx="5986928" cy="2797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FE9FA8-443E-66AC-D21D-D89068FDFCCD}"/>
                </a:ext>
              </a:extLst>
            </p:cNvPr>
            <p:cNvSpPr/>
            <p:nvPr/>
          </p:nvSpPr>
          <p:spPr>
            <a:xfrm>
              <a:off x="5944870" y="2289246"/>
              <a:ext cx="42058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AE3495-5DB6-F105-2563-15FC082CD94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415"/>
              <a:ext cx="5943346" cy="2380615"/>
            </a:xfrm>
            <a:prstGeom prst="rect">
              <a:avLst/>
            </a:prstGeom>
          </p:spPr>
        </p:pic>
        <p:sp>
          <p:nvSpPr>
            <p:cNvPr id="7" name="Shape 1017">
              <a:extLst>
                <a:ext uri="{FF2B5EF4-FFF2-40B4-BE49-F238E27FC236}">
                  <a16:creationId xmlns:a16="http://schemas.microsoft.com/office/drawing/2014/main" id="{ACAA5A58-1092-F9E0-292B-EF72EA0E796F}"/>
                </a:ext>
              </a:extLst>
            </p:cNvPr>
            <p:cNvSpPr/>
            <p:nvPr/>
          </p:nvSpPr>
          <p:spPr>
            <a:xfrm>
              <a:off x="1277620" y="1946529"/>
              <a:ext cx="1572260" cy="688848"/>
            </a:xfrm>
            <a:custGeom>
              <a:avLst/>
              <a:gdLst/>
              <a:ahLst/>
              <a:cxnLst/>
              <a:rect l="0" t="0" r="0" b="0"/>
              <a:pathLst>
                <a:path w="1572260" h="688848">
                  <a:moveTo>
                    <a:pt x="1487170" y="0"/>
                  </a:moveTo>
                  <a:lnTo>
                    <a:pt x="1572260" y="4826"/>
                  </a:lnTo>
                  <a:lnTo>
                    <a:pt x="1517396" y="69977"/>
                  </a:lnTo>
                  <a:lnTo>
                    <a:pt x="1504821" y="40863"/>
                  </a:lnTo>
                  <a:lnTo>
                    <a:pt x="5080" y="688848"/>
                  </a:lnTo>
                  <a:lnTo>
                    <a:pt x="0" y="677164"/>
                  </a:lnTo>
                  <a:lnTo>
                    <a:pt x="1499768" y="29167"/>
                  </a:lnTo>
                  <a:lnTo>
                    <a:pt x="148717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018">
              <a:extLst>
                <a:ext uri="{FF2B5EF4-FFF2-40B4-BE49-F238E27FC236}">
                  <a16:creationId xmlns:a16="http://schemas.microsoft.com/office/drawing/2014/main" id="{31BB5DEA-9473-1227-E7C2-7D505446A621}"/>
                </a:ext>
              </a:extLst>
            </p:cNvPr>
            <p:cNvSpPr/>
            <p:nvPr/>
          </p:nvSpPr>
          <p:spPr>
            <a:xfrm>
              <a:off x="3437255" y="280161"/>
              <a:ext cx="434467" cy="1031113"/>
            </a:xfrm>
            <a:custGeom>
              <a:avLst/>
              <a:gdLst/>
              <a:ahLst/>
              <a:cxnLst/>
              <a:rect l="0" t="0" r="0" b="0"/>
              <a:pathLst>
                <a:path w="434467" h="1031113">
                  <a:moveTo>
                    <a:pt x="422783" y="0"/>
                  </a:moveTo>
                  <a:lnTo>
                    <a:pt x="434467" y="4826"/>
                  </a:lnTo>
                  <a:lnTo>
                    <a:pt x="41118" y="963042"/>
                  </a:lnTo>
                  <a:lnTo>
                    <a:pt x="70485" y="975106"/>
                  </a:lnTo>
                  <a:lnTo>
                    <a:pt x="6350" y="1031113"/>
                  </a:lnTo>
                  <a:lnTo>
                    <a:pt x="0" y="946150"/>
                  </a:lnTo>
                  <a:lnTo>
                    <a:pt x="29425" y="958238"/>
                  </a:lnTo>
                  <a:lnTo>
                    <a:pt x="42278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18062">
              <a:extLst>
                <a:ext uri="{FF2B5EF4-FFF2-40B4-BE49-F238E27FC236}">
                  <a16:creationId xmlns:a16="http://schemas.microsoft.com/office/drawing/2014/main" id="{21535982-A7D7-7BA3-E84F-E097C1727956}"/>
                </a:ext>
              </a:extLst>
            </p:cNvPr>
            <p:cNvSpPr/>
            <p:nvPr/>
          </p:nvSpPr>
          <p:spPr>
            <a:xfrm>
              <a:off x="3695065" y="0"/>
              <a:ext cx="1859280" cy="283845"/>
            </a:xfrm>
            <a:custGeom>
              <a:avLst/>
              <a:gdLst/>
              <a:ahLst/>
              <a:cxnLst/>
              <a:rect l="0" t="0" r="0" b="0"/>
              <a:pathLst>
                <a:path w="1859280" h="283845">
                  <a:moveTo>
                    <a:pt x="0" y="0"/>
                  </a:moveTo>
                  <a:lnTo>
                    <a:pt x="1859280" y="0"/>
                  </a:lnTo>
                  <a:lnTo>
                    <a:pt x="1859280" y="283845"/>
                  </a:lnTo>
                  <a:lnTo>
                    <a:pt x="0" y="28384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020">
              <a:extLst>
                <a:ext uri="{FF2B5EF4-FFF2-40B4-BE49-F238E27FC236}">
                  <a16:creationId xmlns:a16="http://schemas.microsoft.com/office/drawing/2014/main" id="{67821F79-C61D-6DA2-4617-203C0C07E641}"/>
                </a:ext>
              </a:extLst>
            </p:cNvPr>
            <p:cNvSpPr/>
            <p:nvPr/>
          </p:nvSpPr>
          <p:spPr>
            <a:xfrm>
              <a:off x="3695065" y="0"/>
              <a:ext cx="1859280" cy="283845"/>
            </a:xfrm>
            <a:custGeom>
              <a:avLst/>
              <a:gdLst/>
              <a:ahLst/>
              <a:cxnLst/>
              <a:rect l="0" t="0" r="0" b="0"/>
              <a:pathLst>
                <a:path w="1859280" h="283845">
                  <a:moveTo>
                    <a:pt x="0" y="283845"/>
                  </a:moveTo>
                  <a:lnTo>
                    <a:pt x="1859280" y="283845"/>
                  </a:lnTo>
                  <a:lnTo>
                    <a:pt x="185928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56C71E-F4D9-F33D-9000-7F01C31542DB}"/>
                </a:ext>
              </a:extLst>
            </p:cNvPr>
            <p:cNvSpPr/>
            <p:nvPr/>
          </p:nvSpPr>
          <p:spPr>
            <a:xfrm>
              <a:off x="3791077" y="80559"/>
              <a:ext cx="2141498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Mode Selection LCD Screen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A2EDC-0130-0173-526B-C2BCD82274FE}"/>
                </a:ext>
              </a:extLst>
            </p:cNvPr>
            <p:cNvSpPr/>
            <p:nvPr/>
          </p:nvSpPr>
          <p:spPr>
            <a:xfrm>
              <a:off x="5402326" y="8055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hape 1024">
              <a:extLst>
                <a:ext uri="{FF2B5EF4-FFF2-40B4-BE49-F238E27FC236}">
                  <a16:creationId xmlns:a16="http://schemas.microsoft.com/office/drawing/2014/main" id="{DC97ED64-2516-C86C-B2E6-A17318544150}"/>
                </a:ext>
              </a:extLst>
            </p:cNvPr>
            <p:cNvSpPr/>
            <p:nvPr/>
          </p:nvSpPr>
          <p:spPr>
            <a:xfrm>
              <a:off x="609600" y="2509138"/>
              <a:ext cx="652780" cy="283845"/>
            </a:xfrm>
            <a:custGeom>
              <a:avLst/>
              <a:gdLst/>
              <a:ahLst/>
              <a:cxnLst/>
              <a:rect l="0" t="0" r="0" b="0"/>
              <a:pathLst>
                <a:path w="652780" h="283845">
                  <a:moveTo>
                    <a:pt x="0" y="283845"/>
                  </a:moveTo>
                  <a:lnTo>
                    <a:pt x="652780" y="283845"/>
                  </a:lnTo>
                  <a:lnTo>
                    <a:pt x="65278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6FD18A-31A3-C842-EC19-9F0D5A4564A6}"/>
                </a:ext>
              </a:extLst>
            </p:cNvPr>
            <p:cNvSpPr/>
            <p:nvPr/>
          </p:nvSpPr>
          <p:spPr>
            <a:xfrm>
              <a:off x="704342" y="2590969"/>
              <a:ext cx="579383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Keypad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0D3431-7E8B-4C80-3F78-723CBCD5D3B5}"/>
                </a:ext>
              </a:extLst>
            </p:cNvPr>
            <p:cNvSpPr/>
            <p:nvPr/>
          </p:nvSpPr>
          <p:spPr>
            <a:xfrm>
              <a:off x="1138682" y="259096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8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with many wires&#10;&#10;Description automatically generated">
            <a:extLst>
              <a:ext uri="{FF2B5EF4-FFF2-40B4-BE49-F238E27FC236}">
                <a16:creationId xmlns:a16="http://schemas.microsoft.com/office/drawing/2014/main" id="{11CE473C-4549-89A3-72D2-50343A75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5" y="391658"/>
            <a:ext cx="11494710" cy="6074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BECC26-B8E0-CB72-E611-DBC80250C0D7}"/>
              </a:ext>
            </a:extLst>
          </p:cNvPr>
          <p:cNvSpPr/>
          <p:nvPr/>
        </p:nvSpPr>
        <p:spPr>
          <a:xfrm>
            <a:off x="11218606" y="6096000"/>
            <a:ext cx="855407" cy="688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425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587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Times New Roman</vt:lpstr>
      <vt:lpstr>AccentBoxVTI</vt:lpstr>
      <vt:lpstr>DualPlay</vt:lpstr>
      <vt:lpstr>Content</vt:lpstr>
      <vt:lpstr>Problem Definition</vt:lpstr>
      <vt:lpstr>Aims and Objectives</vt:lpstr>
      <vt:lpstr>Proposed Solution and Significance </vt:lpstr>
      <vt:lpstr>Proposed Solution and Significance </vt:lpstr>
      <vt:lpstr>Design</vt:lpstr>
      <vt:lpstr>Design</vt:lpstr>
      <vt:lpstr>PowerPoint Presentation</vt:lpstr>
      <vt:lpstr>Technology </vt:lpstr>
      <vt:lpstr>Components</vt:lpstr>
      <vt:lpstr>Progress</vt:lpstr>
      <vt:lpstr>Literature Review</vt:lpstr>
      <vt:lpstr>Work Plan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DualPlay</dc:title>
  <dc:creator>Nithila 20221308</dc:creator>
  <cp:lastModifiedBy>Roshana Helapalla</cp:lastModifiedBy>
  <cp:revision>39</cp:revision>
  <dcterms:created xsi:type="dcterms:W3CDTF">2024-03-24T05:51:56Z</dcterms:created>
  <dcterms:modified xsi:type="dcterms:W3CDTF">2024-03-25T21:47:19Z</dcterms:modified>
</cp:coreProperties>
</file>