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09E3-9A9F-6149-2A8B-A8D677080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C3AE6-3B2D-6094-7558-5A76580B0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5EEF-9959-1D1D-F583-66E3B249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3-4340-4360-B2EE-306E62A58E1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1F49-4933-EC2B-402A-0EE4D453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21D4-A4DB-457C-E184-5B61D7F4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EE08-B8BB-408B-91DB-CBB597E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4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C99C-5F1B-FCC5-5C4B-F4CA0B97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BF010-7F4D-90B8-4968-DDF47E3D7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933CE-8658-E427-5693-AD91680D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3-4340-4360-B2EE-306E62A58E1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FA3F-EC23-5853-2CAC-25881001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67AF9-F389-C281-71A1-F70C41B5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EE08-B8BB-408B-91DB-CBB597E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1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45393-01E5-3505-7CA7-08609757D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EF7A2-7923-219F-97F0-58FF7A56A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17B70-71C0-EF0C-DD1B-C62C8D79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3-4340-4360-B2EE-306E62A58E1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529D-2E87-7E57-EC54-DF9B5C2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13E84-BC35-E93F-0DAC-736A3716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EE08-B8BB-408B-91DB-CBB597E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0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DC47-FE34-DE1C-0B4C-5E057FC3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1058-A39B-21A5-893B-44ADF285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379DD-D154-CB92-1C0F-8C8D32B6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3-4340-4360-B2EE-306E62A58E1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6FDD-28F8-006A-54B0-5800F5E7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D6205-F925-A4BE-F629-4206BEBD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EE08-B8BB-408B-91DB-CBB597E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2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7FC0-86A8-5014-0DB7-4246C279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488C3-789A-FFF9-0DAC-C5D530E3D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51ECE-AC37-3813-6B4C-E8AD2C0A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3-4340-4360-B2EE-306E62A58E1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D87FE-25E2-4A23-A921-F14844E0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37D2-806F-FF4B-C036-5B4D2DF7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EE08-B8BB-408B-91DB-CBB597E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3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4759-D7F3-A1D8-400B-49C382F9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706F-518B-B558-6FA4-BA3136824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5D518-434B-6AF4-D6DA-8EA1A64D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19961-7B52-F305-9FC7-AA1A2155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3-4340-4360-B2EE-306E62A58E1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56BC3-0FE6-843C-A373-817CCC10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DAD69-7CB8-0D59-36CD-1370CBCA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EE08-B8BB-408B-91DB-CBB597E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733C-D55C-43D6-752F-554D3EED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B834E-6CB2-E701-B3A6-F2BDB6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C5D77-03D2-2880-F760-5C0F69FA4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B5572-DC35-7286-DB86-492E0D743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1C013-0FDA-CD91-DC47-82D5D4A67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34FC1-25D4-098D-7BF5-BDC8B5F6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3-4340-4360-B2EE-306E62A58E1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DDE0C-D3D2-249C-C010-F964A6F8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834E7E-2B7B-1FF6-57FA-681DFCE3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EE08-B8BB-408B-91DB-CBB597E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F3251-1387-852B-7C05-76CD4004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58514-6B18-385B-FBFD-53B341C0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3-4340-4360-B2EE-306E62A58E1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02859-D09A-008B-BA58-7506E846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FF1C5-2C4F-CB47-165C-A82E9E20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EE08-B8BB-408B-91DB-CBB597E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6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EC75A-C386-E1BA-A8AB-97430DD0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3-4340-4360-B2EE-306E62A58E1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02387-20B8-84E9-AEC8-84C19B0B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84BAC-6F1C-1EB0-3F57-9F91B22F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EE08-B8BB-408B-91DB-CBB597E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6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EEFE-4EDC-57AC-09C2-0D824130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01E70-0966-33BE-64F6-41304AA6C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648EF-DAEB-5139-56E0-B1A2BF2AB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D2A2E-1E6F-885C-80EF-98CB46B1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3-4340-4360-B2EE-306E62A58E1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7C78E-64A5-42EE-EBFE-C384FC49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D28E3-51F0-261C-5907-DAE3D44E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EE08-B8BB-408B-91DB-CBB597E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D16B-ACAC-E8C6-C730-8B445EB5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B0200-CA79-E43C-2BEF-40E04DA0E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91F12-3F62-461E-94B0-3B338A1D6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D0F45-204D-9EC2-D8B2-AEFE0BB6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4D8A3-4340-4360-B2EE-306E62A58E1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76521-8842-4806-F41A-7A042D29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D27F1-7718-46F8-1273-9BE0B446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EE08-B8BB-408B-91DB-CBB597E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9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06CC8-11A9-A293-1063-7BA5FE6C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9FC5-CD5F-F5CB-D817-B92E0D56E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1ABB7-0F79-F88A-C514-6A10F6752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54D8A3-4340-4360-B2EE-306E62A58E1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A867-8249-0069-0755-F40ED4450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1AACD-5547-E630-AC8B-270D689C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9EE08-B8BB-408B-91DB-CBB597E66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9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4D3FAB-3A8A-B8D5-6BF8-7A4F8BDDFC8F}"/>
              </a:ext>
            </a:extLst>
          </p:cNvPr>
          <p:cNvSpPr txBox="1"/>
          <p:nvPr/>
        </p:nvSpPr>
        <p:spPr>
          <a:xfrm>
            <a:off x="2252896" y="1326473"/>
            <a:ext cx="93051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STUDENT PERFORMANCE PREDICTOR</a:t>
            </a:r>
            <a:br>
              <a:rPr lang="en-GB" sz="4000" b="1" dirty="0">
                <a:latin typeface="Gill Sans MT" panose="020B0502020104020203" pitchFamily="34" charset="0"/>
              </a:rPr>
            </a:br>
            <a:endParaRPr lang="en-US" sz="4000" b="1" dirty="0">
              <a:latin typeface="Gill Sans MT" panose="020B05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BCDA5-AA00-08CB-1C55-009862804924}"/>
              </a:ext>
            </a:extLst>
          </p:cNvPr>
          <p:cNvSpPr txBox="1"/>
          <p:nvPr/>
        </p:nvSpPr>
        <p:spPr>
          <a:xfrm>
            <a:off x="2252896" y="3901907"/>
            <a:ext cx="93051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Gill Sans MT" panose="020B0502020104020203" pitchFamily="34" charset="0"/>
                <a:ea typeface="ＭＳ 明朝" panose="020B0400000000000000" pitchFamily="49" charset="-128"/>
                <a:cs typeface="Arial" panose="020B0604020202020204" pitchFamily="34" charset="0"/>
              </a:rPr>
              <a:t>TEAM MEMBERS:</a:t>
            </a:r>
          </a:p>
          <a:p>
            <a:r>
              <a:rPr lang="en-GB" sz="2400" dirty="0">
                <a:effectLst/>
                <a:latin typeface="Gill Sans MT" panose="020B0502020104020203" pitchFamily="34" charset="0"/>
                <a:ea typeface="ＭＳ 明朝" panose="020B0400000000000000" pitchFamily="49" charset="-128"/>
                <a:cs typeface="Arial" panose="020B0604020202020204" pitchFamily="34" charset="0"/>
              </a:rPr>
              <a:t>Ashiq Mohamed A   -   61782323102012</a:t>
            </a:r>
            <a:endParaRPr lang="en-GB" sz="2400" dirty="0">
              <a:latin typeface="Gill Sans MT" panose="020B0502020104020203" pitchFamily="34" charset="0"/>
              <a:ea typeface="ＭＳ 明朝" panose="020B0400000000000000" pitchFamily="49" charset="-128"/>
              <a:cs typeface="Arial" panose="020B0604020202020204" pitchFamily="34" charset="0"/>
            </a:endParaRPr>
          </a:p>
          <a:p>
            <a:r>
              <a:rPr lang="en-GB" sz="2400" dirty="0" err="1">
                <a:effectLst/>
                <a:latin typeface="Gill Sans MT" panose="020B0502020104020203" pitchFamily="34" charset="0"/>
                <a:ea typeface="ＭＳ 明朝" panose="020B0400000000000000" pitchFamily="49" charset="-128"/>
                <a:cs typeface="Arial" panose="020B0604020202020204" pitchFamily="34" charset="0"/>
              </a:rPr>
              <a:t>Gowdham</a:t>
            </a:r>
            <a:r>
              <a:rPr lang="en-GB" sz="2400" dirty="0">
                <a:effectLst/>
                <a:latin typeface="Gill Sans MT" panose="020B0502020104020203" pitchFamily="34" charset="0"/>
                <a:ea typeface="ＭＳ 明朝" panose="020B0400000000000000" pitchFamily="49" charset="-128"/>
                <a:cs typeface="Arial" panose="020B0604020202020204" pitchFamily="34" charset="0"/>
              </a:rPr>
              <a:t> Raj A   -   61782323102045</a:t>
            </a:r>
            <a:br>
              <a:rPr lang="en-GB" sz="2400" dirty="0">
                <a:effectLst/>
                <a:latin typeface="Gill Sans MT" panose="020B0502020104020203" pitchFamily="34" charset="0"/>
                <a:ea typeface="ＭＳ 明朝" panose="020B0400000000000000" pitchFamily="49" charset="-128"/>
                <a:cs typeface="Arial" panose="020B0604020202020204" pitchFamily="34" charset="0"/>
              </a:rPr>
            </a:br>
            <a:r>
              <a:rPr lang="en-GB" sz="2400" dirty="0">
                <a:effectLst/>
                <a:latin typeface="Gill Sans MT" panose="020B0502020104020203" pitchFamily="34" charset="0"/>
                <a:ea typeface="ＭＳ 明朝" panose="020B0400000000000000" pitchFamily="49" charset="-128"/>
                <a:cs typeface="Arial" panose="020B0604020202020204" pitchFamily="34" charset="0"/>
              </a:rPr>
              <a:t>Hariharan N   -   61782323102047</a:t>
            </a:r>
            <a:endParaRPr lang="en-US" sz="2400" dirty="0"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3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A8F5BF-5620-3078-4A57-1DDA8795E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537" y="1826494"/>
            <a:ext cx="9417099" cy="425424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72F6B21-4585-ECE9-C1CE-5052CB360499}"/>
              </a:ext>
            </a:extLst>
          </p:cNvPr>
          <p:cNvSpPr>
            <a:spLocks noGrp="1"/>
          </p:cNvSpPr>
          <p:nvPr/>
        </p:nvSpPr>
        <p:spPr>
          <a:xfrm>
            <a:off x="1294151" y="777259"/>
            <a:ext cx="948160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Gill Sans MT" panose="020B0502020104020203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62354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7C57AA-A807-2277-3DF4-555F19667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154" y="1826495"/>
            <a:ext cx="9418604" cy="425424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F932953-BE61-B7BF-6C2D-91F0A378B278}"/>
              </a:ext>
            </a:extLst>
          </p:cNvPr>
          <p:cNvSpPr>
            <a:spLocks noGrp="1"/>
          </p:cNvSpPr>
          <p:nvPr/>
        </p:nvSpPr>
        <p:spPr>
          <a:xfrm>
            <a:off x="1294151" y="777259"/>
            <a:ext cx="948160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Gill Sans MT" panose="020B0502020104020203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2708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92B10D-8B6A-BA44-5623-1925D90E3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87" y="1826494"/>
            <a:ext cx="9387470" cy="425424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EAA6118-FCC2-7747-5F76-1B25F41A8297}"/>
              </a:ext>
            </a:extLst>
          </p:cNvPr>
          <p:cNvSpPr>
            <a:spLocks noGrp="1"/>
          </p:cNvSpPr>
          <p:nvPr/>
        </p:nvSpPr>
        <p:spPr>
          <a:xfrm>
            <a:off x="1294151" y="777259"/>
            <a:ext cx="948160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Gill Sans MT" panose="020B0502020104020203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0602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5A6015-AD53-4A21-975C-6243146CEBAD}"/>
              </a:ext>
            </a:extLst>
          </p:cNvPr>
          <p:cNvSpPr txBox="1"/>
          <p:nvPr/>
        </p:nvSpPr>
        <p:spPr>
          <a:xfrm>
            <a:off x="1352698" y="2233295"/>
            <a:ext cx="9481606" cy="2926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The Student Performance Predictor effectively estimates academic outcomes using machine learning.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It helps teachers and institutions identify students at risk and understand the factors influencing performance.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Future enhancements can include deep learning techniques and larger, more diverse datasets for improved accuracy.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590CF5-CFC2-DBC0-A6D2-D512F41914F3}"/>
              </a:ext>
            </a:extLst>
          </p:cNvPr>
          <p:cNvSpPr>
            <a:spLocks noGrp="1"/>
          </p:cNvSpPr>
          <p:nvPr/>
        </p:nvSpPr>
        <p:spPr>
          <a:xfrm>
            <a:off x="1352698" y="953551"/>
            <a:ext cx="948160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Gill Sans MT" panose="020B0502020104020203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5970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65A8CE-56F7-E565-C110-53AA2A3B38BB}"/>
              </a:ext>
            </a:extLst>
          </p:cNvPr>
          <p:cNvSpPr txBox="1"/>
          <p:nvPr/>
        </p:nvSpPr>
        <p:spPr>
          <a:xfrm>
            <a:off x="1218575" y="812900"/>
            <a:ext cx="96792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INTRODUCTION</a:t>
            </a:r>
            <a:endParaRPr lang="en-US" sz="4000" dirty="0">
              <a:latin typeface="Gill Sans MT" panose="020B05020201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D8B88-E4FC-4D6E-D763-94B417843F05}"/>
              </a:ext>
            </a:extLst>
          </p:cNvPr>
          <p:cNvSpPr txBox="1"/>
          <p:nvPr/>
        </p:nvSpPr>
        <p:spPr>
          <a:xfrm>
            <a:off x="1218575" y="1782395"/>
            <a:ext cx="9679274" cy="3892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600" dirty="0">
                <a:latin typeface="Gill Sans MT" panose="020B0502020104020203" pitchFamily="34" charset="0"/>
              </a:rPr>
              <a:t>Student performance varies based on factors such as attendance, study hours, assignment scores, participation, and parental involvement. 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2600" dirty="0">
              <a:latin typeface="Gill Sans MT" panose="020B0502020104020203" pitchFamily="3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600" dirty="0">
                <a:latin typeface="Gill Sans MT" panose="020B0502020104020203" pitchFamily="34" charset="0"/>
              </a:rPr>
              <a:t>Predicting academic outcomes helps teachers and institutions provide timely support and improve learning outcomes. This project applies Machine Learning techniques to predict student performance levels accurately.</a:t>
            </a:r>
            <a:endParaRPr lang="en-US" sz="2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2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85F06F-225A-DD6B-35EC-E9F18FE15B61}"/>
              </a:ext>
            </a:extLst>
          </p:cNvPr>
          <p:cNvSpPr txBox="1"/>
          <p:nvPr/>
        </p:nvSpPr>
        <p:spPr>
          <a:xfrm>
            <a:off x="1294151" y="2182505"/>
            <a:ext cx="9481606" cy="197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600" dirty="0">
                <a:latin typeface="Gill Sans MT" panose="020B0502020104020203" pitchFamily="34" charset="0"/>
              </a:rPr>
              <a:t>The challenge is to accurately predict a student’s academic performance using various academic and </a:t>
            </a:r>
            <a:r>
              <a:rPr lang="en-GB" sz="2600" dirty="0" err="1">
                <a:latin typeface="Gill Sans MT" panose="020B0502020104020203" pitchFamily="34" charset="0"/>
              </a:rPr>
              <a:t>behavioral</a:t>
            </a:r>
            <a:r>
              <a:rPr lang="en-GB" sz="2600" dirty="0">
                <a:latin typeface="Gill Sans MT" panose="020B0502020104020203" pitchFamily="34" charset="0"/>
              </a:rPr>
              <a:t> factors. Traditional evaluation methods often lack adaptability, making machine learning an effective approach.</a:t>
            </a:r>
            <a:endParaRPr lang="en-US" sz="2600" dirty="0">
              <a:latin typeface="Gill Sans MT" panose="020B05020201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1D294D-8F21-8C34-7E36-65E4B910D8F9}"/>
              </a:ext>
            </a:extLst>
          </p:cNvPr>
          <p:cNvSpPr>
            <a:spLocks noGrp="1"/>
          </p:cNvSpPr>
          <p:nvPr/>
        </p:nvSpPr>
        <p:spPr>
          <a:xfrm>
            <a:off x="1294151" y="955660"/>
            <a:ext cx="948160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sz="4000">
                <a:latin typeface="Gill Sans MT" panose="020B0502020104020203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29120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CF3C-2D55-0015-8457-86925A0911CD}"/>
              </a:ext>
            </a:extLst>
          </p:cNvPr>
          <p:cNvSpPr>
            <a:spLocks noGrp="1"/>
          </p:cNvSpPr>
          <p:nvPr/>
        </p:nvSpPr>
        <p:spPr>
          <a:xfrm>
            <a:off x="1294151" y="955660"/>
            <a:ext cx="948160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Gill Sans MT" panose="020B0502020104020203" pitchFamily="34" charset="0"/>
              </a:rPr>
              <a:t>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2C7A6-3D30-6E37-ABCD-8F799A41F4D6}"/>
              </a:ext>
            </a:extLst>
          </p:cNvPr>
          <p:cNvSpPr txBox="1"/>
          <p:nvPr/>
        </p:nvSpPr>
        <p:spPr>
          <a:xfrm>
            <a:off x="1294151" y="2004895"/>
            <a:ext cx="9481606" cy="340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To build a predictive model that estimates student performance levels.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GB" sz="2400" dirty="0">
              <a:latin typeface="Gill Sans MT" panose="020B0502020104020203" pitchFamily="34" charset="0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To </a:t>
            </a:r>
            <a:r>
              <a:rPr lang="en-GB" sz="2400" dirty="0" err="1">
                <a:latin typeface="Gill Sans MT" panose="020B0502020104020203" pitchFamily="34" charset="0"/>
              </a:rPr>
              <a:t>analyze</a:t>
            </a:r>
            <a:r>
              <a:rPr lang="en-GB" sz="2400" dirty="0">
                <a:latin typeface="Gill Sans MT" panose="020B0502020104020203" pitchFamily="34" charset="0"/>
              </a:rPr>
              <a:t> how factors like attendance, study hours, assignment scores, participation, and parental involvement affect academic outcomes.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GB" sz="2400" dirty="0">
              <a:latin typeface="Gill Sans MT" panose="020B0502020104020203" pitchFamily="34" charset="0"/>
            </a:endParaRP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To develop a Flask web application for real-time student performance prediction.</a:t>
            </a: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34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DE2D72-D8F0-C2C7-E24B-B0523E98FD90}"/>
              </a:ext>
            </a:extLst>
          </p:cNvPr>
          <p:cNvSpPr txBox="1"/>
          <p:nvPr/>
        </p:nvSpPr>
        <p:spPr>
          <a:xfrm>
            <a:off x="1294151" y="1976395"/>
            <a:ext cx="9603698" cy="4157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latin typeface="Gill Sans MT" panose="020B0502020104020203" pitchFamily="34" charset="0"/>
              </a:rPr>
              <a:t>Data Collection:</a:t>
            </a:r>
            <a:r>
              <a:rPr lang="en-GB" sz="2200" dirty="0">
                <a:latin typeface="Gill Sans MT" panose="020B0502020104020203" pitchFamily="34" charset="0"/>
              </a:rPr>
              <a:t> Student dataset with features such as attendance percentage, assignment scores, participation level, study hours, quiz/test average, project scores, GPA, extra-curricular activities, and parental involvement.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latin typeface="Gill Sans MT" panose="020B0502020104020203" pitchFamily="34" charset="0"/>
              </a:rPr>
              <a:t>Data Preprocessing:</a:t>
            </a:r>
            <a:r>
              <a:rPr lang="en-GB" sz="2200" dirty="0">
                <a:latin typeface="Gill Sans MT" panose="020B0502020104020203" pitchFamily="34" charset="0"/>
              </a:rPr>
              <a:t> Label encoding and normalization applied to categorical and numerical features.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latin typeface="Gill Sans MT" panose="020B0502020104020203" pitchFamily="34" charset="0"/>
              </a:rPr>
              <a:t>Model Training:</a:t>
            </a:r>
            <a:r>
              <a:rPr lang="en-GB" sz="2200" dirty="0">
                <a:latin typeface="Gill Sans MT" panose="020B0502020104020203" pitchFamily="34" charset="0"/>
              </a:rPr>
              <a:t> Random Forest Regressor used for prediction.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latin typeface="Gill Sans MT" panose="020B0502020104020203" pitchFamily="34" charset="0"/>
              </a:rPr>
              <a:t>Model Evaluation:</a:t>
            </a:r>
            <a:r>
              <a:rPr lang="en-GB" sz="2200" dirty="0">
                <a:latin typeface="Gill Sans MT" panose="020B0502020104020203" pitchFamily="34" charset="0"/>
              </a:rPr>
              <a:t> Performance evaluated using accuracy, precision, recall, and F1-score.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200" b="1" dirty="0">
                <a:latin typeface="Gill Sans MT" panose="020B0502020104020203" pitchFamily="34" charset="0"/>
              </a:rPr>
              <a:t>Deployment:</a:t>
            </a:r>
            <a:r>
              <a:rPr lang="en-GB" sz="2200" dirty="0">
                <a:latin typeface="Gill Sans MT" panose="020B0502020104020203" pitchFamily="34" charset="0"/>
              </a:rPr>
              <a:t> Flask-based web application developed for real-time student performance prediction.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9D5CA3-A331-FA75-5AEF-887B2CC48AC1}"/>
              </a:ext>
            </a:extLst>
          </p:cNvPr>
          <p:cNvSpPr>
            <a:spLocks noGrp="1"/>
          </p:cNvSpPr>
          <p:nvPr/>
        </p:nvSpPr>
        <p:spPr>
          <a:xfrm>
            <a:off x="1294151" y="927160"/>
            <a:ext cx="948160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Gill Sans MT" panose="020B0502020104020203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10968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CEF933-8370-B667-769D-CF73DBC6BD3D}"/>
              </a:ext>
            </a:extLst>
          </p:cNvPr>
          <p:cNvSpPr txBox="1"/>
          <p:nvPr/>
        </p:nvSpPr>
        <p:spPr>
          <a:xfrm>
            <a:off x="1294151" y="2246218"/>
            <a:ext cx="9603698" cy="2714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The proposed solution leverages a Random Forest Classifier model trained on student performance data.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2400" dirty="0">
              <a:latin typeface="Gill Sans MT" panose="020B0502020104020203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The model is integrated with a Flask web application, allowing users to input academic details and instantly predict the student’s performance level.</a:t>
            </a:r>
            <a:endParaRPr lang="en-US" sz="2400" dirty="0">
              <a:latin typeface="Gill Sans MT" panose="020B05020201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D5196A-27D2-EA18-6BAD-4842222B06A0}"/>
              </a:ext>
            </a:extLst>
          </p:cNvPr>
          <p:cNvSpPr>
            <a:spLocks noGrp="1"/>
          </p:cNvSpPr>
          <p:nvPr/>
        </p:nvSpPr>
        <p:spPr>
          <a:xfrm>
            <a:off x="1294151" y="927160"/>
            <a:ext cx="948160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Gill Sans MT" panose="020B0502020104020203" pitchFamily="34" charset="0"/>
              </a:rPr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338725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3872-CDC1-656E-40D8-44927D9D8895}"/>
              </a:ext>
            </a:extLst>
          </p:cNvPr>
          <p:cNvSpPr>
            <a:spLocks noGrp="1"/>
          </p:cNvSpPr>
          <p:nvPr/>
        </p:nvSpPr>
        <p:spPr>
          <a:xfrm>
            <a:off x="1294151" y="927160"/>
            <a:ext cx="948160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Gill Sans MT" panose="020B0502020104020203" pitchFamily="34" charset="0"/>
              </a:rPr>
              <a:t>Existing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8CBA9-D413-073B-A723-238C7FFD6185}"/>
              </a:ext>
            </a:extLst>
          </p:cNvPr>
          <p:cNvSpPr txBox="1"/>
          <p:nvPr/>
        </p:nvSpPr>
        <p:spPr>
          <a:xfrm>
            <a:off x="1294151" y="2282015"/>
            <a:ext cx="9481605" cy="2926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Existing systems rely on manual evaluation or basic statistical methods to assess student performance.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They lack adaptability and fail to capture complex relationships between academic and </a:t>
            </a:r>
            <a:r>
              <a:rPr lang="en-GB" sz="2400" dirty="0" err="1">
                <a:latin typeface="Gill Sans MT" panose="020B0502020104020203" pitchFamily="34" charset="0"/>
              </a:rPr>
              <a:t>behavioral</a:t>
            </a:r>
            <a:r>
              <a:rPr lang="en-GB" sz="2400" dirty="0">
                <a:latin typeface="Gill Sans MT" panose="020B0502020104020203" pitchFamily="34" charset="0"/>
              </a:rPr>
              <a:t> factors.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Our model provides higher accuracy and reliability using ensemble learning techniques.</a:t>
            </a:r>
            <a:endParaRPr lang="en-US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91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45B3-5264-327B-CCCE-2E30EE1CB6CD}"/>
              </a:ext>
            </a:extLst>
          </p:cNvPr>
          <p:cNvSpPr>
            <a:spLocks noGrp="1"/>
          </p:cNvSpPr>
          <p:nvPr/>
        </p:nvSpPr>
        <p:spPr>
          <a:xfrm>
            <a:off x="1294151" y="927160"/>
            <a:ext cx="948160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Gill Sans MT" panose="020B0502020104020203" pitchFamily="34" charset="0"/>
              </a:rPr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0243A-74A6-D0C5-EF93-6364FC705712}"/>
              </a:ext>
            </a:extLst>
          </p:cNvPr>
          <p:cNvSpPr>
            <a:spLocks noGrp="1"/>
          </p:cNvSpPr>
          <p:nvPr/>
        </p:nvSpPr>
        <p:spPr>
          <a:xfrm>
            <a:off x="1416243" y="2246218"/>
            <a:ext cx="935951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sz="2200" dirty="0">
                <a:latin typeface="Gill Sans MT" panose="020B0502020104020203" pitchFamily="34" charset="0"/>
              </a:rPr>
              <a:t>Python</a:t>
            </a:r>
            <a:endParaRPr lang="en-US" sz="2200" dirty="0">
              <a:latin typeface="Gill Sans MT" panose="020B0502020104020203" pitchFamily="34" charset="0"/>
            </a:endParaRPr>
          </a:p>
          <a:p>
            <a:r>
              <a:rPr sz="2200" dirty="0">
                <a:latin typeface="Gill Sans MT" panose="020B0502020104020203" pitchFamily="34" charset="0"/>
              </a:rPr>
              <a:t>Flask (Web Framework)</a:t>
            </a:r>
            <a:endParaRPr lang="en-US" sz="2200" dirty="0">
              <a:latin typeface="Gill Sans MT" panose="020B0502020104020203" pitchFamily="34" charset="0"/>
            </a:endParaRPr>
          </a:p>
          <a:p>
            <a:r>
              <a:rPr sz="2200" dirty="0">
                <a:latin typeface="Gill Sans MT" panose="020B0502020104020203" pitchFamily="34" charset="0"/>
              </a:rPr>
              <a:t>Scikit-learn (Machine Learning)</a:t>
            </a:r>
            <a:endParaRPr lang="en-US" sz="2200" dirty="0">
              <a:latin typeface="Gill Sans MT" panose="020B0502020104020203" pitchFamily="34" charset="0"/>
            </a:endParaRPr>
          </a:p>
          <a:p>
            <a:r>
              <a:rPr sz="2200" dirty="0">
                <a:latin typeface="Gill Sans MT" panose="020B0502020104020203" pitchFamily="34" charset="0"/>
              </a:rPr>
              <a:t>Pandas and NumPy (Data Processing)</a:t>
            </a:r>
            <a:endParaRPr lang="en-US" sz="2200" dirty="0">
              <a:latin typeface="Gill Sans MT" panose="020B0502020104020203" pitchFamily="34" charset="0"/>
            </a:endParaRPr>
          </a:p>
          <a:p>
            <a:r>
              <a:rPr sz="2200" dirty="0">
                <a:latin typeface="Gill Sans MT" panose="020B0502020104020203" pitchFamily="34" charset="0"/>
              </a:rPr>
              <a:t>HTML, CSS (Frontend Design)</a:t>
            </a:r>
            <a:endParaRPr lang="en-US" sz="2200" dirty="0">
              <a:latin typeface="Gill Sans MT" panose="020B0502020104020203" pitchFamily="34" charset="0"/>
            </a:endParaRPr>
          </a:p>
          <a:p>
            <a:r>
              <a:rPr lang="en-IN" sz="2200" dirty="0">
                <a:latin typeface="Gill Sans MT" panose="020B0502020104020203" pitchFamily="34" charset="0"/>
              </a:rPr>
              <a:t>Visual Studio</a:t>
            </a:r>
            <a:r>
              <a:rPr sz="2200" dirty="0">
                <a:latin typeface="Gill Sans MT" panose="020B0502020104020203" pitchFamily="34" charset="0"/>
              </a:rPr>
              <a:t> Code (Development Environment)</a:t>
            </a:r>
          </a:p>
        </p:txBody>
      </p:sp>
    </p:spTree>
    <p:extLst>
      <p:ext uri="{BB962C8B-B14F-4D97-AF65-F5344CB8AC3E}">
        <p14:creationId xmlns:p14="http://schemas.microsoft.com/office/powerpoint/2010/main" val="230161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1BF8CD0-C29D-174C-6527-9BC2FE1DD826}"/>
              </a:ext>
            </a:extLst>
          </p:cNvPr>
          <p:cNvSpPr>
            <a:spLocks noGrp="1"/>
          </p:cNvSpPr>
          <p:nvPr/>
        </p:nvSpPr>
        <p:spPr>
          <a:xfrm>
            <a:off x="1294151" y="927160"/>
            <a:ext cx="948160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Gill Sans MT" panose="020B0502020104020203" pitchFamily="34" charset="0"/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58FB4-DE72-5CBF-4B57-20306E1CBB79}"/>
              </a:ext>
            </a:extLst>
          </p:cNvPr>
          <p:cNvSpPr txBox="1"/>
          <p:nvPr/>
        </p:nvSpPr>
        <p:spPr>
          <a:xfrm>
            <a:off x="1294151" y="2205812"/>
            <a:ext cx="9481605" cy="244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The Flask web app allows users to input academic details and instantly view the predicted student performance level.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GB" sz="2400" dirty="0">
              <a:latin typeface="Gill Sans MT" panose="020B0502020104020203" pitchFamily="34" charset="0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Example Output: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Predicted Performance: Medium</a:t>
            </a:r>
          </a:p>
        </p:txBody>
      </p:sp>
    </p:spTree>
    <p:extLst>
      <p:ext uri="{BB962C8B-B14F-4D97-AF65-F5344CB8AC3E}">
        <p14:creationId xmlns:p14="http://schemas.microsoft.com/office/powerpoint/2010/main" val="265538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438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ASHIQ MOHAMED A</dc:creator>
  <cp:lastModifiedBy>ASHIQ MOHAMED A</cp:lastModifiedBy>
  <cp:revision>2</cp:revision>
  <dcterms:created xsi:type="dcterms:W3CDTF">2025-10-23T03:53:49Z</dcterms:created>
  <dcterms:modified xsi:type="dcterms:W3CDTF">2025-10-23T05:09:29Z</dcterms:modified>
</cp:coreProperties>
</file>