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386" r:id="rId3"/>
    <p:sldId id="312" r:id="rId4"/>
    <p:sldId id="334" r:id="rId6"/>
    <p:sldId id="335" r:id="rId7"/>
    <p:sldId id="385" r:id="rId8"/>
    <p:sldId id="316" r:id="rId9"/>
    <p:sldId id="313" r:id="rId10"/>
    <p:sldId id="336" r:id="rId11"/>
    <p:sldId id="368" r:id="rId12"/>
    <p:sldId id="369" r:id="rId13"/>
    <p:sldId id="319" r:id="rId14"/>
    <p:sldId id="314" r:id="rId15"/>
    <p:sldId id="315" r:id="rId16"/>
    <p:sldId id="305" r:id="rId17"/>
    <p:sldId id="361" r:id="rId18"/>
    <p:sldId id="321" r:id="rId19"/>
    <p:sldId id="322" r:id="rId20"/>
    <p:sldId id="324" r:id="rId21"/>
    <p:sldId id="325" r:id="rId22"/>
    <p:sldId id="326" r:id="rId23"/>
    <p:sldId id="290" r:id="rId24"/>
  </p:sldIdLst>
  <p:sldSz cx="12192000" cy="6858000"/>
  <p:notesSz cx="6858000" cy="9144000"/>
  <p:embeddedFontLst>
    <p:embeddedFont>
      <p:font typeface="SimSun" panose="02010600030101010101" pitchFamily="2" charset="-122"/>
      <p:regular r:id="rId28"/>
    </p:embeddedFont>
    <p:embeddedFont>
      <p:font typeface="Calibri" panose="020F0502020204030204"/>
      <p:regular r:id="rId29"/>
      <p:bold r:id="rId30"/>
      <p:italic r:id="rId31"/>
      <p:boldItalic r:id="rId32"/>
    </p:embeddedFont>
    <p:embeddedFont>
      <p:font typeface="Calibri" panose="020F0502020204030204" charset="0"/>
      <p:regular r:id="rId33"/>
      <p:bold r:id="rId34"/>
      <p:italic r:id="rId35"/>
      <p:boldItalic r:id="rId36"/>
    </p:embeddedFont>
  </p:embeddedFont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A8AD"/>
    <a:srgbClr val="FDFDFD"/>
    <a:srgbClr val="627289"/>
    <a:srgbClr val="ED7B5C"/>
    <a:srgbClr val="43414C"/>
    <a:srgbClr val="8EB9C9"/>
    <a:srgbClr val="EC7473"/>
    <a:srgbClr val="FFD47F"/>
    <a:srgbClr val="425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94660"/>
  </p:normalViewPr>
  <p:slideViewPr>
    <p:cSldViewPr>
      <p:cViewPr varScale="1">
        <p:scale>
          <a:sx n="56" d="100"/>
          <a:sy n="56" d="100"/>
        </p:scale>
        <p:origin x="42" y="1050"/>
      </p:cViewPr>
      <p:guideLst>
        <p:guide orient="horz" pos="4264"/>
        <p:guide pos="3840"/>
      </p:guideLst>
    </p:cSldViewPr>
  </p:slideViewPr>
  <p:notesTextViewPr>
    <p:cViewPr>
      <p:scale>
        <a:sx n="100" d="100"/>
        <a:sy n="100" d="100"/>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3DD90-A68B-49CF-84EF-C227C21E5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4BC44-1EBD-43C8-8BE0-85DCF486BB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sp>
          <p:nvSpPr>
            <p:cNvPr id="13" name="TextBox 14"/>
            <p:cNvSpPr txBox="1"/>
            <p:nvPr/>
          </p:nvSpPr>
          <p:spPr>
            <a:xfrm>
              <a:off x="6660233" y="2532729"/>
              <a:ext cx="2376263" cy="461665"/>
            </a:xfrm>
            <a:prstGeom prst="rect">
              <a:avLst/>
            </a:prstGeom>
            <a:solidFill>
              <a:schemeClr val="accent1"/>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anose="020B0604020202020204" pitchFamily="34" charset="0"/>
                <a:ea typeface="SimHei" panose="02010609060101010101" pitchFamily="49" charset="-122"/>
                <a:cs typeface="+mn-ea"/>
                <a:sym typeface="Arial" panose="020B0604020202020204"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smtClean="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smtClean="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latin typeface="Arial" panose="020B0604020202020204" pitchFamily="34" charset="0"/>
              <a:ea typeface="SimHei" panose="02010609060101010101" pitchFamily="49" charset="-122"/>
              <a:sym typeface="Arial" panose="020B0604020202020204"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userDrawn="1"/>
        </p:nvSpPr>
        <p:spPr>
          <a:xfrm>
            <a:off x="0" y="1988840"/>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anose="020B0604020202020204" pitchFamily="34" charset="0"/>
              <a:ea typeface="SimHei" panose="02010609060101010101" pitchFamily="49" charset="-122"/>
              <a:cs typeface="+mn-ea"/>
              <a:sym typeface="Arial" panose="020B0604020202020204" pitchFamily="34" charset="0"/>
            </a:endParaRPr>
          </a:p>
        </p:txBody>
      </p:sp>
      <p:grpSp>
        <p:nvGrpSpPr>
          <p:cNvPr id="9" name="组合 8"/>
          <p:cNvGrpSpPr/>
          <p:nvPr userDrawn="1"/>
        </p:nvGrpSpPr>
        <p:grpSpPr>
          <a:xfrm>
            <a:off x="11314984" y="404664"/>
            <a:ext cx="877016" cy="16941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85000" lnSpcReduction="2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550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365125"/>
            <a:ext cx="10515600" cy="903635"/>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412776"/>
            <a:ext cx="10515600" cy="476418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0.xml"/><Relationship Id="rId3" Type="http://schemas.openxmlformats.org/officeDocument/2006/relationships/tags" Target="../tags/tag24.xml"/><Relationship Id="rId2" Type="http://schemas.openxmlformats.org/officeDocument/2006/relationships/image" Target="../media/image10.png"/><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0.xml"/><Relationship Id="rId2" Type="http://schemas.openxmlformats.org/officeDocument/2006/relationships/tags" Target="../tags/tag28.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tags" Target="../tags/tag30.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ags" Target="../tags/tag3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5.jpeg"/><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image" Target="../media/image7.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4505960" y="149225"/>
            <a:ext cx="2948940" cy="1670050"/>
          </a:xfrm>
          <a:prstGeom prst="rect">
            <a:avLst/>
          </a:prstGeom>
          <a:noFill/>
          <a:ln w="9525">
            <a:noFill/>
          </a:ln>
        </p:spPr>
      </p:pic>
      <p:sp>
        <p:nvSpPr>
          <p:cNvPr id="101" name="Text Box 100"/>
          <p:cNvSpPr txBox="1"/>
          <p:nvPr/>
        </p:nvSpPr>
        <p:spPr>
          <a:xfrm>
            <a:off x="635" y="1906905"/>
            <a:ext cx="12191365" cy="4523105"/>
          </a:xfrm>
          <a:prstGeom prst="rect">
            <a:avLst/>
          </a:prstGeom>
          <a:noFill/>
          <a:ln w="9525">
            <a:noFill/>
          </a:ln>
        </p:spPr>
        <p:txBody>
          <a:bodyPr wrap="square">
            <a:spAutoFit/>
          </a:bodyPr>
          <a:p>
            <a:pPr indent="0" algn="ctr"/>
            <a:r>
              <a:rPr lang="en-US" sz="1800" b="1">
                <a:latin typeface="Times New Roman" panose="02020603050405020304" charset="0"/>
                <a:ea typeface="SimSun" panose="02010600030101010101" pitchFamily="2" charset="-122"/>
              </a:rPr>
              <a:t>Course Title:</a:t>
            </a:r>
            <a:r>
              <a:rPr lang="en-US" sz="1800" b="0">
                <a:latin typeface="Times New Roman" panose="02020603050405020304" charset="0"/>
                <a:ea typeface="SimSun" panose="02010600030101010101" pitchFamily="2" charset="-122"/>
              </a:rPr>
              <a:t> Computer Networks Laboratory</a:t>
            </a:r>
            <a:r>
              <a:rPr lang="en-US" sz="1800" b="1">
                <a:latin typeface="Times New Roman" panose="02020603050405020304" charset="0"/>
                <a:ea typeface="SimSun" panose="02010600030101010101" pitchFamily="2" charset="-122"/>
              </a:rPr>
              <a:t>Course Code:</a:t>
            </a:r>
            <a:r>
              <a:rPr lang="en-US" sz="1800" b="0">
                <a:latin typeface="Times New Roman" panose="02020603050405020304" charset="0"/>
                <a:ea typeface="SimSun" panose="02010600030101010101" pitchFamily="2" charset="-122"/>
              </a:rPr>
              <a:t> CSE 318</a:t>
            </a:r>
            <a:r>
              <a:rPr lang="en-US" sz="1800" b="1">
                <a:latin typeface="Times New Roman" panose="02020603050405020304" charset="0"/>
                <a:ea typeface="SimSun" panose="02010600030101010101" pitchFamily="2" charset="-122"/>
              </a:rPr>
              <a:t>Assignment on </a:t>
            </a:r>
            <a:r>
              <a:rPr lang="en-US" sz="1800" b="0">
                <a:latin typeface="Times New Roman" panose="02020603050405020304" charset="0"/>
                <a:ea typeface="SimSun" panose="02010600030101010101" pitchFamily="2" charset="-122"/>
              </a:rPr>
              <a:t></a:t>
            </a:r>
            <a:r>
              <a:rPr lang="en-US" sz="1800" b="0">
                <a:latin typeface="Times New Roman" panose="02020603050405020304" charset="0"/>
                <a:ea typeface="SimSun" panose="02010600030101010101" pitchFamily="2" charset="-122"/>
              </a:rPr>
              <a:t>ICT Ministry Network Design</a:t>
            </a:r>
            <a:endParaRPr lang="en-US" sz="1800" b="0">
              <a:latin typeface="Times New Roman" panose="02020603050405020304" charset="0"/>
              <a:ea typeface="SimSun" panose="02010600030101010101" pitchFamily="2" charset="-122"/>
            </a:endParaRPr>
          </a:p>
          <a:p>
            <a:pPr indent="0" algn="l"/>
            <a:r>
              <a:rPr lang="en-US" sz="1800" b="1">
                <a:latin typeface="Times New Roman" panose="02020603050405020304" charset="0"/>
                <a:ea typeface="SimSun" panose="02010600030101010101" pitchFamily="2" charset="-122"/>
              </a:rPr>
              <a:t>Submitted by:</a:t>
            </a:r>
            <a:r>
              <a:rPr lang="en-US" sz="1800" b="0">
                <a:latin typeface="Times New Roman" panose="02020603050405020304" charset="0"/>
                <a:ea typeface="SimSun" panose="02010600030101010101" pitchFamily="2" charset="-122"/>
              </a:rPr>
              <a:t>Name: Ashiqur Rahman	ID: 181472619Batch: 47</a:t>
            </a:r>
            <a:r>
              <a:rPr lang="en-US" sz="1800" b="0" baseline="30000">
                <a:latin typeface="Times New Roman" panose="02020603050405020304" charset="0"/>
                <a:ea typeface="SimSun" panose="02010600030101010101" pitchFamily="2" charset="-122"/>
              </a:rPr>
              <a:t>th </a:t>
            </a:r>
            <a:r>
              <a:rPr lang="en-US" sz="1800" b="0">
                <a:latin typeface="Calibri" panose="020F0502020204030204" charset="0"/>
                <a:ea typeface="SimSun" panose="02010600030101010101" pitchFamily="2" charset="-122"/>
                <a:cs typeface="Times New Roman" panose="02020603050405020304" charset="0"/>
              </a:rPr>
              <a:t> </a:t>
            </a:r>
            <a:r>
              <a:rPr lang="en-US" sz="1800" b="1">
                <a:latin typeface="Times New Roman" panose="02020603050405020304" charset="0"/>
                <a:ea typeface="SimSun" panose="02010600030101010101" pitchFamily="2" charset="-122"/>
              </a:rPr>
              <a:t>						Submitted To:</a:t>
            </a:r>
            <a:r>
              <a:rPr lang="en-US" sz="1800" b="0">
                <a:latin typeface="Times New Roman" panose="02020603050405020304" charset="0"/>
                <a:ea typeface="SimSun" panose="02010600030101010101" pitchFamily="2" charset="-122"/>
              </a:rPr>
              <a:t>						Pranab bandhu Nath</a:t>
            </a:r>
            <a:r>
              <a:rPr lang="en-US" sz="1800" b="0">
                <a:solidFill>
                  <a:srgbClr val="000000"/>
                </a:solidFill>
                <a:latin typeface="Times New Roman" panose="02020603050405020304" charset="0"/>
                <a:cs typeface="Calibri" panose="020F0502020204030204" charset="0"/>
              </a:rPr>
              <a:t>                                                           				</a:t>
            </a:r>
            <a:r>
              <a:rPr lang="en-US" sz="1800" b="0">
                <a:latin typeface="Times New Roman" panose="02020603050405020304" charset="0"/>
                <a:ea typeface="SimSun" panose="02010600030101010101" pitchFamily="2" charset="-122"/>
              </a:rPr>
              <a:t>Senior lecturer of CSE at City University</a:t>
            </a:r>
            <a:r>
              <a:rPr lang="en-US" sz="1800" b="0">
                <a:latin typeface="Calibri" panose="020F0502020204030204" charset="0"/>
                <a:ea typeface="SimSun" panose="02010600030101010101" pitchFamily="2" charset="-122"/>
                <a:cs typeface="Times New Roman" panose="02020603050405020304" charset="0"/>
              </a:rPr>
              <a:t>  </a:t>
            </a:r>
            <a:r>
              <a:rPr lang="en-US" sz="1800" b="0">
                <a:latin typeface="Times New Roman" panose="02020603050405020304" charset="0"/>
                <a:ea typeface="SimSun" panose="02010600030101010101" pitchFamily="2" charset="-122"/>
              </a:rPr>
              <a:t> 				Submission Date: 11/22/2020</a:t>
            </a:r>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69545"/>
            <a:ext cx="12191365" cy="645160"/>
          </a:xfrm>
          <a:prstGeom prst="rect">
            <a:avLst/>
          </a:prstGeom>
          <a:noFill/>
        </p:spPr>
        <p:txBody>
          <a:bodyPr wrap="square" rtlCol="0">
            <a:spAutoFit/>
          </a:bodyPr>
          <a:p>
            <a:pPr algn="ctr"/>
            <a:r>
              <a:rPr lang="en-US" sz="3600" b="1" u="sng">
                <a:effectLst>
                  <a:outerShdw blurRad="38100" dist="38100" dir="2700000" algn="tl">
                    <a:srgbClr val="000000">
                      <a:alpha val="43137"/>
                    </a:srgbClr>
                  </a:outerShdw>
                </a:effectLst>
              </a:rPr>
              <a:t>Star Topology</a:t>
            </a:r>
            <a:endParaRPr lang="en-US" sz="3600" b="1" u="sng">
              <a:effectLst>
                <a:outerShdw blurRad="38100" dist="38100" dir="2700000" algn="tl">
                  <a:srgbClr val="000000">
                    <a:alpha val="43137"/>
                  </a:srgbClr>
                </a:outerShdw>
              </a:effectLst>
            </a:endParaRPr>
          </a:p>
        </p:txBody>
      </p:sp>
      <p:sp>
        <p:nvSpPr>
          <p:cNvPr id="4" name="Text Box 3"/>
          <p:cNvSpPr txBox="1"/>
          <p:nvPr/>
        </p:nvSpPr>
        <p:spPr>
          <a:xfrm>
            <a:off x="739775" y="1467485"/>
            <a:ext cx="10516870" cy="4707890"/>
          </a:xfrm>
          <a:prstGeom prst="rect">
            <a:avLst/>
          </a:prstGeom>
          <a:noFill/>
        </p:spPr>
        <p:txBody>
          <a:bodyPr wrap="square" rtlCol="0">
            <a:spAutoFit/>
          </a:bodyPr>
          <a:p>
            <a:pPr marL="342900" indent="-342900">
              <a:buFont typeface="Wingdings" panose="05000000000000000000" charset="0"/>
              <a:buChar char="Ø"/>
            </a:pPr>
            <a:r>
              <a:rPr lang="en-US" sz="2000">
                <a:effectLst/>
              </a:rPr>
              <a:t>Star topologies are common.it allow us to manage our entire network from a single location.</a:t>
            </a:r>
            <a:endParaRPr lang="en-US" sz="2000">
              <a:effectLst/>
            </a:endParaRPr>
          </a:p>
          <a:p>
            <a:pPr marL="342900" indent="-342900">
              <a:buFont typeface="Wingdings" panose="05000000000000000000" charset="0"/>
              <a:buChar char="Ø"/>
            </a:pPr>
            <a:r>
              <a:rPr lang="en-US" sz="2000">
                <a:effectLst/>
              </a:rPr>
              <a:t>Because each of the nodes is independently connected to the central hub,switcch.</a:t>
            </a:r>
            <a:endParaRPr lang="en-US" sz="2000">
              <a:effectLst/>
            </a:endParaRPr>
          </a:p>
          <a:p>
            <a:pPr marL="342900" indent="-342900">
              <a:buFont typeface="Wingdings" panose="05000000000000000000" charset="0"/>
              <a:buChar char="Ø"/>
            </a:pPr>
            <a:r>
              <a:rPr lang="en-US" sz="2000">
                <a:effectLst/>
              </a:rPr>
              <a:t>if one connection is fall down, the rest of the network will continue functioning unaffected,</a:t>
            </a:r>
            <a:endParaRPr lang="en-US" sz="2000">
              <a:effectLst/>
            </a:endParaRPr>
          </a:p>
          <a:p>
            <a:pPr marL="342900" indent="-342900">
              <a:buFont typeface="Wingdings" panose="05000000000000000000" charset="0"/>
              <a:buChar char="Ø"/>
            </a:pPr>
            <a:endParaRPr lang="en-US" sz="2000">
              <a:effectLst/>
            </a:endParaRPr>
          </a:p>
          <a:p>
            <a:pPr marL="342900" indent="-342900">
              <a:buFont typeface="Wingdings" panose="05000000000000000000" charset="0"/>
              <a:buChar char="Ø"/>
            </a:pPr>
            <a:r>
              <a:rPr lang="en-US" sz="2000">
                <a:effectLst/>
              </a:rPr>
              <a:t>making the star topology a stable and secure network layout.</a:t>
            </a:r>
            <a:endParaRPr lang="en-US" sz="2000">
              <a:effectLst/>
            </a:endParaRPr>
          </a:p>
          <a:p>
            <a:pPr marL="342900" indent="-342900">
              <a:buFont typeface="Wingdings" panose="05000000000000000000" charset="0"/>
              <a:buChar char="Ø"/>
            </a:pPr>
            <a:endParaRPr lang="en-US" sz="2000">
              <a:effectLst/>
            </a:endParaRPr>
          </a:p>
          <a:p>
            <a:pPr marL="342900" indent="-342900">
              <a:buFont typeface="Wingdings" panose="05000000000000000000" charset="0"/>
              <a:buChar char="Ø"/>
            </a:pPr>
            <a:r>
              <a:rPr lang="en-US" sz="2000">
                <a:effectLst/>
              </a:rPr>
              <a:t>Additionally, devices can be added, removed, and modified without taking the entire network offline.</a:t>
            </a:r>
            <a:endParaRPr lang="en-US" sz="2000">
              <a:effectLst/>
            </a:endParaRPr>
          </a:p>
          <a:p>
            <a:pPr marL="342900" indent="-342900">
              <a:buFont typeface="Wingdings" panose="05000000000000000000" charset="0"/>
              <a:buChar char="Ø"/>
            </a:pPr>
            <a:endParaRPr lang="en-US" sz="2000">
              <a:effectLst/>
            </a:endParaRPr>
          </a:p>
          <a:p>
            <a:pPr marL="342900" indent="-342900">
              <a:buFont typeface="Wingdings" panose="05000000000000000000" charset="0"/>
              <a:buChar char="Ø"/>
            </a:pPr>
            <a:r>
              <a:rPr lang="en-US" sz="2000">
                <a:effectLst/>
              </a:rPr>
              <a:t>On the physical side, the structure of the star topology uses relatively little cabling to fully connect the network, which allows for both straightforward setup and management over time.</a:t>
            </a:r>
            <a:endParaRPr lang="en-US" sz="2000">
              <a:effectLst/>
            </a:endParaRPr>
          </a:p>
          <a:p>
            <a:pPr marL="342900" indent="-342900">
              <a:buFont typeface="Wingdings" panose="05000000000000000000" charset="0"/>
              <a:buChar char="Ø"/>
            </a:pPr>
            <a:r>
              <a:rPr lang="en-US" sz="2000">
                <a:effectLst/>
              </a:rPr>
              <a:t>The simplicity of the network design makes life easier for administrators, too, because it’s easy to identify where errors or performance issues are occurring.</a:t>
            </a:r>
            <a:endParaRPr lang="en-US" sz="200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90500"/>
            <a:ext cx="12192000" cy="583565"/>
          </a:xfrm>
          <a:prstGeom prst="rect">
            <a:avLst/>
          </a:prstGeom>
          <a:noFill/>
          <a:ln w="9525">
            <a:noFill/>
          </a:ln>
        </p:spPr>
        <p:txBody>
          <a:bodyPr wrap="square">
            <a:spAutoFit/>
          </a:bodyPr>
          <a:p>
            <a:pPr indent="0" algn="ctr"/>
            <a:r>
              <a:rPr lang="en-US" sz="3200" b="1" u="sng">
                <a:solidFill>
                  <a:srgbClr val="EEECE1"/>
                </a:solidFill>
                <a:effectLst>
                  <a:outerShdw blurRad="38100" dist="38100" dir="2700000" algn="tl">
                    <a:srgbClr val="000000">
                      <a:alpha val="43137"/>
                    </a:srgbClr>
                  </a:outerShdw>
                </a:effectLst>
                <a:latin typeface="Times New Roman" panose="02020603050405020304" charset="0"/>
              </a:rPr>
              <a:t>Design &amp; Feature</a:t>
            </a:r>
            <a:endParaRPr lang="en-US" sz="3200" b="1" u="sng">
              <a:solidFill>
                <a:srgbClr val="EEECE1"/>
              </a:solidFill>
              <a:effectLst>
                <a:outerShdw blurRad="38100" dist="38100" dir="2700000" algn="tl">
                  <a:srgbClr val="000000">
                    <a:alpha val="43137"/>
                  </a:srgbClr>
                </a:outerShdw>
              </a:effectLst>
              <a:latin typeface="Times New Roman" panose="02020603050405020304" charset="0"/>
            </a:endParaRPr>
          </a:p>
        </p:txBody>
      </p:sp>
      <p:sp>
        <p:nvSpPr>
          <p:cNvPr id="5" name="Text Box 4"/>
          <p:cNvSpPr txBox="1"/>
          <p:nvPr/>
        </p:nvSpPr>
        <p:spPr>
          <a:xfrm>
            <a:off x="1227455" y="978535"/>
            <a:ext cx="7845425" cy="4399915"/>
          </a:xfrm>
          <a:prstGeom prst="rect">
            <a:avLst/>
          </a:prstGeom>
          <a:noFill/>
          <a:ln w="9525">
            <a:noFill/>
          </a:ln>
        </p:spPr>
        <p:txBody>
          <a:bodyPr wrap="square">
            <a:spAutoFit/>
          </a:bodyPr>
          <a:p>
            <a:pPr marL="457200" indent="-457200">
              <a:buFont typeface="Arial" panose="020B0604020202020204" pitchFamily="34" charset="0"/>
              <a:buChar char="•"/>
            </a:pPr>
            <a:r>
              <a:rPr lang="en-US" sz="2000" b="0">
                <a:cs typeface="+mn-lt"/>
              </a:rPr>
              <a:t>l Link to the connection to the internetModem FirewallSwitches2 – 24 port switches will allow for providing security and speedCable Management system to keep cables neat and organized.Cat 6 cable  </a:t>
            </a:r>
            <a:r>
              <a:rPr lang="en-US" sz="2000" b="1">
                <a:cs typeface="+mn-lt"/>
              </a:rPr>
              <a:t>Computer LAB </a:t>
            </a:r>
            <a:r>
              <a:rPr lang="en-US" sz="2000" b="0">
                <a:cs typeface="+mn-lt"/>
              </a:rPr>
              <a:t>In the ICT Ministry most of the department has there LAB. For those LAB  or training center’s computer are connected to the server with cat-6 network cable. </a:t>
            </a:r>
            <a:endParaRPr lang="en-US" sz="2000">
              <a:cs typeface="+mn-lt"/>
            </a:endParaRPr>
          </a:p>
        </p:txBody>
      </p:sp>
      <p:sp>
        <p:nvSpPr>
          <p:cNvPr id="6" name="TextBox 3"/>
          <p:cNvSpPr/>
          <p:nvPr>
            <p:custDataLst>
              <p:tags r:id="rId1"/>
            </p:custDataLst>
          </p:nvPr>
        </p:nvSpPr>
        <p:spPr>
          <a:xfrm rot="16200000">
            <a:off x="-2809240" y="2821305"/>
            <a:ext cx="6846570" cy="1226820"/>
          </a:xfrm>
          <a:prstGeom prst="rect">
            <a:avLst/>
          </a:prstGeom>
          <a:solidFill>
            <a:schemeClr val="accent1"/>
          </a:solidFill>
          <a:ln>
            <a:noFill/>
          </a:ln>
        </p:spPr>
        <p:txBody>
          <a:bodyPr vert="horz" wrap="square" lIns="121920" tIns="60960" rIns="121920" bIns="60960" numCol="1" anchor="t" anchorCtr="0" compatLnSpc="1">
            <a:normAutofit/>
          </a:bodyPr>
          <a:p>
            <a:endParaRPr lang="zh-CN" altLang="en-US" sz="2665">
              <a:solidFill>
                <a:prstClr val="black"/>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5768404" y="2245240"/>
            <a:ext cx="474917" cy="615553"/>
          </a:xfrm>
          <a:prstGeom prst="rect">
            <a:avLst/>
          </a:prstGeom>
        </p:spPr>
        <p:txBody>
          <a:bodyPr wrap="none">
            <a:normAutofit/>
          </a:bodyPr>
          <a:lstStyle/>
          <a:p>
            <a:endParaRPr lang="zh-CN" altLang="en-US" sz="3200" b="1" dirty="0">
              <a:solidFill>
                <a:schemeClr val="accent1"/>
              </a:solidFill>
              <a:sym typeface="Arial" panose="020B0604020202020204" pitchFamily="34" charset="0"/>
            </a:endParaRPr>
          </a:p>
        </p:txBody>
      </p:sp>
      <p:sp>
        <p:nvSpPr>
          <p:cNvPr id="3" name="TextBox 1"/>
          <p:cNvSpPr/>
          <p:nvPr>
            <p:custDataLst>
              <p:tags r:id="rId2"/>
            </p:custDataLst>
          </p:nvPr>
        </p:nvSpPr>
        <p:spPr>
          <a:xfrm>
            <a:off x="-24" y="3229794"/>
            <a:ext cx="12208933" cy="709040"/>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solidFill>
                <a:prstClr val="black"/>
              </a:solidFill>
            </a:endParaRPr>
          </a:p>
        </p:txBody>
      </p:sp>
      <p:sp>
        <p:nvSpPr>
          <p:cNvPr id="100" name="Text Box 99"/>
          <p:cNvSpPr txBox="1"/>
          <p:nvPr/>
        </p:nvSpPr>
        <p:spPr>
          <a:xfrm>
            <a:off x="0" y="3354070"/>
            <a:ext cx="5080000" cy="460375"/>
          </a:xfrm>
          <a:prstGeom prst="rect">
            <a:avLst/>
          </a:prstGeom>
          <a:noFill/>
          <a:ln w="9525">
            <a:noFill/>
          </a:ln>
        </p:spPr>
        <p:txBody>
          <a:bodyPr>
            <a:spAutoFit/>
          </a:bodyPr>
          <a:p>
            <a:pPr indent="0" algn="l"/>
            <a:r>
              <a:rPr lang="en-US" b="1">
                <a:solidFill>
                  <a:srgbClr val="EEECE1"/>
                </a:solidFill>
                <a:latin typeface="Times New Roman" panose="02020603050405020304" charset="0"/>
              </a:rPr>
              <a:t>Logical Diagram</a:t>
            </a:r>
            <a:endParaRPr lang="en-US"/>
          </a:p>
        </p:txBody>
      </p:sp>
      <p:pic>
        <p:nvPicPr>
          <p:cNvPr id="2" name="Picture 1" descr="C:\Users\Ashiqe\Pictures\logical.pnglogical"/>
          <p:cNvPicPr>
            <a:picLocks noChangeAspect="1"/>
          </p:cNvPicPr>
          <p:nvPr/>
        </p:nvPicPr>
        <p:blipFill>
          <a:blip r:embed="rId3"/>
          <a:srcRect/>
          <a:stretch>
            <a:fillRect/>
          </a:stretch>
        </p:blipFill>
        <p:spPr>
          <a:xfrm>
            <a:off x="4441190" y="635"/>
            <a:ext cx="3309620" cy="685800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0" name="Text Box 99"/>
          <p:cNvSpPr txBox="1"/>
          <p:nvPr/>
        </p:nvSpPr>
        <p:spPr>
          <a:xfrm>
            <a:off x="5918835" y="204470"/>
            <a:ext cx="5080000" cy="460375"/>
          </a:xfrm>
          <a:prstGeom prst="rect">
            <a:avLst/>
          </a:prstGeom>
          <a:noFill/>
          <a:ln w="9525">
            <a:noFill/>
          </a:ln>
        </p:spPr>
        <p:txBody>
          <a:bodyPr>
            <a:spAutoFit/>
          </a:bodyPr>
          <a:p>
            <a:pPr indent="0" algn="ctr"/>
            <a:r>
              <a:rPr lang="en-US" b="1" u="sng">
                <a:solidFill>
                  <a:schemeClr val="accent5">
                    <a:lumMod val="50000"/>
                  </a:schemeClr>
                </a:solidFill>
                <a:effectLst>
                  <a:outerShdw blurRad="38100" dist="38100" dir="2700000" algn="tl">
                    <a:srgbClr val="000000">
                      <a:alpha val="43137"/>
                    </a:srgbClr>
                  </a:outerShdw>
                </a:effectLst>
                <a:latin typeface="Times New Roman" panose="02020603050405020304" charset="0"/>
              </a:rPr>
              <a:t>Physical Diagram</a:t>
            </a:r>
            <a:endParaRPr lang="en-US" b="1" u="sng">
              <a:solidFill>
                <a:schemeClr val="accent5">
                  <a:lumMod val="50000"/>
                </a:schemeClr>
              </a:solidFill>
              <a:effectLst>
                <a:outerShdw blurRad="38100" dist="38100" dir="2700000" algn="tl">
                  <a:srgbClr val="000000">
                    <a:alpha val="43137"/>
                  </a:srgbClr>
                </a:outerShdw>
              </a:effectLst>
              <a:latin typeface="Times New Roman" panose="02020603050405020304" charset="0"/>
            </a:endParaRPr>
          </a:p>
        </p:txBody>
      </p:sp>
      <p:pic>
        <p:nvPicPr>
          <p:cNvPr id="6" name="Picture 5" descr="test"/>
          <p:cNvPicPr>
            <a:picLocks noChangeAspect="1"/>
          </p:cNvPicPr>
          <p:nvPr/>
        </p:nvPicPr>
        <p:blipFill>
          <a:blip r:embed="rId1"/>
          <a:stretch>
            <a:fillRect/>
          </a:stretch>
        </p:blipFill>
        <p:spPr>
          <a:xfrm>
            <a:off x="2824480" y="204470"/>
            <a:ext cx="4900930" cy="6452235"/>
          </a:xfrm>
          <a:prstGeom prst="rect">
            <a:avLst/>
          </a:prstGeom>
          <a:effectLst>
            <a:outerShdw blurRad="50800" dist="50800" dir="5400000" algn="ctr" rotWithShape="0">
              <a:schemeClr val="bg2">
                <a:lumMod val="50000"/>
                <a:alpha val="100000"/>
              </a:schemeClr>
            </a:outerShdw>
          </a:effectLst>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09600" y="273600"/>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pPr algn="ctr"/>
            <a:r>
              <a:rPr lang="en-US" altLang="zh-CN" sz="4265" b="1" u="sng">
                <a:effectLst>
                  <a:outerShdw blurRad="38100" dist="38100" dir="2700000" algn="tl">
                    <a:srgbClr val="000000">
                      <a:alpha val="43137"/>
                    </a:srgbClr>
                  </a:outerShdw>
                </a:effectLst>
              </a:rPr>
              <a:t>Security Requirement</a:t>
            </a:r>
            <a:endParaRPr lang="en-US" altLang="zh-CN" sz="4265" b="1" u="sng">
              <a:effectLst>
                <a:outerShdw blurRad="38100" dist="38100" dir="2700000" algn="tl">
                  <a:srgbClr val="000000">
                    <a:alpha val="43137"/>
                  </a:srgbClr>
                </a:outerShdw>
              </a:effectLst>
            </a:endParaRPr>
          </a:p>
        </p:txBody>
      </p:sp>
      <p:sp>
        <p:nvSpPr>
          <p:cNvPr id="100" name="Text Box 99"/>
          <p:cNvSpPr txBox="1"/>
          <p:nvPr/>
        </p:nvSpPr>
        <p:spPr>
          <a:xfrm>
            <a:off x="2842895" y="1564005"/>
            <a:ext cx="8026400" cy="3969385"/>
          </a:xfrm>
          <a:prstGeom prst="rect">
            <a:avLst/>
          </a:prstGeom>
          <a:noFill/>
          <a:ln w="9525">
            <a:noFill/>
          </a:ln>
        </p:spPr>
        <p:txBody>
          <a:bodyPr wrap="square">
            <a:spAutoFit/>
          </a:bodyPr>
          <a:p>
            <a:pPr indent="0"/>
            <a:r>
              <a:rPr lang="en-US" sz="2800" b="0">
                <a:latin typeface="Arial" panose="020B0604020202020204" pitchFamily="34" charset="0"/>
                <a:cs typeface="Arial" panose="020B0604020202020204" pitchFamily="34" charset="0"/>
              </a:rPr>
              <a:t>For a Ministry there should have great security system.  Like  A firewall will be used so unauthorized use will be restricted. Part of the security will be user accounts and passwords that will give limited access. There will be different access capabilities for network managers and users.secure devices, password protected, and monitoring system,</a:t>
            </a:r>
            <a:endParaRPr lang="en-US" sz="2800">
              <a:latin typeface="Arial" panose="020B0604020202020204" pitchFamily="34" charset="0"/>
              <a:cs typeface="Arial" panose="020B0604020202020204" pitchFamily="34" charset="0"/>
            </a:endParaRPr>
          </a:p>
        </p:txBody>
      </p:sp>
      <p:pic>
        <p:nvPicPr>
          <p:cNvPr id="5" name="Content Placeholder 4" descr="C:\Users\Ashiqe\Downloads\Security-Approved-icon.pngSecurity-Approved-icon"/>
          <p:cNvPicPr>
            <a:picLocks noChangeAspect="1"/>
          </p:cNvPicPr>
          <p:nvPr>
            <p:ph sz="quarter" idx="13"/>
          </p:nvPr>
        </p:nvPicPr>
        <p:blipFill>
          <a:blip r:embed="rId2"/>
          <a:srcRect/>
          <a:stretch>
            <a:fillRect/>
          </a:stretch>
        </p:blipFill>
        <p:spPr>
          <a:xfrm>
            <a:off x="176530" y="2009140"/>
            <a:ext cx="2438400" cy="2438400"/>
          </a:xfrm>
          <a:prstGeom prst="rect">
            <a:avLst/>
          </a:prstGeom>
        </p:spPr>
      </p:pic>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 name="Content Placeholder 2" descr="556"/>
          <p:cNvPicPr>
            <a:picLocks noChangeAspect="1"/>
          </p:cNvPicPr>
          <p:nvPr>
            <p:ph sz="quarter" idx="13"/>
          </p:nvPr>
        </p:nvPicPr>
        <p:blipFill>
          <a:blip r:embed="rId1"/>
          <a:stretch>
            <a:fillRect/>
          </a:stretch>
        </p:blipFill>
        <p:spPr>
          <a:xfrm>
            <a:off x="0" y="0"/>
            <a:ext cx="7103745" cy="6858000"/>
          </a:xfrm>
          <a:prstGeom prst="rect">
            <a:avLst/>
          </a:prstGeom>
        </p:spPr>
      </p:pic>
      <p:sp>
        <p:nvSpPr>
          <p:cNvPr id="4" name="Text Box 3"/>
          <p:cNvSpPr txBox="1"/>
          <p:nvPr/>
        </p:nvSpPr>
        <p:spPr>
          <a:xfrm>
            <a:off x="7103745" y="1497330"/>
            <a:ext cx="5088255" cy="3415030"/>
          </a:xfrm>
          <a:prstGeom prst="rect">
            <a:avLst/>
          </a:prstGeom>
          <a:noFill/>
        </p:spPr>
        <p:txBody>
          <a:bodyPr wrap="square" rtlCol="0">
            <a:spAutoFit/>
          </a:bodyPr>
          <a:p>
            <a:r>
              <a:rPr lang="en-US"/>
              <a:t>For every Ministry or company</a:t>
            </a:r>
            <a:endParaRPr lang="en-US"/>
          </a:p>
          <a:p>
            <a:r>
              <a:rPr lang="en-US"/>
              <a:t>should have there own server system. similarly ICT Ministry</a:t>
            </a:r>
            <a:endParaRPr lang="en-US"/>
          </a:p>
          <a:p>
            <a:r>
              <a:rPr lang="en-US"/>
              <a:t>also has some server like</a:t>
            </a:r>
            <a:endParaRPr lang="en-US"/>
          </a:p>
          <a:p>
            <a:pPr marL="1257300" lvl="2" indent="-342900">
              <a:buFont typeface="Arial" panose="020B0604020202020204" pitchFamily="34" charset="0"/>
              <a:buChar char="•"/>
            </a:pPr>
            <a:r>
              <a:rPr lang="en-US"/>
              <a:t>Mail Server</a:t>
            </a:r>
            <a:endParaRPr lang="en-US"/>
          </a:p>
          <a:p>
            <a:pPr marL="1257300" lvl="2" indent="-342900">
              <a:buFont typeface="Arial" panose="020B0604020202020204" pitchFamily="34" charset="0"/>
              <a:buChar char="•"/>
            </a:pPr>
            <a:r>
              <a:rPr lang="en-US"/>
              <a:t>DNS Server</a:t>
            </a:r>
            <a:endParaRPr lang="en-US"/>
          </a:p>
          <a:p>
            <a:pPr marL="1257300" lvl="2" indent="-342900">
              <a:buFont typeface="Arial" panose="020B0604020202020204" pitchFamily="34" charset="0"/>
              <a:buChar char="•"/>
            </a:pPr>
            <a:r>
              <a:rPr lang="en-US"/>
              <a:t>Web Server</a:t>
            </a:r>
            <a:endParaRPr lang="en-US"/>
          </a:p>
          <a:p>
            <a:pPr marL="1257300" lvl="2" indent="-342900">
              <a:buFont typeface="Arial" panose="020B0604020202020204" pitchFamily="34" charset="0"/>
              <a:buChar char="•"/>
            </a:pPr>
            <a:r>
              <a:rPr lang="en-US"/>
              <a:t>File server</a:t>
            </a:r>
            <a:endParaRPr lang="en-US"/>
          </a:p>
          <a:p>
            <a:pPr marL="1257300" lvl="2" indent="-342900">
              <a:buFont typeface="Arial" panose="020B0604020202020204" pitchFamily="34" charset="0"/>
              <a:buChar char="•"/>
            </a:pPr>
            <a:r>
              <a:rPr lang="en-US"/>
              <a:t>Security Server</a:t>
            </a:r>
            <a:endParaRPr lang="en-US"/>
          </a:p>
        </p:txBody>
      </p:sp>
      <p:sp>
        <p:nvSpPr>
          <p:cNvPr id="2" name="Text Box 1"/>
          <p:cNvSpPr txBox="1"/>
          <p:nvPr/>
        </p:nvSpPr>
        <p:spPr>
          <a:xfrm>
            <a:off x="7104380" y="298450"/>
            <a:ext cx="5088255" cy="645160"/>
          </a:xfrm>
          <a:prstGeom prst="rect">
            <a:avLst/>
          </a:prstGeom>
          <a:noFill/>
        </p:spPr>
        <p:txBody>
          <a:bodyPr wrap="square" rtlCol="0">
            <a:spAutoFit/>
          </a:bodyPr>
          <a:p>
            <a:pPr algn="ctr"/>
            <a:r>
              <a:rPr lang="en-US" sz="3600" b="1" u="sng">
                <a:effectLst/>
              </a:rPr>
              <a:t>Server System</a:t>
            </a:r>
            <a:endParaRPr lang="en-US" sz="3600" b="1" u="sng">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09600" y="273600"/>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pPr algn="ctr"/>
            <a:r>
              <a:rPr lang="en-US" altLang="zh-CN" sz="4265" b="1" u="sng">
                <a:effectLst>
                  <a:outerShdw blurRad="38100" dist="38100" dir="2700000" algn="tl">
                    <a:srgbClr val="000000">
                      <a:alpha val="43137"/>
                    </a:srgbClr>
                  </a:outerShdw>
                </a:effectLst>
              </a:rPr>
              <a:t>Requirement’s</a:t>
            </a:r>
            <a:endParaRPr lang="en-US" altLang="zh-CN" sz="4265" b="1" u="sng">
              <a:effectLst>
                <a:outerShdw blurRad="38100" dist="38100" dir="2700000" algn="tl">
                  <a:srgbClr val="000000">
                    <a:alpha val="43137"/>
                  </a:srgbClr>
                </a:outerShdw>
              </a:effectLst>
            </a:endParaRPr>
          </a:p>
        </p:txBody>
      </p:sp>
      <p:sp>
        <p:nvSpPr>
          <p:cNvPr id="100" name="Text Box 99"/>
          <p:cNvSpPr txBox="1"/>
          <p:nvPr/>
        </p:nvSpPr>
        <p:spPr>
          <a:xfrm>
            <a:off x="975995" y="1054100"/>
            <a:ext cx="9983470" cy="5015865"/>
          </a:xfrm>
          <a:prstGeom prst="rect">
            <a:avLst/>
          </a:prstGeom>
          <a:noFill/>
          <a:ln w="9525">
            <a:noFill/>
          </a:ln>
        </p:spPr>
        <p:txBody>
          <a:bodyPr wrap="square">
            <a:spAutoFit/>
          </a:bodyPr>
          <a:p>
            <a:pPr marL="229235" indent="-229235"/>
            <a:r>
              <a:rPr lang="en-US" sz="2000" b="1">
                <a:effectLst>
                  <a:outerShdw blurRad="38100" dist="38100" dir="2700000" algn="tl">
                    <a:srgbClr val="000000">
                      <a:alpha val="43137"/>
                    </a:srgbClr>
                  </a:outerShdw>
                </a:effectLst>
                <a:latin typeface="Symbol" panose="05050102010706020507" charset="0"/>
              </a:rPr>
              <a:t>· </a:t>
            </a:r>
            <a:r>
              <a:rPr lang="en-US" sz="2000" b="1">
                <a:effectLst>
                  <a:outerShdw blurRad="38100" dist="38100" dir="2700000" algn="tl">
                    <a:srgbClr val="000000">
                      <a:alpha val="43137"/>
                    </a:srgbClr>
                  </a:outerShdw>
                </a:effectLst>
                <a:latin typeface="Calibri" panose="020F0502020204030204" charset="0"/>
                <a:cs typeface="Times New Roman" panose="02020603050405020304" charset="0"/>
              </a:rPr>
              <a:t>Software</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• Microsoft Windows  10 Professional on all computer workstations• Microsoft Server 2019 on the server (network operating system)• AVAST  Anti-virus software on all servers administrative and also for LAB• Microsoft Office 2020• All updates and service packs installed</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Multi-function devices (print, copy, fax, scan)</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Switches</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Wireless access points</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Cabling and connectors(RJ-45)</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All connections as needed</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Workstations</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Server</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Router</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Firewall</a:t>
            </a:r>
            <a:r>
              <a:rPr lang="en-US" sz="2000" b="0">
                <a:effectLst>
                  <a:outerShdw blurRad="38100" dist="38100" dir="2700000" algn="tl">
                    <a:srgbClr val="000000">
                      <a:alpha val="43137"/>
                    </a:srgbClr>
                  </a:outerShdw>
                </a:effectLst>
                <a:latin typeface="Symbol" panose="05050102010706020507" charset="0"/>
              </a:rPr>
              <a:t>· </a:t>
            </a: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CCTV</a:t>
            </a:r>
            <a:endParaRPr lang="en-US" sz="2000">
              <a:effectLst>
                <a:outerShdw blurRad="38100" dist="38100" dir="2700000" algn="tl">
                  <a:srgbClr val="000000">
                    <a:alpha val="43137"/>
                  </a:srgbClr>
                </a:outerShdw>
              </a:effectLst>
            </a:endParaRPr>
          </a:p>
        </p:txBody>
      </p:sp>
    </p:spTree>
    <p:custDataLst>
      <p:tags r:id="rId2"/>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09600" y="62780"/>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pPr algn="ctr"/>
            <a:r>
              <a:rPr lang="en-US" altLang="zh-CN" sz="3600" b="1" u="sng">
                <a:effectLst>
                  <a:outerShdw blurRad="38100" dist="38100" dir="2700000" algn="tl">
                    <a:srgbClr val="000000">
                      <a:alpha val="43137"/>
                    </a:srgbClr>
                  </a:outerShdw>
                </a:effectLst>
              </a:rPr>
              <a:t>Equipment price</a:t>
            </a:r>
            <a:endParaRPr lang="en-US" altLang="zh-CN" sz="3600" b="1" u="sng">
              <a:effectLst>
                <a:outerShdw blurRad="38100" dist="38100" dir="2700000" algn="tl">
                  <a:srgbClr val="000000">
                    <a:alpha val="43137"/>
                  </a:srgbClr>
                </a:outerShdw>
              </a:effectLst>
            </a:endParaRPr>
          </a:p>
        </p:txBody>
      </p:sp>
      <p:graphicFrame>
        <p:nvGraphicFramePr>
          <p:cNvPr id="27" name="Table 26"/>
          <p:cNvGraphicFramePr/>
          <p:nvPr/>
        </p:nvGraphicFramePr>
        <p:xfrm>
          <a:off x="1240790" y="887095"/>
          <a:ext cx="8531860" cy="5284470"/>
        </p:xfrm>
        <a:graphic>
          <a:graphicData uri="http://schemas.openxmlformats.org/drawingml/2006/table">
            <a:tbl>
              <a:tblPr firstRow="1" bandRow="1">
                <a:tableStyleId>{5C22544A-7EE6-4342-B048-85BDC9FD1C3A}</a:tableStyleId>
              </a:tblPr>
              <a:tblGrid>
                <a:gridCol w="2132965"/>
                <a:gridCol w="2132965"/>
                <a:gridCol w="2132965"/>
                <a:gridCol w="2132965"/>
              </a:tblGrid>
              <a:tr h="356235">
                <a:tc>
                  <a:txBody>
                    <a:bodyPr/>
                    <a:p>
                      <a:pPr indent="0" algn="ctr">
                        <a:buNone/>
                      </a:pPr>
                      <a:r>
                        <a:rPr lang="en-US" sz="2000" b="1">
                          <a:solidFill>
                            <a:schemeClr val="accent5">
                              <a:lumMod val="50000"/>
                            </a:schemeClr>
                          </a:solidFill>
                          <a:latin typeface="Calibri" panose="020F0502020204030204" charset="0"/>
                          <a:cs typeface="Calibri" panose="020F0502020204030204" charset="0"/>
                        </a:rPr>
                        <a:t>Hardware</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Per Unit Cost</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Quantity</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Total Cost</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914400">
                <a:tc>
                  <a:txBody>
                    <a:bodyPr/>
                    <a:p>
                      <a:pPr indent="0" algn="ctr">
                        <a:buNone/>
                      </a:pPr>
                      <a:r>
                        <a:rPr lang="en-US" sz="2000" b="0">
                          <a:solidFill>
                            <a:schemeClr val="accent5">
                              <a:lumMod val="50000"/>
                            </a:schemeClr>
                          </a:solidFill>
                          <a:latin typeface="Calibri" panose="020F0502020204030204" charset="0"/>
                          <a:cs typeface="Calibri" panose="020F0502020204030204" charset="0"/>
                        </a:rPr>
                        <a:t>Cisco 2811 Integrated Services Router</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42394</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1</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42394</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609600">
                <a:tc>
                  <a:txBody>
                    <a:bodyPr/>
                    <a:p>
                      <a:pPr indent="0" algn="ctr">
                        <a:buNone/>
                      </a:pPr>
                      <a:r>
                        <a:rPr lang="en-US" sz="2000" b="0">
                          <a:solidFill>
                            <a:schemeClr val="accent5">
                              <a:lumMod val="50000"/>
                            </a:schemeClr>
                          </a:solidFill>
                          <a:latin typeface="Calibri" panose="020F0502020204030204" charset="0"/>
                          <a:cs typeface="Calibri" panose="020F0502020204030204" charset="0"/>
                        </a:rPr>
                        <a:t>Cisco Catalyst 6509-E Switch</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36,500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14</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511000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356235">
                <a:tc>
                  <a:txBody>
                    <a:bodyPr/>
                    <a:p>
                      <a:pPr indent="0" algn="ctr">
                        <a:buNone/>
                      </a:pPr>
                      <a:r>
                        <a:rPr lang="en-US" sz="2000" b="0">
                          <a:solidFill>
                            <a:schemeClr val="accent5">
                              <a:lumMod val="50000"/>
                            </a:schemeClr>
                          </a:solidFill>
                          <a:latin typeface="Calibri" panose="020F0502020204030204" charset="0"/>
                          <a:cs typeface="Calibri" panose="020F0502020204030204" charset="0"/>
                        </a:rPr>
                        <a:t>CISCO IOT WEBCAM</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3500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20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70000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914400">
                <a:tc>
                  <a:txBody>
                    <a:bodyPr/>
                    <a:p>
                      <a:pPr indent="0" algn="ctr">
                        <a:buNone/>
                      </a:pPr>
                      <a:r>
                        <a:rPr lang="en-US" sz="2000" b="0">
                          <a:solidFill>
                            <a:schemeClr val="accent5">
                              <a:lumMod val="50000"/>
                            </a:schemeClr>
                          </a:solidFill>
                          <a:latin typeface="Calibri" panose="020F0502020204030204" charset="0"/>
                          <a:cs typeface="Calibri" panose="020F0502020204030204" charset="0"/>
                        </a:rPr>
                        <a:t>Copper Straight Through Cat6 Utp Network Cable</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5500/roll</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10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55000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609600">
                <a:tc>
                  <a:txBody>
                    <a:bodyPr/>
                    <a:p>
                      <a:pPr indent="0" algn="ctr">
                        <a:buNone/>
                      </a:pPr>
                      <a:r>
                        <a:rPr lang="en-US" sz="2000" b="0">
                          <a:solidFill>
                            <a:schemeClr val="accent5">
                              <a:lumMod val="50000"/>
                            </a:schemeClr>
                          </a:solidFill>
                          <a:latin typeface="Calibri" panose="020F0502020204030204" charset="0"/>
                          <a:cs typeface="Calibri" panose="020F0502020204030204" charset="0"/>
                        </a:rPr>
                        <a:t>D-link Cat-6 RJ45 Cable Connector</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13.75</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250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3437</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609600">
                <a:tc>
                  <a:txBody>
                    <a:bodyPr/>
                    <a:p>
                      <a:pPr indent="0" algn="ctr">
                        <a:buNone/>
                      </a:pPr>
                      <a:r>
                        <a:rPr lang="en-US" sz="2000" b="0">
                          <a:solidFill>
                            <a:schemeClr val="accent5">
                              <a:lumMod val="50000"/>
                            </a:schemeClr>
                          </a:solidFill>
                          <a:latin typeface="Calibri" panose="020F0502020204030204" charset="0"/>
                          <a:cs typeface="Calibri" panose="020F0502020204030204" charset="0"/>
                        </a:rPr>
                        <a:t>linksys wrt300N router </a:t>
                      </a:r>
                      <a:endParaRPr lang="en-US" sz="2000" b="0">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4000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1</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cs typeface="Calibri" panose="020F0502020204030204" charset="0"/>
                        </a:rPr>
                        <a:t>4000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r h="914400">
                <a:tc>
                  <a:txBody>
                    <a:bodyPr/>
                    <a:p>
                      <a:pPr algn="ctr">
                        <a:buClrTx/>
                        <a:buSzTx/>
                        <a:buFontTx/>
                        <a:buNone/>
                      </a:pPr>
                      <a:r>
                        <a:rPr lang="en-US" sz="2000" b="0">
                          <a:solidFill>
                            <a:schemeClr val="accent5">
                              <a:lumMod val="50000"/>
                            </a:schemeClr>
                          </a:solidFill>
                          <a:latin typeface="Calibri" panose="020F0502020204030204" charset="0"/>
                          <a:cs typeface="Calibri" panose="020F0502020204030204" charset="0"/>
                        </a:rPr>
                        <a:t>Dell EMC PowerEdge T140 8GB Tower Server</a:t>
                      </a:r>
                      <a:endParaRPr lang="en-US" sz="2000" b="0">
                        <a:solidFill>
                          <a:schemeClr val="accent5">
                            <a:lumMod val="50000"/>
                          </a:schemeClr>
                        </a:solidFill>
                        <a:latin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ea typeface="Calibri" panose="020F0502020204030204" charset="0"/>
                          <a:cs typeface="Calibri" panose="020F0502020204030204" charset="0"/>
                        </a:rPr>
                        <a:t>110,000</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ea typeface="Calibri" panose="020F0502020204030204" charset="0"/>
                          <a:cs typeface="Calibri" panose="020F0502020204030204" charset="0"/>
                        </a:rPr>
                        <a:t>11</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c>
                  <a:txBody>
                    <a:bodyPr/>
                    <a:p>
                      <a:pPr indent="0" algn="ctr">
                        <a:buNone/>
                      </a:pPr>
                      <a:r>
                        <a:rPr lang="en-US" sz="2000" b="1">
                          <a:solidFill>
                            <a:schemeClr val="accent5">
                              <a:lumMod val="50000"/>
                            </a:schemeClr>
                          </a:solidFill>
                          <a:latin typeface="Calibri" panose="020F0502020204030204" charset="0"/>
                          <a:ea typeface="Calibri" panose="020F0502020204030204" charset="0"/>
                          <a:cs typeface="Calibri" panose="020F0502020204030204" charset="0"/>
                        </a:rPr>
                        <a:t>7,297,334</a:t>
                      </a:r>
                      <a:endParaRPr lang="en-US" sz="2000" b="1">
                        <a:solidFill>
                          <a:schemeClr val="accent5">
                            <a:lumMod val="50000"/>
                          </a:schemeClr>
                        </a:solidFill>
                        <a:latin typeface="Calibri" panose="020F0502020204030204" charset="0"/>
                        <a:ea typeface="Calibri" panose="020F0502020204030204" charset="0"/>
                        <a:cs typeface="Calibri" panose="020F0502020204030204" charset="0"/>
                      </a:endParaRPr>
                    </a:p>
                  </a:txBody>
                  <a:tcPr marL="0" marR="0" marT="0" marB="0" vert="horz" anchor="ctr" anchorCtr="0"/>
                </a:tc>
              </a:tr>
            </a:tbl>
          </a:graphicData>
        </a:graphic>
      </p:graphicFrame>
      <p:graphicFrame>
        <p:nvGraphicFramePr>
          <p:cNvPr id="2" name="Table 1"/>
          <p:cNvGraphicFramePr/>
          <p:nvPr/>
        </p:nvGraphicFramePr>
        <p:xfrm>
          <a:off x="1238885" y="6286500"/>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n-US">
                          <a:solidFill>
                            <a:schemeClr val="tx1"/>
                          </a:solidFill>
                        </a:rPr>
                        <a:t>Total price :                                                                                        </a:t>
                      </a:r>
                      <a:r>
                        <a:rPr lang="en-US">
                          <a:solidFill>
                            <a:schemeClr val="bg2">
                              <a:lumMod val="50000"/>
                            </a:schemeClr>
                          </a:solidFill>
                        </a:rPr>
                        <a:t>7,983,165</a:t>
                      </a:r>
                      <a:endParaRPr lang="en-US">
                        <a:solidFill>
                          <a:schemeClr val="bg2">
                            <a:lumMod val="50000"/>
                          </a:schemeClr>
                        </a:solidFill>
                      </a:endParaRPr>
                    </a:p>
                  </a:txBody>
                  <a:tcPr/>
                </a:tc>
              </a:tr>
            </a:tbl>
          </a:graphicData>
        </a:graphic>
      </p:graphicFrame>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609600" y="273600"/>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pPr algn="ctr"/>
            <a:r>
              <a:rPr lang="en-US" altLang="zh-CN" sz="4265" b="1" u="sng">
                <a:effectLst>
                  <a:outerShdw blurRad="38100" dist="38100" dir="2700000" algn="tl">
                    <a:srgbClr val="000000">
                      <a:alpha val="43137"/>
                    </a:srgbClr>
                  </a:outerShdw>
                </a:effectLst>
              </a:rPr>
              <a:t>Connectivity</a:t>
            </a:r>
            <a:endParaRPr lang="en-US" altLang="zh-CN" sz="4265" b="1" u="sng">
              <a:effectLst>
                <a:outerShdw blurRad="38100" dist="38100" dir="2700000" algn="tl">
                  <a:srgbClr val="000000">
                    <a:alpha val="43137"/>
                  </a:srgbClr>
                </a:outerShdw>
              </a:effectLst>
            </a:endParaRPr>
          </a:p>
        </p:txBody>
      </p:sp>
      <p:sp>
        <p:nvSpPr>
          <p:cNvPr id="100" name="Text Box 99"/>
          <p:cNvSpPr txBox="1"/>
          <p:nvPr/>
        </p:nvSpPr>
        <p:spPr>
          <a:xfrm>
            <a:off x="1438275" y="1219200"/>
            <a:ext cx="7197725" cy="4831080"/>
          </a:xfrm>
          <a:prstGeom prst="rect">
            <a:avLst/>
          </a:prstGeom>
          <a:noFill/>
          <a:ln w="9525">
            <a:noFill/>
          </a:ln>
        </p:spPr>
        <p:txBody>
          <a:bodyPr wrap="square">
            <a:spAutoFit/>
          </a:bodyPr>
          <a:p>
            <a:pPr indent="0"/>
            <a:r>
              <a:rPr lang="en-US" sz="2800" b="0">
                <a:effectLst>
                  <a:outerShdw blurRad="38100" dist="38100" dir="2700000" algn="tl">
                    <a:srgbClr val="000000">
                      <a:alpha val="43137"/>
                    </a:srgbClr>
                  </a:outerShdw>
                </a:effectLst>
                <a:latin typeface="Calibri" panose="020F0502020204030204" charset="0"/>
                <a:cs typeface="Times New Roman" panose="02020603050405020304" charset="0"/>
              </a:rPr>
              <a:t>SMTP mail servers: Act as a relay between the Internet and the intranet mail servers. · DNS servers: Serve as the authoritative external DNS server for the enterprise and relay internal DNS requests to the Internet.  · Firewalls: Provide network-level protection of resources, provide stateful filtering of traffic, and forward VPN traffic from remote sites and users for termination</a:t>
            </a:r>
            <a:endParaRPr lang="en-US" sz="2800">
              <a:effectLst>
                <a:outerShdw blurRad="38100" dist="38100" dir="2700000" algn="tl">
                  <a:srgbClr val="000000">
                    <a:alpha val="43137"/>
                  </a:srgbClr>
                </a:outerShdw>
              </a:effectLst>
            </a:endParaRPr>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609600" y="-85"/>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pPr algn="ctr"/>
            <a:r>
              <a:rPr lang="en-US" altLang="zh-CN" sz="4265" b="1" u="sng">
                <a:effectLst>
                  <a:outerShdw blurRad="38100" dist="38100" dir="2700000" algn="tl">
                    <a:srgbClr val="000000">
                      <a:alpha val="43137"/>
                    </a:srgbClr>
                  </a:outerShdw>
                </a:effectLst>
              </a:rPr>
              <a:t>Computer assemble and Disassemble</a:t>
            </a:r>
            <a:endParaRPr lang="en-US" altLang="zh-CN" sz="4265" b="1" u="sng">
              <a:effectLst>
                <a:outerShdw blurRad="38100" dist="38100" dir="2700000" algn="tl">
                  <a:srgbClr val="000000">
                    <a:alpha val="43137"/>
                  </a:srgbClr>
                </a:outerShdw>
              </a:effectLst>
            </a:endParaRPr>
          </a:p>
        </p:txBody>
      </p:sp>
      <p:pic>
        <p:nvPicPr>
          <p:cNvPr id="28" name="Picture 27" descr="WhatsApp Image 2020-12-06 at 12.40.53 AM (1)"/>
          <p:cNvPicPr>
            <a:picLocks noChangeAspect="1"/>
          </p:cNvPicPr>
          <p:nvPr/>
        </p:nvPicPr>
        <p:blipFill>
          <a:blip r:embed="rId2"/>
          <a:stretch>
            <a:fillRect/>
          </a:stretch>
        </p:blipFill>
        <p:spPr>
          <a:xfrm>
            <a:off x="321945" y="844550"/>
            <a:ext cx="4978400" cy="6014085"/>
          </a:xfrm>
          <a:prstGeom prst="rect">
            <a:avLst/>
          </a:prstGeom>
        </p:spPr>
      </p:pic>
      <p:pic>
        <p:nvPicPr>
          <p:cNvPr id="34" name="Picture 33" descr="WhatsApp Image 2020-12-06 at 12.40.53 AM (2)"/>
          <p:cNvPicPr>
            <a:picLocks noChangeAspect="1"/>
          </p:cNvPicPr>
          <p:nvPr/>
        </p:nvPicPr>
        <p:blipFill>
          <a:blip r:embed="rId3"/>
          <a:stretch>
            <a:fillRect/>
          </a:stretch>
        </p:blipFill>
        <p:spPr>
          <a:xfrm>
            <a:off x="6776085" y="844550"/>
            <a:ext cx="4507865" cy="6011545"/>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358775" y="3840480"/>
            <a:ext cx="5053330" cy="1193165"/>
          </a:xfrm>
        </p:spPr>
        <p:txBody>
          <a:bodyPr>
            <a:normAutofit fontScale="90000"/>
          </a:bodyPr>
          <a:lstStyle/>
          <a:p>
            <a:r>
              <a:rPr lang="en-US" smtClean="0"/>
              <a:t>ICT Ministry (ICT Tower) Netwrok Design</a:t>
            </a:r>
            <a:br>
              <a:rPr lang="en-US" smtClean="0"/>
            </a:br>
            <a:r>
              <a:rPr lang="en-US" smtClean="0"/>
              <a:t>2020</a:t>
            </a:r>
            <a:endParaRPr lang="en-US" dirty="0" smtClean="0"/>
          </a:p>
        </p:txBody>
      </p:sp>
      <p:pic>
        <p:nvPicPr>
          <p:cNvPr id="2" name="Picture 1" descr="WhatsApp Image 2020-12-06 at 1.33.49 AM"/>
          <p:cNvPicPr>
            <a:picLocks noChangeAspect="1"/>
          </p:cNvPicPr>
          <p:nvPr/>
        </p:nvPicPr>
        <p:blipFill>
          <a:blip r:embed="rId2"/>
          <a:stretch>
            <a:fillRect/>
          </a:stretch>
        </p:blipFill>
        <p:spPr>
          <a:xfrm>
            <a:off x="4293235" y="0"/>
            <a:ext cx="7898765" cy="6858635"/>
          </a:xfrm>
          <a:prstGeom prst="rect">
            <a:avLst/>
          </a:prstGeom>
        </p:spPr>
      </p:pic>
    </p:spTree>
    <p:custDataLst>
      <p:tags r:id="rId3"/>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09600" y="273600"/>
            <a:ext cx="10972800" cy="945600"/>
          </a:xfrm>
          <a:prstGeom prst="rect">
            <a:avLst/>
          </a:prstGeom>
        </p:spPr>
        <p:txBody>
          <a:bodyPr vert="horz" lIns="121920" tIns="60960" rIns="121920" bIns="60960" rtlCol="0" anchor="ctr">
            <a:normAutofit/>
          </a:bodyPr>
          <a:lstStyle>
            <a:lvl1pPr>
              <a:spcBef>
                <a:spcPct val="0"/>
              </a:spcBef>
              <a:buNone/>
              <a:defRPr sz="3200">
                <a:latin typeface="+mj-lt"/>
                <a:ea typeface="+mj-ea"/>
                <a:cs typeface="+mj-cs"/>
              </a:defRPr>
            </a:lvl1pPr>
          </a:lstStyle>
          <a:p>
            <a:endParaRPr lang="zh-CN" altLang="en-US" sz="4265" dirty="0"/>
          </a:p>
        </p:txBody>
      </p:sp>
      <p:pic>
        <p:nvPicPr>
          <p:cNvPr id="6" name="Content Placeholder 5" descr="WhatsApp Image 2020-12-06 at 12.40.52 AM (1)"/>
          <p:cNvPicPr>
            <a:picLocks noChangeAspect="1"/>
          </p:cNvPicPr>
          <p:nvPr>
            <p:ph sz="half" idx="1"/>
          </p:nvPr>
        </p:nvPicPr>
        <p:blipFill>
          <a:blip r:embed="rId2"/>
          <a:stretch>
            <a:fillRect/>
          </a:stretch>
        </p:blipFill>
        <p:spPr>
          <a:xfrm>
            <a:off x="609600" y="1530350"/>
            <a:ext cx="4719320" cy="3540125"/>
          </a:xfrm>
          <a:prstGeom prst="rect">
            <a:avLst/>
          </a:prstGeom>
        </p:spPr>
      </p:pic>
      <p:pic>
        <p:nvPicPr>
          <p:cNvPr id="19" name="Content Placeholder 18" descr="WhatsApp Image 2020-12-06 at 12.40.52 AM"/>
          <p:cNvPicPr>
            <a:picLocks noChangeAspect="1"/>
          </p:cNvPicPr>
          <p:nvPr>
            <p:ph sz="half" idx="2"/>
          </p:nvPr>
        </p:nvPicPr>
        <p:blipFill>
          <a:blip r:embed="rId3"/>
          <a:stretch>
            <a:fillRect/>
          </a:stretch>
        </p:blipFill>
        <p:spPr>
          <a:xfrm>
            <a:off x="6350000" y="1530350"/>
            <a:ext cx="4739640" cy="3555365"/>
          </a:xfrm>
          <a:prstGeom prst="rect">
            <a:avLst/>
          </a:prstGeom>
        </p:spPr>
      </p:pic>
    </p:spTree>
    <p:custDataLst>
      <p:tags r:id="rId4"/>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784087" y="1732621"/>
            <a:ext cx="4860303" cy="1324328"/>
          </a:xfrm>
        </p:spPr>
        <p:txBody>
          <a:bodyPr>
            <a:normAutofit fontScale="90000"/>
          </a:bodyPr>
          <a:lstStyle/>
          <a:p>
            <a:r>
              <a:rPr lang="en-US" altLang="zh-CN" b="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altLang="zh-CN"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165" y="128816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endParaRPr lang="zh-CN" altLang="en-US" dirty="0"/>
          </a:p>
        </p:txBody>
      </p:sp>
      <p:sp>
        <p:nvSpPr>
          <p:cNvPr id="8" name="object 6"/>
          <p:cNvSpPr txBox="1"/>
          <p:nvPr/>
        </p:nvSpPr>
        <p:spPr>
          <a:xfrm>
            <a:off x="0" y="387985"/>
            <a:ext cx="12192000" cy="156210"/>
          </a:xfrm>
          <a:prstGeom prst="rect">
            <a:avLst/>
          </a:prstGeom>
        </p:spPr>
        <p:txBody>
          <a:bodyPr vert="horz" wrap="square" lIns="0" tIns="0" rIns="0" bIns="0" rtlCol="0">
            <a:spAutoFit/>
          </a:bodyPr>
          <a:p>
            <a:pPr marL="0" marR="0" algn="ctr">
              <a:lnSpc>
                <a:spcPts val="1220"/>
              </a:lnSpc>
              <a:spcBef>
                <a:spcPct val="0"/>
              </a:spcBef>
              <a:spcAft>
                <a:spcPct val="0"/>
              </a:spcAft>
            </a:pPr>
            <a:r>
              <a:rPr lang="en-US" sz="4000" b="1" u="sng">
                <a:ln w="10160">
                  <a:solidFill>
                    <a:schemeClr val="accent5"/>
                  </a:solidFill>
                  <a:prstDash val="solid"/>
                </a:ln>
                <a:solidFill>
                  <a:srgbClr val="FFFFFF"/>
                </a:solidFill>
                <a:effectLst>
                  <a:outerShdw blurRad="38100" dist="38100" dir="2700000" algn="tl">
                    <a:srgbClr val="000000">
                      <a:alpha val="43137"/>
                    </a:srgbClr>
                  </a:outerShdw>
                </a:effectLst>
                <a:latin typeface="Calibri" panose="020F0502020204030204"/>
                <a:cs typeface="Calibri" panose="020F0502020204030204"/>
              </a:rPr>
              <a:t>Table Of Content</a:t>
            </a:r>
            <a:endParaRPr lang="en-US" sz="4000" b="1" u="sng">
              <a:ln w="10160">
                <a:solidFill>
                  <a:schemeClr val="accent5"/>
                </a:solidFill>
                <a:prstDash val="solid"/>
              </a:ln>
              <a:solidFill>
                <a:srgbClr val="FFFFFF"/>
              </a:solidFill>
              <a:effectLst>
                <a:outerShdw blurRad="38100" dist="38100" dir="2700000" algn="tl">
                  <a:srgbClr val="000000">
                    <a:alpha val="43137"/>
                  </a:srgbClr>
                </a:outerShdw>
              </a:effectLst>
              <a:latin typeface="Calibri" panose="020F0502020204030204"/>
              <a:cs typeface="Calibri" panose="020F0502020204030204"/>
            </a:endParaRPr>
          </a:p>
        </p:txBody>
      </p:sp>
      <p:sp>
        <p:nvSpPr>
          <p:cNvPr id="7" name="object 6"/>
          <p:cNvSpPr txBox="1"/>
          <p:nvPr/>
        </p:nvSpPr>
        <p:spPr>
          <a:xfrm>
            <a:off x="0" y="759460"/>
            <a:ext cx="7753350" cy="411607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vert="horz" wrap="square" lIns="0" tIns="0" rIns="0" bIns="0" rtlCol="0" anchor="t" anchorCtr="1">
            <a:spAutoFit/>
          </a:bodyPr>
          <a:p>
            <a:pPr marL="285750" marR="0" indent="-285750" algn="l">
              <a:lnSpc>
                <a:spcPts val="1220"/>
              </a:lnSpc>
              <a:spcBef>
                <a:spcPct val="0"/>
              </a:spcBef>
              <a:spcAft>
                <a:spcPct val="0"/>
              </a:spcAft>
              <a:buFont typeface="Wingdings" panose="05000000000000000000" charset="0"/>
              <a:buChar char="q"/>
            </a:pP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ct val="0"/>
              </a:spcBef>
              <a:spcAft>
                <a:spcPct val="0"/>
              </a:spcAft>
              <a:buFont typeface="Wingdings" panose="05000000000000000000" charset="0"/>
              <a:buChar char="q"/>
            </a:pPr>
            <a:r>
              <a:rPr sz="1800" b="1">
                <a:effectLst>
                  <a:outerShdw blurRad="38100" dist="38100" dir="2700000" algn="tl">
                    <a:srgbClr val="000000">
                      <a:alpha val="43137"/>
                    </a:srgbClr>
                  </a:outerShdw>
                </a:effectLst>
                <a:latin typeface="Calibri" panose="020F0502020204030204"/>
                <a:cs typeface="Calibri" panose="020F0502020204030204"/>
                <a:sym typeface="+mn-ea"/>
              </a:rPr>
              <a:t>About the Authors ..............................................</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3</a:t>
            </a:r>
            <a:endParaRPr sz="1800" b="1">
              <a:effectLst>
                <a:outerShdw blurRad="38100" dist="38100" dir="2700000" algn="tl">
                  <a:srgbClr val="000000">
                    <a:alpha val="43137"/>
                  </a:srgbClr>
                </a:outerShdw>
              </a:effectLst>
              <a:latin typeface="Calibri" panose="020F0502020204030204"/>
              <a:cs typeface="Calibri" panose="020F0502020204030204"/>
              <a:sym typeface="+mn-ea"/>
            </a:endParaRPr>
          </a:p>
          <a:p>
            <a:pPr marL="285750" marR="0" indent="-285750" algn="l">
              <a:lnSpc>
                <a:spcPts val="1220"/>
              </a:lnSpc>
              <a:spcBef>
                <a:spcPct val="0"/>
              </a:spcBef>
              <a:spcAft>
                <a:spcPct val="0"/>
              </a:spcAft>
              <a:buFont typeface="Wingdings" panose="05000000000000000000" charset="0"/>
              <a:buChar char="q"/>
            </a:pPr>
            <a:endParaRPr sz="1800" b="1">
              <a:effectLst>
                <a:outerShdw blurRad="38100" dist="38100" dir="2700000" algn="tl">
                  <a:srgbClr val="000000">
                    <a:alpha val="43137"/>
                  </a:srgbClr>
                </a:outerShdw>
              </a:effectLst>
              <a:latin typeface="Calibri" panose="020F0502020204030204"/>
              <a:cs typeface="Calibri" panose="020F0502020204030204"/>
              <a:sym typeface="+mn-ea"/>
            </a:endParaRPr>
          </a:p>
          <a:p>
            <a:pPr marL="285750" marR="0" indent="-285750" algn="l">
              <a:lnSpc>
                <a:spcPts val="1220"/>
              </a:lnSpc>
              <a:spcBef>
                <a:spcPct val="0"/>
              </a:spcBef>
              <a:spcAft>
                <a:spcPct val="0"/>
              </a:spcAft>
              <a:buFont typeface="Wingdings" panose="05000000000000000000" charset="0"/>
              <a:buChar char="q"/>
            </a:pPr>
            <a:r>
              <a:rPr sz="1800" b="1">
                <a:effectLst>
                  <a:outerShdw blurRad="38100" dist="38100" dir="2700000" algn="tl">
                    <a:srgbClr val="000000">
                      <a:alpha val="43137"/>
                    </a:srgbClr>
                  </a:outerShdw>
                </a:effectLst>
                <a:latin typeface="Calibri" panose="020F0502020204030204"/>
                <a:cs typeface="Calibri" panose="020F0502020204030204"/>
                <a:sym typeface="+mn-ea"/>
              </a:rPr>
              <a:t>Executive Summary...........................................................</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4</a:t>
            </a:r>
            <a:endParaRPr sz="1800" b="1">
              <a:effectLst>
                <a:outerShdw blurRad="38100" dist="38100" dir="2700000" algn="tl">
                  <a:srgbClr val="000000">
                    <a:alpha val="43137"/>
                  </a:srgbClr>
                </a:outerShdw>
              </a:effectLst>
              <a:latin typeface="Calibri" panose="020F0502020204030204"/>
              <a:cs typeface="Calibri" panose="020F0502020204030204"/>
            </a:endParaRPr>
          </a:p>
          <a:p>
            <a:pPr marR="0" indent="0" algn="l">
              <a:lnSpc>
                <a:spcPts val="1220"/>
              </a:lnSpc>
              <a:spcBef>
                <a:spcPct val="0"/>
              </a:spcBef>
              <a:spcAft>
                <a:spcPct val="0"/>
              </a:spcAft>
              <a:buFont typeface="Wingdings" panose="05000000000000000000" charset="0"/>
              <a:buNone/>
            </a:pP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ct val="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Project plan</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....5</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ct val="0"/>
              </a:spcBef>
              <a:spcAft>
                <a:spcPct val="0"/>
              </a:spcAft>
              <a:buFont typeface="Wingdings" panose="05000000000000000000" charset="0"/>
              <a:buChar char="q"/>
            </a:pP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80"/>
              </a:spcBef>
              <a:spcAft>
                <a:spcPct val="0"/>
              </a:spcAft>
              <a:buFont typeface="Wingdings" panose="05000000000000000000" charset="0"/>
              <a:buChar char="q"/>
            </a:pP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obective</a:t>
            </a:r>
            <a:r>
              <a:rPr sz="1800" b="1" spc="29">
                <a:solidFill>
                  <a:schemeClr val="tx1"/>
                </a:solidFill>
                <a:effectLst>
                  <a:outerShdw blurRad="38100" dist="38100" dir="2700000" algn="tl">
                    <a:srgbClr val="000000">
                      <a:alpha val="43137"/>
                    </a:srgbClr>
                  </a:outerShdw>
                </a:effectLst>
                <a:latin typeface="Calibri" panose="020F0502020204030204"/>
                <a:cs typeface="Calibri" panose="020F0502020204030204"/>
              </a:rPr>
              <a:t> </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6</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8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scope of Work....................................................................7</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8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Network System.................................................................8</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8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Star Topology.............................................</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.........................9</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sym typeface="+mn-ea"/>
            </a:endParaRPr>
          </a:p>
          <a:p>
            <a:pPr marL="285750" marR="0" indent="-285750" algn="l">
              <a:lnSpc>
                <a:spcPts val="1220"/>
              </a:lnSpc>
              <a:spcBef>
                <a:spcPts val="580"/>
              </a:spcBef>
              <a:spcAft>
                <a:spcPct val="0"/>
              </a:spcAft>
              <a:buFont typeface="Wingdings" panose="05000000000000000000" charset="0"/>
              <a:buChar char="q"/>
            </a:pPr>
            <a:r>
              <a:rPr sz="1800" b="1">
                <a:effectLst>
                  <a:outerShdw blurRad="38100" dist="38100" dir="2700000" algn="tl">
                    <a:srgbClr val="000000">
                      <a:alpha val="43137"/>
                    </a:srgbClr>
                  </a:outerShdw>
                </a:effectLst>
                <a:latin typeface="Calibri" panose="020F0502020204030204"/>
                <a:cs typeface="Calibri" panose="020F0502020204030204"/>
                <a:sym typeface="+mn-ea"/>
              </a:rPr>
              <a:t>Design &amp; Feature ................................................................</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10</a:t>
            </a:r>
            <a:endParaRPr lang="en-US" sz="1800" b="1">
              <a:effectLst>
                <a:outerShdw blurRad="38100" dist="38100" dir="2700000" algn="tl">
                  <a:srgbClr val="000000">
                    <a:alpha val="43137"/>
                  </a:srgbClr>
                </a:outerShdw>
              </a:effectLst>
              <a:latin typeface="Calibri" panose="020F0502020204030204"/>
              <a:cs typeface="Calibri" panose="020F0502020204030204"/>
              <a:sym typeface="+mn-ea"/>
            </a:endParaRPr>
          </a:p>
          <a:p>
            <a:pPr marL="285750" marR="0" indent="-285750" algn="l">
              <a:lnSpc>
                <a:spcPts val="1220"/>
              </a:lnSpc>
              <a:spcBef>
                <a:spcPts val="580"/>
              </a:spcBef>
              <a:spcAft>
                <a:spcPct val="0"/>
              </a:spcAft>
              <a:buFont typeface="Wingdings" panose="05000000000000000000" charset="0"/>
              <a:buChar char="q"/>
            </a:pP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Logical Diagram</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11</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0"/>
              </a:spcBef>
              <a:spcAft>
                <a:spcPct val="0"/>
              </a:spcAft>
              <a:buFont typeface="Wingdings" panose="05000000000000000000" charset="0"/>
              <a:buChar char="q"/>
            </a:pP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Physical Diagram …</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 ………………</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.12</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5"/>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Security Requirement</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13</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5"/>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Server System</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........................14</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67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Requirement</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 ..................................................................</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.....1</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5</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0"/>
              </a:spcBef>
              <a:spcAft>
                <a:spcPct val="0"/>
              </a:spcAft>
              <a:buFont typeface="Wingdings" panose="05000000000000000000" charset="0"/>
              <a:buChar char="q"/>
            </a:pP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Equipment Price............</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16</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0"/>
              </a:spcBef>
              <a:spcAft>
                <a:spcPct val="0"/>
              </a:spcAft>
              <a:buFont typeface="Wingdings" panose="05000000000000000000" charset="0"/>
              <a:buChar char="q"/>
            </a:pPr>
            <a:r>
              <a:rPr sz="1800" b="1">
                <a:effectLst>
                  <a:outerShdw blurRad="38100" dist="38100" dir="2700000" algn="tl">
                    <a:srgbClr val="000000">
                      <a:alpha val="43137"/>
                    </a:srgbClr>
                  </a:outerShdw>
                </a:effectLst>
                <a:latin typeface="Calibri" panose="020F0502020204030204"/>
                <a:cs typeface="Calibri" panose="020F0502020204030204"/>
                <a:sym typeface="+mn-ea"/>
              </a:rPr>
              <a:t>Connectivity</a:t>
            </a:r>
            <a:r>
              <a:rPr sz="1800" b="1" spc="-60">
                <a:effectLst>
                  <a:outerShdw blurRad="38100" dist="38100" dir="2700000" algn="tl">
                    <a:srgbClr val="000000">
                      <a:alpha val="43137"/>
                    </a:srgbClr>
                  </a:outerShdw>
                </a:effectLst>
                <a:latin typeface="Calibri" panose="020F0502020204030204"/>
                <a:cs typeface="Calibri" panose="020F0502020204030204"/>
                <a:sym typeface="+mn-ea"/>
              </a:rPr>
              <a:t> </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a:t>
            </a:r>
            <a:r>
              <a:rPr sz="1800" b="1">
                <a:effectLst>
                  <a:outerShdw blurRad="38100" dist="38100" dir="2700000" algn="tl">
                    <a:srgbClr val="000000">
                      <a:alpha val="43137"/>
                    </a:srgbClr>
                  </a:outerShdw>
                </a:effectLst>
                <a:latin typeface="Calibri" panose="020F0502020204030204"/>
                <a:cs typeface="Calibri" panose="020F0502020204030204"/>
                <a:sym typeface="+mn-ea"/>
              </a:rPr>
              <a:t>..............................</a:t>
            </a:r>
            <a:r>
              <a:rPr lang="en-US" sz="1800" b="1">
                <a:effectLst>
                  <a:outerShdw blurRad="38100" dist="38100" dir="2700000" algn="tl">
                    <a:srgbClr val="000000">
                      <a:alpha val="43137"/>
                    </a:srgbClr>
                  </a:outerShdw>
                </a:effectLst>
                <a:latin typeface="Calibri" panose="020F0502020204030204"/>
                <a:cs typeface="Calibri" panose="020F0502020204030204"/>
                <a:sym typeface="+mn-ea"/>
              </a:rPr>
              <a:t>17</a:t>
            </a:r>
            <a:endPar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a:p>
            <a:pPr marL="285750" marR="0" indent="-285750" algn="l">
              <a:lnSpc>
                <a:spcPts val="1220"/>
              </a:lnSpc>
              <a:spcBef>
                <a:spcPts val="590"/>
              </a:spcBef>
              <a:spcAft>
                <a:spcPct val="0"/>
              </a:spcAft>
              <a:buFont typeface="Wingdings" panose="05000000000000000000" charset="0"/>
              <a:buChar char="q"/>
            </a:pP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Computer assemble &amp; disassemble</a:t>
            </a:r>
            <a:r>
              <a:rPr sz="1800" b="1" spc="-30">
                <a:solidFill>
                  <a:schemeClr val="tx1"/>
                </a:solidFill>
                <a:effectLst>
                  <a:outerShdw blurRad="38100" dist="38100" dir="2700000" algn="tl">
                    <a:srgbClr val="000000">
                      <a:alpha val="43137"/>
                    </a:srgbClr>
                  </a:outerShdw>
                </a:effectLst>
                <a:latin typeface="Calibri" panose="020F0502020204030204"/>
                <a:cs typeface="Calibri" panose="020F0502020204030204"/>
              </a:rPr>
              <a:t> </a:t>
            </a:r>
            <a:r>
              <a:rPr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a:t>
            </a:r>
            <a:r>
              <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rPr>
              <a:t>18,19</a:t>
            </a:r>
            <a:endParaRPr lang="en-US" sz="1800" b="1">
              <a:solidFill>
                <a:schemeClr val="tx1"/>
              </a:solidFill>
              <a:effectLst>
                <a:outerShdw blurRad="38100" dist="38100" dir="2700000" algn="tl">
                  <a:srgbClr val="000000">
                    <a:alpha val="43137"/>
                  </a:srgbClr>
                </a:outerShdw>
              </a:effectLst>
              <a:latin typeface="Calibri" panose="020F0502020204030204"/>
              <a:cs typeface="Calibri" panose="020F0502020204030204"/>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3622675" y="330835"/>
            <a:ext cx="4147185" cy="219075"/>
          </a:xfrm>
          <a:prstGeom prst="rect">
            <a:avLst/>
          </a:prstGeom>
        </p:spPr>
        <p:txBody>
          <a:bodyPr vert="horz" wrap="square" lIns="0" tIns="0" rIns="0" bIns="0" rtlCol="0">
            <a:spAutoFit/>
          </a:bodyPr>
          <a:p>
            <a:pPr marL="0" marR="0">
              <a:lnSpc>
                <a:spcPts val="1710"/>
              </a:lnSpc>
              <a:spcBef>
                <a:spcPct val="0"/>
              </a:spcBef>
              <a:spcAft>
                <a:spcPct val="0"/>
              </a:spcAft>
            </a:pPr>
            <a:r>
              <a:rPr sz="4000" b="1" u="sng">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a:cs typeface="Calibri" panose="020F0502020204030204"/>
              </a:rPr>
              <a:t>About the Author</a:t>
            </a:r>
            <a:endParaRPr sz="4000" b="1" u="sng">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a:cs typeface="Calibri" panose="020F0502020204030204"/>
            </a:endParaRPr>
          </a:p>
        </p:txBody>
      </p:sp>
      <p:pic>
        <p:nvPicPr>
          <p:cNvPr id="10" name="Picture 9" descr="WhatsApp Image 2020-12-04 at 5.57.09 PM"/>
          <p:cNvPicPr>
            <a:picLocks noChangeAspect="1"/>
          </p:cNvPicPr>
          <p:nvPr/>
        </p:nvPicPr>
        <p:blipFill>
          <a:blip r:embed="rId1"/>
          <a:stretch>
            <a:fillRect/>
          </a:stretch>
        </p:blipFill>
        <p:spPr>
          <a:xfrm>
            <a:off x="643890" y="1238885"/>
            <a:ext cx="2621915" cy="3500120"/>
          </a:xfrm>
          <a:prstGeom prst="rect">
            <a:avLst/>
          </a:prstGeom>
        </p:spPr>
      </p:pic>
      <p:sp>
        <p:nvSpPr>
          <p:cNvPr id="11" name="Text Box 10"/>
          <p:cNvSpPr txBox="1"/>
          <p:nvPr/>
        </p:nvSpPr>
        <p:spPr>
          <a:xfrm>
            <a:off x="4021455" y="1835785"/>
            <a:ext cx="4378325" cy="2306955"/>
          </a:xfrm>
          <a:prstGeom prst="rect">
            <a:avLst/>
          </a:prstGeom>
          <a:noFill/>
        </p:spPr>
        <p:txBody>
          <a:bodyPr wrap="square" rtlCol="0">
            <a:spAutoFit/>
          </a:bodyPr>
          <a:p>
            <a:r>
              <a:rPr lang="en-US">
                <a:effectLst>
                  <a:outerShdw blurRad="38100" dist="38100" dir="2700000" algn="tl">
                    <a:srgbClr val="000000">
                      <a:alpha val="43137"/>
                    </a:srgbClr>
                  </a:outerShdw>
                </a:effectLst>
              </a:rPr>
              <a:t>I am Ashiqur Rahman. a student from City University.</a:t>
            </a:r>
            <a:endParaRPr lang="en-US">
              <a:effectLst>
                <a:outerShdw blurRad="38100" dist="38100" dir="2700000" algn="tl">
                  <a:srgbClr val="000000">
                    <a:alpha val="43137"/>
                  </a:srgbClr>
                </a:outerShdw>
              </a:effectLst>
            </a:endParaRPr>
          </a:p>
          <a:p>
            <a:r>
              <a:rPr lang="en-US">
                <a:effectLst>
                  <a:outerShdw blurRad="38100" dist="38100" dir="2700000" algn="tl">
                    <a:srgbClr val="000000">
                      <a:alpha val="43137"/>
                    </a:srgbClr>
                  </a:outerShdw>
                </a:effectLst>
              </a:rPr>
              <a:t>I am completing my undergraduate program with bachelor of computer science and engineering.</a:t>
            </a:r>
            <a:endParaRPr lang="en-US">
              <a:effectLst>
                <a:outerShdw blurRad="38100" dist="38100" dir="2700000" algn="tl">
                  <a:srgbClr val="000000">
                    <a:alpha val="43137"/>
                  </a:srgbClr>
                </a:outerShdw>
              </a:effectLst>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custDataLst>
              <p:tags r:id="rId1"/>
            </p:custDataLst>
          </p:nvPr>
        </p:nvSpPr>
        <p:spPr>
          <a:xfrm>
            <a:off x="1227455" y="2011680"/>
            <a:ext cx="7446010" cy="447484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altLang="zh-CN" sz="2800" smtClean="0">
                <a:effectLst>
                  <a:outerShdw blurRad="38100" dist="38100" dir="2700000" algn="tl">
                    <a:srgbClr val="000000">
                      <a:alpha val="43137"/>
                    </a:srgbClr>
                  </a:outerShdw>
                </a:effectLst>
              </a:rPr>
              <a:t>I’ve got a project from my computer Network course teacher to create a network design for ICT Ministry which is located in Agargaon, Dhaka. The client provides server fully depends on ICT. This is a greate oppertunity to create the etire network system for a Ministry.</a:t>
            </a:r>
            <a:endParaRPr lang="en-US" altLang="zh-CN" sz="2800" smtClean="0">
              <a:effectLst>
                <a:outerShdw blurRad="38100" dist="38100" dir="2700000" algn="tl">
                  <a:srgbClr val="000000">
                    <a:alpha val="43137"/>
                  </a:srgbClr>
                </a:outerShdw>
              </a:effectLst>
            </a:endParaRPr>
          </a:p>
        </p:txBody>
      </p:sp>
      <p:sp>
        <p:nvSpPr>
          <p:cNvPr id="3" name="标题 2"/>
          <p:cNvSpPr>
            <a:spLocks noGrp="1"/>
          </p:cNvSpPr>
          <p:nvPr>
            <p:custDataLst>
              <p:tags r:id="rId2"/>
            </p:custDataLst>
          </p:nvPr>
        </p:nvSpPr>
        <p:spPr>
          <a:xfrm>
            <a:off x="1227455" y="0"/>
            <a:ext cx="8286750"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tLang="zh-CN" sz="4000" b="1" u="sng" smtClean="0"/>
              <a:t>EXECUTIVE SUMMARY</a:t>
            </a:r>
            <a:endParaRPr lang="en-US" altLang="zh-CN" sz="4000" b="1" u="sng" smtClean="0"/>
          </a:p>
        </p:txBody>
      </p:sp>
      <p:sp>
        <p:nvSpPr>
          <p:cNvPr id="6" name="TextBox 3"/>
          <p:cNvSpPr/>
          <p:nvPr>
            <p:custDataLst>
              <p:tags r:id="rId3"/>
            </p:custDataLst>
          </p:nvPr>
        </p:nvSpPr>
        <p:spPr>
          <a:xfrm rot="16200000">
            <a:off x="-2809240" y="2821305"/>
            <a:ext cx="6846570" cy="1226820"/>
          </a:xfrm>
          <a:prstGeom prst="rect">
            <a:avLst/>
          </a:prstGeom>
          <a:solidFill>
            <a:schemeClr val="accent1"/>
          </a:solidFill>
          <a:ln>
            <a:noFill/>
          </a:ln>
        </p:spPr>
        <p:txBody>
          <a:bodyPr vert="horz" wrap="square" lIns="121920" tIns="60960" rIns="121920" bIns="60960" numCol="1" anchor="t" anchorCtr="0" compatLnSpc="1">
            <a:normAutofit/>
          </a:bodyPr>
          <a:p>
            <a:endParaRPr lang="zh-CN" altLang="en-US" sz="2665">
              <a:solidFill>
                <a:prstClr val="blac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p:nvPr>
            <p:custDataLst>
              <p:tags r:id="rId1"/>
            </p:custDataLst>
          </p:nvPr>
        </p:nvSpPr>
        <p:spPr>
          <a:xfrm>
            <a:off x="-24" y="6148889"/>
            <a:ext cx="12208933" cy="709040"/>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solidFill>
                <a:prstClr val="black"/>
              </a:solidFill>
            </a:endParaRPr>
          </a:p>
        </p:txBody>
      </p:sp>
      <p:sp>
        <p:nvSpPr>
          <p:cNvPr id="100" name="Text Box 99"/>
          <p:cNvSpPr txBox="1"/>
          <p:nvPr/>
        </p:nvSpPr>
        <p:spPr>
          <a:xfrm>
            <a:off x="3123565" y="305435"/>
            <a:ext cx="5785485" cy="583565"/>
          </a:xfrm>
          <a:prstGeom prst="rect">
            <a:avLst/>
          </a:prstGeom>
          <a:noFill/>
          <a:ln w="9525">
            <a:noFill/>
          </a:ln>
        </p:spPr>
        <p:txBody>
          <a:bodyPr wrap="square">
            <a:spAutoFit/>
          </a:bodyPr>
          <a:p>
            <a:pPr indent="0" algn="ctr"/>
            <a:r>
              <a:rPr lang="en-US" sz="3200" b="1" u="sng">
                <a:solidFill>
                  <a:srgbClr val="EEECE1"/>
                </a:solidFill>
                <a:latin typeface="Times New Roman" panose="02020603050405020304" charset="0"/>
              </a:rPr>
              <a:t>Project Plan</a:t>
            </a:r>
            <a:endParaRPr lang="en-US" sz="3200" b="1" u="sng"/>
          </a:p>
        </p:txBody>
      </p:sp>
      <p:sp>
        <p:nvSpPr>
          <p:cNvPr id="4" name="Text Box 3"/>
          <p:cNvSpPr txBox="1"/>
          <p:nvPr/>
        </p:nvSpPr>
        <p:spPr>
          <a:xfrm>
            <a:off x="3467100" y="1383030"/>
            <a:ext cx="7341870" cy="4092575"/>
          </a:xfrm>
          <a:prstGeom prst="rect">
            <a:avLst/>
          </a:prstGeom>
          <a:noFill/>
          <a:ln w="9525">
            <a:noFill/>
          </a:ln>
        </p:spPr>
        <p:txBody>
          <a:bodyPr wrap="square">
            <a:spAutoFit/>
          </a:bodyPr>
          <a:p>
            <a:pPr marL="342900" indent="-342900">
              <a:buFont typeface="Arial" panose="020B0604020202020204" pitchFamily="34" charset="0"/>
              <a:buChar char="•"/>
            </a:pPr>
            <a:r>
              <a:rPr lang="en-US" sz="2000" b="0">
                <a:effectLst>
                  <a:outerShdw blurRad="38100" dist="38100" dir="2700000" algn="tl">
                    <a:srgbClr val="000000">
                      <a:alpha val="43137"/>
                    </a:srgbClr>
                  </a:outerShdw>
                </a:effectLst>
                <a:latin typeface="Calibri" panose="020F0502020204030204" charset="0"/>
                <a:cs typeface="Times New Roman" panose="02020603050405020304" charset="0"/>
              </a:rPr>
              <a:t>The major objective of this project is to Implement the network of ICT Ministry in order to: · Design a network system that will be more efficient and more affective for the ICT ministry.· Provide increased network capacity· Provide future expansion capability.· Implement the network's fault  tolerance,  security, and high speed connection,  · Identify the critical points of failure in the existing network and propose on how to eliminate them.· Find the network points error. So that should be fix without any hesitation.</a:t>
            </a:r>
            <a:endParaRPr lang="en-US" sz="2000">
              <a:effectLst>
                <a:outerShdw blurRad="38100" dist="38100" dir="2700000" algn="tl">
                  <a:srgbClr val="000000">
                    <a:alpha val="43137"/>
                  </a:srgbClr>
                </a:outerShdw>
              </a:effectLst>
            </a:endParaRPr>
          </a:p>
        </p:txBody>
      </p:sp>
      <p:pic>
        <p:nvPicPr>
          <p:cNvPr id="6" name="Picture 5" descr="C:\Users\Ashiqe\Downloads\idea.pngidea"/>
          <p:cNvPicPr>
            <a:picLocks noChangeAspect="1"/>
          </p:cNvPicPr>
          <p:nvPr/>
        </p:nvPicPr>
        <p:blipFill>
          <a:blip r:embed="rId2"/>
          <a:srcRect/>
          <a:stretch>
            <a:fillRect/>
          </a:stretch>
        </p:blipFill>
        <p:spPr>
          <a:xfrm>
            <a:off x="534035" y="1383665"/>
            <a:ext cx="2810510" cy="281051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p:nvPr>
            <p:custDataLst>
              <p:tags r:id="rId1"/>
            </p:custDataLst>
          </p:nvPr>
        </p:nvSpPr>
        <p:spPr>
          <a:xfrm>
            <a:off x="-10819" y="6154604"/>
            <a:ext cx="12208933" cy="709040"/>
          </a:xfrm>
          <a:prstGeom prst="rect">
            <a:avLst/>
          </a:prstGeom>
          <a:solidFill>
            <a:schemeClr val="accent1"/>
          </a:solidFill>
          <a:ln>
            <a:noFill/>
          </a:ln>
        </p:spPr>
        <p:txBody>
          <a:bodyPr vert="horz" wrap="square" lIns="121920" tIns="60960" rIns="121920" bIns="60960" numCol="1" anchor="t" anchorCtr="0" compatLnSpc="1">
            <a:normAutofit/>
          </a:bodyPr>
          <a:lstStyle/>
          <a:p>
            <a:endParaRPr lang="zh-CN" altLang="en-US" sz="2665">
              <a:solidFill>
                <a:prstClr val="black"/>
              </a:solidFill>
            </a:endParaRPr>
          </a:p>
        </p:txBody>
      </p:sp>
      <p:sp>
        <p:nvSpPr>
          <p:cNvPr id="100" name="Text Box 99"/>
          <p:cNvSpPr txBox="1"/>
          <p:nvPr/>
        </p:nvSpPr>
        <p:spPr>
          <a:xfrm>
            <a:off x="3195320" y="262890"/>
            <a:ext cx="5080000" cy="706755"/>
          </a:xfrm>
          <a:prstGeom prst="rect">
            <a:avLst/>
          </a:prstGeom>
          <a:noFill/>
          <a:ln w="9525">
            <a:noFill/>
          </a:ln>
        </p:spPr>
        <p:txBody>
          <a:bodyPr>
            <a:spAutoFit/>
          </a:bodyPr>
          <a:p>
            <a:pPr indent="0" algn="ctr"/>
            <a:r>
              <a:rPr lang="en-US" sz="4000" b="1" u="sng">
                <a:solidFill>
                  <a:srgbClr val="EEECE1"/>
                </a:solidFill>
                <a:effectLst>
                  <a:outerShdw blurRad="38100" dist="38100" dir="2700000" algn="tl">
                    <a:srgbClr val="000000">
                      <a:alpha val="43137"/>
                    </a:srgbClr>
                  </a:outerShdw>
                </a:effectLst>
                <a:latin typeface="Times New Roman" panose="02020603050405020304" charset="0"/>
              </a:rPr>
              <a:t>Objectives</a:t>
            </a:r>
            <a:endParaRPr lang="en-US" sz="4000" u="sng">
              <a:effectLst>
                <a:outerShdw blurRad="38100" dist="38100" dir="2700000" algn="tl">
                  <a:srgbClr val="000000">
                    <a:alpha val="43137"/>
                  </a:srgbClr>
                </a:outerShdw>
              </a:effectLst>
            </a:endParaRPr>
          </a:p>
        </p:txBody>
      </p:sp>
      <p:sp>
        <p:nvSpPr>
          <p:cNvPr id="2" name="Text Box 1"/>
          <p:cNvSpPr txBox="1"/>
          <p:nvPr/>
        </p:nvSpPr>
        <p:spPr>
          <a:xfrm>
            <a:off x="835660" y="1484630"/>
            <a:ext cx="9799320" cy="3784600"/>
          </a:xfrm>
          <a:prstGeom prst="rect">
            <a:avLst/>
          </a:prstGeom>
          <a:noFill/>
        </p:spPr>
        <p:txBody>
          <a:bodyPr wrap="square" rtlCol="0">
            <a:spAutoFit/>
          </a:bodyPr>
          <a:p>
            <a:r>
              <a:rPr lang="en-US"/>
              <a:t>1.Scalability: The network design is scalable so that more network cable equipment can be added if needed.</a:t>
            </a:r>
            <a:endParaRPr lang="en-US"/>
          </a:p>
          <a:p>
            <a:endParaRPr lang="en-US"/>
          </a:p>
          <a:p>
            <a:r>
              <a:rPr lang="en-US"/>
              <a:t>2.Integration and Update: This is a new installation in ICT Tower . The network and equipment being installed will be new equipment designed specifically for ICT Ministry</a:t>
            </a:r>
            <a:endParaRPr lang="en-US"/>
          </a:p>
          <a:p>
            <a:endParaRPr lang="en-US"/>
          </a:p>
          <a:p>
            <a:r>
              <a:rPr lang="en-US"/>
              <a:t>3.Secure Service: The primary objective of this network is to provide secure network communication. It is designed to be functionally and physically isolated from access by unauthorized user.</a:t>
            </a:r>
            <a:endParaRPr 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554600" y="297958"/>
            <a:ext cx="9082800" cy="939600"/>
          </a:xfrm>
          <a:prstGeom prst="rect">
            <a:avLst/>
          </a:prstGeom>
          <a:noFill/>
        </p:spPr>
        <p:txBody>
          <a:bodyPr wrap="square" rtlCol="0" anchor="ctr" anchorCtr="0">
            <a:normAutofit/>
          </a:bodyPr>
          <a:lstStyle/>
          <a:p>
            <a:r>
              <a:rPr lang="en-US" altLang="zh-CN" sz="3600" b="1" u="sng" smtClean="0">
                <a:effectLst>
                  <a:outerShdw blurRad="38100" dist="38100" dir="2700000" algn="tl">
                    <a:srgbClr val="000000">
                      <a:alpha val="43137"/>
                    </a:srgbClr>
                  </a:outerShdw>
                </a:effectLst>
                <a:latin typeface="+mj-lt"/>
                <a:ea typeface="+mj-ea"/>
                <a:cs typeface="+mj-cs"/>
              </a:rPr>
              <a:t>Scope Of Work</a:t>
            </a:r>
            <a:endParaRPr lang="en-US" altLang="zh-CN" sz="3600" b="1" u="sng" smtClean="0">
              <a:effectLst>
                <a:outerShdw blurRad="38100" dist="38100" dir="2700000" algn="tl">
                  <a:srgbClr val="000000">
                    <a:alpha val="43137"/>
                  </a:srgbClr>
                </a:outerShdw>
              </a:effectLst>
              <a:latin typeface="+mj-lt"/>
              <a:ea typeface="+mj-ea"/>
              <a:cs typeface="+mj-cs"/>
            </a:endParaRPr>
          </a:p>
        </p:txBody>
      </p:sp>
      <p:sp>
        <p:nvSpPr>
          <p:cNvPr id="2" name="Text Box 1"/>
          <p:cNvSpPr txBox="1"/>
          <p:nvPr/>
        </p:nvSpPr>
        <p:spPr>
          <a:xfrm>
            <a:off x="1554480" y="1425575"/>
            <a:ext cx="8298180" cy="3415030"/>
          </a:xfrm>
          <a:prstGeom prst="rect">
            <a:avLst/>
          </a:prstGeom>
          <a:noFill/>
        </p:spPr>
        <p:txBody>
          <a:bodyPr wrap="square" rtlCol="0">
            <a:spAutoFit/>
          </a:bodyPr>
          <a:p>
            <a:pPr marL="342900" indent="-342900">
              <a:buFont typeface="Arial" panose="020B0604020202020204" pitchFamily="34" charset="0"/>
              <a:buChar char="•"/>
            </a:pPr>
            <a:r>
              <a:rPr lang="en-US"/>
              <a:t>The work that will be  include the design and installation of a fully switched star network.</a:t>
            </a:r>
            <a:endParaRPr lang="en-US"/>
          </a:p>
          <a:p>
            <a:pPr marL="342900" indent="-342900">
              <a:buFont typeface="Arial" panose="020B0604020202020204" pitchFamily="34" charset="0"/>
              <a:buChar char="•"/>
            </a:pPr>
            <a:r>
              <a:rPr lang="en-US"/>
              <a:t>and some department has mesh topology </a:t>
            </a: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This includes the installation and setup of all the network devices, cabling and interfaces which include workstations, multi-function devices, servers, switches, routers, cabling and all related software as mentioned in the Requirement.</a:t>
            </a:r>
            <a:endParaRPr 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5" y="243840"/>
            <a:ext cx="12193270" cy="706755"/>
          </a:xfrm>
          <a:prstGeom prst="rect">
            <a:avLst/>
          </a:prstGeom>
          <a:noFill/>
        </p:spPr>
        <p:txBody>
          <a:bodyPr wrap="square" rtlCol="0">
            <a:spAutoFit/>
          </a:bodyPr>
          <a:p>
            <a:pPr algn="ctr"/>
            <a:r>
              <a:rPr lang="en-US" sz="4000" b="1" u="sng">
                <a:effectLst>
                  <a:outerShdw blurRad="38100" dist="38100" dir="2700000" algn="tl">
                    <a:srgbClr val="000000">
                      <a:alpha val="43137"/>
                    </a:srgbClr>
                  </a:outerShdw>
                </a:effectLst>
              </a:rPr>
              <a:t>Network System</a:t>
            </a:r>
            <a:endParaRPr lang="en-US" sz="4000" b="1" u="sng">
              <a:effectLst>
                <a:outerShdw blurRad="38100" dist="38100" dir="2700000" algn="tl">
                  <a:srgbClr val="000000">
                    <a:alpha val="43137"/>
                  </a:srgbClr>
                </a:outerShdw>
              </a:effectLst>
            </a:endParaRPr>
          </a:p>
        </p:txBody>
      </p:sp>
      <p:sp>
        <p:nvSpPr>
          <p:cNvPr id="3" name="Text Box 2"/>
          <p:cNvSpPr txBox="1"/>
          <p:nvPr/>
        </p:nvSpPr>
        <p:spPr>
          <a:xfrm>
            <a:off x="482600" y="1437640"/>
            <a:ext cx="8737600" cy="3046095"/>
          </a:xfrm>
          <a:prstGeom prst="rect">
            <a:avLst/>
          </a:prstGeom>
          <a:noFill/>
        </p:spPr>
        <p:txBody>
          <a:bodyPr wrap="square" rtlCol="0">
            <a:spAutoFit/>
          </a:bodyPr>
          <a:p>
            <a:pPr marL="342900" indent="-342900">
              <a:buFont typeface="Arial" panose="020B0604020202020204" pitchFamily="34" charset="0"/>
              <a:buChar char="•"/>
            </a:pPr>
            <a:r>
              <a:rPr lang="en-US"/>
              <a:t>To create a best compatble network system to get the best services.</a:t>
            </a:r>
            <a:endParaRPr lang="en-US"/>
          </a:p>
          <a:p>
            <a:pPr marL="342900" indent="-342900">
              <a:buFont typeface="Arial" panose="020B0604020202020204" pitchFamily="34" charset="0"/>
              <a:buChar char="•"/>
            </a:pPr>
            <a:r>
              <a:rPr lang="en-US"/>
              <a:t>network topology is very importantfor create a network design.</a:t>
            </a:r>
            <a:endParaRPr lang="en-US"/>
          </a:p>
          <a:p>
            <a:pPr marL="342900" indent="-342900">
              <a:buFont typeface="Arial" panose="020B0604020202020204" pitchFamily="34" charset="0"/>
              <a:buChar char="•"/>
            </a:pPr>
            <a:r>
              <a:rPr lang="en-US"/>
              <a:t>for my ICT ministry project i am using most of the netwrok is Star topology. beacause for this ict tower there have so many department of ICT sector's. and these departmanet should be connected with each other. describe in next slide</a:t>
            </a:r>
            <a:endParaRPr 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326"/>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10"/>
  <p:tag name="KSO_WM_UNIT_ID" val="custom160326_9*l_i*1_10"/>
  <p:tag name="KSO_WM_UNIT_CLEAR" val="1"/>
  <p:tag name="KSO_WM_UNIT_LAYERLEVEL" val="1_1"/>
  <p:tag name="KSO_WM_DIAGRAM_GROUP_CODE" val="l1-1"/>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10"/>
  <p:tag name="KSO_WM_UNIT_ID" val="custom160326_9*l_i*1_10"/>
  <p:tag name="KSO_WM_UNIT_CLEAR" val="1"/>
  <p:tag name="KSO_WM_UNIT_LAYERLEVEL" val="1_1"/>
  <p:tag name="KSO_WM_DIAGRAM_GROUP_CODE" val="l1-1"/>
</p:tagLst>
</file>

<file path=ppt/tags/tag12.xml><?xml version="1.0" encoding="utf-8"?>
<p:tagLst xmlns:p="http://schemas.openxmlformats.org/presentationml/2006/main">
  <p:tag name="KSO_WM_TEMPLATE_CATEGORY" val="custom"/>
  <p:tag name="KSO_WM_TEMPLATE_INDEX" val="160326"/>
  <p:tag name="KSO_WM_TAG_VERSION" val="1.0"/>
  <p:tag name="KSO_WM_SLIDE_ID" val="custom160326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4"/>
  <p:tag name="KSO_WM_UNIT_ID" val="custom160326_6*l_i*1_4"/>
  <p:tag name="KSO_WM_UNIT_CLEAR" val="1"/>
  <p:tag name="KSO_WM_UNIT_LAYERLEVEL" val="1_1"/>
  <p:tag name="KSO_WM_DIAGRAM_GROUP_CODE" val="l1-1"/>
</p:tagLst>
</file>

<file path=ppt/tags/tag14.xml><?xml version="1.0" encoding="utf-8"?>
<p:tagLst xmlns:p="http://schemas.openxmlformats.org/presentationml/2006/main">
  <p:tag name="KSO_WM_TEMPLATE_CATEGORY" val="custom"/>
  <p:tag name="KSO_WM_TEMPLATE_INDEX" val="160326"/>
  <p:tag name="KSO_WM_TAG_VERSION" val="1.0"/>
  <p:tag name="KSO_WM_SLIDE_ID" val="custom16032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EMPLATE_CATEGORY" val="custom"/>
  <p:tag name="KSO_WM_TEMPLATE_INDEX" val="160326"/>
  <p:tag name="KSO_WM_TAG_VERSION" val="1.0"/>
  <p:tag name="KSO_WM_SLIDE_ID" val="custom160326_5"/>
  <p:tag name="KSO_WM_SLIDE_INDEX" val="5"/>
  <p:tag name="KSO_WM_SLIDE_ITEM_CNT" val="2"/>
  <p:tag name="KSO_WM_SLIDE_LAYOUT" val="a_f_d"/>
  <p:tag name="KSO_WM_SLIDE_LAYOUT_CNT" val="1_1_1"/>
  <p:tag name="KSO_WM_SLIDE_TYPE" val="text"/>
  <p:tag name="KSO_WM_BEAUTIFY_FLAG" val="#wm#"/>
  <p:tag name="KSO_WM_SLIDE_POSITION" val="122*105"/>
  <p:tag name="KSO_WM_SLIDE_SIZE" val="715*416"/>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10"/>
  <p:tag name="KSO_WM_UNIT_ID" val="custom160326_9*l_i*1_10"/>
  <p:tag name="KSO_WM_UNIT_CLEAR" val="1"/>
  <p:tag name="KSO_WM_UNIT_LAYERLEVEL" val="1_1"/>
  <p:tag name="KSO_WM_DIAGRAM_GROUP_CODE" val="l1-1"/>
</p:tagLst>
</file>

<file path=ppt/tags/tag18.xml><?xml version="1.0" encoding="utf-8"?>
<p:tagLst xmlns:p="http://schemas.openxmlformats.org/presentationml/2006/main">
  <p:tag name="KSO_WM_TEMPLATE_CATEGORY" val="custom"/>
  <p:tag name="KSO_WM_TEMPLATE_INDEX" val="160326"/>
  <p:tag name="KSO_WM_TAG_VERSION" val="1.0"/>
  <p:tag name="KSO_WM_SLIDE_ID" val="custom160326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2"/>
  <p:tag name="KSO_WM_UNIT_ID" val="custom160326_7*l_i*1_2"/>
  <p:tag name="KSO_WM_UNIT_CLEAR" val="1"/>
  <p:tag name="KSO_WM_UNIT_LAYERLEVEL" val="1_1"/>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326"/>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326"/>
  <p:tag name="KSO_WM_UNIT_TYPE" val="l_i"/>
  <p:tag name="KSO_WM_UNIT_INDEX" val="1_6"/>
  <p:tag name="KSO_WM_UNIT_ID" val="custom160326_7*l_i*1_6"/>
  <p:tag name="KSO_WM_UNIT_CLEAR" val="1"/>
  <p:tag name="KSO_WM_UNIT_LAYERLEVEL" val="1_1"/>
  <p:tag name="KSO_WM_DIAGRAM_GROUP_CODE" val="l1-1"/>
</p:tagLst>
</file>

<file path=ppt/tags/tag21.xml><?xml version="1.0" encoding="utf-8"?>
<p:tagLst xmlns:p="http://schemas.openxmlformats.org/presentationml/2006/main">
  <p:tag name="KSO_WM_TEMPLATE_CATEGORY" val="custom"/>
  <p:tag name="KSO_WM_TEMPLATE_INDEX" val="160326"/>
  <p:tag name="KSO_WM_TAG_VERSION" val="1.0"/>
  <p:tag name="KSO_WM_SLIDE_ID" val="custom160326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KSO_WM_TEMPLATE_CATEGORY" val="custom"/>
  <p:tag name="KSO_WM_TEMPLATE_INDEX" val="160326"/>
  <p:tag name="KSO_WM_TAG_VERSION" val="1.0"/>
  <p:tag name="KSO_WM_SLIDE_ID" val="custom160326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3*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EMPLATE_CATEGORY" val="custom"/>
  <p:tag name="KSO_WM_TEMPLATE_INDEX" val="160326"/>
  <p:tag name="KSO_WM_TAG_VERSION" val="1.0"/>
  <p:tag name="KSO_WM_SLIDE_ID" val="custom160326_13"/>
  <p:tag name="KSO_WM_SLIDE_INDEX" val="13"/>
  <p:tag name="KSO_WM_SLIDE_ITEM_CNT" val="1"/>
  <p:tag name="KSO_WM_SLIDE_LAYOUT" val="a_l"/>
  <p:tag name="KSO_WM_SLIDE_LAYOUT_CNT" val="1_1"/>
  <p:tag name="KSO_WM_SLIDE_TYPE" val="text"/>
  <p:tag name="KSO_WM_BEAUTIFY_FLAG" val="#wm#"/>
  <p:tag name="KSO_WM_SLIDE_POSITION" val="329*119"/>
  <p:tag name="KSO_WM_SLIDE_SIZE" val="279*336"/>
  <p:tag name="KSO_WM_DIAGRAM_GROUP_CODE" val="l1-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4*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EMPLATE_CATEGORY" val="custom"/>
  <p:tag name="KSO_WM_TEMPLATE_INDEX" val="160326"/>
  <p:tag name="KSO_WM_TAG_VERSION" val="1.0"/>
  <p:tag name="KSO_WM_SLIDE_ID" val="custom160326_14"/>
  <p:tag name="KSO_WM_SLIDE_INDEX" val="14"/>
  <p:tag name="KSO_WM_SLIDE_ITEM_CNT" val="2"/>
  <p:tag name="KSO_WM_SLIDE_LAYOUT" val="a_l"/>
  <p:tag name="KSO_WM_SLIDE_LAYOUT_CNT" val="1_1"/>
  <p:tag name="KSO_WM_SLIDE_TYPE" val="text"/>
  <p:tag name="KSO_WM_BEAUTIFY_FLAG" val="#wm#"/>
  <p:tag name="KSO_WM_SLIDE_POSITION" val="223*158"/>
  <p:tag name="KSO_WM_SLIDE_SIZE" val="514*279"/>
  <p:tag name="KSO_WM_DIAGRAM_GROUP_CODE" val="l1-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28.xml><?xml version="1.0" encoding="utf-8"?>
<p:tagLst xmlns:p="http://schemas.openxmlformats.org/presentationml/2006/main">
  <p:tag name="KSO_WM_TEMPLATE_CATEGORY" val="custom"/>
  <p:tag name="KSO_WM_TEMPLATE_INDEX" val="160326"/>
  <p:tag name="KSO_WM_TAG_VERSION" val="1.0"/>
  <p:tag name="KSO_WM_SLIDE_ID" val="custom160326_15"/>
  <p:tag name="KSO_WM_SLIDE_INDEX" val="15"/>
  <p:tag name="KSO_WM_SLIDE_ITEM_CNT" val="3"/>
  <p:tag name="KSO_WM_SLIDE_LAYOUT" val="a_l"/>
  <p:tag name="KSO_WM_SLIDE_LAYOUT_CNT" val="1_1"/>
  <p:tag name="KSO_WM_SLIDE_TYPE" val="text"/>
  <p:tag name="KSO_WM_BEAUTIFY_FLAG" val="#wm#"/>
  <p:tag name="KSO_WM_SLIDE_POSITION" val="168*179"/>
  <p:tag name="KSO_WM_SLIDE_SIZE" val="651*251"/>
  <p:tag name="KSO_WM_DIAGRAM_GROUP_CODE" val="l1-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6*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EMPLATE_CATEGORY" val="custom"/>
  <p:tag name="KSO_WM_TEMPLATE_INDEX" val="160326"/>
  <p:tag name="KSO_WM_TAG_VERSION" val="1.0"/>
  <p:tag name="KSO_WM_SLIDE_ID" val="custom160326_16"/>
  <p:tag name="KSO_WM_SLIDE_INDEX" val="16"/>
  <p:tag name="KSO_WM_SLIDE_ITEM_CNT" val="4"/>
  <p:tag name="KSO_WM_SLIDE_LAYOUT" val="a_l"/>
  <p:tag name="KSO_WM_SLIDE_LAYOUT_CNT" val="1_1"/>
  <p:tag name="KSO_WM_SLIDE_TYPE" val="text"/>
  <p:tag name="KSO_WM_BEAUTIFY_FLAG" val="#wm#"/>
  <p:tag name="KSO_WM_SLIDE_POSITION" val="70*147"/>
  <p:tag name="KSO_WM_SLIDE_SIZE" val="833*299"/>
  <p:tag name="KSO_WM_DIAGRAM_GROUP_CODE" val="l1-2"/>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7*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EMPLATE_CATEGORY" val="custom"/>
  <p:tag name="KSO_WM_TEMPLATE_INDEX" val="160326"/>
  <p:tag name="KSO_WM_TAG_VERSION" val="1.0"/>
  <p:tag name="KSO_WM_SLIDE_ID" val="custom160326_17"/>
  <p:tag name="KSO_WM_SLIDE_INDEX" val="17"/>
  <p:tag name="KSO_WM_SLIDE_ITEM_CNT" val="5"/>
  <p:tag name="KSO_WM_SLIDE_LAYOUT" val="a_l"/>
  <p:tag name="KSO_WM_SLIDE_LAYOUT_CNT" val="1_1"/>
  <p:tag name="KSO_WM_SLIDE_TYPE" val="text"/>
  <p:tag name="KSO_WM_BEAUTIFY_FLAG" val="#wm#"/>
  <p:tag name="KSO_WM_SLIDE_POSITION" val="112*106"/>
  <p:tag name="KSO_WM_SLIDE_SIZE" val="737*398"/>
  <p:tag name="KSO_WM_DIAGRAM_GROUP_CODE" val="l1-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8*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EMPLATE_CATEGORY" val="custom"/>
  <p:tag name="KSO_WM_TEMPLATE_INDEX" val="160326"/>
  <p:tag name="KSO_WM_TAG_VERSION" val="1.0"/>
  <p:tag name="KSO_WM_SLIDE_ID" val="custom160326_18"/>
  <p:tag name="KSO_WM_SLIDE_INDEX" val="18"/>
  <p:tag name="KSO_WM_SLIDE_ITEM_CNT" val="6"/>
  <p:tag name="KSO_WM_SLIDE_LAYOUT" val="a_l"/>
  <p:tag name="KSO_WM_SLIDE_LAYOUT_CNT" val="1_1"/>
  <p:tag name="KSO_WM_SLIDE_TYPE" val="text"/>
  <p:tag name="KSO_WM_BEAUTIFY_FLAG" val="#wm#"/>
  <p:tag name="KSO_WM_SLIDE_POSITION" val="118*127"/>
  <p:tag name="KSO_WM_SLIDE_SIZE" val="731*387"/>
  <p:tag name="KSO_WM_DIAGRAM_GROUP_CODE" val="l1-2"/>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8*a*1"/>
  <p:tag name="KSO_WM_UNIT_CLEAR" val="1"/>
  <p:tag name="KSO_WM_UNIT_LAYERLEVEL" val="1"/>
  <p:tag name="KSO_WM_UNIT_VALUE" val="5"/>
  <p:tag name="KSO_WM_UNIT_ISCONTENTSTITLE" val="0"/>
  <p:tag name="KSO_WM_UNIT_HIGHLIGHT" val="0"/>
  <p:tag name="KSO_WM_UNIT_COMPATIBLE" val="0"/>
  <p:tag name="KSO_WM_UNIT_PRESET_TEXT" val="Thank You!"/>
</p:tagLst>
</file>

<file path=ppt/tags/tag36.xml><?xml version="1.0" encoding="utf-8"?>
<p:tagLst xmlns:p="http://schemas.openxmlformats.org/presentationml/2006/main">
  <p:tag name="KSO_WM_TEMPLATE_CATEGORY" val="custom"/>
  <p:tag name="KSO_WM_TEMPLATE_INDEX" val="160326"/>
  <p:tag name="KSO_WM_TAG_VERSION" val="1.0"/>
  <p:tag name="KSO_WM_SLIDE_ID" val="custom160326_28"/>
  <p:tag name="KSO_WM_SLIDE_INDEX" val="28"/>
  <p:tag name="KSO_WM_SLIDE_ITEM_CNT" val="1"/>
  <p:tag name="KSO_WM_SLIDE_LAYOUT" val="a"/>
  <p:tag name="KSO_WM_SLIDE_LAYOUT_CNT" val="1"/>
  <p:tag name="KSO_WM_SLIDE_TYPE" val="endPage"/>
  <p:tag name="KSO_WM_BEAUTIFY_FLAG" val="#wm#"/>
</p:tagLst>
</file>

<file path=ppt/tags/tag4.xml><?xml version="1.0" encoding="utf-8"?>
<p:tagLst xmlns:p="http://schemas.openxmlformats.org/presentationml/2006/main">
  <p:tag name="KSO_WM_TEMPLATE_THUMBS_INDEX" val="1、4、5、8、12、16、20、25、26、27、28"/>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EMPLATE_CATEGORY" val="custom"/>
  <p:tag name="KSO_WM_TEMPLATE_INDEX" val="160326"/>
  <p:tag name="KSO_WM_TAG_VERSION" val="1.0"/>
  <p:tag name="KSO_WM_SLIDE_ID" val="custom160326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EMPLATE_CATEGORY" val="custom"/>
  <p:tag name="KSO_WM_TEMPLATE_INDEX" val="160326"/>
  <p:tag name="KSO_WM_TAG_VERSION" val="1.0"/>
  <p:tag name="KSO_WM_SLIDE_ID" val="custom160326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326"/>
  <p:tag name="KSO_WM_UNIT_TYPE" val="f"/>
  <p:tag name="KSO_WM_UNIT_INDEX" val="1"/>
  <p:tag name="KSO_WM_UNIT_ID" val="custom160326_4*f*1"/>
  <p:tag name="KSO_WM_UNIT_CLEAR" val="1"/>
  <p:tag name="KSO_WM_UNIT_LAYERLEVEL" val="1"/>
  <p:tag name="KSO_WM_UNIT_VALUE" val="168"/>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4*a*1"/>
  <p:tag name="KSO_WM_UNIT_CLEAR" val="1"/>
  <p:tag name="KSO_WM_UNIT_LAYERLEVEL" val="1"/>
  <p:tag name="KSO_WM_UNIT_VALUE" val="30"/>
  <p:tag name="KSO_WM_UNIT_ISCONTENTSTITLE" val="0"/>
  <p:tag name="KSO_WM_UNIT_HIGHLIGHT" val="0"/>
  <p:tag name="KSO_WM_UNIT_COMPATIBLE" val="0"/>
  <p:tag name="KSO_WM_UNIT_PRESET_TEXT_INDEX" val="3"/>
  <p:tag name="KSO_WM_UNIT_PRESET_TEXT_LEN" val="23"/>
</p:tagLst>
</file>

<file path=ppt/theme/theme1.xml><?xml version="1.0" encoding="utf-8"?>
<a:theme xmlns:a="http://schemas.openxmlformats.org/drawingml/2006/main" name="Office 主题">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7045</Words>
  <Application>WPS Presentation</Application>
  <PresentationFormat>宽屏</PresentationFormat>
  <Paragraphs>229</Paragraphs>
  <Slides>21</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SimHei</vt:lpstr>
      <vt:lpstr>Wingdings</vt:lpstr>
      <vt:lpstr>Calibri</vt:lpstr>
      <vt:lpstr>Times New Roman</vt:lpstr>
      <vt:lpstr>Microsoft YaHei</vt:lpstr>
      <vt:lpstr>Arial Unicode MS</vt:lpstr>
      <vt:lpstr>黑体</vt:lpstr>
      <vt:lpstr>Calibri</vt:lpstr>
      <vt:lpstr>Symbol</vt:lpstr>
      <vt:lpstr>Cambria</vt:lpstr>
      <vt:lpstr>Malgun Gothic Semilight</vt:lpstr>
      <vt:lpstr>Office 主题</vt:lpstr>
      <vt:lpstr>PowerPoint 演示文稿</vt:lpstr>
      <vt:lpstr>ICT Ministry (ICT Tower) Netwrok Design 2020</vt:lpstr>
      <vt:lpstr>PowerPoint 演示文稿</vt:lpstr>
      <vt:lpstr>PowerPoint 演示文稿</vt:lpstr>
      <vt:lpstr>EXECUTIVE SUMMARY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❤Namdev</dc:creator>
  <cp:lastModifiedBy>Ashiqur Rahman</cp:lastModifiedBy>
  <cp:revision>262</cp:revision>
  <dcterms:created xsi:type="dcterms:W3CDTF">2013-10-01T16:10:00Z</dcterms:created>
  <dcterms:modified xsi:type="dcterms:W3CDTF">2020-12-07T19:38:39Z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