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3"/>
    <p:sldMasterId id="214748370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
      <p:font typeface="Lato Black"/>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19" Type="http://schemas.openxmlformats.org/officeDocument/2006/relationships/font" Target="fonts/LatoBlack-bold.fntdata"/><Relationship Id="rId18" Type="http://schemas.openxmlformats.org/officeDocument/2006/relationships/font" Target="fonts/La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11"/>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11"/>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1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12"/>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12"/>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1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1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1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13"/>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1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1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1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14"/>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1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15"/>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1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1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1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1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1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17"/>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1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18"/>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1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19"/>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20"/>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20"/>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3"/>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2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21"/>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2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22"/>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23"/>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23"/>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28"/>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28"/>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2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29"/>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31"/>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32"/>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33"/>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33"/>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33"/>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3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34"/>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34"/>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34"/>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34"/>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3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35"/>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35"/>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35"/>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35"/>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3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3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36"/>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36"/>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36"/>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36"/>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36"/>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36"/>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3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3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37"/>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3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37"/>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37"/>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37"/>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37"/>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37"/>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37"/>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37"/>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3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38"/>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38"/>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3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3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3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39"/>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39"/>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3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3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3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3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0"/>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41"/>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4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4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4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42"/>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4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4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4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4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4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46"/>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4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47"/>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4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48"/>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49"/>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49"/>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6"/>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6"/>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6"/>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7"/>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7"/>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7"/>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8"/>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8"/>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8"/>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8"/>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9"/>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9"/>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9"/>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9"/>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9"/>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9"/>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10"/>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1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10"/>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1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1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10"/>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10"/>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10"/>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10"/>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10"/>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10"/>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10"/>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cloud.smartdraw.com/share.aspx/?pubDocShare=1E3C1FF9C3814A71457C18680B4B5FAEC93" TargetMode="External"/><Relationship Id="rId4" Type="http://schemas.openxmlformats.org/officeDocument/2006/relationships/hyperlink" Target="https://festive-dive-9e1.notion.site/BoB-Hackathon-38bb5a2169014eb99e8abedffaea35cd" TargetMode="External"/><Relationship Id="rId5" Type="http://schemas.openxmlformats.org/officeDocument/2006/relationships/hyperlink" Target="https://github.com/AshiqNoor-S/Team-Technophi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7"/>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57"/>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Technophiles </a:t>
            </a:r>
            <a:endParaRPr b="1" i="0" sz="2900" u="none" cap="none" strike="noStrike">
              <a:solidFill>
                <a:schemeClr val="lt1"/>
              </a:solidFill>
              <a:latin typeface="Trebuchet MS"/>
              <a:ea typeface="Trebuchet MS"/>
              <a:cs typeface="Trebuchet MS"/>
              <a:sym typeface="Trebuchet MS"/>
            </a:endParaRPr>
          </a:p>
        </p:txBody>
      </p:sp>
      <p:sp>
        <p:nvSpPr>
          <p:cNvPr id="340" name="Google Shape;340;p57"/>
          <p:cNvSpPr txBox="1"/>
          <p:nvPr/>
        </p:nvSpPr>
        <p:spPr>
          <a:xfrm>
            <a:off x="158562" y="2992500"/>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a:t>
            </a:r>
            <a:endParaRPr b="0" i="0" sz="1200" u="none" cap="none" strike="noStrike">
              <a:solidFill>
                <a:schemeClr val="lt1"/>
              </a:solidFill>
              <a:latin typeface="Trebuchet MS"/>
              <a:ea typeface="Trebuchet MS"/>
              <a:cs typeface="Trebuchet MS"/>
              <a:sym typeface="Trebuchet MS"/>
            </a:endParaRPr>
          </a:p>
        </p:txBody>
      </p:sp>
      <p:pic>
        <p:nvPicPr>
          <p:cNvPr id="341" name="Google Shape;341;p57"/>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57"/>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4" y="662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48" name="Google Shape;348;p58"/>
          <p:cNvSpPr txBox="1"/>
          <p:nvPr/>
        </p:nvSpPr>
        <p:spPr>
          <a:xfrm>
            <a:off x="124575" y="692075"/>
            <a:ext cx="8238600" cy="3414300"/>
          </a:xfrm>
          <a:prstGeom prst="rect">
            <a:avLst/>
          </a:prstGeom>
          <a:solidFill>
            <a:schemeClr val="accent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Why did you decide to solve this Problem statement?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sz="1200">
              <a:solidFill>
                <a:srgbClr val="252525"/>
              </a:solidFill>
              <a:highlight>
                <a:srgbClr val="EDFAFF"/>
              </a:highlight>
            </a:endParaRPr>
          </a:p>
          <a:p>
            <a:pPr indent="0" lvl="0" marL="0" marR="0" rtl="0" algn="l">
              <a:lnSpc>
                <a:spcPct val="100000"/>
              </a:lnSpc>
              <a:spcBef>
                <a:spcPts val="0"/>
              </a:spcBef>
              <a:spcAft>
                <a:spcPts val="0"/>
              </a:spcAft>
              <a:buClr>
                <a:srgbClr val="000000"/>
              </a:buClr>
              <a:buSzPts val="1400"/>
              <a:buFont typeface="Arial"/>
              <a:buNone/>
            </a:pPr>
            <a:r>
              <a:t/>
            </a:r>
            <a:endParaRPr b="1" sz="1200">
              <a:solidFill>
                <a:srgbClr val="252525"/>
              </a:solidFill>
              <a:highlight>
                <a:srgbClr val="EDFAFF"/>
              </a:highlight>
            </a:endParaRPr>
          </a:p>
          <a:p>
            <a:pPr indent="0" lvl="0" marL="0" marR="0" rtl="0" algn="l">
              <a:lnSpc>
                <a:spcPct val="100000"/>
              </a:lnSpc>
              <a:spcBef>
                <a:spcPts val="0"/>
              </a:spcBef>
              <a:spcAft>
                <a:spcPts val="0"/>
              </a:spcAft>
              <a:buClr>
                <a:srgbClr val="000000"/>
              </a:buClr>
              <a:buSzPts val="1400"/>
              <a:buFont typeface="Arial"/>
              <a:buNone/>
            </a:pPr>
            <a:r>
              <a:rPr lang="en" sz="1200">
                <a:solidFill>
                  <a:srgbClr val="252525"/>
                </a:solidFill>
                <a:highlight>
                  <a:schemeClr val="accent6"/>
                </a:highlight>
                <a:latin typeface="Lato"/>
                <a:ea typeface="Lato"/>
                <a:cs typeface="Lato"/>
                <a:sym typeface="Lato"/>
              </a:rPr>
              <a:t>Despite rapid advancements in digital technology, financial institutions continue to rely on the traditional method of processing bank cheques by humans which is a tedious and time consuming task. This affects the end users as the transactions may take upto a few days to reflect in the bank accounts.</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sz="1200">
                <a:solidFill>
                  <a:srgbClr val="252525"/>
                </a:solidFill>
                <a:highlight>
                  <a:schemeClr val="accent6"/>
                </a:highlight>
                <a:latin typeface="Lato"/>
                <a:ea typeface="Lato"/>
                <a:cs typeface="Lato"/>
                <a:sym typeface="Lato"/>
              </a:rPr>
              <a:t>Moreover, relying just on physical means for processing large quantities of data can also be less efficient and prone to security breaches. This also accumulates to the total costs and resources for executing the process.</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accent6"/>
              </a:highlight>
              <a:latin typeface="Lato"/>
              <a:ea typeface="Lato"/>
              <a:cs typeface="Lato"/>
              <a:sym typeface="Lato"/>
            </a:endParaRPr>
          </a:p>
          <a:p>
            <a:pPr indent="0" lvl="0" marL="0" rtl="0" algn="l">
              <a:spcBef>
                <a:spcPts val="0"/>
              </a:spcBef>
              <a:spcAft>
                <a:spcPts val="0"/>
              </a:spcAft>
              <a:buClr>
                <a:srgbClr val="000000"/>
              </a:buClr>
              <a:buSzPts val="1400"/>
              <a:buFont typeface="Arial"/>
              <a:buNone/>
            </a:pPr>
            <a:r>
              <a:rPr lang="en" sz="1200">
                <a:solidFill>
                  <a:srgbClr val="252525"/>
                </a:solidFill>
                <a:highlight>
                  <a:schemeClr val="lt1"/>
                </a:highlight>
                <a:latin typeface="Lato"/>
                <a:ea typeface="Lato"/>
                <a:cs typeface="Lato"/>
                <a:sym typeface="Lato"/>
              </a:rPr>
              <a:t>Digitalising this can also help in getting statistical analysis on the number of transactions and build models accordingly for the bank to work better.</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lang="en" sz="1200">
                <a:solidFill>
                  <a:srgbClr val="252525"/>
                </a:solidFill>
                <a:highlight>
                  <a:schemeClr val="accent6"/>
                </a:highlight>
                <a:latin typeface="Lato"/>
                <a:ea typeface="Lato"/>
                <a:cs typeface="Lato"/>
                <a:sym typeface="Lato"/>
              </a:rPr>
              <a:t>So we believe that this model that we propose here will bring up the efficiency and performance of the same to a whole new level and hence this problem statement pleases us the most.</a:t>
            </a:r>
            <a:endParaRPr sz="1200">
              <a:solidFill>
                <a:srgbClr val="252525"/>
              </a:solidFill>
              <a:highlight>
                <a:schemeClr val="accent6"/>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1" sz="1200">
              <a:solidFill>
                <a:srgbClr val="252525"/>
              </a:solidFill>
              <a:highlight>
                <a:srgbClr val="EDFA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491679" y="2046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59"/>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0" i="0" sz="1400" u="none" cap="none" strike="noStrike">
              <a:solidFill>
                <a:srgbClr val="222222"/>
              </a:solidFill>
              <a:highlight>
                <a:srgbClr val="FFFFFF"/>
              </a:highlight>
              <a:latin typeface="Lato"/>
              <a:ea typeface="Lato"/>
              <a:cs typeface="Lato"/>
              <a:sym typeface="Lato"/>
            </a:endParaRPr>
          </a:p>
          <a:p>
            <a:pPr indent="0" lvl="0" marL="0" rtl="0" algn="l">
              <a:lnSpc>
                <a:spcPct val="115000"/>
              </a:lnSpc>
              <a:spcBef>
                <a:spcPts val="1000"/>
              </a:spcBef>
              <a:spcAft>
                <a:spcPts val="0"/>
              </a:spcAft>
              <a:buNone/>
            </a:pPr>
            <a:r>
              <a:rPr lang="en" sz="1200">
                <a:latin typeface="Lato"/>
                <a:ea typeface="Lato"/>
                <a:cs typeface="Lato"/>
                <a:sym typeface="Lato"/>
              </a:rPr>
              <a:t>Smaller organizations can implement this product better in the testing stages so that the model can be further trained for better accuracy and speed.</a:t>
            </a:r>
            <a:endParaRPr sz="1200">
              <a:latin typeface="Lato"/>
              <a:ea typeface="Lato"/>
              <a:cs typeface="Lato"/>
              <a:sym typeface="Lato"/>
            </a:endParaRPr>
          </a:p>
          <a:p>
            <a:pPr indent="0" lvl="0" marL="0" marR="0" rtl="0" algn="l">
              <a:lnSpc>
                <a:spcPct val="115000"/>
              </a:lnSpc>
              <a:spcBef>
                <a:spcPts val="1000"/>
              </a:spcBef>
              <a:spcAft>
                <a:spcPts val="0"/>
              </a:spcAft>
              <a:buNone/>
            </a:pPr>
            <a:r>
              <a:rPr lang="en" sz="1200">
                <a:latin typeface="Lato"/>
                <a:ea typeface="Lato"/>
                <a:cs typeface="Lato"/>
                <a:sym typeface="Lato"/>
              </a:rPr>
              <a:t>This product will be mainly used by the banks for an efficient way to process cheques and also save time so that, more clients can approach the bank on a daily basis. This will improve the number of clients and thereby making the bank or organization more trustworthy.</a:t>
            </a:r>
            <a:endParaRPr sz="1200">
              <a:latin typeface="Lato"/>
              <a:ea typeface="Lato"/>
              <a:cs typeface="Lato"/>
              <a:sym typeface="Lato"/>
            </a:endParaRPr>
          </a:p>
          <a:p>
            <a:pPr indent="0" lvl="0" marL="0" marR="0" rtl="0" algn="l">
              <a:lnSpc>
                <a:spcPct val="115000"/>
              </a:lnSpc>
              <a:spcBef>
                <a:spcPts val="1000"/>
              </a:spcBef>
              <a:spcAft>
                <a:spcPts val="0"/>
              </a:spcAft>
              <a:buNone/>
            </a:pPr>
            <a:r>
              <a:rPr lang="en" sz="1200">
                <a:latin typeface="Lato"/>
                <a:ea typeface="Lato"/>
                <a:cs typeface="Lato"/>
                <a:sym typeface="Lato"/>
              </a:rPr>
              <a:t>Banks like Bank of Baroda which takes in a large amount of cheques can use this product to increase the cheque processing capabilities and </a:t>
            </a:r>
            <a:r>
              <a:rPr lang="en" sz="1200">
                <a:latin typeface="Lato"/>
                <a:ea typeface="Lato"/>
                <a:cs typeface="Lato"/>
                <a:sym typeface="Lato"/>
              </a:rPr>
              <a:t>in turn</a:t>
            </a:r>
            <a:r>
              <a:rPr lang="en" sz="1200">
                <a:latin typeface="Lato"/>
                <a:ea typeface="Lato"/>
                <a:cs typeface="Lato"/>
                <a:sym typeface="Lato"/>
              </a:rPr>
              <a:t> help the bank to earn more and provide better offers </a:t>
            </a:r>
            <a:r>
              <a:rPr b="1" i="1" lang="en" sz="1200">
                <a:latin typeface="Lato"/>
                <a:ea typeface="Lato"/>
                <a:cs typeface="Lato"/>
                <a:sym typeface="Lato"/>
              </a:rPr>
              <a:t>(to be corrected)</a:t>
            </a:r>
            <a:r>
              <a:rPr lang="en" sz="1200">
                <a:latin typeface="Lato"/>
                <a:ea typeface="Lato"/>
                <a:cs typeface="Lato"/>
                <a:sym typeface="Lato"/>
              </a:rPr>
              <a:t> for its clients.</a:t>
            </a:r>
            <a:endParaRPr sz="1200">
              <a:latin typeface="Lato"/>
              <a:ea typeface="Lato"/>
              <a:cs typeface="Lato"/>
              <a:sym typeface="Lato"/>
            </a:endParaRPr>
          </a:p>
          <a:p>
            <a:pPr indent="0" lvl="0" marL="0" marR="0" rtl="0" algn="l">
              <a:lnSpc>
                <a:spcPct val="115000"/>
              </a:lnSpc>
              <a:spcBef>
                <a:spcPts val="1000"/>
              </a:spcBef>
              <a:spcAft>
                <a:spcPts val="0"/>
              </a:spcAft>
              <a:buNone/>
            </a:pPr>
            <a:r>
              <a:t/>
            </a:r>
            <a:endParaRPr sz="1200">
              <a:latin typeface="Lato"/>
              <a:ea typeface="Lato"/>
              <a:cs typeface="Lato"/>
              <a:sym typeface="Lato"/>
            </a:endParaRPr>
          </a:p>
          <a:p>
            <a:pPr indent="0" lvl="0" marL="0" marR="0" rtl="0" algn="l">
              <a:lnSpc>
                <a:spcPct val="115000"/>
              </a:lnSpc>
              <a:spcBef>
                <a:spcPts val="1000"/>
              </a:spcBef>
              <a:spcAft>
                <a:spcPts val="0"/>
              </a:spcAft>
              <a:buNone/>
            </a:pPr>
            <a:r>
              <a:t/>
            </a:r>
            <a:endParaRPr sz="1200">
              <a:latin typeface="Lato"/>
              <a:ea typeface="Lato"/>
              <a:cs typeface="Lato"/>
              <a:sym typeface="Lato"/>
            </a:endParaRPr>
          </a:p>
          <a:p>
            <a:pPr indent="0" lvl="0" marL="0" marR="0" rtl="0" algn="l">
              <a:lnSpc>
                <a:spcPct val="115000"/>
              </a:lnSpc>
              <a:spcBef>
                <a:spcPts val="1000"/>
              </a:spcBef>
              <a:spcAft>
                <a:spcPts val="0"/>
              </a:spcAft>
              <a:buNone/>
            </a:pPr>
            <a:r>
              <a:t/>
            </a:r>
            <a:endParaRPr sz="1200">
              <a:latin typeface="Lato"/>
              <a:ea typeface="Lato"/>
              <a:cs typeface="Lato"/>
              <a:sym typeface="Lato"/>
            </a:endParaRPr>
          </a:p>
          <a:p>
            <a:pPr indent="0" lvl="0" marL="0" marR="0" rtl="0" algn="l">
              <a:lnSpc>
                <a:spcPct val="115000"/>
              </a:lnSpc>
              <a:spcBef>
                <a:spcPts val="1000"/>
              </a:spcBef>
              <a:spcAft>
                <a:spcPts val="1000"/>
              </a:spcAft>
              <a:buNone/>
            </a:pPr>
            <a:r>
              <a:t/>
            </a:r>
            <a:endParaRPr sz="1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nvSpPr>
        <p:spPr>
          <a:xfrm>
            <a:off x="452700" y="99865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There are automated systems which extract relevant details of a bank cheque like Payee Name, Amount, Date, Bank Name using Optical Character Recognition and Deep Learning and verify the signature on the cheque with the existing signature stored in the database using feature extraction and principal component analysis.</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rPr lang="en">
                <a:solidFill>
                  <a:srgbClr val="222222"/>
                </a:solidFill>
                <a:highlight>
                  <a:srgbClr val="FFFFFF"/>
                </a:highlight>
                <a:latin typeface="Lato"/>
                <a:ea typeface="Lato"/>
                <a:cs typeface="Lato"/>
                <a:sym typeface="Lato"/>
              </a:rPr>
              <a:t>It makes use of modified convolution neural network to extract the handwritten content on cheque leaf where in IAM dataset is used to train the model and get the optimized results.</a:t>
            </a:r>
            <a:endParaRPr>
              <a:solidFill>
                <a:srgbClr val="222222"/>
              </a:solidFill>
              <a:highlight>
                <a:srgbClr val="FFFFFF"/>
              </a:highlight>
              <a:latin typeface="Lato"/>
              <a:ea typeface="Lato"/>
              <a:cs typeface="Lato"/>
              <a:sym typeface="Lato"/>
            </a:endParaRPr>
          </a:p>
        </p:txBody>
      </p:sp>
      <p:sp>
        <p:nvSpPr>
          <p:cNvPr id="360" name="Google Shape;360;p60"/>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196154" y="2382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61"/>
          <p:cNvSpPr txBox="1"/>
          <p:nvPr>
            <p:ph type="title"/>
          </p:nvPr>
        </p:nvSpPr>
        <p:spPr>
          <a:xfrm>
            <a:off x="196154" y="701975"/>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solidFill>
                  <a:srgbClr val="4A4548"/>
                </a:solidFill>
                <a:highlight>
                  <a:srgbClr val="FFFFFF"/>
                </a:highlight>
              </a:rPr>
              <a:t>Azure tools or resources which are likely to be used by you for the prototype, if your idea gets selected</a:t>
            </a:r>
            <a:endParaRPr sz="1400"/>
          </a:p>
        </p:txBody>
      </p:sp>
      <p:sp>
        <p:nvSpPr>
          <p:cNvPr id="367" name="Google Shape;367;p61"/>
          <p:cNvSpPr txBox="1"/>
          <p:nvPr/>
        </p:nvSpPr>
        <p:spPr>
          <a:xfrm>
            <a:off x="276075" y="1142275"/>
            <a:ext cx="8011200" cy="361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Lato"/>
                <a:ea typeface="Lato"/>
                <a:cs typeface="Lato"/>
                <a:sym typeface="Lato"/>
              </a:rPr>
              <a:t>→GitHub</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→VS Code</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→Microsoft Excel</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 Microsoft Azure AI : Computer vision</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 Microsoft Azure AI - Machine Learning</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→Microsoft Azure AI - Natural Language Processing</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→Azure Form Recogniser</a:t>
            </a:r>
            <a:endParaRPr>
              <a:latin typeface="Lato"/>
              <a:ea typeface="Lato"/>
              <a:cs typeface="Lato"/>
              <a:sym typeface="Lato"/>
            </a:endParaRPr>
          </a:p>
          <a:p>
            <a:pPr indent="0" lvl="0" marL="0" rtl="0" algn="l">
              <a:lnSpc>
                <a:spcPct val="115000"/>
              </a:lnSpc>
              <a:spcBef>
                <a:spcPts val="1200"/>
              </a:spcBef>
              <a:spcAft>
                <a:spcPts val="0"/>
              </a:spcAft>
              <a:buNone/>
            </a:pPr>
            <a:r>
              <a:rPr lang="en">
                <a:latin typeface="Lato"/>
                <a:ea typeface="Lato"/>
                <a:cs typeface="Lato"/>
                <a:sym typeface="Lato"/>
              </a:rPr>
              <a:t>→Translator</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2"/>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373" name="Google Shape;373;p62"/>
          <p:cNvSpPr txBox="1"/>
          <p:nvPr/>
        </p:nvSpPr>
        <p:spPr>
          <a:xfrm>
            <a:off x="452700" y="911575"/>
            <a:ext cx="8238600" cy="381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Present your solution, talk about methodology, architecture &amp; scalability</a:t>
            </a:r>
            <a:endParaRPr b="0" i="0" sz="1400" u="none" cap="none" strike="noStrike">
              <a:solidFill>
                <a:srgbClr val="000000"/>
              </a:solidFill>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a:p>
            <a:pPr indent="0" lvl="0" marL="0" rtl="0" algn="l">
              <a:lnSpc>
                <a:spcPct val="115000"/>
              </a:lnSpc>
              <a:spcBef>
                <a:spcPts val="1200"/>
              </a:spcBef>
              <a:spcAft>
                <a:spcPts val="0"/>
              </a:spcAft>
              <a:buNone/>
            </a:pPr>
            <a:r>
              <a:rPr lang="en" sz="1200">
                <a:latin typeface="Lato"/>
                <a:ea typeface="Lato"/>
                <a:cs typeface="Lato"/>
                <a:sym typeface="Lato"/>
              </a:rPr>
              <a:t>Firstly, the the cheque leaf is scanned and the image is stored. Then, this image is used for the validation process. </a:t>
            </a:r>
            <a:endParaRPr sz="1200">
              <a:latin typeface="Lato"/>
              <a:ea typeface="Lato"/>
              <a:cs typeface="Lato"/>
              <a:sym typeface="Lato"/>
            </a:endParaRPr>
          </a:p>
          <a:p>
            <a:pPr indent="0" lvl="0" marL="0" rtl="0" algn="l">
              <a:lnSpc>
                <a:spcPct val="115000"/>
              </a:lnSpc>
              <a:spcBef>
                <a:spcPts val="1200"/>
              </a:spcBef>
              <a:spcAft>
                <a:spcPts val="0"/>
              </a:spcAft>
              <a:buNone/>
            </a:pPr>
            <a:r>
              <a:rPr lang="en" sz="1200">
                <a:latin typeface="Lato"/>
                <a:ea typeface="Lato"/>
                <a:cs typeface="Lato"/>
                <a:sym typeface="Lato"/>
              </a:rPr>
              <a:t>The Account Number on the cheque is checked with the database of accounts. Then the parameters like Name, Amount (both in words and digits) and date (only 3 months validity) are extracted.</a:t>
            </a:r>
            <a:endParaRPr sz="1200">
              <a:latin typeface="Lato"/>
              <a:ea typeface="Lato"/>
              <a:cs typeface="Lato"/>
              <a:sym typeface="Lato"/>
            </a:endParaRPr>
          </a:p>
          <a:p>
            <a:pPr indent="0" lvl="0" marL="0" rtl="0" algn="l">
              <a:lnSpc>
                <a:spcPct val="115000"/>
              </a:lnSpc>
              <a:spcBef>
                <a:spcPts val="1200"/>
              </a:spcBef>
              <a:spcAft>
                <a:spcPts val="0"/>
              </a:spcAft>
              <a:buNone/>
            </a:pPr>
            <a:r>
              <a:rPr lang="en" sz="1200">
                <a:latin typeface="Lato"/>
                <a:ea typeface="Lato"/>
                <a:cs typeface="Lato"/>
                <a:sym typeface="Lato"/>
              </a:rPr>
              <a:t>Following are the steps and features of the validation process:</a:t>
            </a:r>
            <a:endParaRPr sz="1200">
              <a:latin typeface="Lato"/>
              <a:ea typeface="Lato"/>
              <a:cs typeface="Lato"/>
              <a:sym typeface="Lato"/>
            </a:endParaRPr>
          </a:p>
          <a:p>
            <a:pPr indent="0" lvl="0" marL="0" marR="0" rtl="0" algn="l">
              <a:lnSpc>
                <a:spcPct val="100000"/>
              </a:lnSpc>
              <a:spcBef>
                <a:spcPts val="1200"/>
              </a:spcBef>
              <a:spcAft>
                <a:spcPts val="0"/>
              </a:spcAft>
              <a:buClr>
                <a:srgbClr val="000000"/>
              </a:buClr>
              <a:buSzPts val="1200"/>
              <a:buFont typeface="Arial"/>
              <a:buNone/>
            </a:pPr>
            <a:r>
              <a:rPr lang="en" sz="1200">
                <a:latin typeface="Lato"/>
                <a:ea typeface="Lato"/>
                <a:cs typeface="Lato"/>
                <a:sym typeface="Lato"/>
              </a:rPr>
              <a:t>       →</a:t>
            </a:r>
            <a:r>
              <a:rPr lang="en" sz="1200">
                <a:latin typeface="Lato"/>
                <a:ea typeface="Lato"/>
                <a:cs typeface="Lato"/>
                <a:sym typeface="Lato"/>
              </a:rPr>
              <a:t> Setting up the position</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sz="1200">
                <a:latin typeface="Lato"/>
                <a:ea typeface="Lato"/>
                <a:cs typeface="Lato"/>
                <a:sym typeface="Lato"/>
              </a:rPr>
              <a:t>        → Multilingualism (Extracting data written in different regional languages)</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sz="1200">
                <a:latin typeface="Lato"/>
                <a:ea typeface="Lato"/>
                <a:cs typeface="Lato"/>
                <a:sym typeface="Lato"/>
              </a:rPr>
              <a:t>        → Handwriting recognising efficiency</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sz="1200">
                <a:latin typeface="Lato"/>
                <a:ea typeface="Lato"/>
                <a:cs typeface="Lato"/>
                <a:sym typeface="Lato"/>
              </a:rPr>
              <a:t>        </a:t>
            </a:r>
            <a:r>
              <a:rPr lang="en" sz="1200">
                <a:latin typeface="Lato"/>
                <a:ea typeface="Lato"/>
                <a:cs typeface="Lato"/>
                <a:sym typeface="Lato"/>
              </a:rPr>
              <a:t>→ </a:t>
            </a:r>
            <a:r>
              <a:rPr lang="en" sz="1200">
                <a:latin typeface="Lato"/>
                <a:ea typeface="Lato"/>
                <a:cs typeface="Lato"/>
                <a:sym typeface="Lato"/>
              </a:rPr>
              <a:t> Signature verification</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sz="1200">
                <a:latin typeface="Lato"/>
                <a:ea typeface="Lato"/>
                <a:cs typeface="Lato"/>
                <a:sym typeface="Lato"/>
              </a:rPr>
              <a:t>        </a:t>
            </a:r>
            <a:r>
              <a:rPr lang="en" sz="1200">
                <a:latin typeface="Lato"/>
                <a:ea typeface="Lato"/>
                <a:cs typeface="Lato"/>
                <a:sym typeface="Lato"/>
              </a:rPr>
              <a:t>→ </a:t>
            </a:r>
            <a:r>
              <a:rPr lang="en" sz="1200">
                <a:latin typeface="Lato"/>
                <a:ea typeface="Lato"/>
                <a:cs typeface="Lato"/>
                <a:sym typeface="Lato"/>
              </a:rPr>
              <a:t>Validating the MICR number</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rPr lang="en" sz="1200">
                <a:latin typeface="Lato"/>
                <a:ea typeface="Lato"/>
                <a:cs typeface="Lato"/>
                <a:sym typeface="Lato"/>
              </a:rPr>
              <a:t>        </a:t>
            </a:r>
            <a:r>
              <a:rPr lang="en" sz="1200">
                <a:latin typeface="Lato"/>
                <a:ea typeface="Lato"/>
                <a:cs typeface="Lato"/>
                <a:sym typeface="Lato"/>
              </a:rPr>
              <a:t>→ </a:t>
            </a:r>
            <a:r>
              <a:rPr lang="en" sz="1200">
                <a:latin typeface="Lato"/>
                <a:ea typeface="Lato"/>
                <a:cs typeface="Lato"/>
                <a:sym typeface="Lato"/>
              </a:rPr>
              <a:t>Checking whether it is an A/C payee (A text written in the top left corner)</a:t>
            </a:r>
            <a:endParaRPr sz="1200">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9" name="Google Shape;379;p63"/>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How is your solution better than alternatives and how do you plan to build adoption?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385" name="Google Shape;385;p64"/>
          <p:cNvSpPr txBox="1"/>
          <p:nvPr/>
        </p:nvSpPr>
        <p:spPr>
          <a:xfrm>
            <a:off x="0" y="1044150"/>
            <a:ext cx="838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How far it can go?</a:t>
            </a:r>
            <a:endParaRPr b="0" i="0" sz="1400" u="none" cap="none" strike="noStrike">
              <a:solidFill>
                <a:srgbClr val="000000"/>
              </a:solidFill>
              <a:latin typeface="Lato"/>
              <a:ea typeface="Lato"/>
              <a:cs typeface="Lato"/>
              <a:sym typeface="Lato"/>
            </a:endParaRPr>
          </a:p>
        </p:txBody>
      </p:sp>
      <p:sp>
        <p:nvSpPr>
          <p:cNvPr id="386" name="Google Shape;386;p64"/>
          <p:cNvSpPr txBox="1"/>
          <p:nvPr/>
        </p:nvSpPr>
        <p:spPr>
          <a:xfrm>
            <a:off x="183700" y="1444350"/>
            <a:ext cx="838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Flowchart : </a:t>
            </a:r>
            <a:r>
              <a:rPr lang="en" u="sng">
                <a:solidFill>
                  <a:schemeClr val="hlink"/>
                </a:solidFill>
                <a:latin typeface="Lato"/>
                <a:ea typeface="Lato"/>
                <a:cs typeface="Lato"/>
                <a:sym typeface="Lato"/>
                <a:hlinkClick r:id="rId3"/>
              </a:rPr>
              <a:t>https://cloud.smartdraw.com/share.aspx/?pubDocShare=1E3C1FF9C3814A71457C18680B4B5FAEC93</a:t>
            </a:r>
            <a:endParaRPr>
              <a:latin typeface="Lato"/>
              <a:ea typeface="Lato"/>
              <a:cs typeface="Lato"/>
              <a:sym typeface="Lato"/>
            </a:endParaRPr>
          </a:p>
        </p:txBody>
      </p:sp>
      <p:sp>
        <p:nvSpPr>
          <p:cNvPr id="387" name="Google Shape;387;p64"/>
          <p:cNvSpPr txBox="1"/>
          <p:nvPr/>
        </p:nvSpPr>
        <p:spPr>
          <a:xfrm>
            <a:off x="155550" y="2059950"/>
            <a:ext cx="807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Notion Workspace : </a:t>
            </a:r>
            <a:r>
              <a:rPr lang="en" u="sng">
                <a:solidFill>
                  <a:schemeClr val="hlink"/>
                </a:solidFill>
                <a:latin typeface="Lato"/>
                <a:ea typeface="Lato"/>
                <a:cs typeface="Lato"/>
                <a:sym typeface="Lato"/>
                <a:hlinkClick r:id="rId4"/>
              </a:rPr>
              <a:t>https://festive-dive-9e1.notion.site/BoB-Hackathon-38bb5a2169014eb99e8abedffaea35cd</a:t>
            </a:r>
            <a:endParaRPr>
              <a:latin typeface="Lato"/>
              <a:ea typeface="Lato"/>
              <a:cs typeface="Lato"/>
              <a:sym typeface="Lato"/>
            </a:endParaRPr>
          </a:p>
        </p:txBody>
      </p:sp>
      <p:sp>
        <p:nvSpPr>
          <p:cNvPr id="388" name="Google Shape;388;p64"/>
          <p:cNvSpPr txBox="1"/>
          <p:nvPr/>
        </p:nvSpPr>
        <p:spPr>
          <a:xfrm>
            <a:off x="223125" y="2736150"/>
            <a:ext cx="85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GitHub : </a:t>
            </a:r>
            <a:r>
              <a:rPr lang="en" u="sng">
                <a:solidFill>
                  <a:schemeClr val="hlink"/>
                </a:solidFill>
                <a:latin typeface="Lato"/>
                <a:ea typeface="Lato"/>
                <a:cs typeface="Lato"/>
                <a:sym typeface="Lato"/>
                <a:hlinkClick r:id="rId5"/>
              </a:rPr>
              <a:t>https://github.com/AshiqNoor-S/Team-Technophiles</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426875" y="133937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394" name="Google Shape;394;p65"/>
          <p:cNvSpPr txBox="1"/>
          <p:nvPr>
            <p:ph idx="1" type="subTitle"/>
          </p:nvPr>
        </p:nvSpPr>
        <p:spPr>
          <a:xfrm>
            <a:off x="470475" y="2166775"/>
            <a:ext cx="4559100" cy="26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t>Team member names:</a:t>
            </a:r>
            <a:endParaRPr sz="1500"/>
          </a:p>
          <a:p>
            <a:pPr indent="0" lvl="0" marL="0" rtl="0" algn="l">
              <a:lnSpc>
                <a:spcPct val="115000"/>
              </a:lnSpc>
              <a:spcBef>
                <a:spcPts val="1600"/>
              </a:spcBef>
              <a:spcAft>
                <a:spcPts val="0"/>
              </a:spcAft>
              <a:buSzPts val="1800"/>
              <a:buNone/>
            </a:pPr>
            <a:r>
              <a:rPr lang="en" sz="1500"/>
              <a:t>Ashiq Noor Sudheer</a:t>
            </a:r>
            <a:endParaRPr sz="1500"/>
          </a:p>
          <a:p>
            <a:pPr indent="0" lvl="0" marL="0" rtl="0" algn="l">
              <a:lnSpc>
                <a:spcPct val="115000"/>
              </a:lnSpc>
              <a:spcBef>
                <a:spcPts val="1600"/>
              </a:spcBef>
              <a:spcAft>
                <a:spcPts val="0"/>
              </a:spcAft>
              <a:buSzPts val="1800"/>
              <a:buNone/>
            </a:pPr>
            <a:r>
              <a:rPr lang="en" sz="1500"/>
              <a:t>Bharat P</a:t>
            </a:r>
            <a:endParaRPr sz="1500"/>
          </a:p>
          <a:p>
            <a:pPr indent="0" lvl="0" marL="0" rtl="0" algn="l">
              <a:lnSpc>
                <a:spcPct val="115000"/>
              </a:lnSpc>
              <a:spcBef>
                <a:spcPts val="1600"/>
              </a:spcBef>
              <a:spcAft>
                <a:spcPts val="0"/>
              </a:spcAft>
              <a:buSzPts val="1800"/>
              <a:buNone/>
            </a:pPr>
            <a:r>
              <a:rPr lang="en" sz="1500"/>
              <a:t>Mathew Thomas</a:t>
            </a:r>
            <a:endParaRPr sz="1500"/>
          </a:p>
          <a:p>
            <a:pPr indent="0" lvl="0" marL="0" rtl="0" algn="l">
              <a:lnSpc>
                <a:spcPct val="115000"/>
              </a:lnSpc>
              <a:spcBef>
                <a:spcPts val="1600"/>
              </a:spcBef>
              <a:spcAft>
                <a:spcPts val="1600"/>
              </a:spcAft>
              <a:buSzPts val="1800"/>
              <a:buNone/>
            </a:pPr>
            <a:r>
              <a:rPr lang="en" sz="1500"/>
              <a:t>Priyanshu Pattanaik</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