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gNOGtdrJN2XPOZPpwV9hlDAaRe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slide" Target="slides/slide6.xml"/><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8"/>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0" name="Google Shape;20;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7"/>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6" name="Google Shape;76;p17"/>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7" name="Google Shape;77;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sp>
        <p:nvSpPr>
          <p:cNvPr id="81" name="Google Shape;81;p18"/>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352"/>
              </a:srgbClr>
            </a:outerShdw>
          </a:effectLst>
        </p:spPr>
      </p:sp>
      <p:sp>
        <p:nvSpPr>
          <p:cNvPr id="83" name="Google Shape;83;p18"/>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4" name="Google Shape;84;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9"/>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9"/>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0" name="Google Shape;90;p19"/>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9"/>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19"/>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0"/>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9" name="Google Shape;99;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1"/>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5" name="Google Shape;105;p21"/>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6" name="Google Shape;106;p21"/>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21"/>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21"/>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21"/>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0" name="Google Shape;110;p21"/>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1"/>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2"/>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8" name="Google Shape;118;p22"/>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9" name="Google Shape;119;p22"/>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0" name="Google Shape;120;p22"/>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1" name="Google Shape;121;p22"/>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2" name="Google Shape;122;p22"/>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22"/>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22"/>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5" name="Google Shape;125;p22"/>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6" name="Google Shape;126;p22"/>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2"/>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3"/>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4"/>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4"/>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3" name="Shape 23"/>
        <p:cNvGrpSpPr/>
        <p:nvPr/>
      </p:nvGrpSpPr>
      <p:grpSpPr>
        <a:xfrm>
          <a:off x="0" y="0"/>
          <a:ext cx="0" cy="0"/>
          <a:chOff x="0" y="0"/>
          <a:chExt cx="0" cy="0"/>
        </a:xfrm>
      </p:grpSpPr>
      <p:sp>
        <p:nvSpPr>
          <p:cNvPr id="24" name="Google Shape;24;p9"/>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6" name="Google Shape;26;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2" name="Google Shape;32;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1"/>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38" name="Google Shape;3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4" name="Google Shape;44;p12"/>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5" name="Google Shape;45;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1" name="Google Shape;51;p13"/>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2" name="Google Shape;52;p13"/>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3" name="Google Shape;53;p13"/>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4" name="Google Shape;54;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6"/>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6"/>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9" name="Google Shape;69;p16"/>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0" name="Google Shape;70;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7"/>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7"/>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7"/>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7"/>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7"/>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7200"/>
              <a:buFont typeface="Century Gothic"/>
              <a:buNone/>
            </a:pPr>
            <a:r>
              <a:rPr lang="en-US"/>
              <a:t>Brain tumor</a:t>
            </a:r>
            <a:r>
              <a:rPr lang="en-US"/>
              <a:t> SEGMENTATION</a:t>
            </a:r>
            <a:endParaRPr/>
          </a:p>
        </p:txBody>
      </p:sp>
      <p:sp>
        <p:nvSpPr>
          <p:cNvPr id="148" name="Google Shape;148;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600"/>
              <a:buNone/>
            </a:pPr>
            <a:r>
              <a:rPr lang="en-US">
                <a:solidFill>
                  <a:schemeClr val="dk1"/>
                </a:solidFill>
              </a:rPr>
              <a:t>PRESENTED BY-</a:t>
            </a:r>
            <a:endParaRPr/>
          </a:p>
          <a:p>
            <a:pPr indent="0" lvl="0" marL="0" rtl="0" algn="r">
              <a:lnSpc>
                <a:spcPct val="100000"/>
              </a:lnSpc>
              <a:spcBef>
                <a:spcPts val="1000"/>
              </a:spcBef>
              <a:spcAft>
                <a:spcPts val="0"/>
              </a:spcAft>
              <a:buSzPts val="1600"/>
              <a:buNone/>
            </a:pPr>
            <a:r>
              <a:rPr lang="en-US">
                <a:solidFill>
                  <a:schemeClr val="dk1"/>
                </a:solidFill>
              </a:rPr>
              <a:t>ASHIQ, RUMAYSA, ARJUN</a:t>
            </a:r>
            <a:endParaRPr/>
          </a:p>
          <a:p>
            <a:pPr indent="0" lvl="0" marL="0" rtl="0" algn="l">
              <a:lnSpc>
                <a:spcPct val="100000"/>
              </a:lnSpc>
              <a:spcBef>
                <a:spcPts val="1000"/>
              </a:spcBef>
              <a:spcAft>
                <a:spcPts val="0"/>
              </a:spcAft>
              <a:buSzPts val="1600"/>
              <a:buNone/>
            </a:pPr>
            <a:r>
              <a:t/>
            </a:r>
            <a:endParaRPr>
              <a:solidFill>
                <a:schemeClr val="dk1"/>
              </a:solidFill>
            </a:endParaRPr>
          </a:p>
          <a:p>
            <a:pPr indent="0" lvl="0" marL="0" rtl="0" algn="l">
              <a:lnSpc>
                <a:spcPct val="100000"/>
              </a:lnSpc>
              <a:spcBef>
                <a:spcPts val="1000"/>
              </a:spcBef>
              <a:spcAft>
                <a:spcPts val="0"/>
              </a:spcAft>
              <a:buSzPts val="1600"/>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1364679" y="1154175"/>
            <a:ext cx="8825700" cy="69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sz="3600"/>
              <a:t>Architecture Design</a:t>
            </a:r>
            <a:endParaRPr/>
          </a:p>
        </p:txBody>
      </p:sp>
      <p:sp>
        <p:nvSpPr>
          <p:cNvPr id="154" name="Google Shape;154;p2"/>
          <p:cNvSpPr txBox="1"/>
          <p:nvPr>
            <p:ph idx="1" type="body"/>
          </p:nvPr>
        </p:nvSpPr>
        <p:spPr>
          <a:xfrm>
            <a:off x="1165425" y="2705450"/>
            <a:ext cx="8825700" cy="2957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1400">
                <a:latin typeface="Calibri"/>
                <a:ea typeface="Calibri"/>
                <a:cs typeface="Calibri"/>
                <a:sym typeface="Calibri"/>
              </a:rPr>
              <a:t>The Architecture Design for 3D U-Net involves defining a specialized model tailored for semantic segmentation tasks. This model is structured around the foundational concept of a U-Net, comprising both a contracting path (encoder) and an expansive path (decoder). Within the contracting path, each level integrates two convolutional layers, incorporating dropout and max-pooling operations to extract and consolidate features effectively. On the expansive path, transposed convolutions are employed for upsampling, allowing for the reconstruction of spatial information. Moreover, features extracted from the contracting path are concatenated to facilitate precise localization. The final layer of the model utilizes a 1x1x1 convolutional layer with softmax activation, enabling the segmentation of multiple classes. This architectural design enables the 3D U-Net to effectively capture intricate spatial dependencies and semantic information, making it well-suited for tasks such as medical image segmentation, particularly in scenarios like brain tumor identification.</a:t>
            </a:r>
            <a:endParaRPr sz="2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1438075" y="2181825"/>
            <a:ext cx="8825700" cy="1184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lang="en-US" sz="3800"/>
              <a:t>METHODS</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1438079" y="2181825"/>
            <a:ext cx="8825700" cy="69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sz="3600"/>
              <a:t>Image and Mask Loading</a:t>
            </a:r>
            <a:endParaRPr/>
          </a:p>
        </p:txBody>
      </p:sp>
      <p:sp>
        <p:nvSpPr>
          <p:cNvPr id="165" name="Google Shape;165;p4"/>
          <p:cNvSpPr txBox="1"/>
          <p:nvPr>
            <p:ph idx="1" type="body"/>
          </p:nvPr>
        </p:nvSpPr>
        <p:spPr>
          <a:xfrm>
            <a:off x="1154950" y="3061975"/>
            <a:ext cx="8825700" cy="2957700"/>
          </a:xfrm>
          <a:prstGeom prst="rect">
            <a:avLst/>
          </a:prstGeom>
          <a:noFill/>
          <a:ln>
            <a:noFill/>
          </a:ln>
        </p:spPr>
        <p:txBody>
          <a:bodyPr anchorCtr="0" anchor="ctr" bIns="45700" lIns="91425" spcFirstLastPara="1" rIns="91425" wrap="square" tIns="45700">
            <a:normAutofit/>
          </a:bodyPr>
          <a:lstStyle/>
          <a:p>
            <a:pPr indent="-320040" lvl="0" marL="457200" rtl="0" algn="l">
              <a:lnSpc>
                <a:spcPct val="100000"/>
              </a:lnSpc>
              <a:spcBef>
                <a:spcPts val="1800"/>
              </a:spcBef>
              <a:spcAft>
                <a:spcPts val="0"/>
              </a:spcAft>
              <a:buSzPts val="1440"/>
              <a:buChar char="●"/>
            </a:pPr>
            <a:r>
              <a:rPr lang="en-US">
                <a:latin typeface="Calibri"/>
                <a:ea typeface="Calibri"/>
                <a:cs typeface="Calibri"/>
                <a:sym typeface="Calibri"/>
              </a:rPr>
              <a:t>Establishes function i.e. - load_img, imageLoader</a:t>
            </a:r>
            <a:endParaRPr>
              <a:latin typeface="Calibri"/>
              <a:ea typeface="Calibri"/>
              <a:cs typeface="Calibri"/>
              <a:sym typeface="Calibri"/>
            </a:endParaRPr>
          </a:p>
          <a:p>
            <a:pPr indent="-320040" lvl="0" marL="457200" rtl="0" algn="l">
              <a:lnSpc>
                <a:spcPct val="100000"/>
              </a:lnSpc>
              <a:spcBef>
                <a:spcPts val="0"/>
              </a:spcBef>
              <a:spcAft>
                <a:spcPts val="0"/>
              </a:spcAft>
              <a:buSzPts val="1440"/>
              <a:buFont typeface="Calibri"/>
              <a:buChar char="●"/>
            </a:pPr>
            <a:r>
              <a:rPr lang="en-US">
                <a:latin typeface="Calibri"/>
                <a:ea typeface="Calibri"/>
                <a:cs typeface="Calibri"/>
                <a:sym typeface="Calibri"/>
              </a:rPr>
              <a:t>Takes part in facilitating the loading of batches of images and corresponding masks for efficiency</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1438079" y="2181825"/>
            <a:ext cx="8825700" cy="69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sz="3600"/>
              <a:t>Model Compilation and Training</a:t>
            </a:r>
            <a:endParaRPr/>
          </a:p>
        </p:txBody>
      </p:sp>
      <p:sp>
        <p:nvSpPr>
          <p:cNvPr id="171" name="Google Shape;171;p5"/>
          <p:cNvSpPr txBox="1"/>
          <p:nvPr>
            <p:ph idx="1" type="body"/>
          </p:nvPr>
        </p:nvSpPr>
        <p:spPr>
          <a:xfrm>
            <a:off x="1154950" y="3061975"/>
            <a:ext cx="8825700" cy="2957700"/>
          </a:xfrm>
          <a:prstGeom prst="rect">
            <a:avLst/>
          </a:prstGeom>
          <a:noFill/>
          <a:ln>
            <a:noFill/>
          </a:ln>
        </p:spPr>
        <p:txBody>
          <a:bodyPr anchorCtr="0" anchor="ctr" bIns="45700" lIns="91425" spcFirstLastPara="1" rIns="91425" wrap="square" tIns="45700">
            <a:normAutofit/>
          </a:bodyPr>
          <a:lstStyle/>
          <a:p>
            <a:pPr indent="-364490" lvl="0" marL="457200" rtl="0" algn="l">
              <a:lnSpc>
                <a:spcPct val="115000"/>
              </a:lnSpc>
              <a:spcBef>
                <a:spcPts val="1200"/>
              </a:spcBef>
              <a:spcAft>
                <a:spcPts val="0"/>
              </a:spcAft>
              <a:buClr>
                <a:schemeClr val="lt1"/>
              </a:buClr>
              <a:buSzPts val="2140"/>
              <a:buFont typeface="Calibri"/>
              <a:buChar char="●"/>
            </a:pPr>
            <a:r>
              <a:rPr lang="en-US">
                <a:latin typeface="Calibri"/>
                <a:ea typeface="Calibri"/>
                <a:cs typeface="Calibri"/>
                <a:sym typeface="Calibri"/>
              </a:rPr>
              <a:t>Here, the model compilation and training processes are delineated. The model is compiled separately from the `simple_unet_model` function, offering greater flexibility in the training workflow.</a:t>
            </a:r>
            <a:endParaRPr>
              <a:latin typeface="Calibri"/>
              <a:ea typeface="Calibri"/>
              <a:cs typeface="Calibri"/>
              <a:sym typeface="Calibri"/>
            </a:endParaRPr>
          </a:p>
          <a:p>
            <a:pPr indent="-364490" lvl="0" marL="457200" rtl="0" algn="l">
              <a:lnSpc>
                <a:spcPct val="115000"/>
              </a:lnSpc>
              <a:spcBef>
                <a:spcPts val="0"/>
              </a:spcBef>
              <a:spcAft>
                <a:spcPts val="0"/>
              </a:spcAft>
              <a:buClr>
                <a:schemeClr val="lt1"/>
              </a:buClr>
              <a:buSzPts val="2140"/>
              <a:buFont typeface="Calibri"/>
              <a:buChar char="●"/>
            </a:pPr>
            <a:r>
              <a:rPr lang="en-US">
                <a:latin typeface="Calibri"/>
                <a:ea typeface="Calibri"/>
                <a:cs typeface="Calibri"/>
                <a:sym typeface="Calibri"/>
              </a:rPr>
              <a:t>A `simple_unet_model` is crafted, specifying input/output shapes and the number of classes, followed by the printing of a model summary for review.</a:t>
            </a:r>
            <a:endParaRPr>
              <a:latin typeface="Calibri"/>
              <a:ea typeface="Calibri"/>
              <a:cs typeface="Calibri"/>
              <a:sym typeface="Calibri"/>
            </a:endParaRPr>
          </a:p>
          <a:p>
            <a:pPr indent="0" lvl="0" marL="457200" rtl="0" algn="l">
              <a:lnSpc>
                <a:spcPct val="100000"/>
              </a:lnSpc>
              <a:spcBef>
                <a:spcPts val="1800"/>
              </a:spcBef>
              <a:spcAft>
                <a:spcPts val="0"/>
              </a:spcAft>
              <a:buSzPts val="1440"/>
              <a:buNone/>
            </a:pPr>
            <a:r>
              <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1322729" y="1300975"/>
            <a:ext cx="8825700" cy="69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sz="3600"/>
              <a:t>Model Testing &amp; Visualization</a:t>
            </a:r>
            <a:endParaRPr/>
          </a:p>
        </p:txBody>
      </p:sp>
      <p:sp>
        <p:nvSpPr>
          <p:cNvPr id="177" name="Google Shape;177;p6"/>
          <p:cNvSpPr txBox="1"/>
          <p:nvPr>
            <p:ph idx="1" type="body"/>
          </p:nvPr>
        </p:nvSpPr>
        <p:spPr>
          <a:xfrm>
            <a:off x="1154950" y="3061975"/>
            <a:ext cx="8825700" cy="2957700"/>
          </a:xfrm>
          <a:prstGeom prst="rect">
            <a:avLst/>
          </a:prstGeom>
          <a:noFill/>
          <a:ln>
            <a:noFill/>
          </a:ln>
        </p:spPr>
        <p:txBody>
          <a:bodyPr anchorCtr="0" anchor="ctr" bIns="45700" lIns="91425" spcFirstLastPara="1" rIns="91425" wrap="square" tIns="45700">
            <a:normAutofit/>
          </a:bodyPr>
          <a:lstStyle/>
          <a:p>
            <a:pPr indent="-339090" lvl="0" marL="457200" rtl="0" algn="l">
              <a:lnSpc>
                <a:spcPct val="115000"/>
              </a:lnSpc>
              <a:spcBef>
                <a:spcPts val="1200"/>
              </a:spcBef>
              <a:spcAft>
                <a:spcPts val="0"/>
              </a:spcAft>
              <a:buClr>
                <a:schemeClr val="lt1"/>
              </a:buClr>
              <a:buSzPts val="1740"/>
              <a:buFont typeface="Calibri"/>
              <a:buChar char="●"/>
            </a:pPr>
            <a:r>
              <a:rPr lang="en-US" sz="1400">
                <a:latin typeface="Calibri"/>
                <a:ea typeface="Calibri"/>
                <a:cs typeface="Calibri"/>
                <a:sym typeface="Calibri"/>
              </a:rPr>
              <a:t>This phase involves loading test images (`test_img`) alongside their ground truth masks (`test_mask`).</a:t>
            </a:r>
            <a:endParaRPr sz="1400">
              <a:latin typeface="Calibri"/>
              <a:ea typeface="Calibri"/>
              <a:cs typeface="Calibri"/>
              <a:sym typeface="Calibri"/>
            </a:endParaRPr>
          </a:p>
          <a:p>
            <a:pPr indent="-317500" lvl="0" marL="457200" rtl="0" algn="l">
              <a:lnSpc>
                <a:spcPct val="115000"/>
              </a:lnSpc>
              <a:spcBef>
                <a:spcPts val="0"/>
              </a:spcBef>
              <a:spcAft>
                <a:spcPts val="0"/>
              </a:spcAft>
              <a:buClr>
                <a:schemeClr val="lt1"/>
              </a:buClr>
              <a:buSzPts val="1400"/>
              <a:buFont typeface="Calibri"/>
              <a:buChar char="●"/>
            </a:pPr>
            <a:r>
              <a:rPr lang="en-US" sz="1400">
                <a:latin typeface="Calibri"/>
                <a:ea typeface="Calibri"/>
                <a:cs typeface="Calibri"/>
                <a:sym typeface="Calibri"/>
              </a:rPr>
              <a:t> Subsequently, the trained model is employed to make predictions on these test images (`test_prediction`).</a:t>
            </a:r>
            <a:endParaRPr sz="1400">
              <a:latin typeface="Calibri"/>
              <a:ea typeface="Calibri"/>
              <a:cs typeface="Calibri"/>
              <a:sym typeface="Calibri"/>
            </a:endParaRPr>
          </a:p>
          <a:p>
            <a:pPr indent="-317500" lvl="0" marL="457200" rtl="0" algn="l">
              <a:lnSpc>
                <a:spcPct val="115000"/>
              </a:lnSpc>
              <a:spcBef>
                <a:spcPts val="0"/>
              </a:spcBef>
              <a:spcAft>
                <a:spcPts val="0"/>
              </a:spcAft>
              <a:buClr>
                <a:schemeClr val="lt1"/>
              </a:buClr>
              <a:buSzPts val="1400"/>
              <a:buFont typeface="Calibri"/>
              <a:buChar char="●"/>
            </a:pPr>
            <a:r>
              <a:rPr lang="en-US" sz="1400">
                <a:latin typeface="Calibri"/>
                <a:ea typeface="Calibri"/>
                <a:cs typeface="Calibri"/>
                <a:sym typeface="Calibri"/>
              </a:rPr>
              <a:t>To verify the efficacy of the model, both the predictions and ground truth masks are visually inspected using matplotlib.</a:t>
            </a:r>
            <a:endParaRPr sz="1400">
              <a:latin typeface="Calibri"/>
              <a:ea typeface="Calibri"/>
              <a:cs typeface="Calibri"/>
              <a:sym typeface="Calibri"/>
            </a:endParaRPr>
          </a:p>
          <a:p>
            <a:pPr indent="-317500" lvl="0" marL="457200" rtl="0" algn="l">
              <a:lnSpc>
                <a:spcPct val="115000"/>
              </a:lnSpc>
              <a:spcBef>
                <a:spcPts val="0"/>
              </a:spcBef>
              <a:spcAft>
                <a:spcPts val="0"/>
              </a:spcAft>
              <a:buClr>
                <a:schemeClr val="lt1"/>
              </a:buClr>
              <a:buSzPts val="1400"/>
              <a:buFont typeface="Calibri"/>
              <a:buChar char="●"/>
            </a:pPr>
            <a:r>
              <a:rPr lang="en-US" sz="1400">
                <a:latin typeface="Calibri"/>
                <a:ea typeface="Calibri"/>
                <a:cs typeface="Calibri"/>
                <a:sym typeface="Calibri"/>
              </a:rPr>
              <a:t>The visualization encompasses the original image, ground truth mask, and predicted mask, facilitating a comprehensive comparison.</a:t>
            </a:r>
            <a:endParaRPr sz="1400">
              <a:latin typeface="Calibri"/>
              <a:ea typeface="Calibri"/>
              <a:cs typeface="Calibri"/>
              <a:sym typeface="Calibri"/>
            </a:endParaRPr>
          </a:p>
          <a:p>
            <a:pPr indent="-317500" lvl="0" marL="457200" rtl="0" algn="l">
              <a:lnSpc>
                <a:spcPct val="115000"/>
              </a:lnSpc>
              <a:spcBef>
                <a:spcPts val="0"/>
              </a:spcBef>
              <a:spcAft>
                <a:spcPts val="0"/>
              </a:spcAft>
              <a:buClr>
                <a:schemeClr val="lt1"/>
              </a:buClr>
              <a:buSzPts val="1400"/>
              <a:buFont typeface="Calibri"/>
              <a:buChar char="●"/>
            </a:pPr>
            <a:r>
              <a:rPr lang="en-US" sz="1400">
                <a:latin typeface="Calibri"/>
                <a:ea typeface="Calibri"/>
                <a:cs typeface="Calibri"/>
                <a:sym typeface="Calibri"/>
              </a:rPr>
              <a:t>Specifically, predictions for three distinct test images (designated as `img_num = 402, 34, 247`) are exhibited and archived for further scrutiny.</a:t>
            </a:r>
            <a:endParaRPr sz="1400">
              <a:latin typeface="Calibri"/>
              <a:ea typeface="Calibri"/>
              <a:cs typeface="Calibri"/>
              <a:sym typeface="Calibri"/>
            </a:endParaRPr>
          </a:p>
          <a:p>
            <a:pPr indent="0" lvl="0" marL="457200" rtl="0" algn="l">
              <a:lnSpc>
                <a:spcPct val="115000"/>
              </a:lnSpc>
              <a:spcBef>
                <a:spcPts val="1200"/>
              </a:spcBef>
              <a:spcAft>
                <a:spcPts val="1200"/>
              </a:spcAft>
              <a:buSzPts val="1440"/>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