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_rels/presentation.xml.rels" ContentType="application/vnd.openxmlformats-package.relationships+xml"/>
  <Override PartName="/ppt/theme/_rels/theme1.xml.rels" ContentType="application/vnd.openxmlformats-package.relationships+xml"/>
  <Override PartName="/ppt/theme/theme1.xml" ContentType="application/vnd.openxmlformats-officedocument.theme+xml"/>
  <Override PartName="/ppt/presProps.xml" ContentType="application/vnd.openxmlformats-officedocument.presentationml.presProps+xml"/>
  <Override PartName="/ppt/media/image1.jpeg" ContentType="image/jpe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A74D61EC-35CA-4E0B-A57F-32D407F8628B}"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154880" y="1447920"/>
            <a:ext cx="8825040" cy="19803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3623830-B087-4C73-BB01-B8436918FDBD}"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154880" y="1447920"/>
            <a:ext cx="8825040" cy="19803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E4C5E292-D3FB-4ECC-B2FF-84406BBCDDA0}"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154880" y="1447920"/>
            <a:ext cx="8825040" cy="19803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420387E2-6BD0-465A-8421-927F54B350E3}"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1154880" y="1447920"/>
            <a:ext cx="8825040" cy="19803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BA1EC5B-889F-4E9D-877F-B9040A4179FB}"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154880" y="1447920"/>
            <a:ext cx="8825040" cy="19803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CA4CACE-F5BC-403A-A1E0-5CE27E4BF5DE}"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154880" y="1447920"/>
            <a:ext cx="8825040" cy="19803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C205616-7DCE-4E06-BEBF-DD953487CCE7}"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1154880" y="1447920"/>
            <a:ext cx="8825040" cy="19803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699A572-6C29-496B-A96D-8068054A1970}"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1154880" y="1447920"/>
            <a:ext cx="8825040" cy="918108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258AED0-D334-4B1D-BC3F-52273DCD8C3D}"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154880" y="1447920"/>
            <a:ext cx="8825040" cy="19803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8096AFD-CB85-4ACA-BD2D-D9BBCDBD269E}"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154880" y="1447920"/>
            <a:ext cx="8825040" cy="19803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1FB09C9-C487-400F-BA7C-6671D00B2C0C}"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154880" y="1447920"/>
            <a:ext cx="8825040" cy="19803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4438775-D626-4F31-815F-DC227187A3FE}"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Picture 7" descr=""/>
          <p:cNvPicPr/>
          <p:nvPr/>
        </p:nvPicPr>
        <p:blipFill>
          <a:blip r:embed="rId3"/>
          <a:srcRect l="3610" t="0" r="0" b="0"/>
          <a:stretch/>
        </p:blipFill>
        <p:spPr>
          <a:xfrm>
            <a:off x="0" y="2669760"/>
            <a:ext cx="4036320" cy="4187520"/>
          </a:xfrm>
          <a:prstGeom prst="rect">
            <a:avLst/>
          </a:prstGeom>
          <a:ln w="0">
            <a:noFill/>
          </a:ln>
        </p:spPr>
      </p:pic>
      <p:pic>
        <p:nvPicPr>
          <p:cNvPr id="1" name="Picture 6" descr=""/>
          <p:cNvPicPr/>
          <p:nvPr/>
        </p:nvPicPr>
        <p:blipFill>
          <a:blip r:embed="rId4"/>
          <a:srcRect l="35647" t="0" r="0" b="0"/>
          <a:stretch/>
        </p:blipFill>
        <p:spPr>
          <a:xfrm>
            <a:off x="0" y="2892240"/>
            <a:ext cx="1521720" cy="2364840"/>
          </a:xfrm>
          <a:prstGeom prst="rect">
            <a:avLst/>
          </a:prstGeom>
          <a:ln w="0">
            <a:noFill/>
          </a:ln>
        </p:spPr>
      </p:pic>
      <p:sp>
        <p:nvSpPr>
          <p:cNvPr id="2" name="Oval 15"/>
          <p:cNvSpPr/>
          <p:nvPr/>
        </p:nvSpPr>
        <p:spPr>
          <a:xfrm>
            <a:off x="8609040" y="1676520"/>
            <a:ext cx="2818800" cy="2818800"/>
          </a:xfrm>
          <a:prstGeom prst="ellipse">
            <a:avLst/>
          </a:prstGeom>
          <a:gradFill rotWithShape="0">
            <a:gsLst>
              <a:gs pos="0">
                <a:srgbClr val="50b9c1">
                  <a:alpha val="7000"/>
                </a:srgbClr>
              </a:gs>
              <a:gs pos="36000">
                <a:srgbClr val="50b9c1">
                  <a:alpha val="6000"/>
                </a:srgbClr>
              </a:gs>
              <a:gs pos="69000">
                <a:srgbClr val="50b9c1">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pic>
        <p:nvPicPr>
          <p:cNvPr id="3" name="Picture 8" descr=""/>
          <p:cNvPicPr/>
          <p:nvPr/>
        </p:nvPicPr>
        <p:blipFill>
          <a:blip r:embed="rId5"/>
          <a:srcRect l="0" t="28812" r="0" b="0"/>
          <a:stretch/>
        </p:blipFill>
        <p:spPr>
          <a:xfrm>
            <a:off x="7999560" y="0"/>
            <a:ext cx="1602720" cy="1140840"/>
          </a:xfrm>
          <a:prstGeom prst="rect">
            <a:avLst/>
          </a:prstGeom>
          <a:ln w="0">
            <a:noFill/>
          </a:ln>
        </p:spPr>
      </p:pic>
      <p:pic>
        <p:nvPicPr>
          <p:cNvPr id="4" name="Picture 9" descr=""/>
          <p:cNvPicPr/>
          <p:nvPr/>
        </p:nvPicPr>
        <p:blipFill>
          <a:blip r:embed="rId6"/>
          <a:srcRect l="0" t="0" r="0" b="23333"/>
          <a:stretch/>
        </p:blipFill>
        <p:spPr>
          <a:xfrm>
            <a:off x="8605800" y="6095880"/>
            <a:ext cx="992880" cy="761400"/>
          </a:xfrm>
          <a:prstGeom prst="rect">
            <a:avLst/>
          </a:prstGeom>
          <a:ln w="0">
            <a:noFill/>
          </a:ln>
        </p:spPr>
      </p:pic>
      <p:sp>
        <p:nvSpPr>
          <p:cNvPr id="5" name="Rectangle 13"/>
          <p:cNvSpPr/>
          <p:nvPr/>
        </p:nvSpPr>
        <p:spPr>
          <a:xfrm>
            <a:off x="10437840" y="0"/>
            <a:ext cx="685080" cy="114228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6" name="PlaceHolder 1"/>
          <p:cNvSpPr>
            <a:spLocks noGrp="1"/>
          </p:cNvSpPr>
          <p:nvPr>
            <p:ph type="title"/>
          </p:nvPr>
        </p:nvSpPr>
        <p:spPr>
          <a:xfrm>
            <a:off x="1154880" y="1447920"/>
            <a:ext cx="8825040" cy="19803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7" name="PlaceHolder 2"/>
          <p:cNvSpPr>
            <a:spLocks noGrp="1"/>
          </p:cNvSpPr>
          <p:nvPr>
            <p:ph type="body"/>
          </p:nvPr>
        </p:nvSpPr>
        <p:spPr>
          <a:xfrm>
            <a:off x="1154880" y="3657600"/>
            <a:ext cx="4306320" cy="2361600"/>
          </a:xfrm>
          <a:prstGeom prst="rect">
            <a:avLst/>
          </a:prstGeom>
          <a:noFill/>
          <a:ln w="0">
            <a:noFill/>
          </a:ln>
        </p:spPr>
        <p:txBody>
          <a:bodyPr lIns="0" rIns="0" tIns="0" bIns="0" anchor="t">
            <a:normAutofit fontScale="81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8" name="PlaceHolder 3"/>
          <p:cNvSpPr>
            <a:spLocks noGrp="1"/>
          </p:cNvSpPr>
          <p:nvPr>
            <p:ph type="body"/>
          </p:nvPr>
        </p:nvSpPr>
        <p:spPr>
          <a:xfrm>
            <a:off x="5677200" y="3657600"/>
            <a:ext cx="4306320" cy="2361600"/>
          </a:xfrm>
          <a:prstGeom prst="rect">
            <a:avLst/>
          </a:prstGeom>
          <a:noFill/>
          <a:ln w="0">
            <a:noFill/>
          </a:ln>
        </p:spPr>
        <p:txBody>
          <a:bodyPr lIns="0" rIns="0" tIns="0" bIns="0" anchor="t">
            <a:normAutofit fontScale="81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9" name="PlaceHolder 4"/>
          <p:cNvSpPr>
            <a:spLocks noGrp="1"/>
          </p:cNvSpPr>
          <p:nvPr>
            <p:ph type="ftr" idx="1"/>
          </p:nvPr>
        </p:nvSpPr>
        <p:spPr>
          <a:xfrm rot="5400000">
            <a:off x="8952120" y="3225240"/>
            <a:ext cx="3859200" cy="30420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0" name="PlaceHolder 5"/>
          <p:cNvSpPr>
            <a:spLocks noGrp="1"/>
          </p:cNvSpPr>
          <p:nvPr>
            <p:ph type="sldNum" idx="2"/>
          </p:nvPr>
        </p:nvSpPr>
        <p:spPr>
          <a:xfrm>
            <a:off x="10352520" y="295560"/>
            <a:ext cx="837360" cy="766800"/>
          </a:xfrm>
          <a:prstGeom prst="rect">
            <a:avLst/>
          </a:prstGeom>
          <a:noFill/>
          <a:ln w="0">
            <a:noFill/>
          </a:ln>
        </p:spPr>
        <p:txBody>
          <a:bodyPr lIns="91440" rIns="91440" tIns="45720" bIns="45720" anchor="b">
            <a:noAutofit/>
          </a:bodyPr>
          <a:lstStyle>
            <a:lvl1pPr indent="0" algn="ctr" defTabSz="457200">
              <a:lnSpc>
                <a:spcPct val="100000"/>
              </a:lnSpc>
              <a:buNone/>
              <a:tabLst>
                <a:tab algn="l" pos="0"/>
              </a:tabLst>
              <a:defRPr b="0" lang="en-US" sz="2800" spc="-1" strike="noStrike">
                <a:solidFill>
                  <a:schemeClr val="dk1">
                    <a:tint val="75000"/>
                  </a:schemeClr>
                </a:solidFill>
                <a:latin typeface="Century Gothic"/>
              </a:defRPr>
            </a:lvl1pPr>
          </a:lstStyle>
          <a:p>
            <a:pPr indent="0" algn="ctr" defTabSz="457200">
              <a:lnSpc>
                <a:spcPct val="100000"/>
              </a:lnSpc>
              <a:buNone/>
              <a:tabLst>
                <a:tab algn="l" pos="0"/>
              </a:tabLst>
            </a:pPr>
            <a:fld id="{F5D85848-33C4-42BB-B402-1EB5DB3E6F3C}" type="slidenum">
              <a:rPr b="0" lang="en-US" sz="2800" spc="-1" strike="noStrike">
                <a:solidFill>
                  <a:schemeClr val="dk1">
                    <a:tint val="75000"/>
                  </a:schemeClr>
                </a:solidFill>
                <a:latin typeface="Century Gothic"/>
              </a:rPr>
              <a:t>&lt;number&gt;</a:t>
            </a:fld>
            <a:endParaRPr b="0" lang="en-US" sz="2800" spc="-1" strike="noStrike">
              <a:solidFill>
                <a:srgbClr val="000000"/>
              </a:solidFill>
              <a:latin typeface="Times New Roman"/>
            </a:endParaRPr>
          </a:p>
        </p:txBody>
      </p:sp>
      <p:sp>
        <p:nvSpPr>
          <p:cNvPr id="11" name="PlaceHolder 6"/>
          <p:cNvSpPr>
            <a:spLocks noGrp="1"/>
          </p:cNvSpPr>
          <p:nvPr>
            <p:ph type="dt" idx="3"/>
          </p:nvPr>
        </p:nvSpPr>
        <p:spPr>
          <a:xfrm rot="5400000">
            <a:off x="10155960" y="1790640"/>
            <a:ext cx="990000" cy="304200"/>
          </a:xfrm>
          <a:prstGeom prst="rect">
            <a:avLst/>
          </a:prstGeom>
          <a:noFill/>
          <a:ln w="0">
            <a:noFill/>
          </a:ln>
        </p:spPr>
        <p:txBody>
          <a:bodyPr lIns="91440" rIns="91440" tIns="45720" bIns="4572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2833560" y="1143000"/>
            <a:ext cx="8825040" cy="3328920"/>
          </a:xfrm>
          <a:prstGeom prst="rect">
            <a:avLst/>
          </a:prstGeom>
          <a:noFill/>
          <a:ln w="0">
            <a:noFill/>
          </a:ln>
        </p:spPr>
        <p:txBody>
          <a:bodyPr lIns="91440" rIns="91440" tIns="45720" bIns="45720" anchor="b">
            <a:noAutofit/>
          </a:bodyPr>
          <a:p>
            <a:pPr indent="0" defTabSz="457200">
              <a:lnSpc>
                <a:spcPct val="100000"/>
              </a:lnSpc>
              <a:buNone/>
              <a:tabLst>
                <a:tab algn="l" pos="0"/>
              </a:tabLst>
            </a:pPr>
            <a:r>
              <a:rPr b="0" lang="en-US" sz="7200" spc="-1" strike="noStrike">
                <a:solidFill>
                  <a:schemeClr val="dk2"/>
                </a:solidFill>
                <a:latin typeface="Century Gothic"/>
              </a:rPr>
              <a:t>Brain Tumor  Segmentation</a:t>
            </a:r>
            <a:endParaRPr b="0" lang="en-US" sz="7200" spc="-1" strike="noStrike">
              <a:solidFill>
                <a:srgbClr val="000000"/>
              </a:solidFill>
              <a:latin typeface="Arial"/>
            </a:endParaRPr>
          </a:p>
        </p:txBody>
      </p:sp>
      <p:sp>
        <p:nvSpPr>
          <p:cNvPr id="49" name="PlaceHolder 2"/>
          <p:cNvSpPr>
            <a:spLocks noGrp="1"/>
          </p:cNvSpPr>
          <p:nvPr>
            <p:ph type="subTitle"/>
          </p:nvPr>
        </p:nvSpPr>
        <p:spPr>
          <a:xfrm>
            <a:off x="1154880" y="4777560"/>
            <a:ext cx="8825040" cy="860760"/>
          </a:xfrm>
          <a:prstGeom prst="rect">
            <a:avLst/>
          </a:prstGeom>
          <a:noFill/>
          <a:ln w="0">
            <a:noFill/>
          </a:ln>
        </p:spPr>
        <p:txBody>
          <a:bodyPr lIns="91440" rIns="91440" tIns="45720" bIns="45720" anchor="t">
            <a:normAutofit/>
          </a:bodyPr>
          <a:p>
            <a:pPr indent="0" algn="r" defTabSz="457200">
              <a:lnSpc>
                <a:spcPct val="100000"/>
              </a:lnSpc>
              <a:spcBef>
                <a:spcPts val="1001"/>
              </a:spcBef>
              <a:buNone/>
              <a:tabLst>
                <a:tab algn="l" pos="0"/>
              </a:tabLst>
            </a:pPr>
            <a:r>
              <a:rPr b="0" lang="en-US" sz="2000" spc="-1" strike="noStrike" cap="all">
                <a:solidFill>
                  <a:schemeClr val="lt1"/>
                </a:solidFill>
                <a:latin typeface="Century Gothic"/>
              </a:rPr>
              <a:t>Presented by-</a:t>
            </a:r>
            <a:endParaRPr b="0" lang="en-US" sz="2000" spc="-1" strike="noStrike">
              <a:solidFill>
                <a:srgbClr val="000000"/>
              </a:solidFill>
              <a:latin typeface="Arial"/>
            </a:endParaRPr>
          </a:p>
          <a:p>
            <a:pPr indent="0" algn="r" defTabSz="457200">
              <a:lnSpc>
                <a:spcPct val="100000"/>
              </a:lnSpc>
              <a:spcBef>
                <a:spcPts val="1001"/>
              </a:spcBef>
              <a:buNone/>
              <a:tabLst>
                <a:tab algn="l" pos="0"/>
              </a:tabLst>
            </a:pPr>
            <a:r>
              <a:rPr b="0" lang="en-US" sz="2000" spc="-1" strike="noStrike" cap="all">
                <a:solidFill>
                  <a:schemeClr val="lt1"/>
                </a:solidFill>
                <a:latin typeface="Century Gothic"/>
              </a:rPr>
              <a:t>Ashiq, Rumaysa, arjun</a:t>
            </a:r>
            <a:endParaRPr b="0" lang="en-US" sz="2000" spc="-1" strike="noStrike">
              <a:solidFill>
                <a:srgbClr val="000000"/>
              </a:solidFill>
              <a:latin typeface="Arial"/>
            </a:endParaRPr>
          </a:p>
          <a:p>
            <a:pPr indent="0" defTabSz="457200">
              <a:lnSpc>
                <a:spcPct val="100000"/>
              </a:lnSpc>
              <a:spcBef>
                <a:spcPts val="1001"/>
              </a:spcBef>
              <a:buNone/>
              <a:tabLst>
                <a:tab algn="l" pos="0"/>
              </a:tabLst>
            </a:pPr>
            <a:endParaRPr b="0" lang="en-US" sz="2000" spc="-1" strike="noStrike">
              <a:solidFill>
                <a:srgbClr val="000000"/>
              </a:solidFill>
              <a:latin typeface="Arial"/>
            </a:endParaRPr>
          </a:p>
          <a:p>
            <a:pPr indent="0" defTabSz="457200">
              <a:lnSpc>
                <a:spcPct val="100000"/>
              </a:lnSpc>
              <a:spcBef>
                <a:spcPts val="1001"/>
              </a:spcBef>
              <a:buNone/>
              <a:tabLst>
                <a:tab algn="l" pos="0"/>
              </a:tabLst>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3976560" y="1366200"/>
            <a:ext cx="8825040" cy="691200"/>
          </a:xfrm>
          <a:prstGeom prst="rect">
            <a:avLst/>
          </a:prstGeom>
          <a:noFill/>
          <a:ln w="0">
            <a:noFill/>
          </a:ln>
        </p:spPr>
        <p:txBody>
          <a:bodyPr lIns="91440" rIns="91440" tIns="45720" bIns="45720" anchor="t">
            <a:noAutofit/>
          </a:bodyPr>
          <a:p>
            <a:pPr indent="0" defTabSz="457200">
              <a:lnSpc>
                <a:spcPct val="100000"/>
              </a:lnSpc>
              <a:buNone/>
              <a:tabLst>
                <a:tab algn="l" pos="0"/>
              </a:tabLst>
            </a:pPr>
            <a:r>
              <a:rPr b="0" lang="en-US" sz="3600" spc="-1" strike="noStrike">
                <a:solidFill>
                  <a:schemeClr val="dk2"/>
                </a:solidFill>
                <a:latin typeface="Century Gothic"/>
              </a:rPr>
              <a:t>Background</a:t>
            </a:r>
            <a:endParaRPr b="0" lang="en-US" sz="3600" spc="-1" strike="noStrike">
              <a:solidFill>
                <a:srgbClr val="000000"/>
              </a:solidFill>
              <a:latin typeface="Arial"/>
            </a:endParaRPr>
          </a:p>
        </p:txBody>
      </p:sp>
      <p:sp>
        <p:nvSpPr>
          <p:cNvPr id="51" name="PlaceHolder 2"/>
          <p:cNvSpPr>
            <a:spLocks noGrp="1"/>
          </p:cNvSpPr>
          <p:nvPr>
            <p:ph/>
          </p:nvPr>
        </p:nvSpPr>
        <p:spPr>
          <a:xfrm>
            <a:off x="1154880" y="2215440"/>
            <a:ext cx="8825040" cy="3803760"/>
          </a:xfrm>
          <a:prstGeom prst="rect">
            <a:avLst/>
          </a:prstGeom>
          <a:noFill/>
          <a:ln w="0">
            <a:noFill/>
          </a:ln>
        </p:spPr>
        <p:txBody>
          <a:bodyPr lIns="91440" rIns="91440" tIns="45720" bIns="45720" anchor="ctr">
            <a:normAutofit fontScale="87222"/>
          </a:bodyPr>
          <a:p>
            <a:pPr indent="0" algn="ctr" defTabSz="457200">
              <a:lnSpc>
                <a:spcPct val="107000"/>
              </a:lnSpc>
              <a:spcAft>
                <a:spcPts val="799"/>
              </a:spcAft>
              <a:buNone/>
              <a:tabLst>
                <a:tab algn="l" pos="0"/>
              </a:tabLst>
            </a:pPr>
            <a:endParaRPr b="0" lang="en-US" sz="1800" spc="-1" strike="noStrike">
              <a:solidFill>
                <a:srgbClr val="000000"/>
              </a:solidFill>
              <a:latin typeface="Arial"/>
            </a:endParaRPr>
          </a:p>
          <a:p>
            <a:pPr indent="0" defTabSz="457200">
              <a:lnSpc>
                <a:spcPct val="107000"/>
              </a:lnSpc>
              <a:spcAft>
                <a:spcPts val="799"/>
              </a:spcAft>
              <a:buNone/>
              <a:tabLst>
                <a:tab algn="l" pos="0"/>
              </a:tabLst>
            </a:pPr>
            <a:r>
              <a:rPr b="0" lang="en-US" sz="1800" spc="-1" strike="noStrike">
                <a:solidFill>
                  <a:schemeClr val="dk1"/>
                </a:solidFill>
                <a:latin typeface="Calibri"/>
                <a:ea typeface="Calibri"/>
              </a:rPr>
              <a:t> </a:t>
            </a:r>
            <a:endParaRPr b="0" lang="en-US" sz="1800" spc="-1" strike="noStrike">
              <a:solidFill>
                <a:srgbClr val="000000"/>
              </a:solidFill>
              <a:latin typeface="Arial"/>
            </a:endParaRPr>
          </a:p>
          <a:p>
            <a:pPr indent="0" defTabSz="457200">
              <a:lnSpc>
                <a:spcPct val="107000"/>
              </a:lnSpc>
              <a:spcAft>
                <a:spcPts val="799"/>
              </a:spcAft>
              <a:buNone/>
              <a:tabLst>
                <a:tab algn="l" pos="0"/>
              </a:tabLst>
            </a:pPr>
            <a:r>
              <a:rPr b="0" lang="en-US" sz="1800" spc="-1" strike="noStrike">
                <a:solidFill>
                  <a:schemeClr val="dk1"/>
                </a:solidFill>
                <a:latin typeface="Calibri"/>
                <a:ea typeface="Calibri"/>
              </a:rPr>
              <a:t>Accurate segmentation of Brain Tumor Segmentation is crucial for effective treatment due to their complex and diverse nature. </a:t>
            </a:r>
            <a:r>
              <a:rPr b="0" lang="en-US" sz="1800" spc="-1" strike="noStrike">
                <a:solidFill>
                  <a:schemeClr val="dk1"/>
                </a:solidFill>
                <a:latin typeface="Calibri"/>
                <a:ea typeface="Times New Roman"/>
              </a:rPr>
              <a:t>In this situation, automated segmentation techniques are essential for producing accurate and consistent results. By expanding the fundamentals of the conventional U-Net architecture to effectively handle volumetric data, the 3D U-Net architecture has greatly improved segmentation capabilities. The ability of 3D U-Net to record spatial dependencies in all three dimensions improves segmentation accuracy, which is one of its main advantages. Accurate and exact tumor detection, quick and efficient computation, improved diagnostic precision, and precise tumor delineation from surrounding tissues are the main objectives of Brain Tumor Segmentation segmentation. These goals highlight how important it is to use cutting-edge segmentation methods, such 3D U-Net, in the fields of cancer treatment and medical imaging.</a:t>
            </a:r>
            <a:endParaRPr b="0" lang="en-US" sz="1800" spc="-1" strike="noStrike">
              <a:solidFill>
                <a:srgbClr val="000000"/>
              </a:solidFill>
              <a:latin typeface="Arial"/>
            </a:endParaRPr>
          </a:p>
          <a:p>
            <a:pPr indent="0" defTabSz="457200">
              <a:lnSpc>
                <a:spcPct val="107000"/>
              </a:lnSpc>
              <a:spcAft>
                <a:spcPts val="799"/>
              </a:spcAft>
              <a:buNone/>
              <a:tabLst>
                <a:tab algn="l" pos="0"/>
              </a:tabLst>
            </a:pPr>
            <a:r>
              <a:rPr b="0" lang="en-US" sz="1800" spc="-1" strike="noStrike">
                <a:solidFill>
                  <a:schemeClr val="dk1"/>
                </a:solidFill>
                <a:latin typeface="Calibri"/>
                <a:ea typeface="Calibri"/>
              </a:rPr>
              <a:t> </a:t>
            </a:r>
            <a:endParaRPr b="0" lang="en-US" sz="1800" spc="-1" strike="noStrike">
              <a:solidFill>
                <a:srgbClr val="000000"/>
              </a:solidFill>
              <a:latin typeface="Arial"/>
            </a:endParaRPr>
          </a:p>
          <a:p>
            <a:pPr indent="0" defTabSz="457200">
              <a:lnSpc>
                <a:spcPct val="100000"/>
              </a:lnSpc>
              <a:spcBef>
                <a:spcPts val="1001"/>
              </a:spcBef>
              <a:buNone/>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1154880" y="1447920"/>
            <a:ext cx="8825040" cy="766800"/>
          </a:xfrm>
          <a:prstGeom prst="rect">
            <a:avLst/>
          </a:prstGeom>
          <a:noFill/>
          <a:ln w="0">
            <a:noFill/>
          </a:ln>
        </p:spPr>
        <p:txBody>
          <a:bodyPr lIns="91440" rIns="91440" tIns="45720" bIns="45720" anchor="t">
            <a:noAutofit/>
          </a:bodyPr>
          <a:p>
            <a:pPr indent="0" algn="ctr" defTabSz="457200">
              <a:lnSpc>
                <a:spcPct val="100000"/>
              </a:lnSpc>
              <a:buNone/>
              <a:tabLst>
                <a:tab algn="l" pos="0"/>
              </a:tabLst>
            </a:pPr>
            <a:r>
              <a:rPr b="1" lang="en-US" sz="3200" spc="-1" strike="noStrike">
                <a:solidFill>
                  <a:schemeClr val="dk2"/>
                </a:solidFill>
                <a:latin typeface="Century Gothic"/>
              </a:rPr>
              <a:t>RELATED WORKS</a:t>
            </a:r>
            <a:endParaRPr b="0" lang="en-US" sz="3200" spc="-1" strike="noStrike">
              <a:solidFill>
                <a:srgbClr val="000000"/>
              </a:solidFill>
              <a:latin typeface="Arial"/>
            </a:endParaRPr>
          </a:p>
        </p:txBody>
      </p:sp>
      <p:sp>
        <p:nvSpPr>
          <p:cNvPr id="53" name="PlaceHolder 2"/>
          <p:cNvSpPr>
            <a:spLocks noGrp="1"/>
          </p:cNvSpPr>
          <p:nvPr>
            <p:ph/>
          </p:nvPr>
        </p:nvSpPr>
        <p:spPr>
          <a:xfrm>
            <a:off x="1362240" y="2894040"/>
            <a:ext cx="8825040" cy="3219480"/>
          </a:xfrm>
          <a:prstGeom prst="rect">
            <a:avLst/>
          </a:prstGeom>
          <a:noFill/>
          <a:ln w="0">
            <a:noFill/>
          </a:ln>
        </p:spPr>
        <p:txBody>
          <a:bodyPr lIns="91440" rIns="91440" tIns="45720" bIns="45720" anchor="ctr">
            <a:normAutofit/>
          </a:bodyPr>
          <a:p>
            <a:pPr marL="285840" indent="-285840" defTabSz="457200">
              <a:lnSpc>
                <a:spcPct val="100000"/>
              </a:lnSpc>
              <a:spcBef>
                <a:spcPts val="1001"/>
              </a:spcBef>
              <a:buClr>
                <a:srgbClr val="8ad0d6"/>
              </a:buClr>
              <a:buSzPct val="80000"/>
              <a:buFont typeface="Arial"/>
              <a:buChar char="•"/>
            </a:pPr>
            <a:r>
              <a:rPr b="0" lang="en-US" sz="1800" spc="-1" strike="noStrike">
                <a:solidFill>
                  <a:schemeClr val="dk1"/>
                </a:solidFill>
                <a:latin typeface="Calibri"/>
                <a:ea typeface="Calibri"/>
              </a:rPr>
              <a:t>In the article named Hybrid of Fuzzy Brain-Storm Optimization is the combination of two optimization. The BRATS 2018 dataset is used. Modalities such as T1,T2w, ,FLAIR are used.  The paper shows that FBSO technique provides the highest number of accuracy than GSO,WSO.</a:t>
            </a:r>
            <a:endParaRPr b="0" lang="en-US" sz="1800" spc="-1" strike="noStrike">
              <a:solidFill>
                <a:srgbClr val="000000"/>
              </a:solidFill>
              <a:latin typeface="Arial"/>
            </a:endParaRPr>
          </a:p>
          <a:p>
            <a:pPr marL="285840" indent="-285840" defTabSz="457200">
              <a:lnSpc>
                <a:spcPct val="100000"/>
              </a:lnSpc>
              <a:spcBef>
                <a:spcPts val="1001"/>
              </a:spcBef>
              <a:buClr>
                <a:srgbClr val="8ad0d6"/>
              </a:buClr>
              <a:buSzPct val="80000"/>
              <a:buFont typeface="Arial"/>
              <a:buChar char="•"/>
            </a:pPr>
            <a:r>
              <a:rPr b="0" lang="en-US" sz="1800" spc="-1" strike="noStrike">
                <a:solidFill>
                  <a:schemeClr val="dk1"/>
                </a:solidFill>
                <a:latin typeface="Calibri"/>
                <a:ea typeface="Calibri"/>
              </a:rPr>
              <a:t>In the article named Brain Tumor Segmentation with deep neural network presents an innovative and architecture based way of fully automated segmentation using DNN.  Modalities such as T1, T1C, T2 and FLAIR is used.  The main objective of this paper is to use deep neural network to attain maximum efficiency. The experiment is conducted into 2 stages. Two phase CNN provides the most accuracy during first stage of training.  Input Cascade CNN provides the highest efficiency in second stage of training.  At first BRATS 2013 dataset was used. Later it is updated using BRATS 2015 dataset. </a:t>
            </a:r>
            <a:endParaRPr b="0" lang="en-US" sz="1800" spc="-1" strike="noStrike">
              <a:solidFill>
                <a:srgbClr val="000000"/>
              </a:solidFill>
              <a:latin typeface="Arial"/>
            </a:endParaRPr>
          </a:p>
          <a:p>
            <a:pPr indent="0" defTabSz="457200">
              <a:lnSpc>
                <a:spcPct val="100000"/>
              </a:lnSpc>
              <a:spcBef>
                <a:spcPts val="1001"/>
              </a:spcBef>
              <a:buNone/>
              <a:tabLst>
                <a:tab algn="l" pos="0"/>
              </a:tabLst>
            </a:pPr>
            <a:endParaRPr b="0" lang="en-US" sz="1800" spc="-1" strike="noStrike">
              <a:solidFill>
                <a:srgbClr val="000000"/>
              </a:solidFill>
              <a:latin typeface="Arial"/>
            </a:endParaRPr>
          </a:p>
          <a:p>
            <a:pPr indent="0" defTabSz="457200">
              <a:lnSpc>
                <a:spcPct val="100000"/>
              </a:lnSpc>
              <a:spcBef>
                <a:spcPts val="1001"/>
              </a:spcBef>
              <a:buNone/>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_rels/theme1.xml.rels><?xml version="1.0" encoding="UTF-8"?>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7000"/>
                <a:lumMod val="124000"/>
              </a:schemeClr>
            </a:gs>
            <a:gs pos="100000">
              <a:schemeClr val="phClr">
                <a:tint val="96000"/>
                <a:shade val="88000"/>
                <a:lumMod val="7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docProps/app.xml><?xml version="1.0" encoding="utf-8"?>
<Properties xmlns="http://schemas.openxmlformats.org/officeDocument/2006/extended-properties" xmlns:vt="http://schemas.openxmlformats.org/officeDocument/2006/docPropsVTypes">
  <Template>Ion</Template>
  <TotalTime>25</TotalTime>
  <Application>LibreOffice/7.6.4.1$Windows_X86_64 LibreOffice_project/e19e193f88cd6c0525a17fb7a176ed8e6a3e2aa1</Application>
  <AppVersion>15.0000</AppVersion>
  <Words>315</Words>
  <Paragraphs>11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2024-04-23T19:01:22Z</dcterms:created>
  <dc:creator>Rumaysa Mumtahana Kainat</dc:creator>
  <dc:description/>
  <dc:language>en-US</dc:language>
  <cp:lastModifiedBy/>
  <dcterms:modified xsi:type="dcterms:W3CDTF">2024-04-30T23:26:40Z</dcterms:modified>
  <cp:revision>3</cp:revision>
  <dc:subject/>
  <dc:title>CANCER CELL SEGMENTATION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3</vt:i4>
  </property>
</Properties>
</file>