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6.xml" ContentType="application/vnd.openxmlformats-officedocument.presentationml.slideMaster+xml"/>
  <Override PartName="/ppt/slideMasters/_rels/slideMaster1.xml.rels" ContentType="application/vnd.openxmlformats-package.relationships+xml"/>
  <Override PartName="/ppt/slideMasters/_rels/slideMaster6.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10.png" ContentType="image/png"/>
  <Override PartName="/ppt/media/image5.png" ContentType="image/png"/>
  <Override PartName="/ppt/media/image11.png" ContentType="image/png"/>
  <Override PartName="/ppt/media/image6.png" ContentType="image/png"/>
  <Override PartName="/ppt/media/image7.png" ContentType="image/png"/>
  <Override PartName="/ppt/media/image8.png" ContentType="image/png"/>
  <Override PartName="/ppt/media/image13.png" ContentType="image/png"/>
  <Override PartName="/ppt/media/image9.png" ContentType="image/png"/>
  <Override PartName="/ppt/media/image14.png" ContentType="image/png"/>
  <Override PartName="/ppt/media/image12.jpeg" ContentType="image/jpeg"/>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6.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8737D24D-4818-4F1B-B28E-905DEEC4F778}"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5"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6"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1"/>
          </p:nvPr>
        </p:nvSpPr>
        <p:spPr/>
        <p:txBody>
          <a:bodyPr/>
          <a:p>
            <a:fld id="{C2DC22B4-8FAC-47DA-9FD3-8052B96A693C}"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1"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 name="PlaceHolder 6"/>
          <p:cNvSpPr>
            <a:spLocks noGrp="1"/>
          </p:cNvSpPr>
          <p:nvPr>
            <p:ph type="sldNum" idx="1"/>
          </p:nvPr>
        </p:nvSpPr>
        <p:spPr/>
        <p:txBody>
          <a:bodyPr/>
          <a:p>
            <a:fld id="{6D91D1C4-2312-411D-A54B-9A232FF3970A}"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3"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4"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5"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6"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7"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8"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9" name="PlaceHolder 8"/>
          <p:cNvSpPr>
            <a:spLocks noGrp="1"/>
          </p:cNvSpPr>
          <p:nvPr>
            <p:ph type="sldNum" idx="1"/>
          </p:nvPr>
        </p:nvSpPr>
        <p:spPr/>
        <p:txBody>
          <a:bodyPr/>
          <a:p>
            <a:fld id="{B3D4A6F5-6DC0-4EF6-B2DF-4842D034791A}"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1EAC821D-4894-4276-931B-589ECEC79A9A}"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50"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sldNum" idx="2"/>
          </p:nvPr>
        </p:nvSpPr>
        <p:spPr/>
        <p:txBody>
          <a:bodyPr/>
          <a:p>
            <a:fld id="{C681E08D-FA05-479D-A9F2-BFD99E6FA0DC}"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52"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 name="PlaceHolder 3"/>
          <p:cNvSpPr>
            <a:spLocks noGrp="1"/>
          </p:cNvSpPr>
          <p:nvPr>
            <p:ph type="sldNum" idx="2"/>
          </p:nvPr>
        </p:nvSpPr>
        <p:spPr/>
        <p:txBody>
          <a:bodyPr/>
          <a:p>
            <a:fld id="{8B3E00F9-B572-4407-B5AC-C12F60A88E78}"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5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2"/>
          </p:nvPr>
        </p:nvSpPr>
        <p:spPr/>
        <p:txBody>
          <a:bodyPr/>
          <a:p>
            <a:fld id="{7C6F6D7D-D83B-46A9-8CFA-56FA1B402313}"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 name="PlaceHolder 2"/>
          <p:cNvSpPr>
            <a:spLocks noGrp="1"/>
          </p:cNvSpPr>
          <p:nvPr>
            <p:ph type="sldNum" idx="2"/>
          </p:nvPr>
        </p:nvSpPr>
        <p:spPr/>
        <p:txBody>
          <a:bodyPr/>
          <a:p>
            <a:fld id="{94208948-4852-43E0-A55E-0FFA13A20F87}"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sldNum" idx="2"/>
          </p:nvPr>
        </p:nvSpPr>
        <p:spPr/>
        <p:txBody>
          <a:bodyPr/>
          <a:p>
            <a:fld id="{B5F3238B-1687-409B-814F-753B73B83DFA}"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5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2"/>
          </p:nvPr>
        </p:nvSpPr>
        <p:spPr/>
        <p:txBody>
          <a:bodyPr/>
          <a:p>
            <a:fld id="{26726BB6-3332-4AEE-9CB7-D3154516D7FD}"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sldNum" idx="1"/>
          </p:nvPr>
        </p:nvSpPr>
        <p:spPr/>
        <p:txBody>
          <a:bodyPr/>
          <a:p>
            <a:fld id="{1C8CF7F9-A008-4F91-A110-DB5F8BA61A34}"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6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5"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2"/>
          </p:nvPr>
        </p:nvSpPr>
        <p:spPr/>
        <p:txBody>
          <a:bodyPr/>
          <a:p>
            <a:fld id="{512B8468-ADA6-414A-B86A-604429051C99}"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6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9"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2"/>
          </p:nvPr>
        </p:nvSpPr>
        <p:spPr/>
        <p:txBody>
          <a:bodyPr/>
          <a:p>
            <a:fld id="{8403F02D-9C17-4418-AB73-066B53F994B1}"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71"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2"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2"/>
          </p:nvPr>
        </p:nvSpPr>
        <p:spPr/>
        <p:txBody>
          <a:bodyPr/>
          <a:p>
            <a:fld id="{EA6D5565-777C-4E51-9D4B-10D4B884772A}"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7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7"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 name="PlaceHolder 6"/>
          <p:cNvSpPr>
            <a:spLocks noGrp="1"/>
          </p:cNvSpPr>
          <p:nvPr>
            <p:ph type="sldNum" idx="2"/>
          </p:nvPr>
        </p:nvSpPr>
        <p:spPr/>
        <p:txBody>
          <a:bodyPr/>
          <a:p>
            <a:fld id="{2D112972-CE07-4BBA-9615-56286625E49E}"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79"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80"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81"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82"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83"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84"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9" name="PlaceHolder 8"/>
          <p:cNvSpPr>
            <a:spLocks noGrp="1"/>
          </p:cNvSpPr>
          <p:nvPr>
            <p:ph type="sldNum" idx="2"/>
          </p:nvPr>
        </p:nvSpPr>
        <p:spPr/>
        <p:txBody>
          <a:bodyPr/>
          <a:p>
            <a:fld id="{FE721BF0-9EAD-494C-9115-3227AC64AA4A}"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 name="PlaceHolder 3"/>
          <p:cNvSpPr>
            <a:spLocks noGrp="1"/>
          </p:cNvSpPr>
          <p:nvPr>
            <p:ph type="sldNum" idx="1"/>
          </p:nvPr>
        </p:nvSpPr>
        <p:spPr/>
        <p:txBody>
          <a:bodyPr/>
          <a:p>
            <a:fld id="{B74794D6-38B5-4EBA-8975-033EECC929BB}"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1"/>
          </p:nvPr>
        </p:nvSpPr>
        <p:spPr/>
        <p:txBody>
          <a:bodyPr/>
          <a:p>
            <a:fld id="{9C6C7BF8-1D9D-49AC-A5EE-05224ADE6E70}"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 name="PlaceHolder 2"/>
          <p:cNvSpPr>
            <a:spLocks noGrp="1"/>
          </p:cNvSpPr>
          <p:nvPr>
            <p:ph type="sldNum" idx="1"/>
          </p:nvPr>
        </p:nvSpPr>
        <p:spPr/>
        <p:txBody>
          <a:bodyPr/>
          <a:p>
            <a:fld id="{81EB632F-1455-403B-BC61-0997436E8864}"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sldNum" idx="1"/>
          </p:nvPr>
        </p:nvSpPr>
        <p:spPr/>
        <p:txBody>
          <a:bodyPr/>
          <a:p>
            <a:fld id="{51F420DB-0611-4CA8-9E41-D92A905DCAB6}"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1"/>
          </p:nvPr>
        </p:nvSpPr>
        <p:spPr/>
        <p:txBody>
          <a:bodyPr/>
          <a:p>
            <a:fld id="{B6754AA2-3C75-4750-9F0F-17E294657D39}"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9"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1"/>
          </p:nvPr>
        </p:nvSpPr>
        <p:spPr/>
        <p:txBody>
          <a:bodyPr/>
          <a:p>
            <a:fld id="{1809F295-CD28-4426-BC24-CB5B6CAF96A1}"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3"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1"/>
          </p:nvPr>
        </p:nvSpPr>
        <p:spPr/>
        <p:txBody>
          <a:bodyPr/>
          <a:p>
            <a:fld id="{3EFA1C1A-1C07-4E32-9901-6BFB7056C7DC}"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6.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sldNum" idx="1"/>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Open Sans"/>
                <a:ea typeface="Open Sans"/>
              </a:defRPr>
            </a:lvl1pPr>
          </a:lstStyle>
          <a:p>
            <a:pPr indent="0" algn="r">
              <a:lnSpc>
                <a:spcPct val="100000"/>
              </a:lnSpc>
              <a:buNone/>
              <a:tabLst>
                <a:tab algn="l" pos="0"/>
              </a:tabLst>
            </a:pPr>
            <a:fld id="{7558C91B-5CBC-496A-B829-5E65EABA60EE}" type="slidenum">
              <a:rPr b="0" lang="en" sz="1000" spc="-1" strike="noStrike">
                <a:solidFill>
                  <a:schemeClr val="dk2"/>
                </a:solidFill>
                <a:latin typeface="Open Sans"/>
                <a:ea typeface="Open Sans"/>
              </a:rPr>
              <a:t>&lt;number&gt;</a:t>
            </a:fld>
            <a:endParaRPr b="0" lang="en-US" sz="1000" spc="-1" strike="noStrike">
              <a:solidFill>
                <a:srgbClr val="000000"/>
              </a:solidFill>
              <a:latin typeface="Times New Roman"/>
            </a:endParaRPr>
          </a:p>
        </p:txBody>
      </p:sp>
      <p:sp>
        <p:nvSpPr>
          <p:cNvPr id="1"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2"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cxnSp>
        <p:nvCxnSpPr>
          <p:cNvPr id="39" name="Google Shape;15;p20"/>
          <p:cNvCxnSpPr/>
          <p:nvPr/>
        </p:nvCxnSpPr>
        <p:spPr>
          <a:xfrm>
            <a:off x="7007400" y="3176640"/>
            <a:ext cx="562680" cy="360"/>
          </a:xfrm>
          <a:prstGeom prst="straightConnector1">
            <a:avLst/>
          </a:prstGeom>
          <a:ln w="76200">
            <a:solidFill>
              <a:srgbClr val="b3a77d"/>
            </a:solidFill>
            <a:round/>
          </a:ln>
        </p:spPr>
      </p:cxnSp>
      <p:cxnSp>
        <p:nvCxnSpPr>
          <p:cNvPr id="40" name="Google Shape;16;p20"/>
          <p:cNvCxnSpPr/>
          <p:nvPr/>
        </p:nvCxnSpPr>
        <p:spPr>
          <a:xfrm>
            <a:off x="1575000" y="3157920"/>
            <a:ext cx="562320" cy="360"/>
          </a:xfrm>
          <a:prstGeom prst="straightConnector1">
            <a:avLst/>
          </a:prstGeom>
          <a:ln w="76200">
            <a:solidFill>
              <a:srgbClr val="b3a77d"/>
            </a:solidFill>
            <a:round/>
          </a:ln>
        </p:spPr>
      </p:cxnSp>
      <p:grpSp>
        <p:nvGrpSpPr>
          <p:cNvPr id="41" name="Google Shape;17;p20"/>
          <p:cNvGrpSpPr/>
          <p:nvPr/>
        </p:nvGrpSpPr>
        <p:grpSpPr>
          <a:xfrm>
            <a:off x="1004040" y="1021680"/>
            <a:ext cx="7136640" cy="152640"/>
            <a:chOff x="1004040" y="1021680"/>
            <a:chExt cx="7136640" cy="152640"/>
          </a:xfrm>
        </p:grpSpPr>
        <p:cxnSp>
          <p:nvCxnSpPr>
            <p:cNvPr id="42" name="Google Shape;18;p20"/>
            <p:cNvCxnSpPr/>
            <p:nvPr/>
          </p:nvCxnSpPr>
          <p:spPr>
            <a:xfrm flipH="1">
              <a:off x="1004040" y="1021680"/>
              <a:ext cx="7137000" cy="360"/>
            </a:xfrm>
            <a:prstGeom prst="straightConnector1">
              <a:avLst/>
            </a:prstGeom>
            <a:ln w="76200">
              <a:solidFill>
                <a:srgbClr val="4db6ac"/>
              </a:solidFill>
              <a:round/>
            </a:ln>
          </p:spPr>
        </p:cxnSp>
        <p:cxnSp>
          <p:nvCxnSpPr>
            <p:cNvPr id="43" name="Google Shape;19;p20"/>
            <p:cNvCxnSpPr/>
            <p:nvPr/>
          </p:nvCxnSpPr>
          <p:spPr>
            <a:xfrm flipH="1">
              <a:off x="1004040" y="1174320"/>
              <a:ext cx="7137000" cy="360"/>
            </a:xfrm>
            <a:prstGeom prst="straightConnector1">
              <a:avLst/>
            </a:prstGeom>
            <a:ln w="9525">
              <a:solidFill>
                <a:srgbClr val="4db6ac"/>
              </a:solidFill>
              <a:round/>
            </a:ln>
          </p:spPr>
        </p:cxnSp>
      </p:grpSp>
      <p:grpSp>
        <p:nvGrpSpPr>
          <p:cNvPr id="44" name="Google Shape;20;p20"/>
          <p:cNvGrpSpPr/>
          <p:nvPr/>
        </p:nvGrpSpPr>
        <p:grpSpPr>
          <a:xfrm>
            <a:off x="1004040" y="3969000"/>
            <a:ext cx="7136640" cy="152280"/>
            <a:chOff x="1004040" y="3969000"/>
            <a:chExt cx="7136640" cy="152280"/>
          </a:xfrm>
        </p:grpSpPr>
        <p:cxnSp>
          <p:nvCxnSpPr>
            <p:cNvPr id="45" name="Google Shape;21;p20"/>
            <p:cNvCxnSpPr/>
            <p:nvPr/>
          </p:nvCxnSpPr>
          <p:spPr>
            <a:xfrm>
              <a:off x="1004040" y="4121280"/>
              <a:ext cx="7137000" cy="360"/>
            </a:xfrm>
            <a:prstGeom prst="straightConnector1">
              <a:avLst/>
            </a:prstGeom>
            <a:ln w="76200">
              <a:solidFill>
                <a:srgbClr val="4db6ac"/>
              </a:solidFill>
              <a:round/>
            </a:ln>
          </p:spPr>
        </p:cxnSp>
        <p:cxnSp>
          <p:nvCxnSpPr>
            <p:cNvPr id="46" name="Google Shape;22;p20"/>
            <p:cNvCxnSpPr/>
            <p:nvPr/>
          </p:nvCxnSpPr>
          <p:spPr>
            <a:xfrm>
              <a:off x="1004040" y="3969000"/>
              <a:ext cx="7137000" cy="360"/>
            </a:xfrm>
            <a:prstGeom prst="straightConnector1">
              <a:avLst/>
            </a:prstGeom>
            <a:ln w="9525">
              <a:solidFill>
                <a:srgbClr val="4db6ac"/>
              </a:solidFill>
              <a:round/>
            </a:ln>
          </p:spPr>
        </p:cxnSp>
      </p:grpSp>
      <p:sp>
        <p:nvSpPr>
          <p:cNvPr id="47" name="PlaceHolder 1"/>
          <p:cNvSpPr>
            <a:spLocks noGrp="1"/>
          </p:cNvSpPr>
          <p:nvPr>
            <p:ph type="title"/>
          </p:nvPr>
        </p:nvSpPr>
        <p:spPr>
          <a:xfrm>
            <a:off x="1004040" y="1751760"/>
            <a:ext cx="7136280" cy="1022040"/>
          </a:xfrm>
          <a:prstGeom prst="rect">
            <a:avLst/>
          </a:prstGeom>
          <a:noFill/>
          <a:ln w="0">
            <a:noFill/>
          </a:ln>
        </p:spPr>
        <p:txBody>
          <a:bodyPr lIns="91440" rIns="91440" tIns="91440" bIns="91440" anchor="b">
            <a:normAutofit fontScale="73333"/>
          </a:bodyPr>
          <a:p>
            <a:pPr indent="0">
              <a:buNone/>
            </a:pPr>
            <a:r>
              <a:rPr b="0" lang="en-US" sz="5400" spc="-1" strike="noStrike">
                <a:solidFill>
                  <a:srgbClr val="000000"/>
                </a:solidFill>
                <a:latin typeface="Arial"/>
              </a:rPr>
              <a:t>Click to edit the title text format</a:t>
            </a:r>
            <a:endParaRPr b="0" lang="en-US" sz="5400" spc="-1" strike="noStrike">
              <a:solidFill>
                <a:srgbClr val="000000"/>
              </a:solidFill>
              <a:latin typeface="Arial"/>
            </a:endParaRPr>
          </a:p>
        </p:txBody>
      </p:sp>
      <p:sp>
        <p:nvSpPr>
          <p:cNvPr id="48" name="PlaceHolder 2"/>
          <p:cNvSpPr>
            <a:spLocks noGrp="1"/>
          </p:cNvSpPr>
          <p:nvPr>
            <p:ph type="sldNum" idx="2"/>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Open Sans"/>
                <a:ea typeface="Open Sans"/>
              </a:defRPr>
            </a:lvl1pPr>
          </a:lstStyle>
          <a:p>
            <a:pPr indent="0" algn="r">
              <a:lnSpc>
                <a:spcPct val="100000"/>
              </a:lnSpc>
              <a:buNone/>
              <a:tabLst>
                <a:tab algn="l" pos="0"/>
              </a:tabLst>
            </a:pPr>
            <a:fld id="{84CA7C80-F860-4FFE-9890-10253758297C}" type="slidenum">
              <a:rPr b="0" lang="en" sz="1000" spc="-1" strike="noStrike">
                <a:solidFill>
                  <a:schemeClr val="dk2"/>
                </a:solidFill>
                <a:latin typeface="Open Sans"/>
                <a:ea typeface="Open Sans"/>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91824"/>
        </a:solidFill>
      </p:bgPr>
    </p:bg>
    <p:spTree>
      <p:nvGrpSpPr>
        <p:cNvPr id="1" name=""/>
        <p:cNvGrpSpPr/>
        <p:nvPr/>
      </p:nvGrpSpPr>
      <p:grpSpPr>
        <a:xfrm>
          <a:off x="0" y="0"/>
          <a:ext cx="0" cy="0"/>
          <a:chOff x="0" y="0"/>
          <a:chExt cx="0" cy="0"/>
        </a:xfrm>
      </p:grpSpPr>
      <p:sp>
        <p:nvSpPr>
          <p:cNvPr id="85" name="Google Shape;69;p1"/>
          <p:cNvSpPr/>
          <p:nvPr/>
        </p:nvSpPr>
        <p:spPr>
          <a:xfrm>
            <a:off x="5537880" y="4422960"/>
            <a:ext cx="3091320" cy="107280"/>
          </a:xfrm>
          <a:prstGeom prst="rect">
            <a:avLst/>
          </a:prstGeom>
          <a:noFill/>
          <a:ln w="0">
            <a:noFill/>
          </a:ln>
        </p:spPr>
        <p:style>
          <a:lnRef idx="0"/>
          <a:fillRef idx="0"/>
          <a:effectRef idx="0"/>
          <a:fontRef idx="minor"/>
        </p:style>
        <p:txBody>
          <a:bodyPr lIns="0" rIns="0" tIns="0" bIns="0" anchor="t">
            <a:spAutoFit/>
          </a:bodyPr>
          <a:p>
            <a:pPr algn="r">
              <a:lnSpc>
                <a:spcPct val="120000"/>
              </a:lnSpc>
              <a:tabLst>
                <a:tab algn="l" pos="0"/>
              </a:tabLst>
            </a:pPr>
            <a:endParaRPr b="0" lang="en-US" sz="1400" spc="-1" strike="noStrike">
              <a:solidFill>
                <a:srgbClr val="ffffff"/>
              </a:solidFill>
              <a:latin typeface="Arial"/>
            </a:endParaRPr>
          </a:p>
        </p:txBody>
      </p:sp>
      <p:sp>
        <p:nvSpPr>
          <p:cNvPr id="86" name="Google Shape;70;p1"/>
          <p:cNvSpPr/>
          <p:nvPr/>
        </p:nvSpPr>
        <p:spPr>
          <a:xfrm>
            <a:off x="1251360" y="679320"/>
            <a:ext cx="6640920" cy="381240"/>
          </a:xfrm>
          <a:prstGeom prst="rect">
            <a:avLst/>
          </a:prstGeom>
          <a:noFill/>
          <a:ln w="0">
            <a:noFill/>
          </a:ln>
        </p:spPr>
        <p:style>
          <a:lnRef idx="0"/>
          <a:fillRef idx="0"/>
          <a:effectRef idx="0"/>
          <a:fontRef idx="minor"/>
        </p:style>
        <p:txBody>
          <a:bodyPr lIns="0" rIns="0" tIns="0" bIns="0" anchor="t">
            <a:spAutoFit/>
          </a:bodyPr>
          <a:p>
            <a:pPr algn="ctr">
              <a:lnSpc>
                <a:spcPct val="100000"/>
              </a:lnSpc>
              <a:tabLst>
                <a:tab algn="l" pos="0"/>
              </a:tabLst>
            </a:pPr>
            <a:r>
              <a:rPr b="1" lang="en" sz="2500" spc="-1" strike="noStrike">
                <a:solidFill>
                  <a:srgbClr val="ff9900"/>
                </a:solidFill>
                <a:latin typeface="PT Sans Narrow"/>
                <a:ea typeface="PT Sans Narrow"/>
              </a:rPr>
              <a:t>BRAIN TUMOR  SEGMENTATION PROCESS</a:t>
            </a:r>
            <a:endParaRPr b="0" lang="en-US" sz="2500" spc="-1" strike="noStrike">
              <a:solidFill>
                <a:srgbClr val="ffffff"/>
              </a:solidFill>
              <a:latin typeface="Arial"/>
            </a:endParaRPr>
          </a:p>
        </p:txBody>
      </p:sp>
      <p:sp>
        <p:nvSpPr>
          <p:cNvPr id="87" name="Google Shape;71;p1"/>
          <p:cNvSpPr/>
          <p:nvPr/>
        </p:nvSpPr>
        <p:spPr>
          <a:xfrm>
            <a:off x="2842200" y="2269080"/>
            <a:ext cx="3458880" cy="2323440"/>
          </a:xfrm>
          <a:prstGeom prst="rect">
            <a:avLst/>
          </a:prstGeom>
          <a:noFill/>
          <a:ln w="0">
            <a:noFill/>
          </a:ln>
        </p:spPr>
        <p:style>
          <a:lnRef idx="0"/>
          <a:fillRef idx="0"/>
          <a:effectRef idx="0"/>
          <a:fontRef idx="minor"/>
        </p:style>
        <p:txBody>
          <a:bodyPr lIns="45720" rIns="45720" anchor="t">
            <a:noAutofit/>
          </a:bodyPr>
          <a:p>
            <a:pPr algn="ctr">
              <a:lnSpc>
                <a:spcPct val="115000"/>
              </a:lnSpc>
              <a:spcBef>
                <a:spcPts val="601"/>
              </a:spcBef>
              <a:tabLst>
                <a:tab algn="l" pos="0"/>
              </a:tabLst>
            </a:pPr>
            <a:r>
              <a:rPr b="1" lang="en" sz="1900" spc="-1" strike="noStrike">
                <a:solidFill>
                  <a:srgbClr val="dbdee1"/>
                </a:solidFill>
                <a:latin typeface="PT Sans Narrow"/>
                <a:ea typeface="PT Sans Narrow"/>
              </a:rPr>
              <a:t>Md Ashiq Ul Islam Sajid </a:t>
            </a:r>
            <a:r>
              <a:rPr b="1" lang="en" sz="1900" spc="-1" strike="noStrike">
                <a:solidFill>
                  <a:schemeClr val="lt1"/>
                </a:solidFill>
                <a:latin typeface="PT Sans Narrow"/>
                <a:ea typeface="PT Sans Narrow"/>
              </a:rPr>
              <a:t>(ID:</a:t>
            </a:r>
            <a:r>
              <a:rPr b="1" lang="en" sz="1900" spc="-1" strike="noStrike">
                <a:solidFill>
                  <a:srgbClr val="dbdee1"/>
                </a:solidFill>
                <a:latin typeface="PT Sans Narrow"/>
                <a:ea typeface="PT Sans Narrow"/>
              </a:rPr>
              <a:t>20201225</a:t>
            </a:r>
            <a:r>
              <a:rPr b="1" lang="en" sz="1900" spc="-1" strike="noStrike">
                <a:solidFill>
                  <a:schemeClr val="lt1"/>
                </a:solidFill>
                <a:latin typeface="PT Sans Narrow"/>
                <a:ea typeface="PT Sans Narrow"/>
              </a:rPr>
              <a:t>)</a:t>
            </a:r>
            <a:endParaRPr b="0" lang="en-US" sz="1900" spc="-1" strike="noStrike">
              <a:solidFill>
                <a:srgbClr val="ffffff"/>
              </a:solidFill>
              <a:latin typeface="Arial"/>
            </a:endParaRPr>
          </a:p>
          <a:p>
            <a:pPr algn="ctr">
              <a:lnSpc>
                <a:spcPct val="115000"/>
              </a:lnSpc>
              <a:spcBef>
                <a:spcPts val="601"/>
              </a:spcBef>
              <a:tabLst>
                <a:tab algn="l" pos="0"/>
              </a:tabLst>
            </a:pPr>
            <a:r>
              <a:rPr b="1" lang="en" sz="1900" spc="-1" strike="noStrike">
                <a:solidFill>
                  <a:schemeClr val="lt1"/>
                </a:solidFill>
                <a:latin typeface="PT Sans Narrow"/>
                <a:ea typeface="PT Sans Narrow"/>
              </a:rPr>
              <a:t>Rumaysa Mumtahana  ( Id: 20101310)</a:t>
            </a:r>
            <a:endParaRPr b="0" lang="en-US" sz="1900" spc="-1" strike="noStrike">
              <a:solidFill>
                <a:srgbClr val="ffffff"/>
              </a:solidFill>
              <a:latin typeface="Arial"/>
            </a:endParaRPr>
          </a:p>
          <a:p>
            <a:pPr algn="ctr">
              <a:lnSpc>
                <a:spcPct val="115000"/>
              </a:lnSpc>
              <a:spcBef>
                <a:spcPts val="601"/>
              </a:spcBef>
              <a:tabLst>
                <a:tab algn="l" pos="0"/>
              </a:tabLst>
            </a:pPr>
            <a:r>
              <a:rPr b="1" lang="en" sz="1900" spc="-1" strike="noStrike">
                <a:solidFill>
                  <a:schemeClr val="lt1"/>
                </a:solidFill>
                <a:latin typeface="PT Sans Narrow"/>
                <a:ea typeface="PT Sans Narrow"/>
              </a:rPr>
              <a:t>Arjun Saha (Id : 22101370)</a:t>
            </a:r>
            <a:endParaRPr b="0" lang="en-US" sz="1900" spc="-1" strike="noStrike">
              <a:solidFill>
                <a:srgbClr val="ffffff"/>
              </a:solidFill>
              <a:latin typeface="Arial"/>
            </a:endParaRPr>
          </a:p>
          <a:p>
            <a:pPr algn="ctr">
              <a:lnSpc>
                <a:spcPct val="115000"/>
              </a:lnSpc>
              <a:spcBef>
                <a:spcPts val="601"/>
              </a:spcBef>
              <a:tabLst>
                <a:tab algn="l" pos="0"/>
              </a:tabLst>
            </a:pPr>
            <a:endParaRPr b="0" lang="en-US" sz="1200" spc="-1" strike="noStrike">
              <a:solidFill>
                <a:srgbClr val="ffffff"/>
              </a:solidFill>
              <a:latin typeface="Arial"/>
            </a:endParaRPr>
          </a:p>
          <a:p>
            <a:pPr algn="ctr">
              <a:lnSpc>
                <a:spcPct val="115000"/>
              </a:lnSpc>
              <a:spcBef>
                <a:spcPts val="601"/>
              </a:spcBef>
              <a:spcAft>
                <a:spcPts val="601"/>
              </a:spcAft>
              <a:tabLst>
                <a:tab algn="l" pos="0"/>
              </a:tabLst>
            </a:pPr>
            <a:endParaRPr b="0" lang="en-US" sz="1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91824"/>
        </a:solidFill>
      </p:bgPr>
    </p:bg>
    <p:spTree>
      <p:nvGrpSpPr>
        <p:cNvPr id="1" name=""/>
        <p:cNvGrpSpPr/>
        <p:nvPr/>
      </p:nvGrpSpPr>
      <p:grpSpPr>
        <a:xfrm>
          <a:off x="0" y="0"/>
          <a:ext cx="0" cy="0"/>
          <a:chOff x="0" y="0"/>
          <a:chExt cx="0" cy="0"/>
        </a:xfrm>
      </p:grpSpPr>
      <p:sp>
        <p:nvSpPr>
          <p:cNvPr id="118" name="Google Shape;138;p9"/>
          <p:cNvSpPr/>
          <p:nvPr/>
        </p:nvSpPr>
        <p:spPr>
          <a:xfrm>
            <a:off x="2423520" y="50760"/>
            <a:ext cx="4151160" cy="939600"/>
          </a:xfrm>
          <a:prstGeom prst="rect">
            <a:avLst/>
          </a:prstGeom>
          <a:noFill/>
          <a:ln w="0">
            <a:noFill/>
          </a:ln>
        </p:spPr>
        <p:style>
          <a:lnRef idx="0"/>
          <a:fillRef idx="0"/>
          <a:effectRef idx="0"/>
          <a:fontRef idx="minor"/>
        </p:style>
        <p:txBody>
          <a:bodyPr tIns="91440" bIns="91440" anchor="t">
            <a:noAutofit/>
          </a:bodyPr>
          <a:p>
            <a:pPr algn="ctr">
              <a:lnSpc>
                <a:spcPct val="100000"/>
              </a:lnSpc>
              <a:tabLst>
                <a:tab algn="l" pos="0"/>
              </a:tabLst>
            </a:pPr>
            <a:r>
              <a:rPr b="1" lang="en" sz="3600" spc="-1" strike="noStrike">
                <a:solidFill>
                  <a:schemeClr val="lt1"/>
                </a:solidFill>
                <a:latin typeface="PT Sans Narrow"/>
                <a:ea typeface="PT Sans Narrow"/>
              </a:rPr>
              <a:t>Data pre-processing</a:t>
            </a:r>
            <a:endParaRPr b="0" lang="en-US" sz="3600" spc="-1" strike="noStrike">
              <a:solidFill>
                <a:srgbClr val="ffffff"/>
              </a:solidFill>
              <a:latin typeface="Arial"/>
            </a:endParaRPr>
          </a:p>
        </p:txBody>
      </p:sp>
      <p:sp>
        <p:nvSpPr>
          <p:cNvPr id="119" name="Google Shape;139;p9"/>
          <p:cNvSpPr/>
          <p:nvPr/>
        </p:nvSpPr>
        <p:spPr>
          <a:xfrm>
            <a:off x="1350360" y="911880"/>
            <a:ext cx="6759720" cy="3899160"/>
          </a:xfrm>
          <a:prstGeom prst="rect">
            <a:avLst/>
          </a:prstGeom>
          <a:noFill/>
          <a:ln w="0">
            <a:noFill/>
          </a:ln>
        </p:spPr>
        <p:style>
          <a:lnRef idx="0"/>
          <a:fillRef idx="0"/>
          <a:effectRef idx="0"/>
          <a:fontRef idx="minor"/>
        </p:style>
        <p:txBody>
          <a:bodyPr tIns="91440" bIns="91440" anchor="t">
            <a:noAutofit/>
          </a:bodyPr>
          <a:p>
            <a:pPr>
              <a:lnSpc>
                <a:spcPct val="115000"/>
              </a:lnSpc>
              <a:spcBef>
                <a:spcPts val="1199"/>
              </a:spcBef>
              <a:tabLst>
                <a:tab algn="l" pos="0"/>
              </a:tabLst>
            </a:pPr>
            <a:r>
              <a:rPr b="0" lang="en" sz="1300" spc="-1" strike="noStrike">
                <a:solidFill>
                  <a:schemeClr val="lt1"/>
                </a:solidFill>
                <a:latin typeface="Open Sans"/>
                <a:ea typeface="Open Sans"/>
              </a:rPr>
              <a:t>Combination of Images</a:t>
            </a:r>
            <a:endParaRPr b="0" lang="en-US" sz="1300" spc="-1" strike="noStrike">
              <a:solidFill>
                <a:srgbClr val="ffffff"/>
              </a:solidFill>
              <a:latin typeface="Arial"/>
            </a:endParaRPr>
          </a:p>
          <a:p>
            <a:pPr marL="457200" indent="-311040">
              <a:lnSpc>
                <a:spcPct val="115000"/>
              </a:lnSpc>
              <a:spcBef>
                <a:spcPts val="1199"/>
              </a:spcBef>
              <a:buClr>
                <a:srgbClr val="ffffff"/>
              </a:buClr>
              <a:buFont typeface="Open Sans"/>
              <a:buChar char="●"/>
              <a:tabLst>
                <a:tab algn="l" pos="0"/>
              </a:tabLst>
            </a:pPr>
            <a:r>
              <a:rPr b="0" lang="en" sz="1300" spc="-1" strike="noStrike">
                <a:solidFill>
                  <a:schemeClr val="lt1"/>
                </a:solidFill>
                <a:latin typeface="Open Sans"/>
                <a:ea typeface="Open Sans"/>
              </a:rPr>
              <a:t>All images (except T1 and Masks) were combined into one volume.</a:t>
            </a:r>
            <a:endParaRPr b="0" lang="en-US" sz="1300" spc="-1" strike="noStrike">
              <a:solidFill>
                <a:srgbClr val="ffffff"/>
              </a:solidFill>
              <a:latin typeface="Arial"/>
            </a:endParaRPr>
          </a:p>
          <a:p>
            <a:pPr marL="457200" indent="-311040">
              <a:lnSpc>
                <a:spcPct val="115000"/>
              </a:lnSpc>
              <a:buClr>
                <a:srgbClr val="ffffff"/>
              </a:buClr>
              <a:buFont typeface="Open Sans"/>
              <a:buChar char="●"/>
              <a:tabLst>
                <a:tab algn="l" pos="0"/>
              </a:tabLst>
            </a:pPr>
            <a:r>
              <a:rPr b="0" lang="en" sz="1300" spc="-1" strike="noStrike">
                <a:solidFill>
                  <a:schemeClr val="lt1"/>
                </a:solidFill>
                <a:latin typeface="Open Sans"/>
                <a:ea typeface="Open Sans"/>
              </a:rPr>
              <a:t>Input shape became 240x240x155x3 (T1c, T2, and FLAIR).</a:t>
            </a:r>
            <a:endParaRPr b="0" lang="en-US" sz="1300" spc="-1" strike="noStrike">
              <a:solidFill>
                <a:srgbClr val="ffffff"/>
              </a:solidFill>
              <a:latin typeface="Arial"/>
            </a:endParaRPr>
          </a:p>
          <a:p>
            <a:pPr>
              <a:lnSpc>
                <a:spcPct val="115000"/>
              </a:lnSpc>
              <a:spcBef>
                <a:spcPts val="1199"/>
              </a:spcBef>
              <a:tabLst>
                <a:tab algn="l" pos="0"/>
              </a:tabLst>
            </a:pPr>
            <a:r>
              <a:rPr b="0" lang="en" sz="1300" spc="-1" strike="noStrike">
                <a:solidFill>
                  <a:schemeClr val="lt1"/>
                </a:solidFill>
                <a:latin typeface="Open Sans"/>
                <a:ea typeface="Open Sans"/>
              </a:rPr>
              <a:t>Mask Filtering</a:t>
            </a:r>
            <a:endParaRPr b="0" lang="en-US" sz="1300" spc="-1" strike="noStrike">
              <a:solidFill>
                <a:srgbClr val="ffffff"/>
              </a:solidFill>
              <a:latin typeface="Arial"/>
            </a:endParaRPr>
          </a:p>
          <a:p>
            <a:pPr marL="457200" indent="-311040">
              <a:lnSpc>
                <a:spcPct val="115000"/>
              </a:lnSpc>
              <a:spcBef>
                <a:spcPts val="1199"/>
              </a:spcBef>
              <a:buClr>
                <a:srgbClr val="ffffff"/>
              </a:buClr>
              <a:buFont typeface="Open Sans"/>
              <a:buChar char="●"/>
              <a:tabLst>
                <a:tab algn="l" pos="0"/>
              </a:tabLst>
            </a:pPr>
            <a:r>
              <a:rPr b="0" lang="en" sz="1300" spc="-1" strike="noStrike">
                <a:solidFill>
                  <a:schemeClr val="lt1"/>
                </a:solidFill>
                <a:latin typeface="Open Sans"/>
                <a:ea typeface="Open Sans"/>
              </a:rPr>
              <a:t>Annotated masks had four labels: 1 (NCR), 2 (ED), 3 (ET), and 0 (everything else).</a:t>
            </a:r>
            <a:endParaRPr b="0" lang="en-US" sz="1300" spc="-1" strike="noStrike">
              <a:solidFill>
                <a:srgbClr val="ffffff"/>
              </a:solidFill>
              <a:latin typeface="Arial"/>
            </a:endParaRPr>
          </a:p>
          <a:p>
            <a:pPr marL="457200" indent="-311040">
              <a:lnSpc>
                <a:spcPct val="115000"/>
              </a:lnSpc>
              <a:buClr>
                <a:srgbClr val="ffffff"/>
              </a:buClr>
              <a:buFont typeface="Open Sans"/>
              <a:buChar char="●"/>
              <a:tabLst>
                <a:tab algn="l" pos="0"/>
              </a:tabLst>
            </a:pPr>
            <a:r>
              <a:rPr b="0" lang="en" sz="1300" spc="-1" strike="noStrike">
                <a:solidFill>
                  <a:schemeClr val="lt1"/>
                </a:solidFill>
                <a:latin typeface="Open Sans"/>
                <a:ea typeface="Open Sans"/>
              </a:rPr>
              <a:t>Masks with labels 1, 2, and 3 were considered useful.</a:t>
            </a:r>
            <a:endParaRPr b="0" lang="en-US" sz="1300" spc="-1" strike="noStrike">
              <a:solidFill>
                <a:srgbClr val="ffffff"/>
              </a:solidFill>
              <a:latin typeface="Arial"/>
            </a:endParaRPr>
          </a:p>
          <a:p>
            <a:pPr marL="457200" indent="-311040">
              <a:lnSpc>
                <a:spcPct val="115000"/>
              </a:lnSpc>
              <a:buClr>
                <a:srgbClr val="ffffff"/>
              </a:buClr>
              <a:buFont typeface="Open Sans"/>
              <a:buChar char="●"/>
              <a:tabLst>
                <a:tab algn="l" pos="0"/>
              </a:tabLst>
            </a:pPr>
            <a:r>
              <a:rPr b="0" lang="en" sz="1300" spc="-1" strike="noStrike">
                <a:solidFill>
                  <a:schemeClr val="lt1"/>
                </a:solidFill>
                <a:latin typeface="Open Sans"/>
                <a:ea typeface="Open Sans"/>
              </a:rPr>
              <a:t>Images were selected for training if the total volume labels constituted at least 1% of the whole mask.</a:t>
            </a:r>
            <a:endParaRPr b="0" lang="en-US" sz="1300" spc="-1" strike="noStrike">
              <a:solidFill>
                <a:srgbClr val="ffffff"/>
              </a:solidFill>
              <a:latin typeface="Arial"/>
            </a:endParaRPr>
          </a:p>
          <a:p>
            <a:pPr marL="457200" indent="-311040">
              <a:lnSpc>
                <a:spcPct val="115000"/>
              </a:lnSpc>
              <a:buClr>
                <a:srgbClr val="ffffff"/>
              </a:buClr>
              <a:buFont typeface="Open Sans"/>
              <a:buChar char="●"/>
              <a:tabLst>
                <a:tab algn="l" pos="0"/>
              </a:tabLst>
            </a:pPr>
            <a:r>
              <a:rPr b="0" lang="en" sz="1300" spc="-1" strike="noStrike">
                <a:solidFill>
                  <a:schemeClr val="lt1"/>
                </a:solidFill>
                <a:latin typeface="Open Sans"/>
                <a:ea typeface="Open Sans"/>
              </a:rPr>
              <a:t>Images without useful labels were ignored.</a:t>
            </a:r>
            <a:endParaRPr b="0" lang="en-US" sz="1300" spc="-1" strike="noStrike">
              <a:solidFill>
                <a:srgbClr val="ffffff"/>
              </a:solidFill>
              <a:latin typeface="Arial"/>
            </a:endParaRPr>
          </a:p>
          <a:p>
            <a:pPr>
              <a:lnSpc>
                <a:spcPct val="115000"/>
              </a:lnSpc>
              <a:spcBef>
                <a:spcPts val="1199"/>
              </a:spcBef>
              <a:tabLst>
                <a:tab algn="l" pos="0"/>
              </a:tabLst>
            </a:pPr>
            <a:r>
              <a:rPr b="0" lang="en" sz="1300" spc="-1" strike="noStrike">
                <a:solidFill>
                  <a:schemeClr val="lt1"/>
                </a:solidFill>
                <a:latin typeface="Open Sans"/>
                <a:ea typeface="Open Sans"/>
              </a:rPr>
              <a:t>Final Selection</a:t>
            </a:r>
            <a:endParaRPr b="0" lang="en-US" sz="1300" spc="-1" strike="noStrike">
              <a:solidFill>
                <a:srgbClr val="ffffff"/>
              </a:solidFill>
              <a:latin typeface="Arial"/>
            </a:endParaRPr>
          </a:p>
          <a:p>
            <a:pPr marL="457200" indent="-311040">
              <a:lnSpc>
                <a:spcPct val="115000"/>
              </a:lnSpc>
              <a:spcBef>
                <a:spcPts val="1199"/>
              </a:spcBef>
              <a:buClr>
                <a:srgbClr val="ffffff"/>
              </a:buClr>
              <a:buFont typeface="Open Sans"/>
              <a:buChar char="●"/>
              <a:tabLst>
                <a:tab algn="l" pos="0"/>
              </a:tabLst>
            </a:pPr>
            <a:r>
              <a:rPr b="0" lang="en" sz="1300" spc="-1" strike="noStrike">
                <a:solidFill>
                  <a:schemeClr val="lt1"/>
                </a:solidFill>
                <a:latin typeface="Open Sans"/>
                <a:ea typeface="Open Sans"/>
              </a:rPr>
              <a:t>After preprocessing, we selected 1151 images from 1251 images for model training based on the criterion of having at least 1% of useful volume with non-zero labels.</a:t>
            </a:r>
            <a:endParaRPr b="0" lang="en-US" sz="1300" spc="-1" strike="noStrike">
              <a:solidFill>
                <a:srgbClr val="ffffff"/>
              </a:solidFill>
              <a:latin typeface="Arial"/>
            </a:endParaRPr>
          </a:p>
          <a:p>
            <a:pPr>
              <a:lnSpc>
                <a:spcPct val="100000"/>
              </a:lnSpc>
              <a:spcBef>
                <a:spcPts val="1199"/>
              </a:spcBef>
              <a:tabLst>
                <a:tab algn="l" pos="0"/>
              </a:tabLst>
            </a:pPr>
            <a:endParaRPr b="0" lang="en-US" sz="1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91824"/>
        </a:solidFill>
      </p:bgPr>
    </p:bg>
    <p:spTree>
      <p:nvGrpSpPr>
        <p:cNvPr id="1" name=""/>
        <p:cNvGrpSpPr/>
        <p:nvPr/>
      </p:nvGrpSpPr>
      <p:grpSpPr>
        <a:xfrm>
          <a:off x="0" y="0"/>
          <a:ext cx="0" cy="0"/>
          <a:chOff x="0" y="0"/>
          <a:chExt cx="0" cy="0"/>
        </a:xfrm>
      </p:grpSpPr>
      <p:sp>
        <p:nvSpPr>
          <p:cNvPr id="120" name="PlaceHolder 1"/>
          <p:cNvSpPr>
            <a:spLocks noGrp="1"/>
          </p:cNvSpPr>
          <p:nvPr>
            <p:ph/>
          </p:nvPr>
        </p:nvSpPr>
        <p:spPr>
          <a:xfrm>
            <a:off x="1334520" y="1839960"/>
            <a:ext cx="6474960" cy="2833560"/>
          </a:xfrm>
          <a:prstGeom prst="rect">
            <a:avLst/>
          </a:prstGeom>
          <a:noFill/>
          <a:ln w="0">
            <a:noFill/>
          </a:ln>
        </p:spPr>
        <p:txBody>
          <a:bodyPr lIns="91440" rIns="91440" tIns="91440" bIns="91440" anchor="t">
            <a:normAutofit/>
          </a:bodyPr>
          <a:p>
            <a:pPr marL="457200" indent="-325800">
              <a:lnSpc>
                <a:spcPct val="115000"/>
              </a:lnSpc>
              <a:buClr>
                <a:srgbClr val="ffffff"/>
              </a:buClr>
              <a:buFont typeface="Open Sans"/>
              <a:buChar char="●"/>
            </a:pPr>
            <a:r>
              <a:rPr b="0" lang="en" sz="1800" spc="-1" strike="noStrike">
                <a:solidFill>
                  <a:schemeClr val="lt1"/>
                </a:solidFill>
                <a:latin typeface="Open Sans"/>
                <a:ea typeface="Open Sans"/>
              </a:rPr>
              <a:t>3D U-net Architecture</a:t>
            </a:r>
            <a:endParaRPr b="0" lang="en-US" sz="1800" spc="-1" strike="noStrike">
              <a:solidFill>
                <a:srgbClr val="000000"/>
              </a:solidFill>
              <a:latin typeface="Arial"/>
            </a:endParaRPr>
          </a:p>
          <a:p>
            <a:pPr marL="457200" indent="-325800">
              <a:lnSpc>
                <a:spcPct val="115000"/>
              </a:lnSpc>
              <a:buClr>
                <a:srgbClr val="ffffff"/>
              </a:buClr>
              <a:buFont typeface="Open Sans"/>
              <a:buChar char="●"/>
            </a:pPr>
            <a:r>
              <a:rPr b="0" lang="en" sz="1800" spc="-1" strike="noStrike">
                <a:solidFill>
                  <a:schemeClr val="lt1"/>
                </a:solidFill>
                <a:latin typeface="Open Sans"/>
                <a:ea typeface="Open Sans"/>
              </a:rPr>
              <a:t>Training-Validation Split</a:t>
            </a:r>
            <a:endParaRPr b="0" lang="en-US" sz="1800" spc="-1" strike="noStrike">
              <a:solidFill>
                <a:srgbClr val="000000"/>
              </a:solidFill>
              <a:latin typeface="Arial"/>
            </a:endParaRPr>
          </a:p>
          <a:p>
            <a:pPr marL="457200" indent="-325800">
              <a:lnSpc>
                <a:spcPct val="115000"/>
              </a:lnSpc>
              <a:buClr>
                <a:srgbClr val="ffffff"/>
              </a:buClr>
              <a:buFont typeface="Open Sans"/>
              <a:buChar char="●"/>
            </a:pPr>
            <a:r>
              <a:rPr b="0" lang="en" sz="1800" spc="-1" strike="noStrike">
                <a:solidFill>
                  <a:schemeClr val="lt1"/>
                </a:solidFill>
                <a:latin typeface="Open Sans"/>
                <a:ea typeface="Open Sans"/>
              </a:rPr>
              <a:t>Larger Training Dataset</a:t>
            </a:r>
            <a:endParaRPr b="0" lang="en-US" sz="1800" spc="-1" strike="noStrike">
              <a:solidFill>
                <a:srgbClr val="000000"/>
              </a:solidFill>
              <a:latin typeface="Arial"/>
            </a:endParaRPr>
          </a:p>
          <a:p>
            <a:pPr marL="457200" indent="-325800">
              <a:lnSpc>
                <a:spcPct val="115000"/>
              </a:lnSpc>
              <a:buClr>
                <a:srgbClr val="ffffff"/>
              </a:buClr>
              <a:buFont typeface="Open Sans"/>
              <a:buChar char="●"/>
            </a:pPr>
            <a:r>
              <a:rPr b="0" lang="en" sz="1800" spc="-1" strike="noStrike">
                <a:solidFill>
                  <a:schemeClr val="lt1"/>
                </a:solidFill>
                <a:latin typeface="Open Sans"/>
                <a:ea typeface="Open Sans"/>
              </a:rPr>
              <a:t>He Uniform Kernel Initializer</a:t>
            </a:r>
            <a:endParaRPr b="0" lang="en-US" sz="1800" spc="-1" strike="noStrike">
              <a:solidFill>
                <a:srgbClr val="000000"/>
              </a:solidFill>
              <a:latin typeface="Arial"/>
            </a:endParaRPr>
          </a:p>
          <a:p>
            <a:pPr marL="457200" indent="-325800">
              <a:lnSpc>
                <a:spcPct val="115000"/>
              </a:lnSpc>
              <a:buClr>
                <a:srgbClr val="ffffff"/>
              </a:buClr>
              <a:buFont typeface="Open Sans"/>
              <a:buChar char="●"/>
            </a:pPr>
            <a:r>
              <a:rPr b="0" lang="en" sz="1800" spc="-1" strike="noStrike">
                <a:solidFill>
                  <a:schemeClr val="lt1"/>
                </a:solidFill>
                <a:latin typeface="Open Sans"/>
                <a:ea typeface="Open Sans"/>
              </a:rPr>
              <a:t>3D-Unet Architecture Components</a:t>
            </a:r>
            <a:endParaRPr b="0" lang="en-US" sz="1800" spc="-1" strike="noStrike">
              <a:solidFill>
                <a:srgbClr val="000000"/>
              </a:solidFill>
              <a:latin typeface="Arial"/>
            </a:endParaRPr>
          </a:p>
          <a:p>
            <a:pPr marL="457200" indent="-325800">
              <a:lnSpc>
                <a:spcPct val="115000"/>
              </a:lnSpc>
              <a:buClr>
                <a:srgbClr val="ffffff"/>
              </a:buClr>
              <a:buFont typeface="Open Sans"/>
              <a:buChar char="●"/>
            </a:pPr>
            <a:r>
              <a:rPr b="0" lang="en" sz="1800" spc="-1" strike="noStrike">
                <a:solidFill>
                  <a:schemeClr val="lt1"/>
                </a:solidFill>
                <a:latin typeface="Open Sans"/>
                <a:ea typeface="Open Sans"/>
              </a:rPr>
              <a:t>Contraction Path</a:t>
            </a:r>
            <a:endParaRPr b="0" lang="en-US" sz="1800" spc="-1" strike="noStrike">
              <a:solidFill>
                <a:srgbClr val="000000"/>
              </a:solidFill>
              <a:latin typeface="Arial"/>
            </a:endParaRPr>
          </a:p>
          <a:p>
            <a:pPr marL="457200" indent="-325800">
              <a:lnSpc>
                <a:spcPct val="115000"/>
              </a:lnSpc>
              <a:buClr>
                <a:srgbClr val="ffffff"/>
              </a:buClr>
              <a:buFont typeface="Open Sans"/>
              <a:buChar char="●"/>
            </a:pPr>
            <a:r>
              <a:rPr b="0" lang="en" sz="1800" spc="-1" strike="noStrike">
                <a:solidFill>
                  <a:schemeClr val="lt1"/>
                </a:solidFill>
                <a:latin typeface="Open Sans"/>
                <a:ea typeface="Open Sans"/>
              </a:rPr>
              <a:t>Expansive Path</a:t>
            </a:r>
            <a:endParaRPr b="0" lang="en-US" sz="1800" spc="-1" strike="noStrike">
              <a:solidFill>
                <a:srgbClr val="000000"/>
              </a:solidFill>
              <a:latin typeface="Arial"/>
            </a:endParaRPr>
          </a:p>
          <a:p>
            <a:pPr marL="457200" indent="-325800">
              <a:lnSpc>
                <a:spcPct val="115000"/>
              </a:lnSpc>
              <a:buClr>
                <a:srgbClr val="ffffff"/>
              </a:buClr>
              <a:buFont typeface="Open Sans"/>
              <a:buChar char="●"/>
            </a:pPr>
            <a:r>
              <a:rPr b="0" lang="en" sz="1800" spc="-1" strike="noStrike">
                <a:solidFill>
                  <a:schemeClr val="lt1"/>
                </a:solidFill>
                <a:latin typeface="Open Sans"/>
                <a:ea typeface="Open Sans"/>
              </a:rPr>
              <a:t>Softmax Activation</a:t>
            </a:r>
            <a:endParaRPr b="0" lang="en-US" sz="1800" spc="-1" strike="noStrike">
              <a:solidFill>
                <a:srgbClr val="000000"/>
              </a:solidFill>
              <a:latin typeface="Arial"/>
            </a:endParaRPr>
          </a:p>
          <a:p>
            <a:pPr marL="457200" indent="0">
              <a:lnSpc>
                <a:spcPct val="115000"/>
              </a:lnSpc>
              <a:spcBef>
                <a:spcPts val="1199"/>
              </a:spcBef>
              <a:buNone/>
              <a:tabLst>
                <a:tab algn="l" pos="0"/>
              </a:tabLst>
            </a:pPr>
            <a:endParaRPr b="0" lang="en-US" sz="1800" spc="-1" strike="noStrike">
              <a:solidFill>
                <a:srgbClr val="000000"/>
              </a:solidFill>
              <a:latin typeface="Arial"/>
            </a:endParaRPr>
          </a:p>
          <a:p>
            <a:pPr indent="0">
              <a:lnSpc>
                <a:spcPct val="115000"/>
              </a:lnSpc>
              <a:spcBef>
                <a:spcPts val="1199"/>
              </a:spcBef>
              <a:spcAft>
                <a:spcPts val="601"/>
              </a:spcAft>
              <a:buNone/>
              <a:tabLst>
                <a:tab algn="l" pos="0"/>
              </a:tabLst>
            </a:pPr>
            <a:endParaRPr b="0" lang="en-US" sz="1800" spc="-1" strike="noStrike">
              <a:solidFill>
                <a:srgbClr val="000000"/>
              </a:solidFill>
              <a:latin typeface="Arial"/>
            </a:endParaRPr>
          </a:p>
        </p:txBody>
      </p:sp>
      <p:sp>
        <p:nvSpPr>
          <p:cNvPr id="121" name="PlaceHolder 2"/>
          <p:cNvSpPr>
            <a:spLocks noGrp="1"/>
          </p:cNvSpPr>
          <p:nvPr>
            <p:ph type="title"/>
          </p:nvPr>
        </p:nvSpPr>
        <p:spPr>
          <a:xfrm>
            <a:off x="1978560" y="767520"/>
            <a:ext cx="7229160" cy="593280"/>
          </a:xfrm>
          <a:prstGeom prst="rect">
            <a:avLst/>
          </a:prstGeom>
          <a:noFill/>
          <a:ln w="0">
            <a:noFill/>
          </a:ln>
        </p:spPr>
        <p:txBody>
          <a:bodyPr lIns="91440" rIns="91440" tIns="91440" bIns="91440" anchor="t">
            <a:noAutofit/>
          </a:bodyPr>
          <a:p>
            <a:pPr indent="0">
              <a:lnSpc>
                <a:spcPct val="100000"/>
              </a:lnSpc>
              <a:buNone/>
              <a:tabLst>
                <a:tab algn="l" pos="0"/>
              </a:tabLst>
            </a:pPr>
            <a:r>
              <a:rPr b="1" lang="en" sz="3640" spc="-1" strike="noStrike">
                <a:solidFill>
                  <a:schemeClr val="lt1"/>
                </a:solidFill>
                <a:latin typeface="PT Sans Narrow"/>
                <a:ea typeface="PT Sans Narrow"/>
              </a:rPr>
              <a:t>Methodology for 3D-Unet model</a:t>
            </a:r>
            <a:endParaRPr b="0" lang="en-US" sz="364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91824"/>
        </a:solidFill>
      </p:bgPr>
    </p:bg>
    <p:spTree>
      <p:nvGrpSpPr>
        <p:cNvPr id="1" name=""/>
        <p:cNvGrpSpPr/>
        <p:nvPr/>
      </p:nvGrpSpPr>
      <p:grpSpPr>
        <a:xfrm>
          <a:off x="0" y="0"/>
          <a:ext cx="0" cy="0"/>
          <a:chOff x="0" y="0"/>
          <a:chExt cx="0" cy="0"/>
        </a:xfrm>
      </p:grpSpPr>
      <p:sp>
        <p:nvSpPr>
          <p:cNvPr id="122" name="PlaceHolder 1"/>
          <p:cNvSpPr>
            <a:spLocks noGrp="1"/>
          </p:cNvSpPr>
          <p:nvPr>
            <p:ph type="title"/>
          </p:nvPr>
        </p:nvSpPr>
        <p:spPr>
          <a:xfrm>
            <a:off x="957240" y="208440"/>
            <a:ext cx="7229160" cy="593280"/>
          </a:xfrm>
          <a:prstGeom prst="rect">
            <a:avLst/>
          </a:prstGeom>
          <a:noFill/>
          <a:ln w="0">
            <a:noFill/>
          </a:ln>
        </p:spPr>
        <p:txBody>
          <a:bodyPr lIns="91440" rIns="91440" tIns="91440" bIns="91440" anchor="t">
            <a:noAutofit/>
          </a:bodyPr>
          <a:p>
            <a:pPr indent="0" algn="ctr">
              <a:lnSpc>
                <a:spcPct val="100000"/>
              </a:lnSpc>
              <a:buNone/>
              <a:tabLst>
                <a:tab algn="l" pos="0"/>
              </a:tabLst>
            </a:pPr>
            <a:r>
              <a:rPr b="1" lang="en" sz="3640" spc="-1" strike="noStrike">
                <a:solidFill>
                  <a:schemeClr val="lt1"/>
                </a:solidFill>
                <a:latin typeface="PT Sans Narrow"/>
                <a:ea typeface="PT Sans Narrow"/>
              </a:rPr>
              <a:t>Model Architecture</a:t>
            </a:r>
            <a:endParaRPr b="0" lang="en-US" sz="3640" spc="-1" strike="noStrike">
              <a:solidFill>
                <a:srgbClr val="000000"/>
              </a:solidFill>
              <a:latin typeface="Arial"/>
            </a:endParaRPr>
          </a:p>
        </p:txBody>
      </p:sp>
      <p:sp>
        <p:nvSpPr>
          <p:cNvPr id="123" name="PlaceHolder 2"/>
          <p:cNvSpPr>
            <a:spLocks noGrp="1"/>
          </p:cNvSpPr>
          <p:nvPr>
            <p:ph type="sldNum" idx="5"/>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Open Sans"/>
                <a:ea typeface="Open Sans"/>
              </a:defRPr>
            </a:lvl1pPr>
          </a:lstStyle>
          <a:p>
            <a:pPr indent="0" algn="r">
              <a:lnSpc>
                <a:spcPct val="100000"/>
              </a:lnSpc>
              <a:buNone/>
              <a:tabLst>
                <a:tab algn="l" pos="0"/>
              </a:tabLst>
            </a:pPr>
            <a:fld id="{2BA0B8FC-B9D4-42F1-B41E-22219A0834D5}" type="slidenum">
              <a:rPr b="0" lang="en" sz="1000" spc="-1" strike="noStrike">
                <a:solidFill>
                  <a:schemeClr val="dk2"/>
                </a:solidFill>
                <a:latin typeface="Open Sans"/>
                <a:ea typeface="Open Sans"/>
              </a:rPr>
              <a:t>&lt;number&gt;</a:t>
            </a:fld>
            <a:endParaRPr b="0" lang="en-US" sz="1000" spc="-1" strike="noStrike">
              <a:solidFill>
                <a:srgbClr val="ffffff"/>
              </a:solidFill>
              <a:latin typeface="Times New Roman"/>
            </a:endParaRPr>
          </a:p>
        </p:txBody>
      </p:sp>
      <p:sp>
        <p:nvSpPr>
          <p:cNvPr id="124" name="PlaceHolder 3"/>
          <p:cNvSpPr>
            <a:spLocks noGrp="1"/>
          </p:cNvSpPr>
          <p:nvPr>
            <p:ph type="sldNum" idx="6"/>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Open Sans"/>
                <a:ea typeface="Open Sans"/>
              </a:defRPr>
            </a:lvl1pPr>
          </a:lstStyle>
          <a:p>
            <a:pPr indent="0" algn="r">
              <a:lnSpc>
                <a:spcPct val="100000"/>
              </a:lnSpc>
              <a:buNone/>
              <a:tabLst>
                <a:tab algn="l" pos="0"/>
              </a:tabLst>
            </a:pPr>
            <a:fld id="{94F13188-D469-4BB9-8343-94542688587B}" type="slidenum">
              <a:rPr b="0" lang="en" sz="1000" spc="-1" strike="noStrike">
                <a:solidFill>
                  <a:schemeClr val="dk2"/>
                </a:solidFill>
                <a:latin typeface="Open Sans"/>
                <a:ea typeface="Open Sans"/>
              </a:rPr>
              <a:t>&lt;number&gt;</a:t>
            </a:fld>
            <a:endParaRPr b="0" lang="en-US" sz="1000" spc="-1" strike="noStrike">
              <a:solidFill>
                <a:srgbClr val="ffffff"/>
              </a:solidFill>
              <a:latin typeface="Times New Roman"/>
            </a:endParaRPr>
          </a:p>
        </p:txBody>
      </p:sp>
      <p:pic>
        <p:nvPicPr>
          <p:cNvPr id="125" name="Google Shape;153;p11" descr=""/>
          <p:cNvPicPr/>
          <p:nvPr/>
        </p:nvPicPr>
        <p:blipFill>
          <a:blip r:embed="rId1"/>
          <a:stretch/>
        </p:blipFill>
        <p:spPr>
          <a:xfrm>
            <a:off x="408240" y="1277280"/>
            <a:ext cx="8456760" cy="316692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91824"/>
        </a:solidFill>
      </p:bgPr>
    </p:bg>
    <p:spTree>
      <p:nvGrpSpPr>
        <p:cNvPr id="1" name=""/>
        <p:cNvGrpSpPr/>
        <p:nvPr/>
      </p:nvGrpSpPr>
      <p:grpSpPr>
        <a:xfrm>
          <a:off x="0" y="0"/>
          <a:ext cx="0" cy="0"/>
          <a:chOff x="0" y="0"/>
          <a:chExt cx="0" cy="0"/>
        </a:xfrm>
      </p:grpSpPr>
      <p:sp>
        <p:nvSpPr>
          <p:cNvPr id="126" name="PlaceHolder 1"/>
          <p:cNvSpPr>
            <a:spLocks noGrp="1"/>
          </p:cNvSpPr>
          <p:nvPr>
            <p:ph type="title"/>
          </p:nvPr>
        </p:nvSpPr>
        <p:spPr>
          <a:xfrm>
            <a:off x="957240" y="208440"/>
            <a:ext cx="7229160" cy="593280"/>
          </a:xfrm>
          <a:prstGeom prst="rect">
            <a:avLst/>
          </a:prstGeom>
          <a:noFill/>
          <a:ln w="0">
            <a:noFill/>
          </a:ln>
        </p:spPr>
        <p:txBody>
          <a:bodyPr lIns="91440" rIns="91440" tIns="91440" bIns="91440" anchor="t">
            <a:noAutofit/>
          </a:bodyPr>
          <a:p>
            <a:pPr indent="0" algn="ctr">
              <a:lnSpc>
                <a:spcPct val="100000"/>
              </a:lnSpc>
              <a:buNone/>
              <a:tabLst>
                <a:tab algn="l" pos="0"/>
              </a:tabLst>
            </a:pPr>
            <a:r>
              <a:rPr b="1" lang="en" sz="3640" spc="-1" strike="noStrike">
                <a:solidFill>
                  <a:schemeClr val="lt1"/>
                </a:solidFill>
                <a:latin typeface="PT Sans Narrow"/>
                <a:ea typeface="PT Sans Narrow"/>
              </a:rPr>
              <a:t>Training and Validation curves</a:t>
            </a:r>
            <a:endParaRPr b="0" lang="en-US" sz="3640" spc="-1" strike="noStrike">
              <a:solidFill>
                <a:srgbClr val="000000"/>
              </a:solidFill>
              <a:latin typeface="Arial"/>
            </a:endParaRPr>
          </a:p>
        </p:txBody>
      </p:sp>
      <p:sp>
        <p:nvSpPr>
          <p:cNvPr id="127" name="PlaceHolder 2"/>
          <p:cNvSpPr>
            <a:spLocks noGrp="1"/>
          </p:cNvSpPr>
          <p:nvPr>
            <p:ph type="sldNum" idx="7"/>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Open Sans"/>
                <a:ea typeface="Open Sans"/>
              </a:defRPr>
            </a:lvl1pPr>
          </a:lstStyle>
          <a:p>
            <a:pPr indent="0" algn="r">
              <a:lnSpc>
                <a:spcPct val="100000"/>
              </a:lnSpc>
              <a:buNone/>
              <a:tabLst>
                <a:tab algn="l" pos="0"/>
              </a:tabLst>
            </a:pPr>
            <a:fld id="{3968C32E-DED7-4BD2-AFC9-BA938D52D5DA}" type="slidenum">
              <a:rPr b="0" lang="en" sz="1000" spc="-1" strike="noStrike">
                <a:solidFill>
                  <a:schemeClr val="dk2"/>
                </a:solidFill>
                <a:latin typeface="Open Sans"/>
                <a:ea typeface="Open Sans"/>
              </a:rPr>
              <a:t>&lt;number&gt;</a:t>
            </a:fld>
            <a:endParaRPr b="0" lang="en-US" sz="1000" spc="-1" strike="noStrike">
              <a:solidFill>
                <a:srgbClr val="ffffff"/>
              </a:solidFill>
              <a:latin typeface="Times New Roman"/>
            </a:endParaRPr>
          </a:p>
        </p:txBody>
      </p:sp>
      <p:sp>
        <p:nvSpPr>
          <p:cNvPr id="128" name="PlaceHolder 3"/>
          <p:cNvSpPr>
            <a:spLocks noGrp="1"/>
          </p:cNvSpPr>
          <p:nvPr>
            <p:ph type="sldNum" idx="8"/>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Open Sans"/>
                <a:ea typeface="Open Sans"/>
              </a:defRPr>
            </a:lvl1pPr>
          </a:lstStyle>
          <a:p>
            <a:pPr indent="0" algn="r">
              <a:lnSpc>
                <a:spcPct val="100000"/>
              </a:lnSpc>
              <a:buNone/>
              <a:tabLst>
                <a:tab algn="l" pos="0"/>
              </a:tabLst>
            </a:pPr>
            <a:fld id="{9E3D8163-BBCC-43BC-A3E5-7BE52D3A7051}" type="slidenum">
              <a:rPr b="0" lang="en" sz="1000" spc="-1" strike="noStrike">
                <a:solidFill>
                  <a:schemeClr val="dk2"/>
                </a:solidFill>
                <a:latin typeface="Open Sans"/>
                <a:ea typeface="Open Sans"/>
              </a:rPr>
              <a:t>&lt;number&gt;</a:t>
            </a:fld>
            <a:endParaRPr b="0" lang="en-US" sz="1000" spc="-1" strike="noStrike">
              <a:solidFill>
                <a:srgbClr val="ffffff"/>
              </a:solidFill>
              <a:latin typeface="Times New Roman"/>
            </a:endParaRPr>
          </a:p>
        </p:txBody>
      </p:sp>
      <p:pic>
        <p:nvPicPr>
          <p:cNvPr id="129" name="Google Shape;161;p12" descr=""/>
          <p:cNvPicPr/>
          <p:nvPr/>
        </p:nvPicPr>
        <p:blipFill>
          <a:blip r:embed="rId1"/>
          <a:stretch/>
        </p:blipFill>
        <p:spPr>
          <a:xfrm>
            <a:off x="3088800" y="1756440"/>
            <a:ext cx="2781720" cy="2086200"/>
          </a:xfrm>
          <a:prstGeom prst="rect">
            <a:avLst/>
          </a:prstGeom>
          <a:ln w="0">
            <a:noFill/>
          </a:ln>
        </p:spPr>
      </p:pic>
      <p:pic>
        <p:nvPicPr>
          <p:cNvPr id="130" name="Google Shape;162;p12" descr=""/>
          <p:cNvPicPr/>
          <p:nvPr/>
        </p:nvPicPr>
        <p:blipFill>
          <a:blip r:embed="rId2"/>
          <a:stretch/>
        </p:blipFill>
        <p:spPr>
          <a:xfrm>
            <a:off x="6046920" y="1756440"/>
            <a:ext cx="2781720" cy="2086200"/>
          </a:xfrm>
          <a:prstGeom prst="rect">
            <a:avLst/>
          </a:prstGeom>
          <a:ln w="0">
            <a:noFill/>
          </a:ln>
        </p:spPr>
      </p:pic>
      <p:pic>
        <p:nvPicPr>
          <p:cNvPr id="131" name="Google Shape;163;p12" descr=""/>
          <p:cNvPicPr/>
          <p:nvPr/>
        </p:nvPicPr>
        <p:blipFill>
          <a:blip r:embed="rId3"/>
          <a:stretch/>
        </p:blipFill>
        <p:spPr>
          <a:xfrm>
            <a:off x="130320" y="1756440"/>
            <a:ext cx="2781720" cy="208620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sldNum" idx="9"/>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Open Sans"/>
                <a:ea typeface="Open Sans"/>
              </a:defRPr>
            </a:lvl1pPr>
          </a:lstStyle>
          <a:p>
            <a:pPr indent="0" algn="r">
              <a:lnSpc>
                <a:spcPct val="100000"/>
              </a:lnSpc>
              <a:buNone/>
              <a:tabLst>
                <a:tab algn="l" pos="0"/>
              </a:tabLst>
            </a:pPr>
            <a:fld id="{72CDA5DC-8A7F-48AE-A0B9-AE006DEBEF43}" type="slidenum">
              <a:rPr b="0" lang="en" sz="1000" spc="-1" strike="noStrike">
                <a:solidFill>
                  <a:schemeClr val="dk2"/>
                </a:solidFill>
                <a:latin typeface="Open Sans"/>
                <a:ea typeface="Open Sans"/>
              </a:rPr>
              <a:t>&lt;number&gt;</a:t>
            </a:fld>
            <a:endParaRPr b="0" lang="en-US" sz="1000" spc="-1" strike="noStrike">
              <a:solidFill>
                <a:srgbClr val="000000"/>
              </a:solidFill>
              <a:latin typeface="Times New Roman"/>
            </a:endParaRPr>
          </a:p>
        </p:txBody>
      </p:sp>
      <p:sp>
        <p:nvSpPr>
          <p:cNvPr id="133" name="PlaceHolder 2"/>
          <p:cNvSpPr>
            <a:spLocks noGrp="1"/>
          </p:cNvSpPr>
          <p:nvPr>
            <p:ph type="title"/>
          </p:nvPr>
        </p:nvSpPr>
        <p:spPr>
          <a:xfrm>
            <a:off x="0" y="-55800"/>
            <a:ext cx="8520120" cy="707040"/>
          </a:xfrm>
          <a:prstGeom prst="rect">
            <a:avLst/>
          </a:prstGeom>
          <a:noFill/>
          <a:ln w="0">
            <a:noFill/>
          </a:ln>
        </p:spPr>
        <p:txBody>
          <a:bodyPr lIns="91440" rIns="91440" tIns="91440" bIns="91440" anchor="t">
            <a:normAutofit fontScale="96666"/>
          </a:bodyPr>
          <a:p>
            <a:pPr indent="0">
              <a:lnSpc>
                <a:spcPct val="100000"/>
              </a:lnSpc>
              <a:buNone/>
              <a:tabLst>
                <a:tab algn="l" pos="0"/>
              </a:tabLst>
            </a:pPr>
            <a:r>
              <a:rPr b="1" lang="en" sz="3600" spc="-1" strike="noStrike">
                <a:solidFill>
                  <a:schemeClr val="accent1"/>
                </a:solidFill>
                <a:latin typeface="PT Sans Narrow"/>
                <a:ea typeface="PT Sans Narrow"/>
              </a:rPr>
              <a:t>Dataset before cleaning </a:t>
            </a:r>
            <a:endParaRPr b="0" lang="en-US" sz="3600" spc="-1" strike="noStrike">
              <a:solidFill>
                <a:srgbClr val="000000"/>
              </a:solidFill>
              <a:latin typeface="Arial"/>
            </a:endParaRPr>
          </a:p>
        </p:txBody>
      </p:sp>
      <p:sp>
        <p:nvSpPr>
          <p:cNvPr id="134" name="PlaceHolder 3"/>
          <p:cNvSpPr>
            <a:spLocks noGrp="1"/>
          </p:cNvSpPr>
          <p:nvPr>
            <p:ph/>
          </p:nvPr>
        </p:nvSpPr>
        <p:spPr>
          <a:xfrm>
            <a:off x="0" y="2085840"/>
            <a:ext cx="8520120" cy="2714760"/>
          </a:xfrm>
          <a:prstGeom prst="rect">
            <a:avLst/>
          </a:prstGeom>
          <a:noFill/>
          <a:ln w="0">
            <a:noFill/>
          </a:ln>
        </p:spPr>
        <p:txBody>
          <a:bodyPr lIns="91440" rIns="91440" tIns="91440" bIns="91440" anchor="t">
            <a:normAutofit/>
          </a:bodyPr>
          <a:p>
            <a:pPr indent="0">
              <a:lnSpc>
                <a:spcPct val="115000"/>
              </a:lnSpc>
              <a:buNone/>
              <a:tabLst>
                <a:tab algn="l" pos="0"/>
              </a:tabLst>
            </a:pPr>
            <a:r>
              <a:rPr b="1" lang="en" sz="1800" spc="-1" strike="noStrike">
                <a:solidFill>
                  <a:srgbClr val="ff9900"/>
                </a:solidFill>
                <a:latin typeface="Open Sans"/>
                <a:ea typeface="Open Sans"/>
              </a:rPr>
              <a:t>Dataset after cleaning</a:t>
            </a:r>
            <a:endParaRPr b="0" lang="en-US" sz="1800" spc="-1" strike="noStrike">
              <a:solidFill>
                <a:srgbClr val="000000"/>
              </a:solidFill>
              <a:latin typeface="Arial"/>
            </a:endParaRPr>
          </a:p>
        </p:txBody>
      </p:sp>
      <p:pic>
        <p:nvPicPr>
          <p:cNvPr id="135" name="Google Shape;171;g26f811ff925_0_5" descr=""/>
          <p:cNvPicPr/>
          <p:nvPr/>
        </p:nvPicPr>
        <p:blipFill>
          <a:blip r:embed="rId1"/>
          <a:stretch/>
        </p:blipFill>
        <p:spPr>
          <a:xfrm>
            <a:off x="2653560" y="566640"/>
            <a:ext cx="3147480" cy="1735560"/>
          </a:xfrm>
          <a:prstGeom prst="rect">
            <a:avLst/>
          </a:prstGeom>
          <a:ln w="0">
            <a:noFill/>
          </a:ln>
        </p:spPr>
      </p:pic>
      <p:pic>
        <p:nvPicPr>
          <p:cNvPr id="136" name="Google Shape;172;g26f811ff925_0_5" descr=""/>
          <p:cNvPicPr/>
          <p:nvPr/>
        </p:nvPicPr>
        <p:blipFill>
          <a:blip r:embed="rId2"/>
          <a:stretch/>
        </p:blipFill>
        <p:spPr>
          <a:xfrm>
            <a:off x="2653560" y="2588760"/>
            <a:ext cx="3312000" cy="242856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91824"/>
        </a:solidFill>
      </p:bgPr>
    </p:bg>
    <p:spTree>
      <p:nvGrpSpPr>
        <p:cNvPr id="1" name=""/>
        <p:cNvGrpSpPr/>
        <p:nvPr/>
      </p:nvGrpSpPr>
      <p:grpSpPr>
        <a:xfrm>
          <a:off x="0" y="0"/>
          <a:ext cx="0" cy="0"/>
          <a:chOff x="0" y="0"/>
          <a:chExt cx="0" cy="0"/>
        </a:xfrm>
      </p:grpSpPr>
      <p:sp>
        <p:nvSpPr>
          <p:cNvPr id="137" name="Google Shape;177;p13"/>
          <p:cNvSpPr/>
          <p:nvPr/>
        </p:nvSpPr>
        <p:spPr>
          <a:xfrm>
            <a:off x="3416760" y="169560"/>
            <a:ext cx="2310120" cy="685800"/>
          </a:xfrm>
          <a:prstGeom prst="rect">
            <a:avLst/>
          </a:prstGeom>
          <a:noFill/>
          <a:ln w="0">
            <a:noFill/>
          </a:ln>
        </p:spPr>
        <p:style>
          <a:lnRef idx="0"/>
          <a:fillRef idx="0"/>
          <a:effectRef idx="0"/>
          <a:fontRef idx="minor"/>
        </p:style>
        <p:txBody>
          <a:bodyPr tIns="91440" bIns="91440" anchor="t">
            <a:noAutofit/>
          </a:bodyPr>
          <a:p>
            <a:pPr algn="ctr">
              <a:lnSpc>
                <a:spcPct val="100000"/>
              </a:lnSpc>
              <a:tabLst>
                <a:tab algn="l" pos="0"/>
              </a:tabLst>
            </a:pPr>
            <a:r>
              <a:rPr b="1" lang="en" sz="3600" spc="-1" strike="noStrike">
                <a:solidFill>
                  <a:schemeClr val="lt1"/>
                </a:solidFill>
                <a:latin typeface="PT Sans Narrow"/>
                <a:ea typeface="PT Sans Narrow"/>
              </a:rPr>
              <a:t>Results</a:t>
            </a:r>
            <a:endParaRPr b="0" lang="en-US" sz="3600" spc="-1" strike="noStrike">
              <a:solidFill>
                <a:srgbClr val="ffffff"/>
              </a:solidFill>
              <a:latin typeface="Arial"/>
            </a:endParaRPr>
          </a:p>
        </p:txBody>
      </p:sp>
      <p:sp>
        <p:nvSpPr>
          <p:cNvPr id="138" name="PlaceHolder 1"/>
          <p:cNvSpPr>
            <a:spLocks noGrp="1"/>
          </p:cNvSpPr>
          <p:nvPr>
            <p:ph/>
          </p:nvPr>
        </p:nvSpPr>
        <p:spPr>
          <a:xfrm>
            <a:off x="1593720" y="1596960"/>
            <a:ext cx="6474960" cy="2833560"/>
          </a:xfrm>
          <a:prstGeom prst="rect">
            <a:avLst/>
          </a:prstGeom>
          <a:solidFill>
            <a:srgbClr val="9900ff"/>
          </a:solidFill>
          <a:ln w="0">
            <a:noFill/>
          </a:ln>
        </p:spPr>
        <p:txBody>
          <a:bodyPr lIns="91440" rIns="91440" tIns="91440" bIns="91440" anchor="t">
            <a:normAutofit/>
          </a:bodyPr>
          <a:p>
            <a:pPr marL="457200" indent="-343080">
              <a:lnSpc>
                <a:spcPct val="115000"/>
              </a:lnSpc>
              <a:buClr>
                <a:srgbClr val="ffffff"/>
              </a:buClr>
              <a:buFont typeface="Open Sans"/>
              <a:buChar char="●"/>
            </a:pPr>
            <a:r>
              <a:rPr b="0" lang="en" sz="1800" spc="-1" strike="noStrike">
                <a:solidFill>
                  <a:schemeClr val="lt1"/>
                </a:solidFill>
                <a:latin typeface="Open Sans"/>
                <a:ea typeface="Open Sans"/>
              </a:rPr>
              <a:t>Training Setup</a:t>
            </a:r>
            <a:endParaRPr b="0" lang="en-US" sz="1800" spc="-1" strike="noStrike">
              <a:solidFill>
                <a:srgbClr val="000000"/>
              </a:solidFill>
              <a:latin typeface="Arial"/>
            </a:endParaRPr>
          </a:p>
          <a:p>
            <a:pPr marL="457200" indent="-343080">
              <a:lnSpc>
                <a:spcPct val="115000"/>
              </a:lnSpc>
              <a:buClr>
                <a:srgbClr val="ffffff"/>
              </a:buClr>
              <a:buFont typeface="Open Sans"/>
              <a:buChar char="●"/>
            </a:pPr>
            <a:r>
              <a:rPr b="0" lang="en" sz="1800" spc="-1" strike="noStrike">
                <a:solidFill>
                  <a:schemeClr val="lt1"/>
                </a:solidFill>
                <a:latin typeface="Open Sans"/>
                <a:ea typeface="Open Sans"/>
              </a:rPr>
              <a:t>Intersection over Union (IoU) Score</a:t>
            </a:r>
            <a:endParaRPr b="0" lang="en-US" sz="1800" spc="-1" strike="noStrike">
              <a:solidFill>
                <a:srgbClr val="000000"/>
              </a:solidFill>
              <a:latin typeface="Arial"/>
            </a:endParaRPr>
          </a:p>
          <a:p>
            <a:pPr marL="457200" indent="-343080">
              <a:lnSpc>
                <a:spcPct val="115000"/>
              </a:lnSpc>
              <a:buClr>
                <a:srgbClr val="ffffff"/>
              </a:buClr>
              <a:buFont typeface="Open Sans"/>
              <a:buChar char="●"/>
            </a:pPr>
            <a:r>
              <a:rPr b="0" lang="en" sz="1800" spc="-1" strike="noStrike">
                <a:solidFill>
                  <a:schemeClr val="lt1"/>
                </a:solidFill>
                <a:latin typeface="Open Sans"/>
                <a:ea typeface="Open Sans"/>
              </a:rPr>
              <a:t>Loss Reduction</a:t>
            </a:r>
            <a:endParaRPr b="0" lang="en-US" sz="1800" spc="-1" strike="noStrike">
              <a:solidFill>
                <a:srgbClr val="000000"/>
              </a:solidFill>
              <a:latin typeface="Arial"/>
            </a:endParaRPr>
          </a:p>
          <a:p>
            <a:pPr marL="457200" indent="-343080">
              <a:lnSpc>
                <a:spcPct val="115000"/>
              </a:lnSpc>
              <a:buClr>
                <a:srgbClr val="ffffff"/>
              </a:buClr>
              <a:buFont typeface="Open Sans"/>
              <a:buChar char="●"/>
            </a:pPr>
            <a:r>
              <a:rPr b="0" lang="en" sz="1800" spc="-1" strike="noStrike">
                <a:solidFill>
                  <a:schemeClr val="lt1"/>
                </a:solidFill>
                <a:latin typeface="Open Sans"/>
                <a:ea typeface="Open Sans"/>
              </a:rPr>
              <a:t>Accuracy Improvement</a:t>
            </a:r>
            <a:endParaRPr b="0" lang="en-US" sz="1800" spc="-1" strike="noStrike">
              <a:solidFill>
                <a:srgbClr val="000000"/>
              </a:solidFill>
              <a:latin typeface="Arial"/>
            </a:endParaRPr>
          </a:p>
          <a:p>
            <a:pPr marL="457200" indent="-355680">
              <a:lnSpc>
                <a:spcPct val="115000"/>
              </a:lnSpc>
              <a:buClr>
                <a:srgbClr val="000000"/>
              </a:buClr>
              <a:buFont typeface="Open Sans"/>
              <a:buChar char="●"/>
            </a:pPr>
            <a:r>
              <a:rPr b="0" lang="en" sz="1800" spc="-1" strike="noStrike">
                <a:solidFill>
                  <a:srgbClr val="000000"/>
                </a:solidFill>
                <a:latin typeface="Open Sans"/>
                <a:ea typeface="Open Sans"/>
              </a:rPr>
              <a:t>Further research needed for validation and refinement of models.</a:t>
            </a:r>
            <a:endParaRPr b="0" lang="en-US" sz="1800" spc="-1" strike="noStrike">
              <a:solidFill>
                <a:srgbClr val="000000"/>
              </a:solidFill>
              <a:latin typeface="Arial"/>
            </a:endParaRPr>
          </a:p>
          <a:p>
            <a:pPr marL="457200" indent="0">
              <a:lnSpc>
                <a:spcPct val="115000"/>
              </a:lnSpc>
              <a:spcBef>
                <a:spcPts val="1199"/>
              </a:spcBef>
              <a:buNone/>
              <a:tabLst>
                <a:tab algn="l" pos="0"/>
              </a:tabLst>
            </a:pPr>
            <a:endParaRPr b="0" lang="en-US" sz="1800" spc="-1" strike="noStrike">
              <a:solidFill>
                <a:srgbClr val="000000"/>
              </a:solidFill>
              <a:latin typeface="Arial"/>
            </a:endParaRPr>
          </a:p>
          <a:p>
            <a:pPr indent="0">
              <a:lnSpc>
                <a:spcPct val="115000"/>
              </a:lnSpc>
              <a:spcBef>
                <a:spcPts val="1199"/>
              </a:spcBef>
              <a:spcAft>
                <a:spcPts val="601"/>
              </a:spcAft>
              <a:buNone/>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91824"/>
        </a:solidFill>
      </p:bgPr>
    </p:bg>
    <p:spTree>
      <p:nvGrpSpPr>
        <p:cNvPr id="1" name=""/>
        <p:cNvGrpSpPr/>
        <p:nvPr/>
      </p:nvGrpSpPr>
      <p:grpSpPr>
        <a:xfrm>
          <a:off x="0" y="0"/>
          <a:ext cx="0" cy="0"/>
          <a:chOff x="0" y="0"/>
          <a:chExt cx="0" cy="0"/>
        </a:xfrm>
      </p:grpSpPr>
      <p:sp>
        <p:nvSpPr>
          <p:cNvPr id="139" name="Google Shape;183;p14"/>
          <p:cNvSpPr/>
          <p:nvPr/>
        </p:nvSpPr>
        <p:spPr>
          <a:xfrm>
            <a:off x="3416760" y="-113400"/>
            <a:ext cx="2310120" cy="685800"/>
          </a:xfrm>
          <a:prstGeom prst="rect">
            <a:avLst/>
          </a:prstGeom>
          <a:noFill/>
          <a:ln w="0">
            <a:noFill/>
          </a:ln>
        </p:spPr>
        <p:style>
          <a:lnRef idx="0"/>
          <a:fillRef idx="0"/>
          <a:effectRef idx="0"/>
          <a:fontRef idx="minor"/>
        </p:style>
        <p:txBody>
          <a:bodyPr tIns="91440" bIns="91440" anchor="t">
            <a:noAutofit/>
          </a:bodyPr>
          <a:p>
            <a:pPr algn="ctr">
              <a:lnSpc>
                <a:spcPct val="100000"/>
              </a:lnSpc>
              <a:tabLst>
                <a:tab algn="l" pos="0"/>
              </a:tabLst>
            </a:pPr>
            <a:r>
              <a:rPr b="1" lang="en" sz="2800" spc="-1" strike="noStrike">
                <a:solidFill>
                  <a:schemeClr val="lt1"/>
                </a:solidFill>
                <a:latin typeface="PT Sans Narrow"/>
                <a:ea typeface="PT Sans Narrow"/>
              </a:rPr>
              <a:t>Results</a:t>
            </a:r>
            <a:endParaRPr b="0" lang="en-US" sz="2800" spc="-1" strike="noStrike">
              <a:solidFill>
                <a:srgbClr val="ffffff"/>
              </a:solidFill>
              <a:latin typeface="Arial"/>
            </a:endParaRPr>
          </a:p>
        </p:txBody>
      </p:sp>
      <p:pic>
        <p:nvPicPr>
          <p:cNvPr id="140" name="Google Shape;184;p14" descr=""/>
          <p:cNvPicPr/>
          <p:nvPr/>
        </p:nvPicPr>
        <p:blipFill>
          <a:blip r:embed="rId1"/>
          <a:stretch/>
        </p:blipFill>
        <p:spPr>
          <a:xfrm>
            <a:off x="1296000" y="461880"/>
            <a:ext cx="6539400" cy="468144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91824"/>
        </a:solidFill>
      </p:bgPr>
    </p:bg>
    <p:spTree>
      <p:nvGrpSpPr>
        <p:cNvPr id="1" name=""/>
        <p:cNvGrpSpPr/>
        <p:nvPr/>
      </p:nvGrpSpPr>
      <p:grpSpPr>
        <a:xfrm>
          <a:off x="0" y="0"/>
          <a:ext cx="0" cy="0"/>
          <a:chOff x="0" y="0"/>
          <a:chExt cx="0" cy="0"/>
        </a:xfrm>
      </p:grpSpPr>
      <p:sp>
        <p:nvSpPr>
          <p:cNvPr id="141" name="Google Shape;189;p15"/>
          <p:cNvSpPr/>
          <p:nvPr/>
        </p:nvSpPr>
        <p:spPr>
          <a:xfrm>
            <a:off x="916560" y="855720"/>
            <a:ext cx="7310520" cy="416772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n" sz="1500" spc="-1" strike="noStrike">
                <a:solidFill>
                  <a:schemeClr val="lt1"/>
                </a:solidFill>
                <a:latin typeface="PT Sans Narrow"/>
                <a:ea typeface="PT Sans Narrow"/>
              </a:rPr>
              <a:t>Article: "A Review on Deep Learning Techniques for the Segmentation of Tumor in Brain MRI"</a:t>
            </a:r>
            <a:endParaRPr b="0" lang="en-US" sz="1500" spc="-1" strike="noStrike">
              <a:solidFill>
                <a:srgbClr val="ffffff"/>
              </a:solidFill>
              <a:latin typeface="Arial"/>
            </a:endParaRPr>
          </a:p>
          <a:p>
            <a:pPr>
              <a:lnSpc>
                <a:spcPct val="100000"/>
              </a:lnSpc>
              <a:tabLst>
                <a:tab algn="l" pos="0"/>
              </a:tabLst>
            </a:pPr>
            <a:r>
              <a:rPr b="0" lang="en" sz="1500" spc="-1" strike="noStrike">
                <a:solidFill>
                  <a:schemeClr val="lt1"/>
                </a:solidFill>
                <a:latin typeface="PT Sans Narrow"/>
                <a:ea typeface="PT Sans Narrow"/>
              </a:rPr>
              <a:t>Authors: Khushboo Garg, Manpreet Kaur</a:t>
            </a:r>
            <a:endParaRPr b="0" lang="en-US" sz="1500" spc="-1" strike="noStrike">
              <a:solidFill>
                <a:srgbClr val="ffffff"/>
              </a:solidFill>
              <a:latin typeface="Arial"/>
            </a:endParaRPr>
          </a:p>
          <a:p>
            <a:pPr>
              <a:lnSpc>
                <a:spcPct val="100000"/>
              </a:lnSpc>
              <a:tabLst>
                <a:tab algn="l" pos="0"/>
              </a:tabLst>
            </a:pPr>
            <a:r>
              <a:rPr b="0" lang="en" sz="1500" spc="-1" strike="noStrike">
                <a:solidFill>
                  <a:schemeClr val="lt1"/>
                </a:solidFill>
                <a:latin typeface="PT Sans Narrow"/>
                <a:ea typeface="PT Sans Narrow"/>
              </a:rPr>
              <a:t>Published in: Journal of Digital Imaging (2019)</a:t>
            </a:r>
            <a:endParaRPr b="0" lang="en-US" sz="1500" spc="-1" strike="noStrike">
              <a:solidFill>
                <a:srgbClr val="ffffff"/>
              </a:solidFill>
              <a:latin typeface="Arial"/>
            </a:endParaRPr>
          </a:p>
          <a:p>
            <a:pPr>
              <a:lnSpc>
                <a:spcPct val="100000"/>
              </a:lnSpc>
              <a:tabLst>
                <a:tab algn="l" pos="0"/>
              </a:tabLst>
            </a:pPr>
            <a:r>
              <a:rPr b="0" lang="en" sz="1500" spc="-1" strike="noStrike">
                <a:solidFill>
                  <a:schemeClr val="lt1"/>
                </a:solidFill>
                <a:latin typeface="PT Sans Narrow"/>
                <a:ea typeface="PT Sans Narrow"/>
              </a:rPr>
              <a:t>Article: "A Review on Automated Lung Brain tumor Detection and Prediction using Data Analytics and Machine Learning Techniques"</a:t>
            </a:r>
            <a:endParaRPr b="0" lang="en-US" sz="1500" spc="-1" strike="noStrike">
              <a:solidFill>
                <a:srgbClr val="ffffff"/>
              </a:solidFill>
              <a:latin typeface="Arial"/>
            </a:endParaRPr>
          </a:p>
          <a:p>
            <a:pPr>
              <a:lnSpc>
                <a:spcPct val="100000"/>
              </a:lnSpc>
              <a:tabLst>
                <a:tab algn="l" pos="0"/>
              </a:tabLst>
            </a:pPr>
            <a:r>
              <a:rPr b="0" lang="en" sz="1500" spc="-1" strike="noStrike">
                <a:solidFill>
                  <a:schemeClr val="lt1"/>
                </a:solidFill>
                <a:latin typeface="PT Sans Narrow"/>
                <a:ea typeface="PT Sans Narrow"/>
              </a:rPr>
              <a:t>Authors: Nilanjan Dey, Amira S. Ashour, Simon James Fong, et al.</a:t>
            </a:r>
            <a:endParaRPr b="0" lang="en-US" sz="1500" spc="-1" strike="noStrike">
              <a:solidFill>
                <a:srgbClr val="ffffff"/>
              </a:solidFill>
              <a:latin typeface="Arial"/>
            </a:endParaRPr>
          </a:p>
          <a:p>
            <a:pPr>
              <a:lnSpc>
                <a:spcPct val="100000"/>
              </a:lnSpc>
              <a:tabLst>
                <a:tab algn="l" pos="0"/>
              </a:tabLst>
            </a:pPr>
            <a:r>
              <a:rPr b="0" lang="en" sz="1500" spc="-1" strike="noStrike">
                <a:solidFill>
                  <a:schemeClr val="lt1"/>
                </a:solidFill>
                <a:latin typeface="PT Sans Narrow"/>
                <a:ea typeface="PT Sans Narrow"/>
              </a:rPr>
              <a:t>Published in: Journal of Healthcare Engineering (2019)</a:t>
            </a:r>
            <a:endParaRPr b="0" lang="en-US" sz="1500" spc="-1" strike="noStrike">
              <a:solidFill>
                <a:srgbClr val="ffffff"/>
              </a:solidFill>
              <a:latin typeface="Arial"/>
            </a:endParaRPr>
          </a:p>
          <a:p>
            <a:pPr>
              <a:lnSpc>
                <a:spcPct val="100000"/>
              </a:lnSpc>
              <a:tabLst>
                <a:tab algn="l" pos="0"/>
              </a:tabLst>
            </a:pPr>
            <a:r>
              <a:rPr b="0" lang="en" sz="1500" spc="-1" strike="noStrike">
                <a:solidFill>
                  <a:schemeClr val="lt1"/>
                </a:solidFill>
                <a:latin typeface="PT Sans Narrow"/>
                <a:ea typeface="PT Sans Narrow"/>
              </a:rPr>
              <a:t>Article: "Deep Learning in Medical Image Analysis"</a:t>
            </a:r>
            <a:endParaRPr b="0" lang="en-US" sz="1500" spc="-1" strike="noStrike">
              <a:solidFill>
                <a:srgbClr val="ffffff"/>
              </a:solidFill>
              <a:latin typeface="Arial"/>
            </a:endParaRPr>
          </a:p>
          <a:p>
            <a:pPr>
              <a:lnSpc>
                <a:spcPct val="100000"/>
              </a:lnSpc>
              <a:tabLst>
                <a:tab algn="l" pos="0"/>
              </a:tabLst>
            </a:pPr>
            <a:r>
              <a:rPr b="0" lang="en" sz="1500" spc="-1" strike="noStrike">
                <a:solidFill>
                  <a:schemeClr val="lt1"/>
                </a:solidFill>
                <a:latin typeface="PT Sans Narrow"/>
                <a:ea typeface="PT Sans Narrow"/>
              </a:rPr>
              <a:t>Authors: Dinggang Shen, Guorong Wu, Heung-Il Suk</a:t>
            </a:r>
            <a:endParaRPr b="0" lang="en-US" sz="1500" spc="-1" strike="noStrike">
              <a:solidFill>
                <a:srgbClr val="ffffff"/>
              </a:solidFill>
              <a:latin typeface="Arial"/>
            </a:endParaRPr>
          </a:p>
          <a:p>
            <a:pPr>
              <a:lnSpc>
                <a:spcPct val="100000"/>
              </a:lnSpc>
              <a:tabLst>
                <a:tab algn="l" pos="0"/>
              </a:tabLst>
            </a:pPr>
            <a:r>
              <a:rPr b="0" lang="en" sz="1500" spc="-1" strike="noStrike">
                <a:solidFill>
                  <a:schemeClr val="lt1"/>
                </a:solidFill>
                <a:latin typeface="PT Sans Narrow"/>
                <a:ea typeface="PT Sans Narrow"/>
              </a:rPr>
              <a:t>Published in: Annual Review of Biomedical Engineering (2017)</a:t>
            </a:r>
            <a:endParaRPr b="0" lang="en-US" sz="1500" spc="-1" strike="noStrike">
              <a:solidFill>
                <a:srgbClr val="ffffff"/>
              </a:solidFill>
              <a:latin typeface="Arial"/>
            </a:endParaRPr>
          </a:p>
          <a:p>
            <a:pPr>
              <a:lnSpc>
                <a:spcPct val="100000"/>
              </a:lnSpc>
              <a:tabLst>
                <a:tab algn="l" pos="0"/>
              </a:tabLst>
            </a:pPr>
            <a:r>
              <a:rPr b="0" lang="en" sz="1500" spc="-1" strike="noStrike">
                <a:solidFill>
                  <a:schemeClr val="lt1"/>
                </a:solidFill>
                <a:latin typeface="PT Sans Narrow"/>
                <a:ea typeface="PT Sans Narrow"/>
              </a:rPr>
              <a:t>Book: "Medical Image Analysis"</a:t>
            </a:r>
            <a:endParaRPr b="0" lang="en-US" sz="1500" spc="-1" strike="noStrike">
              <a:solidFill>
                <a:srgbClr val="ffffff"/>
              </a:solidFill>
              <a:latin typeface="Arial"/>
            </a:endParaRPr>
          </a:p>
          <a:p>
            <a:pPr>
              <a:lnSpc>
                <a:spcPct val="100000"/>
              </a:lnSpc>
              <a:tabLst>
                <a:tab algn="l" pos="0"/>
              </a:tabLst>
            </a:pPr>
            <a:r>
              <a:rPr b="0" lang="en" sz="1500" spc="-1" strike="noStrike">
                <a:solidFill>
                  <a:schemeClr val="lt1"/>
                </a:solidFill>
                <a:latin typeface="PT Sans Narrow"/>
                <a:ea typeface="PT Sans Narrow"/>
              </a:rPr>
              <a:t>Authors: Atam P. Dhawan, Jasjit Suri</a:t>
            </a:r>
            <a:endParaRPr b="0" lang="en-US" sz="1500" spc="-1" strike="noStrike">
              <a:solidFill>
                <a:srgbClr val="ffffff"/>
              </a:solidFill>
              <a:latin typeface="Arial"/>
            </a:endParaRPr>
          </a:p>
          <a:p>
            <a:pPr>
              <a:lnSpc>
                <a:spcPct val="100000"/>
              </a:lnSpc>
              <a:tabLst>
                <a:tab algn="l" pos="0"/>
              </a:tabLst>
            </a:pPr>
            <a:r>
              <a:rPr b="0" lang="en" sz="1500" spc="-1" strike="noStrike">
                <a:solidFill>
                  <a:schemeClr val="lt1"/>
                </a:solidFill>
                <a:latin typeface="PT Sans Narrow"/>
                <a:ea typeface="PT Sans Narrow"/>
              </a:rPr>
              <a:t>Published by: CRC Press (2011)</a:t>
            </a:r>
            <a:endParaRPr b="0" lang="en-US" sz="1500" spc="-1" strike="noStrike">
              <a:solidFill>
                <a:srgbClr val="ffffff"/>
              </a:solidFill>
              <a:latin typeface="Arial"/>
            </a:endParaRPr>
          </a:p>
          <a:p>
            <a:pPr>
              <a:lnSpc>
                <a:spcPct val="100000"/>
              </a:lnSpc>
              <a:tabLst>
                <a:tab algn="l" pos="0"/>
              </a:tabLst>
            </a:pPr>
            <a:r>
              <a:rPr b="0" lang="en" sz="1500" spc="-1" strike="noStrike">
                <a:solidFill>
                  <a:schemeClr val="lt1"/>
                </a:solidFill>
                <a:latin typeface="PT Sans Narrow"/>
                <a:ea typeface="PT Sans Narrow"/>
              </a:rPr>
              <a:t>Article: "Recent Advances in Convolutional Neural Networks"</a:t>
            </a:r>
            <a:endParaRPr b="0" lang="en-US" sz="1500" spc="-1" strike="noStrike">
              <a:solidFill>
                <a:srgbClr val="ffffff"/>
              </a:solidFill>
              <a:latin typeface="Arial"/>
            </a:endParaRPr>
          </a:p>
          <a:p>
            <a:pPr>
              <a:lnSpc>
                <a:spcPct val="100000"/>
              </a:lnSpc>
              <a:tabLst>
                <a:tab algn="l" pos="0"/>
              </a:tabLst>
            </a:pPr>
            <a:r>
              <a:rPr b="0" lang="en" sz="1500" spc="-1" strike="noStrike">
                <a:solidFill>
                  <a:schemeClr val="lt1"/>
                </a:solidFill>
                <a:latin typeface="PT Sans Narrow"/>
                <a:ea typeface="PT Sans Narrow"/>
              </a:rPr>
              <a:t>Authors: Alex Krizhevsky, Ilya Sutskever, Geoffrey E. Hinton</a:t>
            </a:r>
            <a:endParaRPr b="0" lang="en-US" sz="1500" spc="-1" strike="noStrike">
              <a:solidFill>
                <a:srgbClr val="ffffff"/>
              </a:solidFill>
              <a:latin typeface="Arial"/>
            </a:endParaRPr>
          </a:p>
          <a:p>
            <a:pPr>
              <a:lnSpc>
                <a:spcPct val="100000"/>
              </a:lnSpc>
              <a:tabLst>
                <a:tab algn="l" pos="0"/>
              </a:tabLst>
            </a:pPr>
            <a:r>
              <a:rPr b="0" lang="en" sz="1500" spc="-1" strike="noStrike">
                <a:solidFill>
                  <a:schemeClr val="lt1"/>
                </a:solidFill>
                <a:latin typeface="PT Sans Narrow"/>
                <a:ea typeface="PT Sans Narrow"/>
              </a:rPr>
              <a:t>Published in: Neural Information Processing Systems (2012)</a:t>
            </a:r>
            <a:endParaRPr b="0" lang="en-US" sz="1500" spc="-1" strike="noStrike">
              <a:solidFill>
                <a:srgbClr val="ffffff"/>
              </a:solidFill>
              <a:latin typeface="Arial"/>
            </a:endParaRPr>
          </a:p>
          <a:p>
            <a:pPr>
              <a:lnSpc>
                <a:spcPct val="100000"/>
              </a:lnSpc>
              <a:tabLst>
                <a:tab algn="l" pos="0"/>
              </a:tabLst>
            </a:pPr>
            <a:endParaRPr b="0" lang="en-US" sz="1000" spc="-1" strike="noStrike">
              <a:solidFill>
                <a:srgbClr val="ffffff"/>
              </a:solidFill>
              <a:latin typeface="Arial"/>
            </a:endParaRPr>
          </a:p>
          <a:p>
            <a:pPr>
              <a:lnSpc>
                <a:spcPct val="100000"/>
              </a:lnSpc>
              <a:tabLst>
                <a:tab algn="l" pos="0"/>
              </a:tabLst>
            </a:pPr>
            <a:endParaRPr b="0" lang="en-US" sz="1500" spc="-1" strike="noStrike">
              <a:solidFill>
                <a:srgbClr val="ffffff"/>
              </a:solidFill>
              <a:latin typeface="Arial"/>
            </a:endParaRPr>
          </a:p>
        </p:txBody>
      </p:sp>
      <p:sp>
        <p:nvSpPr>
          <p:cNvPr id="142" name="Google Shape;190;p15"/>
          <p:cNvSpPr/>
          <p:nvPr/>
        </p:nvSpPr>
        <p:spPr>
          <a:xfrm>
            <a:off x="3416760" y="169560"/>
            <a:ext cx="2310120" cy="685800"/>
          </a:xfrm>
          <a:prstGeom prst="rect">
            <a:avLst/>
          </a:prstGeom>
          <a:noFill/>
          <a:ln w="0">
            <a:noFill/>
          </a:ln>
        </p:spPr>
        <p:style>
          <a:lnRef idx="0"/>
          <a:fillRef idx="0"/>
          <a:effectRef idx="0"/>
          <a:fontRef idx="minor"/>
        </p:style>
        <p:txBody>
          <a:bodyPr tIns="91440" bIns="91440" anchor="t">
            <a:noAutofit/>
          </a:bodyPr>
          <a:p>
            <a:pPr algn="ctr">
              <a:lnSpc>
                <a:spcPct val="100000"/>
              </a:lnSpc>
              <a:tabLst>
                <a:tab algn="l" pos="0"/>
              </a:tabLst>
            </a:pPr>
            <a:r>
              <a:rPr b="1" lang="en" sz="3600" spc="-1" strike="noStrike">
                <a:solidFill>
                  <a:schemeClr val="lt1"/>
                </a:solidFill>
                <a:latin typeface="PT Sans Narrow"/>
                <a:ea typeface="PT Sans Narrow"/>
              </a:rPr>
              <a:t>References</a:t>
            </a:r>
            <a:endParaRPr b="0" lang="en-US" sz="3600" spc="-1" strike="noStrike">
              <a:solidFill>
                <a:srgbClr val="ffffff"/>
              </a:solidFill>
              <a:latin typeface="Arial"/>
            </a:endParaRPr>
          </a:p>
        </p:txBody>
      </p:sp>
      <p:grpSp>
        <p:nvGrpSpPr>
          <p:cNvPr id="143" name="Google Shape;191;p15"/>
          <p:cNvGrpSpPr/>
          <p:nvPr/>
        </p:nvGrpSpPr>
        <p:grpSpPr>
          <a:xfrm>
            <a:off x="7974360" y="3429720"/>
            <a:ext cx="2230920" cy="2230920"/>
            <a:chOff x="7974360" y="3429720"/>
            <a:chExt cx="2230920" cy="2230920"/>
          </a:xfrm>
        </p:grpSpPr>
        <p:sp>
          <p:nvSpPr>
            <p:cNvPr id="144" name="Google Shape;192;p15"/>
            <p:cNvSpPr/>
            <p:nvPr/>
          </p:nvSpPr>
          <p:spPr>
            <a:xfrm>
              <a:off x="7974360" y="3429720"/>
              <a:ext cx="2230920" cy="2230920"/>
            </a:xfrm>
            <a:custGeom>
              <a:avLst/>
              <a:gdLst>
                <a:gd name="textAreaLeft" fmla="*/ 0 w 2230920"/>
                <a:gd name="textAreaRight" fmla="*/ 2231280 w 2230920"/>
                <a:gd name="textAreaTop" fmla="*/ 0 h 2230920"/>
                <a:gd name="textAreaBottom" fmla="*/ 2231280 h 2230920"/>
              </a:gdLst>
              <a:ahLst/>
              <a:rect l="textAreaLeft" t="textAreaTop" r="textAreaRight" b="textAreaBottom"/>
              <a:pathLst>
                <a:path w="5950103" h="5950103">
                  <a:moveTo>
                    <a:pt x="0" y="0"/>
                  </a:moveTo>
                  <a:lnTo>
                    <a:pt x="5950103" y="0"/>
                  </a:lnTo>
                  <a:lnTo>
                    <a:pt x="5950103" y="5950103"/>
                  </a:lnTo>
                  <a:lnTo>
                    <a:pt x="0" y="5950103"/>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45" name="Google Shape;193;p15"/>
            <p:cNvSpPr/>
            <p:nvPr/>
          </p:nvSpPr>
          <p:spPr>
            <a:xfrm rot="10800000">
              <a:off x="7974720" y="3603960"/>
              <a:ext cx="1557000" cy="1706040"/>
            </a:xfrm>
            <a:custGeom>
              <a:avLst/>
              <a:gdLst>
                <a:gd name="textAreaLeft" fmla="*/ 0 w 1557000"/>
                <a:gd name="textAreaRight" fmla="*/ 1557360 w 1557000"/>
                <a:gd name="textAreaTop" fmla="*/ 0 h 1706040"/>
                <a:gd name="textAreaBottom" fmla="*/ 1706400 h 1706040"/>
              </a:gdLst>
              <a:ahLst/>
              <a:rect l="textAreaLeft" t="textAreaTop" r="textAreaRight" b="textAreaBottom"/>
              <a:pathLst>
                <a:path w="4152839" h="4549923">
                  <a:moveTo>
                    <a:pt x="0" y="0"/>
                  </a:moveTo>
                  <a:lnTo>
                    <a:pt x="4152839" y="0"/>
                  </a:lnTo>
                  <a:lnTo>
                    <a:pt x="4152839" y="4549923"/>
                  </a:lnTo>
                  <a:lnTo>
                    <a:pt x="0" y="4549923"/>
                  </a:lnTo>
                  <a:lnTo>
                    <a:pt x="0" y="0"/>
                  </a:lnTo>
                  <a:close/>
                </a:path>
              </a:pathLst>
            </a:cu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91824"/>
        </a:solidFill>
      </p:bgPr>
    </p:bg>
    <p:spTree>
      <p:nvGrpSpPr>
        <p:cNvPr id="1" name=""/>
        <p:cNvGrpSpPr/>
        <p:nvPr/>
      </p:nvGrpSpPr>
      <p:grpSpPr>
        <a:xfrm>
          <a:off x="0" y="0"/>
          <a:ext cx="0" cy="0"/>
          <a:chOff x="0" y="0"/>
          <a:chExt cx="0" cy="0"/>
        </a:xfrm>
      </p:grpSpPr>
      <p:sp>
        <p:nvSpPr>
          <p:cNvPr id="146" name="Google Shape;198;p16"/>
          <p:cNvSpPr/>
          <p:nvPr/>
        </p:nvSpPr>
        <p:spPr>
          <a:xfrm>
            <a:off x="3072240" y="2026800"/>
            <a:ext cx="2691360" cy="829440"/>
          </a:xfrm>
          <a:prstGeom prst="rect">
            <a:avLst/>
          </a:prstGeom>
          <a:noFill/>
          <a:ln w="0">
            <a:noFill/>
          </a:ln>
        </p:spPr>
        <p:style>
          <a:lnRef idx="0"/>
          <a:fillRef idx="0"/>
          <a:effectRef idx="0"/>
          <a:fontRef idx="minor"/>
        </p:style>
        <p:txBody>
          <a:bodyPr tIns="91440" bIns="91440" anchor="t">
            <a:noAutofit/>
          </a:bodyPr>
          <a:p>
            <a:pPr algn="ctr">
              <a:lnSpc>
                <a:spcPct val="100000"/>
              </a:lnSpc>
              <a:tabLst>
                <a:tab algn="l" pos="0"/>
              </a:tabLst>
            </a:pPr>
            <a:r>
              <a:rPr b="1" lang="en" sz="3600" spc="-1" strike="noStrike">
                <a:solidFill>
                  <a:schemeClr val="lt1"/>
                </a:solidFill>
                <a:latin typeface="PT Sans Narrow"/>
                <a:ea typeface="PT Sans Narrow"/>
              </a:rPr>
              <a:t>Thank You!</a:t>
            </a:r>
            <a:endParaRPr b="0" lang="en-US" sz="36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91824"/>
        </a:solidFill>
      </p:bgPr>
    </p:bg>
    <p:spTree>
      <p:nvGrpSpPr>
        <p:cNvPr id="1" name=""/>
        <p:cNvGrpSpPr/>
        <p:nvPr/>
      </p:nvGrpSpPr>
      <p:grpSpPr>
        <a:xfrm>
          <a:off x="0" y="0"/>
          <a:ext cx="0" cy="0"/>
          <a:chOff x="0" y="0"/>
          <a:chExt cx="0" cy="0"/>
        </a:xfrm>
      </p:grpSpPr>
      <p:sp>
        <p:nvSpPr>
          <p:cNvPr id="88" name="Google Shape;76;p2"/>
          <p:cNvSpPr/>
          <p:nvPr/>
        </p:nvSpPr>
        <p:spPr>
          <a:xfrm>
            <a:off x="1542960" y="1652040"/>
            <a:ext cx="6057720" cy="1996920"/>
          </a:xfrm>
          <a:prstGeom prst="rect">
            <a:avLst/>
          </a:prstGeom>
          <a:noFill/>
          <a:ln w="0">
            <a:noFill/>
          </a:ln>
        </p:spPr>
        <p:style>
          <a:lnRef idx="0"/>
          <a:fillRef idx="0"/>
          <a:effectRef idx="0"/>
          <a:fontRef idx="minor"/>
        </p:style>
        <p:txBody>
          <a:bodyPr tIns="91440" bIns="91440" anchor="t">
            <a:noAutofit/>
          </a:bodyPr>
          <a:p>
            <a:pPr marL="457200" indent="-355680">
              <a:lnSpc>
                <a:spcPct val="100000"/>
              </a:lnSpc>
              <a:buClr>
                <a:srgbClr val="ffffff"/>
              </a:buClr>
              <a:buFont typeface="PT Sans Narrow"/>
              <a:buChar char="❏"/>
            </a:pPr>
            <a:r>
              <a:rPr b="0" lang="en" sz="2000" spc="-1" strike="noStrike">
                <a:solidFill>
                  <a:schemeClr val="lt1"/>
                </a:solidFill>
                <a:latin typeface="PT Sans Narrow"/>
                <a:ea typeface="PT Sans Narrow"/>
              </a:rPr>
              <a:t>Accurate and precise detection of tumours</a:t>
            </a:r>
            <a:endParaRPr b="0" lang="en-US" sz="2000" spc="-1" strike="noStrike">
              <a:solidFill>
                <a:srgbClr val="ffffff"/>
              </a:solidFill>
              <a:latin typeface="Arial"/>
            </a:endParaRPr>
          </a:p>
          <a:p>
            <a:pPr marL="457200" indent="-355680">
              <a:lnSpc>
                <a:spcPct val="100000"/>
              </a:lnSpc>
              <a:buClr>
                <a:srgbClr val="ffffff"/>
              </a:buClr>
              <a:buFont typeface="PT Sans Narrow"/>
              <a:buChar char="❏"/>
            </a:pPr>
            <a:r>
              <a:rPr b="0" lang="en" sz="2000" spc="-1" strike="noStrike">
                <a:solidFill>
                  <a:schemeClr val="lt1"/>
                </a:solidFill>
                <a:latin typeface="PT Sans Narrow"/>
                <a:ea typeface="PT Sans Narrow"/>
              </a:rPr>
              <a:t>Fast and efficient computation time</a:t>
            </a:r>
            <a:endParaRPr b="0" lang="en-US" sz="2000" spc="-1" strike="noStrike">
              <a:solidFill>
                <a:srgbClr val="ffffff"/>
              </a:solidFill>
              <a:latin typeface="Arial"/>
            </a:endParaRPr>
          </a:p>
          <a:p>
            <a:pPr marL="457200" indent="-355680">
              <a:lnSpc>
                <a:spcPct val="100000"/>
              </a:lnSpc>
              <a:buClr>
                <a:srgbClr val="ffffff"/>
              </a:buClr>
              <a:buFont typeface="PT Sans Narrow"/>
              <a:buChar char="❏"/>
            </a:pPr>
            <a:r>
              <a:rPr b="0" lang="en" sz="2000" spc="-1" strike="noStrike">
                <a:solidFill>
                  <a:schemeClr val="lt1"/>
                </a:solidFill>
                <a:latin typeface="PT Sans Narrow"/>
                <a:ea typeface="PT Sans Narrow"/>
              </a:rPr>
              <a:t>Improving diagnostic accuracy</a:t>
            </a:r>
            <a:endParaRPr b="0" lang="en-US" sz="2000" spc="-1" strike="noStrike">
              <a:solidFill>
                <a:srgbClr val="ffffff"/>
              </a:solidFill>
              <a:latin typeface="Arial"/>
            </a:endParaRPr>
          </a:p>
          <a:p>
            <a:pPr marL="457200" indent="-355680">
              <a:lnSpc>
                <a:spcPct val="100000"/>
              </a:lnSpc>
              <a:buClr>
                <a:srgbClr val="ffffff"/>
              </a:buClr>
              <a:buFont typeface="PT Sans Narrow"/>
              <a:buChar char="❏"/>
            </a:pPr>
            <a:r>
              <a:rPr b="0" lang="en" sz="2000" spc="-1" strike="noStrike">
                <a:solidFill>
                  <a:schemeClr val="lt1"/>
                </a:solidFill>
                <a:latin typeface="PT Sans Narrow"/>
                <a:ea typeface="PT Sans Narrow"/>
              </a:rPr>
              <a:t>Proper segmentation of tumour region from other segments</a:t>
            </a:r>
            <a:endParaRPr b="0" lang="en-US" sz="2000" spc="-1" strike="noStrike">
              <a:solidFill>
                <a:srgbClr val="ffffff"/>
              </a:solidFill>
              <a:latin typeface="Arial"/>
            </a:endParaRPr>
          </a:p>
          <a:p>
            <a:pPr marL="914400">
              <a:lnSpc>
                <a:spcPct val="100000"/>
              </a:lnSpc>
              <a:tabLst>
                <a:tab algn="l" pos="0"/>
              </a:tabLst>
            </a:pPr>
            <a:endParaRPr b="0" lang="en-US" sz="1800" spc="-1" strike="noStrike">
              <a:solidFill>
                <a:srgbClr val="ffffff"/>
              </a:solidFill>
              <a:latin typeface="Arial"/>
            </a:endParaRPr>
          </a:p>
          <a:p>
            <a:pPr>
              <a:lnSpc>
                <a:spcPct val="100000"/>
              </a:lnSpc>
              <a:tabLst>
                <a:tab algn="l" pos="0"/>
              </a:tabLst>
            </a:pPr>
            <a:endParaRPr b="0" lang="en-US" sz="1400" spc="-1" strike="noStrike">
              <a:solidFill>
                <a:srgbClr val="ffffff"/>
              </a:solidFill>
              <a:latin typeface="Arial"/>
            </a:endParaRPr>
          </a:p>
        </p:txBody>
      </p:sp>
      <p:sp>
        <p:nvSpPr>
          <p:cNvPr id="89" name="Google Shape;77;p2"/>
          <p:cNvSpPr/>
          <p:nvPr/>
        </p:nvSpPr>
        <p:spPr>
          <a:xfrm>
            <a:off x="2366280" y="228960"/>
            <a:ext cx="4151160" cy="939600"/>
          </a:xfrm>
          <a:prstGeom prst="rect">
            <a:avLst/>
          </a:prstGeom>
          <a:noFill/>
          <a:ln w="0">
            <a:noFill/>
          </a:ln>
        </p:spPr>
        <p:style>
          <a:lnRef idx="0"/>
          <a:fillRef idx="0"/>
          <a:effectRef idx="0"/>
          <a:fontRef idx="minor"/>
        </p:style>
        <p:txBody>
          <a:bodyPr tIns="91440" bIns="91440" anchor="t">
            <a:noAutofit/>
          </a:bodyPr>
          <a:p>
            <a:pPr algn="ctr">
              <a:lnSpc>
                <a:spcPct val="100000"/>
              </a:lnSpc>
              <a:tabLst>
                <a:tab algn="l" pos="0"/>
              </a:tabLst>
            </a:pPr>
            <a:r>
              <a:rPr b="1" lang="en" sz="3600" spc="-1" strike="noStrike">
                <a:solidFill>
                  <a:schemeClr val="lt1"/>
                </a:solidFill>
                <a:latin typeface="PT Sans Narrow"/>
                <a:ea typeface="PT Sans Narrow"/>
              </a:rPr>
              <a:t>Objectives</a:t>
            </a:r>
            <a:endParaRPr b="0" lang="en-US" sz="36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b3b3b3"/>
            </a:gs>
          </a:gsLst>
          <a:lin ang="5400000"/>
        </a:gradFill>
      </p:bgPr>
    </p:bg>
    <p:spTree>
      <p:nvGrpSpPr>
        <p:cNvPr id="1" name=""/>
        <p:cNvGrpSpPr/>
        <p:nvPr/>
      </p:nvGrpSpPr>
      <p:grpSpPr>
        <a:xfrm>
          <a:off x="0" y="0"/>
          <a:ext cx="0" cy="0"/>
          <a:chOff x="0" y="0"/>
          <a:chExt cx="0" cy="0"/>
        </a:xfrm>
      </p:grpSpPr>
      <p:sp>
        <p:nvSpPr>
          <p:cNvPr id="90" name="Google Shape;82;p3"/>
          <p:cNvSpPr/>
          <p:nvPr/>
        </p:nvSpPr>
        <p:spPr>
          <a:xfrm>
            <a:off x="459720" y="1589400"/>
            <a:ext cx="8224200" cy="3211200"/>
          </a:xfrm>
          <a:prstGeom prst="rect">
            <a:avLst/>
          </a:prstGeom>
          <a:noFill/>
          <a:ln w="0">
            <a:noFill/>
          </a:ln>
        </p:spPr>
        <p:style>
          <a:lnRef idx="0"/>
          <a:fillRef idx="0"/>
          <a:effectRef idx="0"/>
          <a:fontRef idx="minor"/>
        </p:style>
        <p:txBody>
          <a:bodyPr tIns="91440" bIns="91440" anchor="t">
            <a:noAutofit/>
          </a:bodyPr>
          <a:p>
            <a:pPr algn="ctr">
              <a:lnSpc>
                <a:spcPct val="90000"/>
              </a:lnSpc>
              <a:spcBef>
                <a:spcPts val="1001"/>
              </a:spcBef>
              <a:tabLst>
                <a:tab algn="l" pos="0"/>
              </a:tabLst>
            </a:pPr>
            <a:r>
              <a:rPr b="0" lang="en" sz="2400" spc="-1" strike="noStrike">
                <a:solidFill>
                  <a:srgbClr val="000000"/>
                </a:solidFill>
                <a:latin typeface="Arial"/>
                <a:ea typeface="Arial"/>
              </a:rPr>
              <a:t>In recent years, there has been an increasing interest in the  Brain tumor s using the segmentation process. This technology allows for a more accurate and detailed understanding of the location and behavior of Brain tumor s within the body, which can lead to more effective treatment options and improved patient outcomes.</a:t>
            </a:r>
            <a:endParaRPr b="0" lang="en-US" sz="2400" spc="-1" strike="noStrike">
              <a:solidFill>
                <a:srgbClr val="000000"/>
              </a:solidFill>
              <a:latin typeface="Arial"/>
            </a:endParaRPr>
          </a:p>
          <a:p>
            <a:pPr marL="457200">
              <a:lnSpc>
                <a:spcPct val="100000"/>
              </a:lnSpc>
              <a:tabLst>
                <a:tab algn="l" pos="0"/>
              </a:tabLst>
            </a:pPr>
            <a:endParaRPr b="0" lang="en-US" sz="2400" spc="-1" strike="noStrike">
              <a:solidFill>
                <a:srgbClr val="000000"/>
              </a:solidFill>
              <a:latin typeface="Arial"/>
            </a:endParaRPr>
          </a:p>
        </p:txBody>
      </p:sp>
      <p:sp>
        <p:nvSpPr>
          <p:cNvPr id="91" name="Google Shape;83;p3"/>
          <p:cNvSpPr/>
          <p:nvPr/>
        </p:nvSpPr>
        <p:spPr>
          <a:xfrm>
            <a:off x="2357280" y="496800"/>
            <a:ext cx="4151160" cy="939600"/>
          </a:xfrm>
          <a:prstGeom prst="rect">
            <a:avLst/>
          </a:prstGeom>
          <a:noFill/>
          <a:ln w="0">
            <a:noFill/>
          </a:ln>
        </p:spPr>
        <p:style>
          <a:lnRef idx="0"/>
          <a:fillRef idx="0"/>
          <a:effectRef idx="0"/>
          <a:fontRef idx="minor"/>
        </p:style>
        <p:txBody>
          <a:bodyPr tIns="91440" bIns="91440" anchor="t">
            <a:noAutofit/>
          </a:bodyPr>
          <a:p>
            <a:pPr algn="ctr">
              <a:lnSpc>
                <a:spcPct val="100000"/>
              </a:lnSpc>
              <a:tabLst>
                <a:tab algn="l" pos="0"/>
              </a:tabLst>
            </a:pPr>
            <a:r>
              <a:rPr b="1" lang="en" sz="3600" spc="-1" strike="noStrike" u="sng">
                <a:solidFill>
                  <a:srgbClr val="4c1130"/>
                </a:solidFill>
                <a:uFillTx/>
                <a:latin typeface="PT Sans Narrow"/>
                <a:ea typeface="PT Sans Narrow"/>
              </a:rPr>
              <a:t>Introduction</a:t>
            </a:r>
            <a:endParaRPr b="0" lang="en-US"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b3b3b3"/>
            </a:gs>
          </a:gsLst>
          <a:lin ang="5400000"/>
        </a:gradFill>
      </p:bgPr>
    </p:bg>
    <p:spTree>
      <p:nvGrpSpPr>
        <p:cNvPr id="1" name=""/>
        <p:cNvGrpSpPr/>
        <p:nvPr/>
      </p:nvGrpSpPr>
      <p:grpSpPr>
        <a:xfrm>
          <a:off x="0" y="0"/>
          <a:ext cx="0" cy="0"/>
          <a:chOff x="0" y="0"/>
          <a:chExt cx="0" cy="0"/>
        </a:xfrm>
      </p:grpSpPr>
      <p:sp>
        <p:nvSpPr>
          <p:cNvPr id="92" name="PlaceHolder 1"/>
          <p:cNvSpPr>
            <a:spLocks noGrp="1"/>
          </p:cNvSpPr>
          <p:nvPr>
            <p:ph type="sldNum" idx="3"/>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Open Sans"/>
                <a:ea typeface="Open Sans"/>
              </a:defRPr>
            </a:lvl1pPr>
          </a:lstStyle>
          <a:p>
            <a:pPr indent="0" algn="r">
              <a:lnSpc>
                <a:spcPct val="100000"/>
              </a:lnSpc>
              <a:buNone/>
              <a:tabLst>
                <a:tab algn="l" pos="0"/>
              </a:tabLst>
            </a:pPr>
            <a:fld id="{34FC7226-2DA3-46B0-9873-CE511CF9FCF9}" type="slidenum">
              <a:rPr b="0" lang="en" sz="1000" spc="-1" strike="noStrike">
                <a:solidFill>
                  <a:schemeClr val="dk2"/>
                </a:solidFill>
                <a:latin typeface="Open Sans"/>
                <a:ea typeface="Open Sans"/>
              </a:rPr>
              <a:t>&lt;number&gt;</a:t>
            </a:fld>
            <a:endParaRPr b="0" lang="en-US" sz="1000" spc="-1" strike="noStrike">
              <a:solidFill>
                <a:srgbClr val="000000"/>
              </a:solidFill>
              <a:latin typeface="Times New Roman"/>
            </a:endParaRPr>
          </a:p>
        </p:txBody>
      </p:sp>
      <p:sp>
        <p:nvSpPr>
          <p:cNvPr id="93" name="Google Shape;89;g2cf034ac6ad_0_42"/>
          <p:cNvSpPr/>
          <p:nvPr/>
        </p:nvSpPr>
        <p:spPr>
          <a:xfrm>
            <a:off x="728640" y="215640"/>
            <a:ext cx="7686720" cy="1093320"/>
          </a:xfrm>
          <a:prstGeom prst="rect">
            <a:avLst/>
          </a:prstGeom>
          <a:noFill/>
          <a:ln w="0">
            <a:noFill/>
          </a:ln>
        </p:spPr>
        <p:style>
          <a:lnRef idx="0"/>
          <a:fillRef idx="0"/>
          <a:effectRef idx="0"/>
          <a:fontRef idx="minor"/>
        </p:style>
        <p:txBody>
          <a:bodyPr tIns="91440" bIns="91440" anchor="t">
            <a:noAutofit/>
          </a:bodyPr>
          <a:p>
            <a:pPr algn="ctr">
              <a:lnSpc>
                <a:spcPct val="115000"/>
              </a:lnSpc>
              <a:spcBef>
                <a:spcPts val="601"/>
              </a:spcBef>
              <a:tabLst>
                <a:tab algn="l" pos="0"/>
              </a:tabLst>
            </a:pPr>
            <a:r>
              <a:rPr b="0" lang="en" sz="3200" spc="-1" strike="noStrike">
                <a:solidFill>
                  <a:srgbClr val="000000"/>
                </a:solidFill>
                <a:latin typeface="Open Sans SemiBold"/>
                <a:ea typeface="Open Sans SemiBold"/>
              </a:rPr>
              <a:t>Brain tumor  Segmentation</a:t>
            </a:r>
            <a:endParaRPr b="0" lang="en-US" sz="3200" spc="-1" strike="noStrike">
              <a:solidFill>
                <a:srgbClr val="000000"/>
              </a:solidFill>
              <a:latin typeface="Arial"/>
            </a:endParaRPr>
          </a:p>
        </p:txBody>
      </p:sp>
      <p:sp>
        <p:nvSpPr>
          <p:cNvPr id="94" name="Google Shape;90;g2cf034ac6ad_0_42"/>
          <p:cNvSpPr/>
          <p:nvPr/>
        </p:nvSpPr>
        <p:spPr>
          <a:xfrm>
            <a:off x="446400" y="974880"/>
            <a:ext cx="8505360" cy="550440"/>
          </a:xfrm>
          <a:prstGeom prst="rect">
            <a:avLst/>
          </a:prstGeom>
          <a:noFill/>
          <a:ln w="0">
            <a:noFill/>
          </a:ln>
        </p:spPr>
        <p:style>
          <a:lnRef idx="0"/>
          <a:fillRef idx="0"/>
          <a:effectRef idx="0"/>
          <a:fontRef idx="minor"/>
        </p:style>
        <p:txBody>
          <a:bodyPr tIns="91440" bIns="91440" anchor="t">
            <a:noAutofit/>
          </a:bodyPr>
          <a:p>
            <a:pPr>
              <a:lnSpc>
                <a:spcPct val="90000"/>
              </a:lnSpc>
              <a:spcBef>
                <a:spcPts val="1001"/>
              </a:spcBef>
              <a:tabLst>
                <a:tab algn="l" pos="0"/>
              </a:tabLst>
            </a:pPr>
            <a:r>
              <a:rPr b="0" lang="en" sz="2700" spc="-1" strike="noStrike">
                <a:solidFill>
                  <a:srgbClr val="000000"/>
                </a:solidFill>
                <a:latin typeface="Arial"/>
                <a:ea typeface="Arial"/>
              </a:rPr>
              <a:t>•</a:t>
            </a:r>
            <a:r>
              <a:rPr b="0" lang="en" sz="1900" spc="-1" strike="noStrike">
                <a:solidFill>
                  <a:srgbClr val="000000"/>
                </a:solidFill>
                <a:latin typeface="Arial"/>
                <a:ea typeface="Arial"/>
              </a:rPr>
              <a:t>Brain tumor  segmentation is the process of identifying and separating Brain tumor s from other s in a tissue sample. This process is crucial in Brain tumor research as it allows for the spatial awareness of Brain tumor s and their behavior.</a:t>
            </a:r>
            <a:endParaRPr b="0" lang="en-US" sz="1900" spc="-1" strike="noStrike">
              <a:solidFill>
                <a:srgbClr val="000000"/>
              </a:solidFill>
              <a:latin typeface="Arial"/>
            </a:endParaRPr>
          </a:p>
          <a:p>
            <a:pPr>
              <a:lnSpc>
                <a:spcPct val="90000"/>
              </a:lnSpc>
              <a:spcBef>
                <a:spcPts val="1001"/>
              </a:spcBef>
              <a:tabLst>
                <a:tab algn="l" pos="0"/>
              </a:tabLst>
            </a:pPr>
            <a:r>
              <a:rPr b="0" lang="en" sz="2700" spc="-1" strike="noStrike">
                <a:solidFill>
                  <a:srgbClr val="000000"/>
                </a:solidFill>
                <a:latin typeface="Arial"/>
                <a:ea typeface="Arial"/>
              </a:rPr>
              <a:t>•</a:t>
            </a:r>
            <a:r>
              <a:rPr b="0" lang="en" sz="1800" spc="-1" strike="noStrike">
                <a:solidFill>
                  <a:srgbClr val="000000"/>
                </a:solidFill>
                <a:latin typeface="Arial"/>
                <a:ea typeface="Arial"/>
              </a:rPr>
              <a:t>Brain tumor  segmentation is the process of identifying and separating Brain tumor s from other s in a tissue sample. This process is crucial in Brain tumor research as it allows for the spatial awareness of Brain tumor s and their behavior.</a:t>
            </a:r>
            <a:endParaRPr b="0" lang="en-US" sz="1800" spc="-1" strike="noStrike">
              <a:solidFill>
                <a:srgbClr val="000000"/>
              </a:solidFill>
              <a:latin typeface="Arial"/>
            </a:endParaRPr>
          </a:p>
          <a:p>
            <a:pPr>
              <a:lnSpc>
                <a:spcPct val="90000"/>
              </a:lnSpc>
              <a:spcBef>
                <a:spcPts val="1001"/>
              </a:spcBef>
              <a:tabLst>
                <a:tab algn="l" pos="0"/>
              </a:tabLst>
            </a:pPr>
            <a:r>
              <a:rPr b="0" lang="en" sz="2700" spc="-1" strike="noStrike">
                <a:solidFill>
                  <a:srgbClr val="000000"/>
                </a:solidFill>
                <a:latin typeface="Arial"/>
                <a:ea typeface="Arial"/>
              </a:rPr>
              <a:t>•</a:t>
            </a:r>
            <a:r>
              <a:rPr b="0" lang="en" sz="1800" spc="-1" strike="noStrike">
                <a:solidFill>
                  <a:srgbClr val="000000"/>
                </a:solidFill>
                <a:latin typeface="Arial"/>
                <a:ea typeface="Arial"/>
              </a:rPr>
              <a:t>Brain tumor  segmentation is the process of identifying and separating Brain tumor s from other s in a tissue sample. This process is crucial in Brain tumor research as it allows for the spatial awareness of Brain tumor s and their behavior.</a:t>
            </a:r>
            <a:endParaRPr b="0" lang="en-US" sz="1800" spc="-1" strike="noStrike">
              <a:solidFill>
                <a:srgbClr val="000000"/>
              </a:solidFill>
              <a:latin typeface="Arial"/>
            </a:endParaRPr>
          </a:p>
          <a:p>
            <a:pPr>
              <a:lnSpc>
                <a:spcPct val="90000"/>
              </a:lnSpc>
              <a:spcBef>
                <a:spcPts val="1001"/>
              </a:spcBef>
              <a:tabLst>
                <a:tab algn="l" pos="0"/>
              </a:tabLst>
            </a:pPr>
            <a:endParaRPr b="0" lang="en-US" sz="1800" spc="-1" strike="noStrike">
              <a:solidFill>
                <a:srgbClr val="000000"/>
              </a:solidFill>
              <a:latin typeface="Arial"/>
            </a:endParaRPr>
          </a:p>
          <a:p>
            <a:pPr>
              <a:lnSpc>
                <a:spcPct val="90000"/>
              </a:lnSpc>
              <a:spcBef>
                <a:spcPts val="1001"/>
              </a:spcBef>
              <a:tabLst>
                <a:tab algn="l" pos="0"/>
              </a:tabLst>
            </a:pPr>
            <a:endParaRPr b="0" lang="en-US" sz="19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b3b3b3"/>
            </a:gs>
          </a:gsLst>
          <a:lin ang="5400000"/>
        </a:gradFill>
      </p:bgPr>
    </p:bg>
    <p:spTree>
      <p:nvGrpSpPr>
        <p:cNvPr id="1" name=""/>
        <p:cNvGrpSpPr/>
        <p:nvPr/>
      </p:nvGrpSpPr>
      <p:grpSpPr>
        <a:xfrm>
          <a:off x="0" y="0"/>
          <a:ext cx="0" cy="0"/>
          <a:chOff x="0" y="0"/>
          <a:chExt cx="0" cy="0"/>
        </a:xfrm>
      </p:grpSpPr>
      <p:sp>
        <p:nvSpPr>
          <p:cNvPr id="95" name="Google Shape;95;p4"/>
          <p:cNvSpPr/>
          <p:nvPr/>
        </p:nvSpPr>
        <p:spPr>
          <a:xfrm>
            <a:off x="459720" y="1168920"/>
            <a:ext cx="8224200" cy="3876840"/>
          </a:xfrm>
          <a:prstGeom prst="rect">
            <a:avLst/>
          </a:prstGeom>
          <a:noFill/>
          <a:ln w="0">
            <a:noFill/>
          </a:ln>
        </p:spPr>
        <p:style>
          <a:lnRef idx="0"/>
          <a:fillRef idx="0"/>
          <a:effectRef idx="0"/>
          <a:fontRef idx="minor"/>
        </p:style>
        <p:txBody>
          <a:bodyPr tIns="91440" bIns="91440" anchor="t">
            <a:noAutofit/>
          </a:bodyPr>
          <a:p>
            <a:pPr marL="457200">
              <a:lnSpc>
                <a:spcPct val="90000"/>
              </a:lnSpc>
              <a:spcBef>
                <a:spcPts val="1001"/>
              </a:spcBef>
              <a:tabLst>
                <a:tab algn="l" pos="0"/>
              </a:tabLst>
            </a:pPr>
            <a:r>
              <a:rPr b="0" lang="en" sz="2200" spc="-1" strike="noStrike">
                <a:solidFill>
                  <a:srgbClr val="000000"/>
                </a:solidFill>
                <a:latin typeface="Arial"/>
                <a:ea typeface="Arial"/>
              </a:rPr>
              <a:t>Importance of Spatial Awareness</a:t>
            </a:r>
            <a:endParaRPr b="0" lang="en-US" sz="2200" spc="-1" strike="noStrike">
              <a:solidFill>
                <a:srgbClr val="000000"/>
              </a:solidFill>
              <a:latin typeface="Arial"/>
            </a:endParaRPr>
          </a:p>
          <a:p>
            <a:pPr marL="457200">
              <a:lnSpc>
                <a:spcPct val="90000"/>
              </a:lnSpc>
              <a:spcBef>
                <a:spcPts val="1001"/>
              </a:spcBef>
              <a:tabLst>
                <a:tab algn="l" pos="0"/>
              </a:tabLst>
            </a:pPr>
            <a:r>
              <a:rPr b="0" lang="en" sz="1700" spc="-1" strike="noStrike">
                <a:solidFill>
                  <a:srgbClr val="000000"/>
                </a:solidFill>
                <a:latin typeface="Arial"/>
                <a:ea typeface="Arial"/>
              </a:rPr>
              <a:t>Spatial awareness of Brain tumor s is crucial in understanding their behavior and developing effective treatments. By analyzing the spatial distribution of Brain tumor s, researchers can identify patterns and predict their movement, which can inform targeted therapies.</a:t>
            </a:r>
            <a:endParaRPr b="0" lang="en-US" sz="1700" spc="-1" strike="noStrike">
              <a:solidFill>
                <a:srgbClr val="000000"/>
              </a:solidFill>
              <a:latin typeface="Arial"/>
            </a:endParaRPr>
          </a:p>
          <a:p>
            <a:pPr marL="457200">
              <a:lnSpc>
                <a:spcPct val="90000"/>
              </a:lnSpc>
              <a:spcBef>
                <a:spcPts val="1001"/>
              </a:spcBef>
              <a:tabLst>
                <a:tab algn="l" pos="0"/>
              </a:tabLst>
            </a:pPr>
            <a:r>
              <a:rPr b="0" lang="en" sz="2200" spc="-1" strike="noStrike">
                <a:solidFill>
                  <a:srgbClr val="000000"/>
                </a:solidFill>
                <a:latin typeface="Arial"/>
                <a:ea typeface="Arial"/>
              </a:rPr>
              <a:t>Segmentation Process</a:t>
            </a:r>
            <a:endParaRPr b="0" lang="en-US" sz="2200" spc="-1" strike="noStrike">
              <a:solidFill>
                <a:srgbClr val="000000"/>
              </a:solidFill>
              <a:latin typeface="Arial"/>
            </a:endParaRPr>
          </a:p>
          <a:p>
            <a:pPr marL="457200">
              <a:lnSpc>
                <a:spcPct val="90000"/>
              </a:lnSpc>
              <a:spcBef>
                <a:spcPts val="1001"/>
              </a:spcBef>
              <a:tabLst>
                <a:tab algn="l" pos="0"/>
              </a:tabLst>
            </a:pPr>
            <a:r>
              <a:rPr b="0" lang="en" sz="1700" spc="-1" strike="noStrike">
                <a:solidFill>
                  <a:srgbClr val="000000"/>
                </a:solidFill>
                <a:latin typeface="Arial"/>
                <a:ea typeface="Arial"/>
              </a:rPr>
              <a:t>Segmentation is a process of dividing an image into multiple segments, each representing a distinct object or feature. In the context of Brain tumor s, segmentation can be used to identify and isolate individual s for further analysis.</a:t>
            </a:r>
            <a:endParaRPr b="0" lang="en-US" sz="1700" spc="-1" strike="noStrike">
              <a:solidFill>
                <a:srgbClr val="000000"/>
              </a:solidFill>
              <a:latin typeface="Arial"/>
            </a:endParaRPr>
          </a:p>
          <a:p>
            <a:pPr marL="457200">
              <a:lnSpc>
                <a:spcPct val="90000"/>
              </a:lnSpc>
              <a:spcBef>
                <a:spcPts val="1001"/>
              </a:spcBef>
              <a:tabLst>
                <a:tab algn="l" pos="0"/>
              </a:tabLst>
            </a:pPr>
            <a:endParaRPr b="0" lang="en-US" sz="2200" spc="-1" strike="noStrike">
              <a:solidFill>
                <a:srgbClr val="000000"/>
              </a:solidFill>
              <a:latin typeface="Arial"/>
            </a:endParaRPr>
          </a:p>
          <a:p>
            <a:pPr marL="457200">
              <a:lnSpc>
                <a:spcPct val="90000"/>
              </a:lnSpc>
              <a:spcBef>
                <a:spcPts val="1001"/>
              </a:spcBef>
              <a:tabLst>
                <a:tab algn="l" pos="0"/>
              </a:tabLst>
            </a:pPr>
            <a:endParaRPr b="0" lang="en-US" sz="2200" spc="-1" strike="noStrike">
              <a:solidFill>
                <a:srgbClr val="000000"/>
              </a:solidFill>
              <a:latin typeface="Arial"/>
            </a:endParaRPr>
          </a:p>
          <a:p>
            <a:pPr marL="457200">
              <a:lnSpc>
                <a:spcPct val="100000"/>
              </a:lnSpc>
              <a:tabLst>
                <a:tab algn="l" pos="0"/>
              </a:tabLst>
            </a:pPr>
            <a:endParaRPr b="0" lang="en-US" sz="22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a:p>
            <a:pPr marL="914400">
              <a:lnSpc>
                <a:spcPct val="100000"/>
              </a:lnSpc>
              <a:tabLst>
                <a:tab algn="l" pos="0"/>
              </a:tabLst>
            </a:pPr>
            <a:endParaRPr b="0" lang="en-US" sz="1800" spc="-1" strike="noStrike">
              <a:solidFill>
                <a:srgbClr val="000000"/>
              </a:solidFill>
              <a:latin typeface="Arial"/>
            </a:endParaRPr>
          </a:p>
          <a:p>
            <a:pPr>
              <a:lnSpc>
                <a:spcPct val="100000"/>
              </a:lnSpc>
              <a:tabLst>
                <a:tab algn="l" pos="0"/>
              </a:tabLst>
            </a:pPr>
            <a:endParaRPr b="0" lang="en-US" sz="1400" spc="-1" strike="noStrike">
              <a:solidFill>
                <a:srgbClr val="000000"/>
              </a:solidFill>
              <a:latin typeface="Arial"/>
            </a:endParaRPr>
          </a:p>
        </p:txBody>
      </p:sp>
      <p:sp>
        <p:nvSpPr>
          <p:cNvPr id="96" name="Google Shape;96;p4"/>
          <p:cNvSpPr/>
          <p:nvPr/>
        </p:nvSpPr>
        <p:spPr>
          <a:xfrm>
            <a:off x="2163960" y="281880"/>
            <a:ext cx="4242960" cy="886680"/>
          </a:xfrm>
          <a:prstGeom prst="rect">
            <a:avLst/>
          </a:prstGeom>
          <a:noFill/>
          <a:ln w="0">
            <a:noFill/>
          </a:ln>
        </p:spPr>
        <p:style>
          <a:lnRef idx="0"/>
          <a:fillRef idx="0"/>
          <a:effectRef idx="0"/>
          <a:fontRef idx="minor"/>
        </p:style>
        <p:txBody>
          <a:bodyPr tIns="91440" bIns="91440" anchor="t">
            <a:noAutofit/>
          </a:bodyPr>
          <a:p>
            <a:pPr algn="ctr">
              <a:lnSpc>
                <a:spcPct val="100000"/>
              </a:lnSpc>
              <a:tabLst>
                <a:tab algn="l" pos="0"/>
              </a:tabLst>
            </a:pPr>
            <a:r>
              <a:rPr b="0" lang="en" sz="3500" spc="-1" strike="noStrike">
                <a:solidFill>
                  <a:srgbClr val="000000"/>
                </a:solidFill>
                <a:latin typeface="PT Sans Narrow"/>
                <a:ea typeface="PT Sans Narrow"/>
              </a:rPr>
              <a:t>Analysis of Brain tumor s</a:t>
            </a:r>
            <a:endParaRPr b="0" lang="en-US" sz="3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sldNum" idx="4"/>
          </p:nvPr>
        </p:nvSpPr>
        <p:spPr>
          <a:xfrm>
            <a:off x="8556840" y="4749840"/>
            <a:ext cx="548280" cy="393120"/>
          </a:xfrm>
          <a:prstGeom prst="rect">
            <a:avLst/>
          </a:prstGeom>
          <a:noFill/>
          <a:ln w="0">
            <a:noFill/>
          </a:ln>
        </p:spPr>
        <p:txBody>
          <a:bodyPr lIns="91440" rIns="91440" tIns="91440" bIns="91440" anchor="t">
            <a:normAutofit/>
          </a:bodyPr>
          <a:lstStyle>
            <a:lvl1pPr indent="0" algn="r">
              <a:lnSpc>
                <a:spcPct val="100000"/>
              </a:lnSpc>
              <a:buNone/>
              <a:tabLst>
                <a:tab algn="l" pos="0"/>
              </a:tabLst>
              <a:defRPr b="0" lang="en" sz="1300" spc="-1" strike="noStrike">
                <a:solidFill>
                  <a:schemeClr val="dk2"/>
                </a:solidFill>
                <a:latin typeface="Open Sans"/>
                <a:ea typeface="Open Sans"/>
              </a:defRPr>
            </a:lvl1pPr>
          </a:lstStyle>
          <a:p>
            <a:pPr indent="0" algn="r">
              <a:lnSpc>
                <a:spcPct val="100000"/>
              </a:lnSpc>
              <a:buNone/>
              <a:tabLst>
                <a:tab algn="l" pos="0"/>
              </a:tabLst>
            </a:pPr>
            <a:fld id="{00140637-8D60-4654-9EBA-07E96DEE4918}" type="slidenum">
              <a:rPr b="0" lang="en" sz="1300" spc="-1" strike="noStrike">
                <a:solidFill>
                  <a:schemeClr val="dk2"/>
                </a:solidFill>
                <a:latin typeface="Open Sans"/>
                <a:ea typeface="Open Sans"/>
              </a:rPr>
              <a:t>&lt;number&gt;</a:t>
            </a:fld>
            <a:endParaRPr b="0" lang="en-US" sz="1300" spc="-1" strike="noStrike">
              <a:solidFill>
                <a:srgbClr val="000000"/>
              </a:solidFill>
              <a:latin typeface="Times New Roman"/>
            </a:endParaRPr>
          </a:p>
        </p:txBody>
      </p:sp>
      <p:sp>
        <p:nvSpPr>
          <p:cNvPr id="98" name="Google Shape;102;p5"/>
          <p:cNvSpPr/>
          <p:nvPr/>
        </p:nvSpPr>
        <p:spPr>
          <a:xfrm>
            <a:off x="3090240" y="111600"/>
            <a:ext cx="2963160" cy="78300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n" sz="3640" spc="-1" strike="noStrike">
                <a:solidFill>
                  <a:srgbClr val="000000"/>
                </a:solidFill>
                <a:latin typeface="PT Sans Narrow"/>
                <a:ea typeface="PT Sans Narrow"/>
              </a:rPr>
              <a:t>Methodology</a:t>
            </a:r>
            <a:endParaRPr b="0" lang="en-US" sz="3640" spc="-1" strike="noStrike">
              <a:solidFill>
                <a:srgbClr val="000000"/>
              </a:solidFill>
              <a:latin typeface="Arial"/>
            </a:endParaRPr>
          </a:p>
        </p:txBody>
      </p:sp>
      <p:sp>
        <p:nvSpPr>
          <p:cNvPr id="99" name="Google Shape;103;p5"/>
          <p:cNvSpPr/>
          <p:nvPr/>
        </p:nvSpPr>
        <p:spPr>
          <a:xfrm>
            <a:off x="564840" y="1168920"/>
            <a:ext cx="7349400" cy="2375640"/>
          </a:xfrm>
          <a:prstGeom prst="rect">
            <a:avLst/>
          </a:prstGeom>
          <a:noFill/>
          <a:ln w="0">
            <a:noFill/>
          </a:ln>
        </p:spPr>
        <p:style>
          <a:lnRef idx="0"/>
          <a:fillRef idx="0"/>
          <a:effectRef idx="0"/>
          <a:fontRef idx="minor"/>
        </p:style>
        <p:txBody>
          <a:bodyPr tIns="91440" bIns="91440" anchor="t">
            <a:noAutofit/>
          </a:bodyPr>
          <a:p>
            <a:pPr marL="457200" indent="-355680">
              <a:lnSpc>
                <a:spcPct val="100000"/>
              </a:lnSpc>
              <a:buClr>
                <a:srgbClr val="191824"/>
              </a:buClr>
              <a:buFont typeface="Saira Semi Condensed"/>
              <a:buChar char="➢"/>
            </a:pPr>
            <a:r>
              <a:rPr b="0" lang="en" sz="2000" spc="-1" strike="noStrike">
                <a:solidFill>
                  <a:srgbClr val="191824"/>
                </a:solidFill>
                <a:latin typeface="Saira Semi Condensed"/>
                <a:ea typeface="Saira Semi Condensed"/>
              </a:rPr>
              <a:t>BRaTS Dataset 2023:</a:t>
            </a:r>
            <a:endParaRPr b="0" lang="en-US" sz="2000" spc="-1" strike="noStrike">
              <a:solidFill>
                <a:srgbClr val="000000"/>
              </a:solidFill>
              <a:latin typeface="Arial"/>
            </a:endParaRPr>
          </a:p>
          <a:p>
            <a:pPr>
              <a:lnSpc>
                <a:spcPct val="100000"/>
              </a:lnSpc>
              <a:tabLst>
                <a:tab algn="l" pos="0"/>
              </a:tabLst>
            </a:pPr>
            <a:endParaRPr b="0" lang="en-US" sz="1300" spc="-1" strike="noStrike">
              <a:solidFill>
                <a:srgbClr val="000000"/>
              </a:solidFill>
              <a:latin typeface="Arial"/>
            </a:endParaRPr>
          </a:p>
          <a:p>
            <a:pPr lvl="1" marL="914400" indent="-330120">
              <a:lnSpc>
                <a:spcPct val="100000"/>
              </a:lnSpc>
              <a:buClr>
                <a:srgbClr val="191824"/>
              </a:buClr>
              <a:buFont typeface="Saira Semi Condensed"/>
              <a:buChar char="○"/>
              <a:tabLst>
                <a:tab algn="l" pos="0"/>
              </a:tabLst>
            </a:pPr>
            <a:r>
              <a:rPr b="0" lang="en" sz="1600" spc="-1" strike="noStrike">
                <a:solidFill>
                  <a:srgbClr val="191824"/>
                </a:solidFill>
                <a:latin typeface="Saira Semi Condensed"/>
                <a:ea typeface="Saira Semi Condensed"/>
              </a:rPr>
              <a:t>T1 (spin-lattice relaxation)</a:t>
            </a:r>
            <a:endParaRPr b="0" lang="en-US" sz="1600" spc="-1" strike="noStrike">
              <a:solidFill>
                <a:srgbClr val="000000"/>
              </a:solidFill>
              <a:latin typeface="Arial"/>
            </a:endParaRPr>
          </a:p>
          <a:p>
            <a:pPr lvl="1" marL="914400" indent="-330120">
              <a:lnSpc>
                <a:spcPct val="100000"/>
              </a:lnSpc>
              <a:buClr>
                <a:srgbClr val="191824"/>
              </a:buClr>
              <a:buFont typeface="Saira Semi Condensed"/>
              <a:buChar char="○"/>
              <a:tabLst>
                <a:tab algn="l" pos="0"/>
              </a:tabLst>
            </a:pPr>
            <a:r>
              <a:rPr b="0" lang="en" sz="1600" spc="-1" strike="noStrike">
                <a:solidFill>
                  <a:srgbClr val="191824"/>
                </a:solidFill>
                <a:latin typeface="Saira Semi Condensed"/>
                <a:ea typeface="Saira Semi Condensed"/>
              </a:rPr>
              <a:t>T1-contrasted (T1C)</a:t>
            </a:r>
            <a:endParaRPr b="0" lang="en-US" sz="1600" spc="-1" strike="noStrike">
              <a:solidFill>
                <a:srgbClr val="000000"/>
              </a:solidFill>
              <a:latin typeface="Arial"/>
            </a:endParaRPr>
          </a:p>
          <a:p>
            <a:pPr lvl="1" marL="914400" indent="-330120">
              <a:lnSpc>
                <a:spcPct val="100000"/>
              </a:lnSpc>
              <a:buClr>
                <a:srgbClr val="191824"/>
              </a:buClr>
              <a:buFont typeface="Saira Semi Condensed"/>
              <a:buChar char="○"/>
              <a:tabLst>
                <a:tab algn="l" pos="0"/>
              </a:tabLst>
            </a:pPr>
            <a:r>
              <a:rPr b="0" lang="en" sz="1600" spc="-1" strike="noStrike">
                <a:solidFill>
                  <a:srgbClr val="191824"/>
                </a:solidFill>
                <a:latin typeface="Saira Semi Condensed"/>
                <a:ea typeface="Saira Semi Condensed"/>
              </a:rPr>
              <a:t>T2 (spin-spin relaxation)</a:t>
            </a:r>
            <a:endParaRPr b="0" lang="en-US" sz="1600" spc="-1" strike="noStrike">
              <a:solidFill>
                <a:srgbClr val="000000"/>
              </a:solidFill>
              <a:latin typeface="Arial"/>
            </a:endParaRPr>
          </a:p>
          <a:p>
            <a:pPr lvl="1" marL="914400" indent="-330120">
              <a:lnSpc>
                <a:spcPct val="100000"/>
              </a:lnSpc>
              <a:buClr>
                <a:srgbClr val="191824"/>
              </a:buClr>
              <a:buFont typeface="Saira Semi Condensed"/>
              <a:buChar char="○"/>
              <a:tabLst>
                <a:tab algn="l" pos="0"/>
              </a:tabLst>
            </a:pPr>
            <a:r>
              <a:rPr b="0" lang="en" sz="1600" spc="-1" strike="noStrike">
                <a:solidFill>
                  <a:srgbClr val="191824"/>
                </a:solidFill>
                <a:latin typeface="Saira Semi Condensed"/>
                <a:ea typeface="Saira Semi Condensed"/>
              </a:rPr>
              <a:t>Fluid attenuation inversion recovery (FLAIR) pulse sequences.</a:t>
            </a:r>
            <a:endParaRPr b="0" lang="en-US" sz="1600" spc="-1" strike="noStrike">
              <a:solidFill>
                <a:srgbClr val="000000"/>
              </a:solidFill>
              <a:latin typeface="Arial"/>
            </a:endParaRPr>
          </a:p>
        </p:txBody>
      </p:sp>
      <p:pic>
        <p:nvPicPr>
          <p:cNvPr id="100" name="Google Shape;104;p5" descr=""/>
          <p:cNvPicPr/>
          <p:nvPr/>
        </p:nvPicPr>
        <p:blipFill>
          <a:blip r:embed="rId1"/>
          <a:stretch/>
        </p:blipFill>
        <p:spPr>
          <a:xfrm>
            <a:off x="254880" y="2915640"/>
            <a:ext cx="8633880" cy="1812240"/>
          </a:xfrm>
          <a:prstGeom prst="rect">
            <a:avLst/>
          </a:prstGeom>
          <a:ln w="0">
            <a:noFill/>
          </a:ln>
        </p:spPr>
      </p:pic>
      <p:sp>
        <p:nvSpPr>
          <p:cNvPr id="101" name="Google Shape;105;p5"/>
          <p:cNvSpPr/>
          <p:nvPr/>
        </p:nvSpPr>
        <p:spPr>
          <a:xfrm>
            <a:off x="786960" y="4566960"/>
            <a:ext cx="730800" cy="43632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1" lang="en" sz="1400" spc="-1" strike="noStrike">
                <a:solidFill>
                  <a:srgbClr val="191824"/>
                </a:solidFill>
                <a:latin typeface="PT Sans Narrow"/>
                <a:ea typeface="PT Sans Narrow"/>
              </a:rPr>
              <a:t>T1</a:t>
            </a:r>
            <a:endParaRPr b="0" lang="en-US" sz="1400" spc="-1" strike="noStrike">
              <a:solidFill>
                <a:srgbClr val="000000"/>
              </a:solidFill>
              <a:latin typeface="Arial"/>
            </a:endParaRPr>
          </a:p>
        </p:txBody>
      </p:sp>
      <p:sp>
        <p:nvSpPr>
          <p:cNvPr id="102" name="Google Shape;106;p5"/>
          <p:cNvSpPr/>
          <p:nvPr/>
        </p:nvSpPr>
        <p:spPr>
          <a:xfrm>
            <a:off x="2622240" y="4599360"/>
            <a:ext cx="626400" cy="37152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1" lang="en" sz="1400" spc="-1" strike="noStrike">
                <a:solidFill>
                  <a:srgbClr val="191824"/>
                </a:solidFill>
                <a:latin typeface="PT Sans Narrow"/>
                <a:ea typeface="PT Sans Narrow"/>
              </a:rPr>
              <a:t>T1c</a:t>
            </a:r>
            <a:endParaRPr b="0" lang="en-US" sz="1400" spc="-1" strike="noStrike">
              <a:solidFill>
                <a:srgbClr val="000000"/>
              </a:solidFill>
              <a:latin typeface="Arial"/>
            </a:endParaRPr>
          </a:p>
          <a:p>
            <a:pPr>
              <a:lnSpc>
                <a:spcPct val="100000"/>
              </a:lnSpc>
              <a:tabLst>
                <a:tab algn="l" pos="0"/>
              </a:tabLst>
            </a:pPr>
            <a:endParaRPr b="0" lang="en-US" sz="1400" spc="-1" strike="noStrike">
              <a:solidFill>
                <a:srgbClr val="000000"/>
              </a:solidFill>
              <a:latin typeface="Arial"/>
            </a:endParaRPr>
          </a:p>
        </p:txBody>
      </p:sp>
      <p:sp>
        <p:nvSpPr>
          <p:cNvPr id="103" name="Google Shape;107;p5"/>
          <p:cNvSpPr/>
          <p:nvPr/>
        </p:nvSpPr>
        <p:spPr>
          <a:xfrm>
            <a:off x="4353120" y="4615560"/>
            <a:ext cx="470880" cy="33912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1" lang="en" sz="1400" spc="-1" strike="noStrike">
                <a:solidFill>
                  <a:srgbClr val="000000"/>
                </a:solidFill>
                <a:latin typeface="PT Sans Narrow"/>
                <a:ea typeface="PT Sans Narrow"/>
              </a:rPr>
              <a:t>T2</a:t>
            </a:r>
            <a:endParaRPr b="0" lang="en-US" sz="1400" spc="-1" strike="noStrike">
              <a:solidFill>
                <a:srgbClr val="000000"/>
              </a:solidFill>
              <a:latin typeface="Arial"/>
            </a:endParaRPr>
          </a:p>
        </p:txBody>
      </p:sp>
      <p:sp>
        <p:nvSpPr>
          <p:cNvPr id="104" name="Google Shape;108;p5"/>
          <p:cNvSpPr/>
          <p:nvPr/>
        </p:nvSpPr>
        <p:spPr>
          <a:xfrm>
            <a:off x="5995800" y="4566960"/>
            <a:ext cx="861120" cy="43632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1" lang="en" sz="1400" spc="-1" strike="noStrike">
                <a:solidFill>
                  <a:srgbClr val="000000"/>
                </a:solidFill>
                <a:latin typeface="PT Sans Narrow"/>
                <a:ea typeface="PT Sans Narrow"/>
              </a:rPr>
              <a:t>FLAIR</a:t>
            </a:r>
            <a:endParaRPr b="0" lang="en-US" sz="1400" spc="-1" strike="noStrike">
              <a:solidFill>
                <a:srgbClr val="000000"/>
              </a:solidFill>
              <a:latin typeface="Arial"/>
            </a:endParaRPr>
          </a:p>
        </p:txBody>
      </p:sp>
      <p:sp>
        <p:nvSpPr>
          <p:cNvPr id="105" name="Google Shape;109;p5"/>
          <p:cNvSpPr/>
          <p:nvPr/>
        </p:nvSpPr>
        <p:spPr>
          <a:xfrm>
            <a:off x="7528680" y="4566960"/>
            <a:ext cx="1096200" cy="43632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1" lang="en" sz="1400" spc="-1" strike="noStrike">
                <a:solidFill>
                  <a:srgbClr val="000000"/>
                </a:solidFill>
                <a:latin typeface="PT Sans Narrow"/>
                <a:ea typeface="PT Sans Narrow"/>
              </a:rPr>
              <a:t>Ground Truth</a:t>
            </a:r>
            <a:endParaRPr b="0" lang="en-US" sz="1400" spc="-1" strike="noStrike">
              <a:solidFill>
                <a:srgbClr val="000000"/>
              </a:solidFill>
              <a:latin typeface="Arial"/>
            </a:endParaRPr>
          </a:p>
        </p:txBody>
      </p:sp>
      <p:sp>
        <p:nvSpPr>
          <p:cNvPr id="106" name="Google Shape;110;p5"/>
          <p:cNvSpPr/>
          <p:nvPr/>
        </p:nvSpPr>
        <p:spPr>
          <a:xfrm>
            <a:off x="1081080" y="806760"/>
            <a:ext cx="3815280" cy="29448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n" sz="2100" spc="-1" strike="noStrike">
                <a:solidFill>
                  <a:schemeClr val="lt1"/>
                </a:solidFill>
                <a:latin typeface="PT Sans Narrow"/>
                <a:ea typeface="PT Sans Narrow"/>
              </a:rPr>
              <a:t>Dataset Used</a:t>
            </a:r>
            <a:r>
              <a:rPr b="0" lang="en" sz="2100" spc="-1" strike="noStrike">
                <a:solidFill>
                  <a:schemeClr val="dk2"/>
                </a:solidFill>
                <a:latin typeface="PT Sans Narrow"/>
                <a:ea typeface="PT Sans Narrow"/>
              </a:rPr>
              <a:t>:</a:t>
            </a:r>
            <a:endParaRPr b="0" lang="en-US" sz="2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91824"/>
        </a:solidFill>
      </p:bgPr>
    </p:bg>
    <p:spTree>
      <p:nvGrpSpPr>
        <p:cNvPr id="1" name=""/>
        <p:cNvGrpSpPr/>
        <p:nvPr/>
      </p:nvGrpSpPr>
      <p:grpSpPr>
        <a:xfrm>
          <a:off x="0" y="0"/>
          <a:ext cx="0" cy="0"/>
          <a:chOff x="0" y="0"/>
          <a:chExt cx="0" cy="0"/>
        </a:xfrm>
      </p:grpSpPr>
      <p:sp>
        <p:nvSpPr>
          <p:cNvPr id="107" name="Google Shape;115;p6"/>
          <p:cNvSpPr/>
          <p:nvPr/>
        </p:nvSpPr>
        <p:spPr>
          <a:xfrm>
            <a:off x="2431800" y="228960"/>
            <a:ext cx="4151160" cy="939600"/>
          </a:xfrm>
          <a:prstGeom prst="rect">
            <a:avLst/>
          </a:prstGeom>
          <a:noFill/>
          <a:ln w="0">
            <a:noFill/>
          </a:ln>
        </p:spPr>
        <p:style>
          <a:lnRef idx="0"/>
          <a:fillRef idx="0"/>
          <a:effectRef idx="0"/>
          <a:fontRef idx="minor"/>
        </p:style>
        <p:txBody>
          <a:bodyPr tIns="91440" bIns="91440" anchor="t">
            <a:noAutofit/>
          </a:bodyPr>
          <a:p>
            <a:pPr algn="ctr">
              <a:lnSpc>
                <a:spcPct val="100000"/>
              </a:lnSpc>
              <a:tabLst>
                <a:tab algn="l" pos="0"/>
              </a:tabLst>
            </a:pPr>
            <a:r>
              <a:rPr b="1" lang="en" sz="3600" spc="-1" strike="noStrike">
                <a:solidFill>
                  <a:schemeClr val="lt1"/>
                </a:solidFill>
                <a:latin typeface="PT Sans Narrow"/>
                <a:ea typeface="PT Sans Narrow"/>
              </a:rPr>
              <a:t>Data pre-processing</a:t>
            </a:r>
            <a:endParaRPr b="0" lang="en-US" sz="3600" spc="-1" strike="noStrike">
              <a:solidFill>
                <a:srgbClr val="ffffff"/>
              </a:solidFill>
              <a:latin typeface="Arial"/>
            </a:endParaRPr>
          </a:p>
        </p:txBody>
      </p:sp>
      <p:pic>
        <p:nvPicPr>
          <p:cNvPr id="108" name="Google Shape;116;p6" descr=""/>
          <p:cNvPicPr/>
          <p:nvPr/>
        </p:nvPicPr>
        <p:blipFill>
          <a:blip r:embed="rId1"/>
          <a:stretch/>
        </p:blipFill>
        <p:spPr>
          <a:xfrm>
            <a:off x="5557680" y="1520280"/>
            <a:ext cx="1592280" cy="1688040"/>
          </a:xfrm>
          <a:prstGeom prst="rect">
            <a:avLst/>
          </a:prstGeom>
          <a:ln w="0">
            <a:noFill/>
          </a:ln>
        </p:spPr>
      </p:pic>
      <p:pic>
        <p:nvPicPr>
          <p:cNvPr id="109" name="Google Shape;117;p6" descr=""/>
          <p:cNvPicPr/>
          <p:nvPr/>
        </p:nvPicPr>
        <p:blipFill>
          <a:blip r:embed="rId2"/>
          <a:stretch/>
        </p:blipFill>
        <p:spPr>
          <a:xfrm>
            <a:off x="7194600" y="1473120"/>
            <a:ext cx="998280" cy="1270440"/>
          </a:xfrm>
          <a:prstGeom prst="rect">
            <a:avLst/>
          </a:prstGeom>
          <a:ln w="0">
            <a:noFill/>
          </a:ln>
        </p:spPr>
      </p:pic>
      <p:pic>
        <p:nvPicPr>
          <p:cNvPr id="110" name="Google Shape;118;p6" descr=""/>
          <p:cNvPicPr/>
          <p:nvPr/>
        </p:nvPicPr>
        <p:blipFill>
          <a:blip r:embed="rId3"/>
          <a:stretch/>
        </p:blipFill>
        <p:spPr>
          <a:xfrm>
            <a:off x="6809040" y="2660400"/>
            <a:ext cx="1383840" cy="547920"/>
          </a:xfrm>
          <a:prstGeom prst="rect">
            <a:avLst/>
          </a:prstGeom>
          <a:ln w="0">
            <a:noFill/>
          </a:ln>
        </p:spPr>
      </p:pic>
      <p:sp>
        <p:nvSpPr>
          <p:cNvPr id="111" name="Google Shape;119;p6"/>
          <p:cNvSpPr/>
          <p:nvPr/>
        </p:nvSpPr>
        <p:spPr>
          <a:xfrm>
            <a:off x="1148400" y="1312560"/>
            <a:ext cx="3968280" cy="79596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1" lang="en" sz="2500" spc="-1" strike="noStrike">
                <a:solidFill>
                  <a:schemeClr val="lt1"/>
                </a:solidFill>
                <a:latin typeface="PT Sans Narrow"/>
                <a:ea typeface="PT Sans Narrow"/>
              </a:rPr>
              <a:t>Tools we have used:</a:t>
            </a:r>
            <a:endParaRPr b="0" lang="en-US" sz="2500" spc="-1" strike="noStrike">
              <a:solidFill>
                <a:srgbClr val="ffffff"/>
              </a:solidFill>
              <a:latin typeface="Arial"/>
            </a:endParaRPr>
          </a:p>
        </p:txBody>
      </p:sp>
      <p:sp>
        <p:nvSpPr>
          <p:cNvPr id="112" name="Google Shape;120;p6"/>
          <p:cNvSpPr/>
          <p:nvPr/>
        </p:nvSpPr>
        <p:spPr>
          <a:xfrm>
            <a:off x="1583280" y="2017440"/>
            <a:ext cx="2963160" cy="2193120"/>
          </a:xfrm>
          <a:prstGeom prst="rect">
            <a:avLst/>
          </a:prstGeom>
          <a:noFill/>
          <a:ln w="0">
            <a:noFill/>
          </a:ln>
        </p:spPr>
        <p:style>
          <a:lnRef idx="0"/>
          <a:fillRef idx="0"/>
          <a:effectRef idx="0"/>
          <a:fontRef idx="minor"/>
        </p:style>
        <p:txBody>
          <a:bodyPr tIns="91440" bIns="91440" anchor="t">
            <a:noAutofit/>
          </a:bodyPr>
          <a:p>
            <a:pPr marL="457200" indent="-330120">
              <a:lnSpc>
                <a:spcPct val="115000"/>
              </a:lnSpc>
              <a:buClr>
                <a:srgbClr val="ffffff"/>
              </a:buClr>
              <a:buFont typeface="Open Sans"/>
              <a:buChar char="●"/>
            </a:pPr>
            <a:r>
              <a:rPr b="0" lang="en" sz="1600" spc="-1" strike="noStrike">
                <a:solidFill>
                  <a:schemeClr val="lt1"/>
                </a:solidFill>
                <a:latin typeface="Open Sans"/>
                <a:ea typeface="Open Sans"/>
              </a:rPr>
              <a:t>NiBabel</a:t>
            </a:r>
            <a:endParaRPr b="0" lang="en-US" sz="1600" spc="-1" strike="noStrike">
              <a:solidFill>
                <a:srgbClr val="ffffff"/>
              </a:solidFill>
              <a:latin typeface="Arial"/>
            </a:endParaRPr>
          </a:p>
          <a:p>
            <a:pPr marL="457200" indent="-330120">
              <a:lnSpc>
                <a:spcPct val="115000"/>
              </a:lnSpc>
              <a:spcBef>
                <a:spcPts val="601"/>
              </a:spcBef>
              <a:buClr>
                <a:srgbClr val="ffffff"/>
              </a:buClr>
              <a:buFont typeface="Open Sans"/>
              <a:buChar char="●"/>
            </a:pPr>
            <a:r>
              <a:rPr b="0" lang="en" sz="1600" spc="-1" strike="noStrike">
                <a:solidFill>
                  <a:schemeClr val="lt1"/>
                </a:solidFill>
                <a:latin typeface="Open Sans"/>
                <a:ea typeface="Open Sans"/>
              </a:rPr>
              <a:t>Tensorflow</a:t>
            </a:r>
            <a:endParaRPr b="0" lang="en-US" sz="1600" spc="-1" strike="noStrike">
              <a:solidFill>
                <a:srgbClr val="ffffff"/>
              </a:solidFill>
              <a:latin typeface="Arial"/>
            </a:endParaRPr>
          </a:p>
          <a:p>
            <a:pPr marL="457200" indent="-330120">
              <a:lnSpc>
                <a:spcPct val="115000"/>
              </a:lnSpc>
              <a:spcBef>
                <a:spcPts val="601"/>
              </a:spcBef>
              <a:buClr>
                <a:srgbClr val="ffffff"/>
              </a:buClr>
              <a:buFont typeface="Open Sans"/>
              <a:buChar char="●"/>
            </a:pPr>
            <a:r>
              <a:rPr b="0" lang="en" sz="1600" spc="-1" strike="noStrike">
                <a:solidFill>
                  <a:schemeClr val="lt1"/>
                </a:solidFill>
                <a:latin typeface="Open Sans"/>
                <a:ea typeface="Open Sans"/>
              </a:rPr>
              <a:t>Tensorflow’s Keras API</a:t>
            </a:r>
            <a:endParaRPr b="0" lang="en-US" sz="1600" spc="-1" strike="noStrike">
              <a:solidFill>
                <a:srgbClr val="ffffff"/>
              </a:solidFill>
              <a:latin typeface="Arial"/>
            </a:endParaRPr>
          </a:p>
          <a:p>
            <a:pPr marL="457200" indent="-330120">
              <a:lnSpc>
                <a:spcPct val="115000"/>
              </a:lnSpc>
              <a:spcBef>
                <a:spcPts val="601"/>
              </a:spcBef>
              <a:buClr>
                <a:srgbClr val="ffffff"/>
              </a:buClr>
              <a:buFont typeface="Open Sans"/>
              <a:buChar char="●"/>
            </a:pPr>
            <a:r>
              <a:rPr b="0" lang="en" sz="1600" spc="-1" strike="noStrike">
                <a:solidFill>
                  <a:schemeClr val="lt1"/>
                </a:solidFill>
                <a:latin typeface="Open Sans"/>
                <a:ea typeface="Open Sans"/>
              </a:rPr>
              <a:t>NumPy</a:t>
            </a:r>
            <a:endParaRPr b="0" lang="en-US" sz="1600" spc="-1" strike="noStrike">
              <a:solidFill>
                <a:srgbClr val="ffffff"/>
              </a:solidFill>
              <a:latin typeface="Arial"/>
            </a:endParaRPr>
          </a:p>
          <a:p>
            <a:pPr marL="457200" indent="-330120">
              <a:lnSpc>
                <a:spcPct val="115000"/>
              </a:lnSpc>
              <a:spcBef>
                <a:spcPts val="601"/>
              </a:spcBef>
              <a:buClr>
                <a:srgbClr val="ffffff"/>
              </a:buClr>
              <a:buFont typeface="Open Sans"/>
              <a:buChar char="●"/>
            </a:pPr>
            <a:r>
              <a:rPr b="0" lang="en" sz="1600" spc="-1" strike="noStrike">
                <a:solidFill>
                  <a:schemeClr val="lt1"/>
                </a:solidFill>
                <a:latin typeface="Open Sans"/>
                <a:ea typeface="Open Sans"/>
              </a:rPr>
              <a:t>Matplotlib</a:t>
            </a:r>
            <a:endParaRPr b="0" lang="en-US" sz="1600" spc="-1" strike="noStrike">
              <a:solidFill>
                <a:srgbClr val="ffffff"/>
              </a:solidFill>
              <a:latin typeface="Arial"/>
            </a:endParaRPr>
          </a:p>
          <a:p>
            <a:pPr marL="457200" indent="-330120">
              <a:lnSpc>
                <a:spcPct val="115000"/>
              </a:lnSpc>
              <a:spcBef>
                <a:spcPts val="601"/>
              </a:spcBef>
              <a:buClr>
                <a:srgbClr val="ffffff"/>
              </a:buClr>
              <a:buFont typeface="Open Sans"/>
              <a:buChar char="●"/>
            </a:pPr>
            <a:r>
              <a:rPr b="0" lang="en" sz="1600" spc="-1" strike="noStrike">
                <a:solidFill>
                  <a:schemeClr val="lt1"/>
                </a:solidFill>
                <a:latin typeface="Open Sans"/>
                <a:ea typeface="Open Sans"/>
              </a:rPr>
              <a:t>Sci-kit Learn</a:t>
            </a:r>
            <a:endParaRPr b="0" lang="en-US" sz="1600" spc="-1" strike="noStrike">
              <a:solidFill>
                <a:srgbClr val="ffffff"/>
              </a:solidFill>
              <a:latin typeface="Arial"/>
            </a:endParaRPr>
          </a:p>
          <a:p>
            <a:pPr marL="457200" indent="-330120">
              <a:lnSpc>
                <a:spcPct val="115000"/>
              </a:lnSpc>
              <a:spcBef>
                <a:spcPts val="601"/>
              </a:spcBef>
              <a:spcAft>
                <a:spcPts val="601"/>
              </a:spcAft>
              <a:buClr>
                <a:srgbClr val="ffffff"/>
              </a:buClr>
              <a:buFont typeface="Open Sans"/>
              <a:buChar char="●"/>
            </a:pPr>
            <a:r>
              <a:rPr b="0" lang="en" sz="1600" spc="-1" strike="noStrike">
                <a:solidFill>
                  <a:schemeClr val="lt1"/>
                </a:solidFill>
                <a:latin typeface="Open Sans"/>
                <a:ea typeface="Open Sans"/>
              </a:rPr>
              <a:t>GLob</a:t>
            </a:r>
            <a:endParaRPr b="0" lang="en-US" sz="16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91824"/>
        </a:solidFill>
      </p:bgPr>
    </p:bg>
    <p:spTree>
      <p:nvGrpSpPr>
        <p:cNvPr id="1" name=""/>
        <p:cNvGrpSpPr/>
        <p:nvPr/>
      </p:nvGrpSpPr>
      <p:grpSpPr>
        <a:xfrm>
          <a:off x="0" y="0"/>
          <a:ext cx="0" cy="0"/>
          <a:chOff x="0" y="0"/>
          <a:chExt cx="0" cy="0"/>
        </a:xfrm>
      </p:grpSpPr>
      <p:sp>
        <p:nvSpPr>
          <p:cNvPr id="113" name="Google Shape;125;p7"/>
          <p:cNvSpPr/>
          <p:nvPr/>
        </p:nvSpPr>
        <p:spPr>
          <a:xfrm>
            <a:off x="2431800" y="228960"/>
            <a:ext cx="4151160" cy="939600"/>
          </a:xfrm>
          <a:prstGeom prst="rect">
            <a:avLst/>
          </a:prstGeom>
          <a:noFill/>
          <a:ln w="0">
            <a:noFill/>
          </a:ln>
        </p:spPr>
        <p:style>
          <a:lnRef idx="0"/>
          <a:fillRef idx="0"/>
          <a:effectRef idx="0"/>
          <a:fontRef idx="minor"/>
        </p:style>
        <p:txBody>
          <a:bodyPr tIns="91440" bIns="91440" anchor="t">
            <a:noAutofit/>
          </a:bodyPr>
          <a:p>
            <a:pPr algn="ctr">
              <a:lnSpc>
                <a:spcPct val="100000"/>
              </a:lnSpc>
              <a:tabLst>
                <a:tab algn="l" pos="0"/>
              </a:tabLst>
            </a:pPr>
            <a:r>
              <a:rPr b="1" lang="en" sz="3600" spc="-1" strike="noStrike">
                <a:solidFill>
                  <a:schemeClr val="lt1"/>
                </a:solidFill>
                <a:latin typeface="PT Sans Narrow"/>
                <a:ea typeface="PT Sans Narrow"/>
              </a:rPr>
              <a:t>Data pre-processing</a:t>
            </a:r>
            <a:endParaRPr b="0" lang="en-US" sz="3600" spc="-1" strike="noStrike">
              <a:solidFill>
                <a:srgbClr val="ffffff"/>
              </a:solidFill>
              <a:latin typeface="Arial"/>
            </a:endParaRPr>
          </a:p>
        </p:txBody>
      </p:sp>
      <p:sp>
        <p:nvSpPr>
          <p:cNvPr id="114" name="Google Shape;126;p7"/>
          <p:cNvSpPr/>
          <p:nvPr/>
        </p:nvSpPr>
        <p:spPr>
          <a:xfrm>
            <a:off x="1317960" y="1247400"/>
            <a:ext cx="7288200" cy="349452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n" sz="1300" spc="-1" strike="noStrike">
                <a:solidFill>
                  <a:schemeClr val="lt1"/>
                </a:solidFill>
                <a:latin typeface="Open Sans"/>
                <a:ea typeface="Open Sans"/>
              </a:rPr>
              <a:t>Data Characteristics</a:t>
            </a:r>
            <a:endParaRPr b="0" lang="en-US" sz="1300" spc="-1" strike="noStrike">
              <a:solidFill>
                <a:srgbClr val="ffffff"/>
              </a:solidFill>
              <a:latin typeface="Arial"/>
            </a:endParaRPr>
          </a:p>
          <a:p>
            <a:pPr marL="457200" indent="-311040">
              <a:lnSpc>
                <a:spcPct val="115000"/>
              </a:lnSpc>
              <a:spcBef>
                <a:spcPts val="1199"/>
              </a:spcBef>
              <a:buClr>
                <a:srgbClr val="ffffff"/>
              </a:buClr>
              <a:buFont typeface="Open Sans"/>
              <a:buChar char="●"/>
              <a:tabLst>
                <a:tab algn="l" pos="0"/>
              </a:tabLst>
            </a:pPr>
            <a:r>
              <a:rPr b="0" lang="en" sz="1300" spc="-1" strike="noStrike">
                <a:solidFill>
                  <a:schemeClr val="lt1"/>
                </a:solidFill>
                <a:latin typeface="Open Sans"/>
                <a:ea typeface="Open Sans"/>
              </a:rPr>
              <a:t>BraTS 2023 dataset with 1251 images in each class (T1, T1c, T2, FLAIR, and Masks).</a:t>
            </a:r>
            <a:endParaRPr b="0" lang="en-US" sz="1300" spc="-1" strike="noStrike">
              <a:solidFill>
                <a:srgbClr val="ffffff"/>
              </a:solidFill>
              <a:latin typeface="Arial"/>
            </a:endParaRPr>
          </a:p>
          <a:p>
            <a:pPr marL="457200" indent="-311040">
              <a:lnSpc>
                <a:spcPct val="115000"/>
              </a:lnSpc>
              <a:buClr>
                <a:srgbClr val="ffffff"/>
              </a:buClr>
              <a:buFont typeface="Open Sans"/>
              <a:buChar char="●"/>
              <a:tabLst>
                <a:tab algn="l" pos="0"/>
              </a:tabLst>
            </a:pPr>
            <a:r>
              <a:rPr b="0" lang="en" sz="1300" spc="-1" strike="noStrike">
                <a:solidFill>
                  <a:schemeClr val="lt1"/>
                </a:solidFill>
                <a:latin typeface="Open Sans"/>
                <a:ea typeface="Open Sans"/>
              </a:rPr>
              <a:t>Excluded T1 images for segmentation.</a:t>
            </a:r>
            <a:endParaRPr b="0" lang="en-US" sz="1300" spc="-1" strike="noStrike">
              <a:solidFill>
                <a:srgbClr val="ffffff"/>
              </a:solidFill>
              <a:latin typeface="Arial"/>
            </a:endParaRPr>
          </a:p>
          <a:p>
            <a:pPr marL="457200" indent="-311040">
              <a:lnSpc>
                <a:spcPct val="115000"/>
              </a:lnSpc>
              <a:buClr>
                <a:srgbClr val="ffffff"/>
              </a:buClr>
              <a:buFont typeface="Open Sans"/>
              <a:buChar char="●"/>
              <a:tabLst>
                <a:tab algn="l" pos="0"/>
              </a:tabLst>
            </a:pPr>
            <a:r>
              <a:rPr b="0" lang="en" sz="1300" spc="-1" strike="noStrike">
                <a:solidFill>
                  <a:schemeClr val="lt1"/>
                </a:solidFill>
                <a:latin typeface="Open Sans"/>
                <a:ea typeface="Open Sans"/>
              </a:rPr>
              <a:t>Combined T1c, T2, and FLAIR images into one volume.</a:t>
            </a:r>
            <a:endParaRPr b="0" lang="en-US" sz="1300" spc="-1" strike="noStrike">
              <a:solidFill>
                <a:srgbClr val="ffffff"/>
              </a:solidFill>
              <a:latin typeface="Arial"/>
            </a:endParaRPr>
          </a:p>
          <a:p>
            <a:pPr>
              <a:lnSpc>
                <a:spcPct val="115000"/>
              </a:lnSpc>
              <a:spcBef>
                <a:spcPts val="1199"/>
              </a:spcBef>
              <a:tabLst>
                <a:tab algn="l" pos="0"/>
              </a:tabLst>
            </a:pPr>
            <a:r>
              <a:rPr b="0" lang="en" sz="1300" spc="-1" strike="noStrike">
                <a:solidFill>
                  <a:schemeClr val="lt1"/>
                </a:solidFill>
                <a:latin typeface="Open Sans"/>
                <a:ea typeface="Open Sans"/>
              </a:rPr>
              <a:t>Conversion to 2D Arrays</a:t>
            </a:r>
            <a:endParaRPr b="0" lang="en-US" sz="1300" spc="-1" strike="noStrike">
              <a:solidFill>
                <a:srgbClr val="ffffff"/>
              </a:solidFill>
              <a:latin typeface="Arial"/>
            </a:endParaRPr>
          </a:p>
          <a:p>
            <a:pPr marL="457200" indent="-311040">
              <a:lnSpc>
                <a:spcPct val="115000"/>
              </a:lnSpc>
              <a:spcBef>
                <a:spcPts val="1199"/>
              </a:spcBef>
              <a:buClr>
                <a:srgbClr val="ffffff"/>
              </a:buClr>
              <a:buFont typeface="Open Sans"/>
              <a:buChar char="●"/>
              <a:tabLst>
                <a:tab algn="l" pos="0"/>
              </a:tabLst>
            </a:pPr>
            <a:r>
              <a:rPr b="0" lang="en" sz="1300" spc="-1" strike="noStrike">
                <a:solidFill>
                  <a:schemeClr val="lt1"/>
                </a:solidFill>
                <a:latin typeface="Open Sans"/>
                <a:ea typeface="Open Sans"/>
              </a:rPr>
              <a:t>Original 3D images (240x240x155) were converted into 2D arrays.</a:t>
            </a:r>
            <a:endParaRPr b="0" lang="en-US" sz="1300" spc="-1" strike="noStrike">
              <a:solidFill>
                <a:srgbClr val="ffffff"/>
              </a:solidFill>
              <a:latin typeface="Arial"/>
            </a:endParaRPr>
          </a:p>
          <a:p>
            <a:pPr marL="457200" indent="-311040">
              <a:lnSpc>
                <a:spcPct val="115000"/>
              </a:lnSpc>
              <a:buClr>
                <a:srgbClr val="ffffff"/>
              </a:buClr>
              <a:buFont typeface="Open Sans"/>
              <a:buChar char="●"/>
              <a:tabLst>
                <a:tab algn="l" pos="0"/>
              </a:tabLst>
            </a:pPr>
            <a:r>
              <a:rPr b="0" lang="en" sz="1300" spc="-1" strike="noStrike">
                <a:solidFill>
                  <a:schemeClr val="lt1"/>
                </a:solidFill>
                <a:latin typeface="Open Sans"/>
                <a:ea typeface="Open Sans"/>
              </a:rPr>
              <a:t>Each row of the 2D array represented a 3D pixel or voxel.</a:t>
            </a:r>
            <a:endParaRPr b="0" lang="en-US" sz="1300" spc="-1" strike="noStrike">
              <a:solidFill>
                <a:srgbClr val="ffffff"/>
              </a:solidFill>
              <a:latin typeface="Arial"/>
            </a:endParaRPr>
          </a:p>
          <a:p>
            <a:pPr marL="457200" indent="-311040">
              <a:lnSpc>
                <a:spcPct val="115000"/>
              </a:lnSpc>
              <a:buClr>
                <a:srgbClr val="ffffff"/>
              </a:buClr>
              <a:buFont typeface="Open Sans"/>
              <a:buChar char="●"/>
              <a:tabLst>
                <a:tab algn="l" pos="0"/>
              </a:tabLst>
            </a:pPr>
            <a:r>
              <a:rPr b="0" lang="en" sz="1300" spc="-1" strike="noStrike">
                <a:solidFill>
                  <a:schemeClr val="lt1"/>
                </a:solidFill>
                <a:latin typeface="Open Sans"/>
                <a:ea typeface="Open Sans"/>
              </a:rPr>
              <a:t>Resulting in three channels: T1 contrasted, T2, and FLAIR.</a:t>
            </a:r>
            <a:endParaRPr b="0" lang="en-US" sz="1300" spc="-1" strike="noStrike">
              <a:solidFill>
                <a:srgbClr val="ffffff"/>
              </a:solidFill>
              <a:latin typeface="Arial"/>
            </a:endParaRPr>
          </a:p>
          <a:p>
            <a:pPr>
              <a:lnSpc>
                <a:spcPct val="115000"/>
              </a:lnSpc>
              <a:spcBef>
                <a:spcPts val="1199"/>
              </a:spcBef>
              <a:tabLst>
                <a:tab algn="l" pos="0"/>
              </a:tabLst>
            </a:pPr>
            <a:r>
              <a:rPr b="0" lang="en" sz="1300" spc="-1" strike="noStrike">
                <a:solidFill>
                  <a:schemeClr val="lt1"/>
                </a:solidFill>
                <a:latin typeface="Open Sans"/>
                <a:ea typeface="Open Sans"/>
              </a:rPr>
              <a:t>Normalization</a:t>
            </a:r>
            <a:endParaRPr b="0" lang="en-US" sz="1300" spc="-1" strike="noStrike">
              <a:solidFill>
                <a:srgbClr val="ffffff"/>
              </a:solidFill>
              <a:latin typeface="Arial"/>
            </a:endParaRPr>
          </a:p>
          <a:p>
            <a:pPr marL="457200" indent="-311040">
              <a:lnSpc>
                <a:spcPct val="115000"/>
              </a:lnSpc>
              <a:spcBef>
                <a:spcPts val="1199"/>
              </a:spcBef>
              <a:buClr>
                <a:srgbClr val="ffffff"/>
              </a:buClr>
              <a:buFont typeface="Open Sans"/>
              <a:buChar char="●"/>
              <a:tabLst>
                <a:tab algn="l" pos="0"/>
              </a:tabLst>
            </a:pPr>
            <a:r>
              <a:rPr b="0" lang="en" sz="1300" spc="-1" strike="noStrike">
                <a:solidFill>
                  <a:schemeClr val="lt1"/>
                </a:solidFill>
                <a:latin typeface="Open Sans"/>
                <a:ea typeface="Open Sans"/>
              </a:rPr>
              <a:t>Normalization applied to each pixel independently.</a:t>
            </a:r>
            <a:endParaRPr b="0" lang="en-US" sz="1300" spc="-1" strike="noStrike">
              <a:solidFill>
                <a:srgbClr val="ffffff"/>
              </a:solidFill>
              <a:latin typeface="Arial"/>
            </a:endParaRPr>
          </a:p>
          <a:p>
            <a:pPr marL="457200" indent="-311040">
              <a:lnSpc>
                <a:spcPct val="115000"/>
              </a:lnSpc>
              <a:buClr>
                <a:srgbClr val="ffffff"/>
              </a:buClr>
              <a:buFont typeface="Open Sans"/>
              <a:buChar char="●"/>
              <a:tabLst>
                <a:tab algn="l" pos="0"/>
              </a:tabLst>
            </a:pPr>
            <a:r>
              <a:rPr b="0" lang="en" sz="1300" spc="-1" strike="noStrike">
                <a:solidFill>
                  <a:schemeClr val="lt1"/>
                </a:solidFill>
                <a:latin typeface="Open Sans"/>
                <a:ea typeface="Open Sans"/>
              </a:rPr>
              <a:t>Pixel values ranged from 0 to 1 for computational efficiency.</a:t>
            </a:r>
            <a:endParaRPr b="0" lang="en-US" sz="1300" spc="-1" strike="noStrike">
              <a:solidFill>
                <a:srgbClr val="ffffff"/>
              </a:solidFill>
              <a:latin typeface="Arial"/>
            </a:endParaRPr>
          </a:p>
          <a:p>
            <a:pPr marL="457200" indent="-311040">
              <a:lnSpc>
                <a:spcPct val="115000"/>
              </a:lnSpc>
              <a:buClr>
                <a:srgbClr val="ffffff"/>
              </a:buClr>
              <a:buFont typeface="Open Sans"/>
              <a:buChar char="●"/>
              <a:tabLst>
                <a:tab algn="l" pos="0"/>
              </a:tabLst>
            </a:pPr>
            <a:r>
              <a:rPr b="0" lang="en" sz="1300" spc="-1" strike="noStrike">
                <a:solidFill>
                  <a:schemeClr val="lt1"/>
                </a:solidFill>
                <a:latin typeface="Open Sans"/>
                <a:ea typeface="Open Sans"/>
              </a:rPr>
              <a:t>Images were then reverted to their original shape (240x240x155).</a:t>
            </a:r>
            <a:endParaRPr b="0" lang="en-US" sz="1300" spc="-1" strike="noStrike">
              <a:solidFill>
                <a:srgbClr val="ffffff"/>
              </a:solidFill>
              <a:latin typeface="Arial"/>
            </a:endParaRPr>
          </a:p>
          <a:p>
            <a:pPr>
              <a:lnSpc>
                <a:spcPct val="115000"/>
              </a:lnSpc>
              <a:spcBef>
                <a:spcPts val="1199"/>
              </a:spcBef>
              <a:tabLst>
                <a:tab algn="l" pos="0"/>
              </a:tabLst>
            </a:pPr>
            <a:endParaRPr b="0" lang="en-US" sz="1100" spc="-1" strike="noStrike">
              <a:solidFill>
                <a:srgbClr val="ffffff"/>
              </a:solidFill>
              <a:latin typeface="Arial"/>
            </a:endParaRPr>
          </a:p>
          <a:p>
            <a:pPr>
              <a:lnSpc>
                <a:spcPct val="100000"/>
              </a:lnSpc>
              <a:spcBef>
                <a:spcPts val="1199"/>
              </a:spcBef>
              <a:tabLst>
                <a:tab algn="l" pos="0"/>
              </a:tabLst>
            </a:pPr>
            <a:endParaRPr b="0" lang="en-US" sz="1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91824"/>
        </a:solidFill>
      </p:bgPr>
    </p:bg>
    <p:spTree>
      <p:nvGrpSpPr>
        <p:cNvPr id="1" name=""/>
        <p:cNvGrpSpPr/>
        <p:nvPr/>
      </p:nvGrpSpPr>
      <p:grpSpPr>
        <a:xfrm>
          <a:off x="0" y="0"/>
          <a:ext cx="0" cy="0"/>
          <a:chOff x="0" y="0"/>
          <a:chExt cx="0" cy="0"/>
        </a:xfrm>
      </p:grpSpPr>
      <p:sp>
        <p:nvSpPr>
          <p:cNvPr id="115" name="Google Shape;131;p8"/>
          <p:cNvSpPr/>
          <p:nvPr/>
        </p:nvSpPr>
        <p:spPr>
          <a:xfrm>
            <a:off x="2431800" y="50760"/>
            <a:ext cx="4151160" cy="939600"/>
          </a:xfrm>
          <a:prstGeom prst="rect">
            <a:avLst/>
          </a:prstGeom>
          <a:noFill/>
          <a:ln w="0">
            <a:noFill/>
          </a:ln>
        </p:spPr>
        <p:style>
          <a:lnRef idx="0"/>
          <a:fillRef idx="0"/>
          <a:effectRef idx="0"/>
          <a:fontRef idx="minor"/>
        </p:style>
        <p:txBody>
          <a:bodyPr tIns="91440" bIns="91440" anchor="t">
            <a:noAutofit/>
          </a:bodyPr>
          <a:p>
            <a:pPr algn="ctr">
              <a:lnSpc>
                <a:spcPct val="100000"/>
              </a:lnSpc>
              <a:tabLst>
                <a:tab algn="l" pos="0"/>
              </a:tabLst>
            </a:pPr>
            <a:r>
              <a:rPr b="1" lang="en" sz="3600" spc="-1" strike="noStrike">
                <a:solidFill>
                  <a:schemeClr val="lt1"/>
                </a:solidFill>
                <a:latin typeface="PT Sans Narrow"/>
                <a:ea typeface="PT Sans Narrow"/>
              </a:rPr>
              <a:t>Data pre-processing</a:t>
            </a:r>
            <a:endParaRPr b="0" lang="en-US" sz="3600" spc="-1" strike="noStrike">
              <a:solidFill>
                <a:srgbClr val="ffffff"/>
              </a:solidFill>
              <a:latin typeface="Arial"/>
            </a:endParaRPr>
          </a:p>
        </p:txBody>
      </p:sp>
      <p:sp>
        <p:nvSpPr>
          <p:cNvPr id="116" name="Google Shape;132;p8"/>
          <p:cNvSpPr/>
          <p:nvPr/>
        </p:nvSpPr>
        <p:spPr>
          <a:xfrm>
            <a:off x="1443600" y="712080"/>
            <a:ext cx="7586280" cy="1050480"/>
          </a:xfrm>
          <a:prstGeom prst="rect">
            <a:avLst/>
          </a:prstGeom>
          <a:noFill/>
          <a:ln w="0">
            <a:noFill/>
          </a:ln>
        </p:spPr>
        <p:style>
          <a:lnRef idx="0"/>
          <a:fillRef idx="0"/>
          <a:effectRef idx="0"/>
          <a:fontRef idx="minor"/>
        </p:style>
        <p:txBody>
          <a:bodyPr tIns="91440" bIns="91440" anchor="t">
            <a:noAutofit/>
          </a:bodyPr>
          <a:p>
            <a:pPr>
              <a:lnSpc>
                <a:spcPct val="115000"/>
              </a:lnSpc>
              <a:spcBef>
                <a:spcPts val="1199"/>
              </a:spcBef>
              <a:tabLst>
                <a:tab algn="l" pos="0"/>
              </a:tabLst>
            </a:pPr>
            <a:r>
              <a:rPr b="0" lang="en" sz="1300" spc="-1" strike="noStrike">
                <a:solidFill>
                  <a:schemeClr val="lt1"/>
                </a:solidFill>
                <a:latin typeface="Open Sans"/>
                <a:ea typeface="Open Sans"/>
              </a:rPr>
              <a:t>Cropping</a:t>
            </a:r>
            <a:endParaRPr b="0" lang="en-US" sz="1300" spc="-1" strike="noStrike">
              <a:solidFill>
                <a:srgbClr val="ffffff"/>
              </a:solidFill>
              <a:latin typeface="Arial"/>
            </a:endParaRPr>
          </a:p>
          <a:p>
            <a:pPr marL="457200" indent="-311040">
              <a:lnSpc>
                <a:spcPct val="115000"/>
              </a:lnSpc>
              <a:spcBef>
                <a:spcPts val="1199"/>
              </a:spcBef>
              <a:buClr>
                <a:srgbClr val="ffffff"/>
              </a:buClr>
              <a:buFont typeface="Open Sans"/>
              <a:buChar char="●"/>
              <a:tabLst>
                <a:tab algn="l" pos="0"/>
              </a:tabLst>
            </a:pPr>
            <a:r>
              <a:rPr b="0" lang="en" sz="1300" spc="-1" strike="noStrike">
                <a:solidFill>
                  <a:schemeClr val="lt1"/>
                </a:solidFill>
                <a:latin typeface="Open Sans"/>
                <a:ea typeface="Open Sans"/>
              </a:rPr>
              <a:t>Combined images were cropped and resized to 128x128x128x3.</a:t>
            </a:r>
            <a:endParaRPr b="0" lang="en-US" sz="1300" spc="-1" strike="noStrike">
              <a:solidFill>
                <a:srgbClr val="ffffff"/>
              </a:solidFill>
              <a:latin typeface="Arial"/>
            </a:endParaRPr>
          </a:p>
          <a:p>
            <a:pPr marL="457200" indent="-311040">
              <a:lnSpc>
                <a:spcPct val="115000"/>
              </a:lnSpc>
              <a:buClr>
                <a:srgbClr val="ffffff"/>
              </a:buClr>
              <a:buFont typeface="Open Sans"/>
              <a:buChar char="●"/>
              <a:tabLst>
                <a:tab algn="l" pos="0"/>
              </a:tabLst>
            </a:pPr>
            <a:r>
              <a:rPr b="0" lang="en" sz="1300" spc="-1" strike="noStrike">
                <a:solidFill>
                  <a:schemeClr val="lt1"/>
                </a:solidFill>
                <a:latin typeface="Open Sans"/>
                <a:ea typeface="Open Sans"/>
              </a:rPr>
              <a:t>Reducing computational complexity and focusing on relevant brain regions.</a:t>
            </a:r>
            <a:endParaRPr b="0" lang="en-US" sz="1300" spc="-1" strike="noStrike">
              <a:solidFill>
                <a:srgbClr val="ffffff"/>
              </a:solidFill>
              <a:latin typeface="Arial"/>
            </a:endParaRPr>
          </a:p>
          <a:p>
            <a:pPr>
              <a:lnSpc>
                <a:spcPct val="115000"/>
              </a:lnSpc>
              <a:spcBef>
                <a:spcPts val="1199"/>
              </a:spcBef>
              <a:tabLst>
                <a:tab algn="l" pos="0"/>
              </a:tabLst>
            </a:pPr>
            <a:endParaRPr b="0" lang="en-US" sz="1300" spc="-1" strike="noStrike">
              <a:solidFill>
                <a:srgbClr val="ffffff"/>
              </a:solidFill>
              <a:latin typeface="Arial"/>
            </a:endParaRPr>
          </a:p>
          <a:p>
            <a:pPr>
              <a:lnSpc>
                <a:spcPct val="115000"/>
              </a:lnSpc>
              <a:spcBef>
                <a:spcPts val="1199"/>
              </a:spcBef>
              <a:tabLst>
                <a:tab algn="l" pos="0"/>
              </a:tabLst>
            </a:pPr>
            <a:endParaRPr b="0" lang="en-US" sz="1100" spc="-1" strike="noStrike">
              <a:solidFill>
                <a:srgbClr val="ffffff"/>
              </a:solidFill>
              <a:latin typeface="Arial"/>
            </a:endParaRPr>
          </a:p>
          <a:p>
            <a:pPr>
              <a:lnSpc>
                <a:spcPct val="100000"/>
              </a:lnSpc>
              <a:spcBef>
                <a:spcPts val="1199"/>
              </a:spcBef>
              <a:tabLst>
                <a:tab algn="l" pos="0"/>
              </a:tabLst>
            </a:pPr>
            <a:endParaRPr b="0" lang="en-US" sz="1400" spc="-1" strike="noStrike">
              <a:solidFill>
                <a:srgbClr val="ffffff"/>
              </a:solidFill>
              <a:latin typeface="Arial"/>
            </a:endParaRPr>
          </a:p>
        </p:txBody>
      </p:sp>
      <p:pic>
        <p:nvPicPr>
          <p:cNvPr id="117" name="Google Shape;133;p8" descr=""/>
          <p:cNvPicPr/>
          <p:nvPr/>
        </p:nvPicPr>
        <p:blipFill>
          <a:blip r:embed="rId1"/>
          <a:stretch/>
        </p:blipFill>
        <p:spPr>
          <a:xfrm>
            <a:off x="2722680" y="1907280"/>
            <a:ext cx="3569400" cy="285048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TotalTime>
  <Application>LibreOffice/7.6.4.1$Windows_X86_64 LibreOffice_project/e19e193f88cd6c0525a17fb7a176ed8e6a3e2aa1</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2024-04-30T23:49:03Z</dcterms:modified>
  <cp:revision>1</cp:revision>
  <dc:subject/>
  <dc:title/>
</cp:coreProperties>
</file>