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2D91B3-0F14-480E-9AFB-F1280C9569AD}" v="35" dt="2023-11-19T06:12:02.7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11/18/2023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ea typeface="+mj-lt"/>
                <a:cs typeface="+mj-lt"/>
              </a:rPr>
              <a:t>Cost-Effective Data Placement in Edge Storage Systems With Erasure Code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85EF4-9C8C-7F36-41E4-0D350CDBE5E9}"/>
              </a:ext>
            </a:extLst>
          </p:cNvPr>
          <p:cNvSpPr>
            <a:spLocks noGrp="1"/>
          </p:cNvSpPr>
          <p:nvPr>
            <p:ph type="title"/>
          </p:nvPr>
        </p:nvSpPr>
        <p:spPr/>
        <p:txBody>
          <a:bodyPr/>
          <a:lstStyle/>
          <a:p>
            <a:r>
              <a:rPr lang="en-US" dirty="0">
                <a:ea typeface="+mj-lt"/>
                <a:cs typeface="+mj-lt"/>
              </a:rPr>
              <a:t>Introduction</a:t>
            </a:r>
            <a:endParaRPr lang="en-US" dirty="0"/>
          </a:p>
        </p:txBody>
      </p:sp>
      <p:sp>
        <p:nvSpPr>
          <p:cNvPr id="3" name="Content Placeholder 2">
            <a:extLst>
              <a:ext uri="{FF2B5EF4-FFF2-40B4-BE49-F238E27FC236}">
                <a16:creationId xmlns:a16="http://schemas.microsoft.com/office/drawing/2014/main" id="{DA0026F2-6B37-E90C-21B9-7F6FFA6596E2}"/>
              </a:ext>
            </a:extLst>
          </p:cNvPr>
          <p:cNvSpPr>
            <a:spLocks noGrp="1"/>
          </p:cNvSpPr>
          <p:nvPr>
            <p:ph idx="1"/>
          </p:nvPr>
        </p:nvSpPr>
        <p:spPr/>
        <p:txBody>
          <a:bodyPr vert="horz" lIns="91440" tIns="45720" rIns="91440" bIns="45720" rtlCol="0" anchor="t">
            <a:normAutofit/>
          </a:bodyPr>
          <a:lstStyle/>
          <a:p>
            <a:r>
              <a:rPr lang="en-US" dirty="0">
                <a:ea typeface="+mn-lt"/>
                <a:cs typeface="+mn-lt"/>
              </a:rPr>
              <a:t>In today's world, data is being generated at an unprecedented rate, and it is becoming increasingly important to store and process it efficiently. Edge storage systems with erasure code have emerged as a promising solution to address this challenge. By distributing data across multiple nodes in the network, these systems can provide high availability and fault tolerance while reducing the cost of storage. In this presentation, we will explore the topic of cost-effective data placement in edge storage systems with erasure code, and discuss the benefits and challenges of this approach</a:t>
            </a:r>
            <a:endParaRPr lang="en-US" dirty="0"/>
          </a:p>
        </p:txBody>
      </p:sp>
    </p:spTree>
    <p:extLst>
      <p:ext uri="{BB962C8B-B14F-4D97-AF65-F5344CB8AC3E}">
        <p14:creationId xmlns:p14="http://schemas.microsoft.com/office/powerpoint/2010/main" val="1701140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5A9FF-2D89-AAEC-A464-17D02EFA7A7F}"/>
              </a:ext>
            </a:extLst>
          </p:cNvPr>
          <p:cNvSpPr>
            <a:spLocks noGrp="1"/>
          </p:cNvSpPr>
          <p:nvPr>
            <p:ph type="title"/>
          </p:nvPr>
        </p:nvSpPr>
        <p:spPr/>
        <p:txBody>
          <a:bodyPr/>
          <a:lstStyle/>
          <a:p>
            <a:r>
              <a:rPr lang="en-US" dirty="0">
                <a:ea typeface="+mj-lt"/>
                <a:cs typeface="+mj-lt"/>
              </a:rPr>
              <a:t>Background and Motivation</a:t>
            </a:r>
            <a:endParaRPr lang="en-US" dirty="0"/>
          </a:p>
        </p:txBody>
      </p:sp>
      <p:sp>
        <p:nvSpPr>
          <p:cNvPr id="3" name="Content Placeholder 2">
            <a:extLst>
              <a:ext uri="{FF2B5EF4-FFF2-40B4-BE49-F238E27FC236}">
                <a16:creationId xmlns:a16="http://schemas.microsoft.com/office/drawing/2014/main" id="{C1F9082D-079E-5885-B30F-2609C6CD4ADF}"/>
              </a:ext>
            </a:extLst>
          </p:cNvPr>
          <p:cNvSpPr>
            <a:spLocks noGrp="1"/>
          </p:cNvSpPr>
          <p:nvPr>
            <p:ph idx="1"/>
          </p:nvPr>
        </p:nvSpPr>
        <p:spPr/>
        <p:txBody>
          <a:bodyPr vert="horz" lIns="91440" tIns="45720" rIns="91440" bIns="45720" rtlCol="0" anchor="t">
            <a:normAutofit/>
          </a:bodyPr>
          <a:lstStyle/>
          <a:p>
            <a:r>
              <a:rPr lang="en-US" dirty="0">
                <a:ea typeface="+mn-lt"/>
                <a:cs typeface="+mn-lt"/>
              </a:rPr>
              <a:t>Edge storage systems are becoming increasingly popular due to the growth of IoT devices and the need for real-time data processing. However, these systems face challenges in terms of cost-effective data placement and management. Erasure code has shown promise in addressing these challenges, but there is still a need for further research and optimization to fully realize its potential.</a:t>
            </a:r>
            <a:endParaRPr lang="en-US" dirty="0"/>
          </a:p>
        </p:txBody>
      </p:sp>
    </p:spTree>
    <p:extLst>
      <p:ext uri="{BB962C8B-B14F-4D97-AF65-F5344CB8AC3E}">
        <p14:creationId xmlns:p14="http://schemas.microsoft.com/office/powerpoint/2010/main" val="726268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F2BE-97D2-D98B-5ED1-2EA0F4C2D272}"/>
              </a:ext>
            </a:extLst>
          </p:cNvPr>
          <p:cNvSpPr>
            <a:spLocks noGrp="1"/>
          </p:cNvSpPr>
          <p:nvPr>
            <p:ph type="title"/>
          </p:nvPr>
        </p:nvSpPr>
        <p:spPr/>
        <p:txBody>
          <a:bodyPr/>
          <a:lstStyle/>
          <a:p>
            <a:r>
              <a:rPr lang="en-US" dirty="0">
                <a:ea typeface="+mj-lt"/>
                <a:cs typeface="+mj-lt"/>
              </a:rPr>
              <a:t>Related Work</a:t>
            </a:r>
            <a:endParaRPr lang="en-US" dirty="0"/>
          </a:p>
        </p:txBody>
      </p:sp>
      <p:sp>
        <p:nvSpPr>
          <p:cNvPr id="3" name="Content Placeholder 2">
            <a:extLst>
              <a:ext uri="{FF2B5EF4-FFF2-40B4-BE49-F238E27FC236}">
                <a16:creationId xmlns:a16="http://schemas.microsoft.com/office/drawing/2014/main" id="{EC419C92-4154-0C1A-3AB5-5447644E82BC}"/>
              </a:ext>
            </a:extLst>
          </p:cNvPr>
          <p:cNvSpPr>
            <a:spLocks noGrp="1"/>
          </p:cNvSpPr>
          <p:nvPr>
            <p:ph idx="1"/>
          </p:nvPr>
        </p:nvSpPr>
        <p:spPr/>
        <p:txBody>
          <a:bodyPr vert="horz" lIns="91440" tIns="45720" rIns="91440" bIns="45720" rtlCol="0" anchor="t">
            <a:normAutofit/>
          </a:bodyPr>
          <a:lstStyle/>
          <a:p>
            <a:r>
              <a:rPr lang="en-US" dirty="0" err="1"/>
              <a:t>EdgeFS</a:t>
            </a:r>
            <a:endParaRPr lang="en-US" dirty="0" err="1">
              <a:ea typeface="Calibri" panose="020F0502020204030204"/>
              <a:cs typeface="Calibri" panose="020F0502020204030204"/>
            </a:endParaRPr>
          </a:p>
          <a:p>
            <a:r>
              <a:rPr lang="en-US" dirty="0" err="1">
                <a:ea typeface="+mn-lt"/>
                <a:cs typeface="+mn-lt"/>
              </a:rPr>
              <a:t>EdgeFS</a:t>
            </a:r>
            <a:r>
              <a:rPr lang="en-US" dirty="0">
                <a:ea typeface="+mn-lt"/>
                <a:cs typeface="+mn-lt"/>
              </a:rPr>
              <a:t> is a distributed storage system designed for edge computing environments. It uses erasure coding to provide fault tolerance and reduce storage overhead. </a:t>
            </a:r>
            <a:r>
              <a:rPr lang="en-US" dirty="0" err="1">
                <a:ea typeface="+mn-lt"/>
                <a:cs typeface="+mn-lt"/>
              </a:rPr>
              <a:t>EdgeFS</a:t>
            </a:r>
            <a:r>
              <a:rPr lang="en-US" dirty="0">
                <a:ea typeface="+mn-lt"/>
                <a:cs typeface="+mn-lt"/>
              </a:rPr>
              <a:t> also incorporates data placement algorithms to optimize data locality and minimize network traffic. However, it does not take into account the cost of data placement and may not be suitable for cost-sensitive applications.</a:t>
            </a:r>
            <a:endParaRPr lang="en-US" dirty="0"/>
          </a:p>
          <a:p>
            <a:endParaRPr lang="en-US" dirty="0">
              <a:ea typeface="Calibri"/>
              <a:cs typeface="Calibri"/>
            </a:endParaRPr>
          </a:p>
        </p:txBody>
      </p:sp>
    </p:spTree>
    <p:extLst>
      <p:ext uri="{BB962C8B-B14F-4D97-AF65-F5344CB8AC3E}">
        <p14:creationId xmlns:p14="http://schemas.microsoft.com/office/powerpoint/2010/main" val="2977696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EC94-A435-7A41-B140-238D19BE577B}"/>
              </a:ext>
            </a:extLst>
          </p:cNvPr>
          <p:cNvSpPr>
            <a:spLocks noGrp="1"/>
          </p:cNvSpPr>
          <p:nvPr>
            <p:ph type="title"/>
          </p:nvPr>
        </p:nvSpPr>
        <p:spPr/>
        <p:txBody>
          <a:bodyPr/>
          <a:lstStyle/>
          <a:p>
            <a:r>
              <a:rPr lang="en-US" dirty="0">
                <a:ea typeface="+mj-lt"/>
                <a:cs typeface="+mj-lt"/>
              </a:rPr>
              <a:t>System Model</a:t>
            </a:r>
            <a:endParaRPr lang="en-US" dirty="0"/>
          </a:p>
        </p:txBody>
      </p:sp>
      <p:sp>
        <p:nvSpPr>
          <p:cNvPr id="3" name="Content Placeholder 2">
            <a:extLst>
              <a:ext uri="{FF2B5EF4-FFF2-40B4-BE49-F238E27FC236}">
                <a16:creationId xmlns:a16="http://schemas.microsoft.com/office/drawing/2014/main" id="{AF61D6D8-4831-EDA3-A188-0A85ACA58932}"/>
              </a:ext>
            </a:extLst>
          </p:cNvPr>
          <p:cNvSpPr>
            <a:spLocks noGrp="1"/>
          </p:cNvSpPr>
          <p:nvPr>
            <p:ph idx="1"/>
          </p:nvPr>
        </p:nvSpPr>
        <p:spPr/>
        <p:txBody>
          <a:bodyPr vert="horz" lIns="91440" tIns="45720" rIns="91440" bIns="45720" rtlCol="0" anchor="t">
            <a:normAutofit/>
          </a:bodyPr>
          <a:lstStyle/>
          <a:p>
            <a:r>
              <a:rPr lang="en-US" dirty="0">
                <a:ea typeface="+mn-lt"/>
                <a:cs typeface="+mn-lt"/>
              </a:rPr>
              <a:t>The system model used in this research focuses on cost-effective data placement in edge storage systems with erasure code. The system consists of edge devices, a central controller, and a cloud storage system.</a:t>
            </a:r>
          </a:p>
          <a:p>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434637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7F6C6-FA88-BC07-7775-B6DCE5E0A539}"/>
              </a:ext>
            </a:extLst>
          </p:cNvPr>
          <p:cNvSpPr>
            <a:spLocks noGrp="1"/>
          </p:cNvSpPr>
          <p:nvPr>
            <p:ph type="title"/>
          </p:nvPr>
        </p:nvSpPr>
        <p:spPr/>
        <p:txBody>
          <a:bodyPr/>
          <a:lstStyle/>
          <a:p>
            <a:r>
              <a:rPr lang="en-US" dirty="0">
                <a:ea typeface="+mj-lt"/>
                <a:cs typeface="+mj-lt"/>
              </a:rPr>
              <a:t>Proposed Methodology</a:t>
            </a:r>
            <a:endParaRPr lang="en-US" dirty="0"/>
          </a:p>
        </p:txBody>
      </p:sp>
      <p:sp>
        <p:nvSpPr>
          <p:cNvPr id="3" name="Content Placeholder 2">
            <a:extLst>
              <a:ext uri="{FF2B5EF4-FFF2-40B4-BE49-F238E27FC236}">
                <a16:creationId xmlns:a16="http://schemas.microsoft.com/office/drawing/2014/main" id="{5AC64A91-E15B-7834-CE6E-C04091FEDDEB}"/>
              </a:ext>
            </a:extLst>
          </p:cNvPr>
          <p:cNvSpPr>
            <a:spLocks noGrp="1"/>
          </p:cNvSpPr>
          <p:nvPr>
            <p:ph idx="1"/>
          </p:nvPr>
        </p:nvSpPr>
        <p:spPr/>
        <p:txBody>
          <a:bodyPr vert="horz" lIns="91440" tIns="45720" rIns="91440" bIns="45720" rtlCol="0" anchor="t">
            <a:normAutofit fontScale="85000" lnSpcReduction="20000"/>
          </a:bodyPr>
          <a:lstStyle/>
          <a:p>
            <a:r>
              <a:rPr lang="en-US" dirty="0">
                <a:ea typeface="+mn-lt"/>
                <a:cs typeface="+mn-lt"/>
              </a:rPr>
              <a:t>Our proposed methodology for cost-effective data placement in edge storage systems with erasure code involves a hybrid approach that combines both static and dynamic data placement strategies.</a:t>
            </a:r>
            <a:endParaRPr lang="en-US" dirty="0">
              <a:ea typeface="Calibri" panose="020F0502020204030204"/>
              <a:cs typeface="Calibri" panose="020F0502020204030204"/>
            </a:endParaRPr>
          </a:p>
          <a:p>
            <a:r>
              <a:rPr lang="en-US" dirty="0">
                <a:ea typeface="+mn-lt"/>
                <a:cs typeface="+mn-lt"/>
              </a:rPr>
              <a:t>Static data placement is used for frequently accessed data that remains stable over time. This data is placed on the edge nodes with the highest storage capacity and reliability. On the other hand, dynamic data placement is used for data that changes frequently and is less frequently accessed. This data is placed on multiple edge nodes using erasure code to ensure reliability and availability while minimizing storage costs.</a:t>
            </a:r>
            <a:endParaRPr lang="en-US" dirty="0"/>
          </a:p>
          <a:p>
            <a:r>
              <a:rPr lang="en-US" dirty="0">
                <a:ea typeface="+mn-lt"/>
                <a:cs typeface="+mn-lt"/>
              </a:rPr>
              <a:t>Our approach also takes into account the network topology and traffic patterns to optimize data placement and minimize data transfer costs. By combining static and dynamic data placement strategies and optimizing data placement based on network topology and traffic patterns, our proposed methodology provides a cost-effective solution for data placement in edge storage systems with erasure code.</a:t>
            </a:r>
            <a:endParaRPr lang="en-US" dirty="0"/>
          </a:p>
          <a:p>
            <a:endParaRPr lang="en-US" dirty="0">
              <a:ea typeface="Calibri"/>
              <a:cs typeface="Calibri"/>
            </a:endParaRPr>
          </a:p>
        </p:txBody>
      </p:sp>
    </p:spTree>
    <p:extLst>
      <p:ext uri="{BB962C8B-B14F-4D97-AF65-F5344CB8AC3E}">
        <p14:creationId xmlns:p14="http://schemas.microsoft.com/office/powerpoint/2010/main" val="3283689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71F89-CF54-B33E-F281-64B7329A91C1}"/>
              </a:ext>
            </a:extLst>
          </p:cNvPr>
          <p:cNvSpPr>
            <a:spLocks noGrp="1"/>
          </p:cNvSpPr>
          <p:nvPr>
            <p:ph type="title"/>
          </p:nvPr>
        </p:nvSpPr>
        <p:spPr/>
        <p:txBody>
          <a:bodyPr/>
          <a:lstStyle/>
          <a:p>
            <a:r>
              <a:rPr lang="en-US" dirty="0">
                <a:ea typeface="+mj-lt"/>
                <a:cs typeface="+mj-lt"/>
              </a:rPr>
              <a:t>Performance Analysis</a:t>
            </a:r>
            <a:endParaRPr lang="en-US" dirty="0"/>
          </a:p>
        </p:txBody>
      </p:sp>
      <p:sp>
        <p:nvSpPr>
          <p:cNvPr id="3" name="Content Placeholder 2">
            <a:extLst>
              <a:ext uri="{FF2B5EF4-FFF2-40B4-BE49-F238E27FC236}">
                <a16:creationId xmlns:a16="http://schemas.microsoft.com/office/drawing/2014/main" id="{CF56F9AF-7432-60A9-DEA8-214674636058}"/>
              </a:ext>
            </a:extLst>
          </p:cNvPr>
          <p:cNvSpPr>
            <a:spLocks noGrp="1"/>
          </p:cNvSpPr>
          <p:nvPr>
            <p:ph idx="1"/>
          </p:nvPr>
        </p:nvSpPr>
        <p:spPr/>
        <p:txBody>
          <a:bodyPr vert="horz" lIns="91440" tIns="45720" rIns="91440" bIns="45720" rtlCol="0" anchor="t">
            <a:normAutofit fontScale="92500" lnSpcReduction="20000"/>
          </a:bodyPr>
          <a:lstStyle/>
          <a:p>
            <a:r>
              <a:rPr lang="en-US" dirty="0">
                <a:ea typeface="+mn-lt"/>
                <a:cs typeface="+mn-lt"/>
              </a:rPr>
              <a:t>Our proposed methodology for cost-effective data placement in edge storage systems with erasure code has been analyzed for its performance. The results show that our approach is highly efficient in terms of storage utilization and data retrieval time.</a:t>
            </a:r>
            <a:endParaRPr lang="en-US" dirty="0">
              <a:ea typeface="Calibri" panose="020F0502020204030204"/>
              <a:cs typeface="Calibri" panose="020F0502020204030204"/>
            </a:endParaRPr>
          </a:p>
          <a:p>
            <a:r>
              <a:rPr lang="en-US" dirty="0"/>
              <a:t>Storage Utilization</a:t>
            </a:r>
            <a:endParaRPr lang="en-US" dirty="0">
              <a:ea typeface="Calibri"/>
              <a:cs typeface="Calibri"/>
            </a:endParaRPr>
          </a:p>
          <a:p>
            <a:r>
              <a:rPr lang="en-US" dirty="0">
                <a:ea typeface="+mn-lt"/>
                <a:cs typeface="+mn-lt"/>
              </a:rPr>
              <a:t>Our approach achieves a high level of storage utilization by distributing the data across multiple nodes in the edge storage system. This ensures that no single node is overloaded with data, which can lead to reduced performance.</a:t>
            </a:r>
            <a:endParaRPr lang="en-US" dirty="0"/>
          </a:p>
          <a:p>
            <a:r>
              <a:rPr lang="en-US" dirty="0"/>
              <a:t>Data Retrieval Time</a:t>
            </a:r>
            <a:endParaRPr lang="en-US" dirty="0">
              <a:ea typeface="Calibri"/>
              <a:cs typeface="Calibri"/>
            </a:endParaRPr>
          </a:p>
          <a:p>
            <a:r>
              <a:rPr lang="en-US" dirty="0">
                <a:ea typeface="+mn-lt"/>
                <a:cs typeface="+mn-lt"/>
              </a:rPr>
              <a:t>Our approach also achieves fast data retrieval times by using erasure code to provide redundancy and recover lost data. This reduces the need for data replication, which can slow down data retrieval times.</a:t>
            </a:r>
            <a:endParaRPr lang="en-US" dirty="0"/>
          </a:p>
          <a:p>
            <a:endParaRPr lang="en-US" dirty="0">
              <a:ea typeface="Calibri"/>
              <a:cs typeface="Calibri"/>
            </a:endParaRPr>
          </a:p>
        </p:txBody>
      </p:sp>
    </p:spTree>
    <p:extLst>
      <p:ext uri="{BB962C8B-B14F-4D97-AF65-F5344CB8AC3E}">
        <p14:creationId xmlns:p14="http://schemas.microsoft.com/office/powerpoint/2010/main" val="132232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E4238-834E-2590-DA43-9FF6D9761217}"/>
              </a:ext>
            </a:extLst>
          </p:cNvPr>
          <p:cNvSpPr>
            <a:spLocks noGrp="1"/>
          </p:cNvSpPr>
          <p:nvPr>
            <p:ph type="title"/>
          </p:nvPr>
        </p:nvSpPr>
        <p:spPr/>
        <p:txBody>
          <a:bodyPr/>
          <a:lstStyle/>
          <a:p>
            <a:r>
              <a:rPr lang="en-US" dirty="0">
                <a:ea typeface="+mj-lt"/>
                <a:cs typeface="+mj-lt"/>
              </a:rPr>
              <a:t>Conclusion and Future Work</a:t>
            </a:r>
            <a:endParaRPr lang="en-US" dirty="0"/>
          </a:p>
        </p:txBody>
      </p:sp>
      <p:sp>
        <p:nvSpPr>
          <p:cNvPr id="3" name="Content Placeholder 2">
            <a:extLst>
              <a:ext uri="{FF2B5EF4-FFF2-40B4-BE49-F238E27FC236}">
                <a16:creationId xmlns:a16="http://schemas.microsoft.com/office/drawing/2014/main" id="{16799FC6-05E8-70F0-9860-01A674766704}"/>
              </a:ext>
            </a:extLst>
          </p:cNvPr>
          <p:cNvSpPr>
            <a:spLocks noGrp="1"/>
          </p:cNvSpPr>
          <p:nvPr>
            <p:ph idx="1"/>
          </p:nvPr>
        </p:nvSpPr>
        <p:spPr/>
        <p:txBody>
          <a:bodyPr vert="horz" lIns="91440" tIns="45720" rIns="91440" bIns="45720" rtlCol="0" anchor="t">
            <a:normAutofit/>
          </a:bodyPr>
          <a:lstStyle/>
          <a:p>
            <a:r>
              <a:rPr lang="en-US" dirty="0">
                <a:ea typeface="+mn-lt"/>
                <a:cs typeface="+mn-lt"/>
              </a:rPr>
              <a:t>In conclusion, our study demonstrates that erasure code based data placement in edge storage systems can significantly reduce storage costs while maintaining data reliability. Our proposed algorithms show promising results and can be further optimized for specific use cases.</a:t>
            </a:r>
            <a:endParaRPr lang="en-US" dirty="0">
              <a:ea typeface="Calibri" panose="020F0502020204030204"/>
              <a:cs typeface="Calibri" panose="020F0502020204030204"/>
            </a:endParaRPr>
          </a:p>
          <a:p>
            <a:r>
              <a:rPr lang="en-US" dirty="0">
                <a:ea typeface="+mn-lt"/>
                <a:cs typeface="+mn-lt"/>
              </a:rPr>
              <a:t>Moving forward, future work in this field should focus on improving the efficiency and scalability of erasure code based data placement algorithms. Additionally, research can explore the use of machine learning and other advanced techniques to optimize data placement and improve performance.</a:t>
            </a:r>
            <a:endParaRPr lang="en-US" dirty="0"/>
          </a:p>
          <a:p>
            <a:endParaRPr lang="en-US" dirty="0">
              <a:ea typeface="Calibri"/>
              <a:cs typeface="Calibri"/>
            </a:endParaRPr>
          </a:p>
        </p:txBody>
      </p:sp>
    </p:spTree>
    <p:extLst>
      <p:ext uri="{BB962C8B-B14F-4D97-AF65-F5344CB8AC3E}">
        <p14:creationId xmlns:p14="http://schemas.microsoft.com/office/powerpoint/2010/main" val="15970871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Cost-Effective Data Placement in Edge Storage Systems With Erasure Code</vt:lpstr>
      <vt:lpstr>Introduction</vt:lpstr>
      <vt:lpstr>Background and Motivation</vt:lpstr>
      <vt:lpstr>Related Work</vt:lpstr>
      <vt:lpstr>System Model</vt:lpstr>
      <vt:lpstr>Proposed Methodology</vt:lpstr>
      <vt:lpstr>Performance Analysis</vt:lpstr>
      <vt:lpstr>Conclusion and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21</cp:revision>
  <dcterms:created xsi:type="dcterms:W3CDTF">2023-11-19T06:04:44Z</dcterms:created>
  <dcterms:modified xsi:type="dcterms:W3CDTF">2023-11-19T06:19:00Z</dcterms:modified>
</cp:coreProperties>
</file>