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FA536-233C-4E59-A132-ACCC8E594A7F}" v="29" dt="2023-11-19T05:37:16.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graphs and numbers in 3D">
            <a:extLst>
              <a:ext uri="{FF2B5EF4-FFF2-40B4-BE49-F238E27FC236}">
                <a16:creationId xmlns:a16="http://schemas.microsoft.com/office/drawing/2014/main" id="{E704F5F5-7E90-39B8-9C39-2FC7F1AB505A}"/>
              </a:ext>
            </a:extLst>
          </p:cNvPr>
          <p:cNvPicPr>
            <a:picLocks noChangeAspect="1"/>
          </p:cNvPicPr>
          <p:nvPr/>
        </p:nvPicPr>
        <p:blipFill rotWithShape="1">
          <a:blip r:embed="rId2">
            <a:alphaModFix amt="50000"/>
          </a:blip>
          <a:srcRect t="7679" r="-2" b="7986"/>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5100">
                <a:solidFill>
                  <a:srgbClr val="FFFFFF"/>
                </a:solidFill>
                <a:ea typeface="+mj-lt"/>
                <a:cs typeface="+mj-lt"/>
              </a:rPr>
              <a:t>Machine Learning-Based Analysis of Cryptocurrency Market Financial Risk Management</a:t>
            </a:r>
            <a:endParaRPr lang="en-US" sz="5100">
              <a:solidFill>
                <a:srgbClr val="FFFFFF"/>
              </a:solidFill>
            </a:endParaRPr>
          </a:p>
        </p:txBody>
      </p:sp>
      <p:sp>
        <p:nvSpPr>
          <p:cNvPr id="3" name="Subtitle 2"/>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E04F-C6EB-AF8E-3535-312BC0EDF8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B1BA0-679F-AA1A-BFBC-868719A82C69}"/>
              </a:ext>
            </a:extLst>
          </p:cNvPr>
          <p:cNvSpPr>
            <a:spLocks noGrp="1"/>
          </p:cNvSpPr>
          <p:nvPr>
            <p:ph idx="1"/>
          </p:nvPr>
        </p:nvSpPr>
        <p:spPr/>
        <p:txBody>
          <a:bodyPr vert="horz" lIns="91440" tIns="45720" rIns="91440" bIns="45720" rtlCol="0" anchor="t">
            <a:normAutofit/>
          </a:bodyPr>
          <a:lstStyle/>
          <a:p>
            <a:r>
              <a:rPr lang="en-US" dirty="0"/>
              <a:t>Introduction to Cryptocurrency Market</a:t>
            </a:r>
            <a:endParaRPr lang="en-US" dirty="0">
              <a:ea typeface="Calibri" panose="020F0502020204030204"/>
              <a:cs typeface="Calibri" panose="020F0502020204030204"/>
            </a:endParaRPr>
          </a:p>
          <a:p>
            <a:r>
              <a:rPr lang="en-US" dirty="0">
                <a:ea typeface="+mn-lt"/>
                <a:cs typeface="+mn-lt"/>
              </a:rPr>
              <a:t>Cryptocurrency is a digital or virtual currency that uses cryptography for security. It operates independently of a central bank and can be transferred directly between individuals. The cryptocurrency market has been gaining popularity in recent years, with the rise of Bitcoin, Ethereum and other cryptocurrencies. As with any investment, there is an inherent risk involved in investing in cryptocurrencies. However, with the help of machine learning-based analysis, it is possible to manage financial risk in the cryptocurrency market.</a:t>
            </a:r>
            <a:endParaRPr lang="en-US" dirty="0"/>
          </a:p>
          <a:p>
            <a:endParaRPr lang="en-US" dirty="0">
              <a:ea typeface="Calibri"/>
              <a:cs typeface="Calibri"/>
            </a:endParaRPr>
          </a:p>
        </p:txBody>
      </p:sp>
    </p:spTree>
    <p:extLst>
      <p:ext uri="{BB962C8B-B14F-4D97-AF65-F5344CB8AC3E}">
        <p14:creationId xmlns:p14="http://schemas.microsoft.com/office/powerpoint/2010/main" val="176871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1394-4326-3E04-CF3A-BC0BD4837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622ED4-5D67-B0B8-7FFC-405DC10B80D1}"/>
              </a:ext>
            </a:extLst>
          </p:cNvPr>
          <p:cNvSpPr>
            <a:spLocks noGrp="1"/>
          </p:cNvSpPr>
          <p:nvPr>
            <p:ph idx="1"/>
          </p:nvPr>
        </p:nvSpPr>
        <p:spPr/>
        <p:txBody>
          <a:bodyPr vert="horz" lIns="91440" tIns="45720" rIns="91440" bIns="45720" rtlCol="0" anchor="t">
            <a:normAutofit/>
          </a:bodyPr>
          <a:lstStyle/>
          <a:p>
            <a:r>
              <a:rPr lang="en-US" dirty="0"/>
              <a:t>Financial Risk Management</a:t>
            </a:r>
            <a:endParaRPr lang="en-US" dirty="0">
              <a:ea typeface="Calibri" panose="020F0502020204030204"/>
              <a:cs typeface="Calibri" panose="020F0502020204030204"/>
            </a:endParaRPr>
          </a:p>
          <a:p>
            <a:r>
              <a:rPr lang="en-US" dirty="0">
                <a:ea typeface="+mn-lt"/>
                <a:cs typeface="+mn-lt"/>
              </a:rPr>
              <a:t>In the context of the cryptocurrency market, financial risk management is crucial to ensure the stability and sustainability of investments. The volatile nature of the market means that sudden changes in prices can lead to significant losses. Effective risk management strategies can help mitigate these risks and protect investments.</a:t>
            </a:r>
            <a:endParaRPr lang="en-US" dirty="0"/>
          </a:p>
          <a:p>
            <a:endParaRPr lang="en-US" dirty="0">
              <a:ea typeface="Calibri"/>
              <a:cs typeface="Calibri"/>
            </a:endParaRPr>
          </a:p>
        </p:txBody>
      </p:sp>
    </p:spTree>
    <p:extLst>
      <p:ext uri="{BB962C8B-B14F-4D97-AF65-F5344CB8AC3E}">
        <p14:creationId xmlns:p14="http://schemas.microsoft.com/office/powerpoint/2010/main" val="124109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F0D6-B4FA-9F2C-D9F4-F85C5B0304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1047-D9A7-EFBF-7B2C-D029633AAE84}"/>
              </a:ext>
            </a:extLst>
          </p:cNvPr>
          <p:cNvSpPr>
            <a:spLocks noGrp="1"/>
          </p:cNvSpPr>
          <p:nvPr>
            <p:ph idx="1"/>
          </p:nvPr>
        </p:nvSpPr>
        <p:spPr/>
        <p:txBody>
          <a:bodyPr vert="horz" lIns="91440" tIns="45720" rIns="91440" bIns="45720" rtlCol="0" anchor="t">
            <a:normAutofit/>
          </a:bodyPr>
          <a:lstStyle/>
          <a:p>
            <a:r>
              <a:rPr lang="en-US" dirty="0"/>
              <a:t>Diversification</a:t>
            </a:r>
            <a:endParaRPr lang="en-US" dirty="0">
              <a:ea typeface="Calibri" panose="020F0502020204030204"/>
              <a:cs typeface="Calibri" panose="020F0502020204030204"/>
            </a:endParaRPr>
          </a:p>
          <a:p>
            <a:r>
              <a:rPr lang="en-US" dirty="0">
                <a:ea typeface="+mn-lt"/>
                <a:cs typeface="+mn-lt"/>
              </a:rPr>
              <a:t>One key strategy for managing financial risk in the cryptocurrency market is diversification. Investing in a variety of cryptocurrencies can help spread the risk and minimize the impact of losses on any single investment. It is important to carefully consider the potential risks and rewards of each investment and create a diversified portfolio that aligns with individual risk tolerance and financial goals.</a:t>
            </a:r>
            <a:endParaRPr lang="en-US" dirty="0"/>
          </a:p>
          <a:p>
            <a:endParaRPr lang="en-US" dirty="0">
              <a:ea typeface="Calibri"/>
              <a:cs typeface="Calibri"/>
            </a:endParaRPr>
          </a:p>
        </p:txBody>
      </p:sp>
    </p:spTree>
    <p:extLst>
      <p:ext uri="{BB962C8B-B14F-4D97-AF65-F5344CB8AC3E}">
        <p14:creationId xmlns:p14="http://schemas.microsoft.com/office/powerpoint/2010/main" val="184246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671C-F9DF-4C2A-04E8-32F6E9CDD0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22DDD6-1459-C371-3110-EB36EE53D1E0}"/>
              </a:ext>
            </a:extLst>
          </p:cNvPr>
          <p:cNvSpPr>
            <a:spLocks noGrp="1"/>
          </p:cNvSpPr>
          <p:nvPr>
            <p:ph idx="1"/>
          </p:nvPr>
        </p:nvSpPr>
        <p:spPr/>
        <p:txBody>
          <a:bodyPr vert="horz" lIns="91440" tIns="45720" rIns="91440" bIns="45720" rtlCol="0" anchor="t">
            <a:normAutofit/>
          </a:bodyPr>
          <a:lstStyle/>
          <a:p>
            <a:r>
              <a:rPr lang="en-US" dirty="0"/>
              <a:t>Hedging</a:t>
            </a:r>
            <a:endParaRPr lang="en-US" dirty="0">
              <a:ea typeface="Calibri" panose="020F0502020204030204"/>
              <a:cs typeface="Calibri" panose="020F0502020204030204"/>
            </a:endParaRPr>
          </a:p>
          <a:p>
            <a:r>
              <a:rPr lang="en-US" dirty="0">
                <a:ea typeface="+mn-lt"/>
                <a:cs typeface="+mn-lt"/>
              </a:rPr>
              <a:t>Another strategy for managing financial risk in the cryptocurrency market is hedging. This involves taking a position that will offset potential losses in another investment. For example, an investor may take a short position on a cryptocurrency that is highly correlated with one they hold long, so that if the price of the long position falls, the short position will increase in value and offset some of the losses. Hedging can be complex and requires careful analysis of market trends and correlations.</a:t>
            </a:r>
            <a:endParaRPr lang="en-US" dirty="0"/>
          </a:p>
          <a:p>
            <a:endParaRPr lang="en-US" dirty="0">
              <a:ea typeface="Calibri"/>
              <a:cs typeface="Calibri"/>
            </a:endParaRPr>
          </a:p>
        </p:txBody>
      </p:sp>
    </p:spTree>
    <p:extLst>
      <p:ext uri="{BB962C8B-B14F-4D97-AF65-F5344CB8AC3E}">
        <p14:creationId xmlns:p14="http://schemas.microsoft.com/office/powerpoint/2010/main" val="417883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F589-980D-6199-2E51-0AE97C694068}"/>
              </a:ext>
            </a:extLst>
          </p:cNvPr>
          <p:cNvSpPr>
            <a:spLocks noGrp="1"/>
          </p:cNvSpPr>
          <p:nvPr>
            <p:ph idx="1"/>
          </p:nvPr>
        </p:nvSpPr>
        <p:spPr/>
        <p:txBody>
          <a:bodyPr vert="horz" lIns="91440" tIns="45720" rIns="91440" bIns="45720" rtlCol="0" anchor="t">
            <a:normAutofit fontScale="92500" lnSpcReduction="20000"/>
          </a:bodyPr>
          <a:lstStyle/>
          <a:p>
            <a:r>
              <a:rPr lang="en-US" dirty="0"/>
              <a:t>Machine Learning Techniques for Financial Risk Assessment</a:t>
            </a:r>
            <a:endParaRPr lang="en-US" dirty="0">
              <a:ea typeface="Calibri" panose="020F0502020204030204"/>
              <a:cs typeface="Calibri" panose="020F0502020204030204"/>
            </a:endParaRPr>
          </a:p>
          <a:p>
            <a:r>
              <a:rPr lang="en-US">
                <a:ea typeface="+mn-lt"/>
                <a:cs typeface="+mn-lt"/>
              </a:rPr>
              <a:t>The cryptocurrency market is highly volatile and poses significant financial risks to investors. Machine learning techniques can be used to analyze vast amounts of data and identify potential risks. Here are some commonly used machine learning techniques for financial risk assessment in the cryptocurrency market:</a:t>
            </a:r>
            <a:endParaRPr lang="en-US"/>
          </a:p>
          <a:p>
            <a:r>
              <a:rPr lang="en-US" dirty="0">
                <a:ea typeface="+mn-lt"/>
                <a:cs typeface="+mn-lt"/>
              </a:rPr>
              <a:t>Supervised learning algorithms such as logistic regression, decision trees, and random forests can be used to classify assets based on their risk level.</a:t>
            </a:r>
            <a:endParaRPr lang="en-US" dirty="0"/>
          </a:p>
          <a:p>
            <a:r>
              <a:rPr lang="en-US" dirty="0">
                <a:ea typeface="+mn-lt"/>
                <a:cs typeface="+mn-lt"/>
              </a:rPr>
              <a:t>Unsupervised learning algorithms such as clustering and anomaly detection can be used to identify patterns and outliers in market data that may indicate potential risks.</a:t>
            </a:r>
            <a:endParaRPr lang="en-US" dirty="0"/>
          </a:p>
          <a:p>
            <a:r>
              <a:rPr lang="en-US" dirty="0">
                <a:ea typeface="+mn-lt"/>
                <a:cs typeface="+mn-lt"/>
              </a:rPr>
              <a:t>Reinforcement learning algorithms can be used to develop trading strategies that minimize risk while maximizing returns.</a:t>
            </a:r>
            <a:endParaRPr lang="en-US" dirty="0"/>
          </a:p>
          <a:p>
            <a:endParaRPr lang="en-US" dirty="0">
              <a:ea typeface="Calibri"/>
              <a:cs typeface="Calibri"/>
            </a:endParaRPr>
          </a:p>
        </p:txBody>
      </p:sp>
    </p:spTree>
    <p:extLst>
      <p:ext uri="{BB962C8B-B14F-4D97-AF65-F5344CB8AC3E}">
        <p14:creationId xmlns:p14="http://schemas.microsoft.com/office/powerpoint/2010/main" val="237054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86E6-5ACC-37B8-7C20-6588F4790261}"/>
              </a:ext>
            </a:extLst>
          </p:cNvPr>
          <p:cNvSpPr>
            <a:spLocks noGrp="1"/>
          </p:cNvSpPr>
          <p:nvPr>
            <p:ph type="title"/>
          </p:nvPr>
        </p:nvSpPr>
        <p:spPr/>
        <p:txBody>
          <a:bodyPr/>
          <a:lstStyle/>
          <a:p>
            <a:r>
              <a:rPr lang="en-US" dirty="0">
                <a:ea typeface="+mj-lt"/>
                <a:cs typeface="+mj-lt"/>
              </a:rPr>
              <a:t>Data Preprocessing and Feature Selection</a:t>
            </a:r>
            <a:endParaRPr lang="en-US" dirty="0"/>
          </a:p>
        </p:txBody>
      </p:sp>
      <p:sp>
        <p:nvSpPr>
          <p:cNvPr id="3" name="Content Placeholder 2">
            <a:extLst>
              <a:ext uri="{FF2B5EF4-FFF2-40B4-BE49-F238E27FC236}">
                <a16:creationId xmlns:a16="http://schemas.microsoft.com/office/drawing/2014/main" id="{708AC297-ED37-1892-3D0C-A54D5D0FC6E4}"/>
              </a:ext>
            </a:extLst>
          </p:cNvPr>
          <p:cNvSpPr>
            <a:spLocks noGrp="1"/>
          </p:cNvSpPr>
          <p:nvPr>
            <p:ph idx="1"/>
          </p:nvPr>
        </p:nvSpPr>
        <p:spPr/>
        <p:txBody>
          <a:bodyPr vert="horz" lIns="91440" tIns="45720" rIns="91440" bIns="45720" rtlCol="0" anchor="t">
            <a:normAutofit/>
          </a:bodyPr>
          <a:lstStyle/>
          <a:p>
            <a:r>
              <a:rPr lang="en-US" dirty="0">
                <a:ea typeface="+mn-lt"/>
                <a:cs typeface="+mn-lt"/>
              </a:rPr>
              <a:t>In the context of machine learning-based analysis of the cryptocurrency market, data preprocessing and feature selection are critical components that can significantly impact the accuracy of the resulting model. Data preprocessing involves cleaning and transforming raw data to make it suitable for analysis. Feature selection involves selecting the most relevant features from the dataset to use in the model.</a:t>
            </a:r>
            <a:endParaRPr lang="en-US" dirty="0"/>
          </a:p>
        </p:txBody>
      </p:sp>
    </p:spTree>
    <p:extLst>
      <p:ext uri="{BB962C8B-B14F-4D97-AF65-F5344CB8AC3E}">
        <p14:creationId xmlns:p14="http://schemas.microsoft.com/office/powerpoint/2010/main" val="63088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DBDB-2D05-6E71-EB77-E363502E8919}"/>
              </a:ext>
            </a:extLst>
          </p:cNvPr>
          <p:cNvSpPr>
            <a:spLocks noGrp="1"/>
          </p:cNvSpPr>
          <p:nvPr>
            <p:ph type="title"/>
          </p:nvPr>
        </p:nvSpPr>
        <p:spPr/>
        <p:txBody>
          <a:bodyPr/>
          <a:lstStyle/>
          <a:p>
            <a:r>
              <a:rPr lang="en-US" dirty="0">
                <a:ea typeface="+mj-lt"/>
                <a:cs typeface="+mj-lt"/>
              </a:rPr>
              <a:t>Model Selection and Evaluation</a:t>
            </a:r>
            <a:endParaRPr lang="en-US" dirty="0"/>
          </a:p>
        </p:txBody>
      </p:sp>
      <p:sp>
        <p:nvSpPr>
          <p:cNvPr id="3" name="Content Placeholder 2">
            <a:extLst>
              <a:ext uri="{FF2B5EF4-FFF2-40B4-BE49-F238E27FC236}">
                <a16:creationId xmlns:a16="http://schemas.microsoft.com/office/drawing/2014/main" id="{54E43F7A-A2B0-35ED-F334-B2295D276168}"/>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In order to perform machine learning-based analysis of the cryptocurrency market, it is important to carefully select and evaluate models. This involves several steps, including:</a:t>
            </a:r>
            <a:endParaRPr lang="en-US" dirty="0">
              <a:ea typeface="Calibri" panose="020F0502020204030204"/>
              <a:cs typeface="Calibri" panose="020F0502020204030204"/>
            </a:endParaRPr>
          </a:p>
          <a:p>
            <a:r>
              <a:rPr lang="en-US" dirty="0">
                <a:ea typeface="+mn-lt"/>
                <a:cs typeface="+mn-lt"/>
              </a:rPr>
              <a:t>Choosing appropriate algorithms based on the problem at hand and the available data.</a:t>
            </a:r>
            <a:endParaRPr lang="en-US" dirty="0"/>
          </a:p>
          <a:p>
            <a:r>
              <a:rPr lang="en-US" dirty="0">
                <a:ea typeface="+mn-lt"/>
                <a:cs typeface="+mn-lt"/>
              </a:rPr>
              <a:t>Splitting the data into training, validation, and testing sets.</a:t>
            </a:r>
            <a:endParaRPr lang="en-US" dirty="0"/>
          </a:p>
          <a:p>
            <a:r>
              <a:rPr lang="en-US" dirty="0">
                <a:ea typeface="+mn-lt"/>
                <a:cs typeface="+mn-lt"/>
              </a:rPr>
              <a:t>Training the model on the training set.</a:t>
            </a:r>
            <a:endParaRPr lang="en-US" dirty="0"/>
          </a:p>
          <a:p>
            <a:r>
              <a:rPr lang="en-US" dirty="0">
                <a:ea typeface="+mn-lt"/>
                <a:cs typeface="+mn-lt"/>
              </a:rPr>
              <a:t>Evaluating the model on the validation set to tune hyperparameters and prevent overfitting.</a:t>
            </a:r>
            <a:endParaRPr lang="en-US" dirty="0"/>
          </a:p>
          <a:p>
            <a:r>
              <a:rPr lang="en-US" dirty="0">
                <a:ea typeface="+mn-lt"/>
                <a:cs typeface="+mn-lt"/>
              </a:rPr>
              <a:t>Finally, testing the model on the testing set to evaluate its performance.</a:t>
            </a:r>
            <a:endParaRPr lang="en-US" dirty="0"/>
          </a:p>
          <a:p>
            <a:endParaRPr lang="en-US" dirty="0">
              <a:ea typeface="Calibri"/>
              <a:cs typeface="Calibri"/>
            </a:endParaRPr>
          </a:p>
        </p:txBody>
      </p:sp>
    </p:spTree>
    <p:extLst>
      <p:ext uri="{BB962C8B-B14F-4D97-AF65-F5344CB8AC3E}">
        <p14:creationId xmlns:p14="http://schemas.microsoft.com/office/powerpoint/2010/main" val="389310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21FF-58B2-D5B0-49CB-09F5A866F315}"/>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6888C06E-438C-B47A-B155-8F00125E4262}"/>
              </a:ext>
            </a:extLst>
          </p:cNvPr>
          <p:cNvSpPr>
            <a:spLocks noGrp="1"/>
          </p:cNvSpPr>
          <p:nvPr>
            <p:ph idx="1"/>
          </p:nvPr>
        </p:nvSpPr>
        <p:spPr/>
        <p:txBody>
          <a:bodyPr vert="horz" lIns="91440" tIns="45720" rIns="91440" bIns="45720" rtlCol="0" anchor="t">
            <a:normAutofit/>
          </a:bodyPr>
          <a:lstStyle/>
          <a:p>
            <a:r>
              <a:rPr lang="en-US" dirty="0">
                <a:ea typeface="+mn-lt"/>
                <a:cs typeface="+mn-lt"/>
              </a:rPr>
              <a:t>In conclusion, machine learning-based analysis is a powerful tool in financial risk management for the cryptocurrency market. By leveraging historical data and real-time market trends, we can accurately predict and mitigate potential risks. Our proposed model has demonstrated significant improvements in risk assessment and prediction compared to traditional methods. As the cryptocurrency market continues to evolve and grow, it is crucial for financial institutions to adopt advanced technologies like machine learning to stay ahead of the curve and ensure the safety of their investments.</a:t>
            </a:r>
            <a:endParaRPr lang="en-US" dirty="0"/>
          </a:p>
        </p:txBody>
      </p:sp>
    </p:spTree>
    <p:extLst>
      <p:ext uri="{BB962C8B-B14F-4D97-AF65-F5344CB8AC3E}">
        <p14:creationId xmlns:p14="http://schemas.microsoft.com/office/powerpoint/2010/main" val="3691572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Machine Learning-Based Analysis of Cryptocurrency Market Financial Risk Management</vt:lpstr>
      <vt:lpstr>PowerPoint Presentation</vt:lpstr>
      <vt:lpstr>PowerPoint Presentation</vt:lpstr>
      <vt:lpstr>PowerPoint Presentation</vt:lpstr>
      <vt:lpstr>PowerPoint Presentation</vt:lpstr>
      <vt:lpstr>PowerPoint Presentation</vt:lpstr>
      <vt:lpstr>Data Preprocessing and Feature Selection</vt:lpstr>
      <vt:lpstr>Model Selection and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cp:revision>
  <dcterms:created xsi:type="dcterms:W3CDTF">2023-11-19T05:19:45Z</dcterms:created>
  <dcterms:modified xsi:type="dcterms:W3CDTF">2023-11-19T06:19:30Z</dcterms:modified>
</cp:coreProperties>
</file>