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2B52F-035E-4E95-B52A-60B3BD88902A}" v="71" dt="2024-04-22T15:34:5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1863"/>
            <a:ext cx="9144000" cy="1308100"/>
          </a:xfrm>
        </p:spPr>
        <p:txBody>
          <a:bodyPr>
            <a:normAutofit fontScale="90000"/>
          </a:bodyPr>
          <a:lstStyle/>
          <a:p>
            <a:r>
              <a:rPr lang="en-US" dirty="0">
                <a:ea typeface="+mj-lt"/>
                <a:cs typeface="+mj-lt"/>
              </a:rPr>
              <a:t>                                                                 Advanced Genre Classification of Bengali Poetry through Machine Learning and Deep Learning Methods</a:t>
            </a:r>
            <a:endParaRPr lang="en-US" dirty="0"/>
          </a:p>
          <a:p>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A52F-4B6D-143B-0082-BB43B339717B}"/>
              </a:ext>
            </a:extLst>
          </p:cNvPr>
          <p:cNvSpPr>
            <a:spLocks noGrp="1"/>
          </p:cNvSpPr>
          <p:nvPr>
            <p:ph type="title"/>
          </p:nvPr>
        </p:nvSpPr>
        <p:spPr/>
        <p:txBody>
          <a:bodyPr/>
          <a:lstStyle/>
          <a:p>
            <a:r>
              <a:rPr lang="en-US">
                <a:ea typeface="+mj-lt"/>
                <a:cs typeface="+mj-lt"/>
              </a:rPr>
              <a:t>Conclusion</a:t>
            </a:r>
            <a:endParaRPr lang="en-US"/>
          </a:p>
          <a:p>
            <a:endParaRPr lang="en-US" dirty="0"/>
          </a:p>
        </p:txBody>
      </p:sp>
      <p:sp>
        <p:nvSpPr>
          <p:cNvPr id="3" name="Content Placeholder 2">
            <a:extLst>
              <a:ext uri="{FF2B5EF4-FFF2-40B4-BE49-F238E27FC236}">
                <a16:creationId xmlns:a16="http://schemas.microsoft.com/office/drawing/2014/main" id="{7AAA156F-8688-C1C6-74A5-014AA844862F}"/>
              </a:ext>
            </a:extLst>
          </p:cNvPr>
          <p:cNvSpPr>
            <a:spLocks noGrp="1"/>
          </p:cNvSpPr>
          <p:nvPr>
            <p:ph idx="1"/>
          </p:nvPr>
        </p:nvSpPr>
        <p:spPr/>
        <p:txBody>
          <a:bodyPr vert="horz" lIns="91440" tIns="45720" rIns="91440" bIns="45720" rtlCol="0" anchor="t">
            <a:normAutofit/>
          </a:bodyPr>
          <a:lstStyle/>
          <a:p>
            <a:r>
              <a:rPr lang="en-US" dirty="0">
                <a:ea typeface="+mn-lt"/>
                <a:cs typeface="+mn-lt"/>
              </a:rPr>
              <a:t>Summarizing the potential of advanced machine learning models in automated genre classification of Bengali poetry. Emphasizing the significance of this research in preserving cultural heritage.</a:t>
            </a:r>
            <a:endParaRPr lang="en-US" dirty="0"/>
          </a:p>
          <a:p>
            <a:endParaRPr lang="en-US" dirty="0"/>
          </a:p>
        </p:txBody>
      </p:sp>
    </p:spTree>
    <p:extLst>
      <p:ext uri="{BB962C8B-B14F-4D97-AF65-F5344CB8AC3E}">
        <p14:creationId xmlns:p14="http://schemas.microsoft.com/office/powerpoint/2010/main" val="144085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E35D-45DA-2ECE-1F49-FED3374DB232}"/>
              </a:ext>
            </a:extLst>
          </p:cNvPr>
          <p:cNvSpPr>
            <a:spLocks noGrp="1"/>
          </p:cNvSpPr>
          <p:nvPr>
            <p:ph type="title"/>
          </p:nvPr>
        </p:nvSpPr>
        <p:spPr/>
        <p:txBody>
          <a:bodyPr/>
          <a:lstStyle/>
          <a:p>
            <a:r>
              <a:rPr lang="en-US">
                <a:ea typeface="+mj-lt"/>
                <a:cs typeface="+mj-lt"/>
              </a:rPr>
              <a:t>Introduction</a:t>
            </a:r>
            <a:endParaRPr lang="en-US"/>
          </a:p>
          <a:p>
            <a:endParaRPr lang="en-US" dirty="0"/>
          </a:p>
        </p:txBody>
      </p:sp>
      <p:sp>
        <p:nvSpPr>
          <p:cNvPr id="3" name="Content Placeholder 2">
            <a:extLst>
              <a:ext uri="{FF2B5EF4-FFF2-40B4-BE49-F238E27FC236}">
                <a16:creationId xmlns:a16="http://schemas.microsoft.com/office/drawing/2014/main" id="{84076F87-D46E-A357-9087-CD5D58639D0A}"/>
              </a:ext>
            </a:extLst>
          </p:cNvPr>
          <p:cNvSpPr>
            <a:spLocks noGrp="1"/>
          </p:cNvSpPr>
          <p:nvPr>
            <p:ph idx="1"/>
          </p:nvPr>
        </p:nvSpPr>
        <p:spPr/>
        <p:txBody>
          <a:bodyPr vert="horz" lIns="91440" tIns="45720" rIns="91440" bIns="45720" rtlCol="0" anchor="t">
            <a:normAutofit/>
          </a:bodyPr>
          <a:lstStyle/>
          <a:p>
            <a:r>
              <a:rPr lang="en-US" dirty="0">
                <a:ea typeface="+mn-lt"/>
                <a:cs typeface="+mn-lt"/>
              </a:rPr>
              <a:t>This presentation explores advanced genre classification of Bengali poetry using Machine Learning and Deep Learning methods. We delve into the challenges and opportunities in this domain, aiming to provide a comprehensive understanding of the topic.</a:t>
            </a:r>
            <a:endParaRPr lang="en-US" dirty="0"/>
          </a:p>
          <a:p>
            <a:endParaRPr lang="en-US" dirty="0"/>
          </a:p>
        </p:txBody>
      </p:sp>
    </p:spTree>
    <p:extLst>
      <p:ext uri="{BB962C8B-B14F-4D97-AF65-F5344CB8AC3E}">
        <p14:creationId xmlns:p14="http://schemas.microsoft.com/office/powerpoint/2010/main" val="388563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0008-5E91-966B-4913-07FE27C03128}"/>
              </a:ext>
            </a:extLst>
          </p:cNvPr>
          <p:cNvSpPr>
            <a:spLocks noGrp="1"/>
          </p:cNvSpPr>
          <p:nvPr>
            <p:ph type="title"/>
          </p:nvPr>
        </p:nvSpPr>
        <p:spPr/>
        <p:txBody>
          <a:bodyPr/>
          <a:lstStyle/>
          <a:p>
            <a:r>
              <a:rPr lang="en-US" dirty="0">
                <a:ea typeface="+mj-lt"/>
                <a:cs typeface="+mj-lt"/>
              </a:rPr>
              <a:t>Bengali Poetry Genre Classification</a:t>
            </a:r>
            <a:endParaRPr lang="en-US" dirty="0"/>
          </a:p>
          <a:p>
            <a:endParaRPr lang="en-US" dirty="0"/>
          </a:p>
        </p:txBody>
      </p:sp>
      <p:sp>
        <p:nvSpPr>
          <p:cNvPr id="3" name="Content Placeholder 2">
            <a:extLst>
              <a:ext uri="{FF2B5EF4-FFF2-40B4-BE49-F238E27FC236}">
                <a16:creationId xmlns:a16="http://schemas.microsoft.com/office/drawing/2014/main" id="{02310DB8-ADF9-B43C-1208-EC9D86A909E4}"/>
              </a:ext>
            </a:extLst>
          </p:cNvPr>
          <p:cNvSpPr>
            <a:spLocks noGrp="1"/>
          </p:cNvSpPr>
          <p:nvPr>
            <p:ph idx="1"/>
          </p:nvPr>
        </p:nvSpPr>
        <p:spPr/>
        <p:txBody>
          <a:bodyPr vert="horz" lIns="91440" tIns="45720" rIns="91440" bIns="45720" rtlCol="0" anchor="t">
            <a:normAutofit/>
          </a:bodyPr>
          <a:lstStyle/>
          <a:p>
            <a:r>
              <a:rPr lang="en-US">
                <a:ea typeface="+mn-lt"/>
                <a:cs typeface="+mn-lt"/>
              </a:rPr>
              <a:t>Understanding the nuances of Bengali poetry genres is essential for accurate classification. We examine the unique characteristics of various genres, including lyric, narrative, and epic poetry.</a:t>
            </a:r>
            <a:endParaRPr lang="en-US"/>
          </a:p>
          <a:p>
            <a:endParaRPr lang="en-US" dirty="0"/>
          </a:p>
        </p:txBody>
      </p:sp>
    </p:spTree>
    <p:extLst>
      <p:ext uri="{BB962C8B-B14F-4D97-AF65-F5344CB8AC3E}">
        <p14:creationId xmlns:p14="http://schemas.microsoft.com/office/powerpoint/2010/main" val="374868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2432-EDDC-0E64-2DDC-BB127E33BC6E}"/>
              </a:ext>
            </a:extLst>
          </p:cNvPr>
          <p:cNvSpPr>
            <a:spLocks noGrp="1"/>
          </p:cNvSpPr>
          <p:nvPr>
            <p:ph type="title"/>
          </p:nvPr>
        </p:nvSpPr>
        <p:spPr/>
        <p:txBody>
          <a:bodyPr/>
          <a:lstStyle/>
          <a:p>
            <a:r>
              <a:rPr lang="en-US">
                <a:ea typeface="+mj-lt"/>
                <a:cs typeface="+mj-lt"/>
              </a:rPr>
              <a:t>Machine Learning Approaches</a:t>
            </a:r>
            <a:endParaRPr lang="en-US"/>
          </a:p>
          <a:p>
            <a:endParaRPr lang="en-US" dirty="0"/>
          </a:p>
        </p:txBody>
      </p:sp>
      <p:sp>
        <p:nvSpPr>
          <p:cNvPr id="3" name="Content Placeholder 2">
            <a:extLst>
              <a:ext uri="{FF2B5EF4-FFF2-40B4-BE49-F238E27FC236}">
                <a16:creationId xmlns:a16="http://schemas.microsoft.com/office/drawing/2014/main" id="{0A477090-0E35-4C9F-0BA6-4F42168CBEE7}"/>
              </a:ext>
            </a:extLst>
          </p:cNvPr>
          <p:cNvSpPr>
            <a:spLocks noGrp="1"/>
          </p:cNvSpPr>
          <p:nvPr>
            <p:ph idx="1"/>
          </p:nvPr>
        </p:nvSpPr>
        <p:spPr/>
        <p:txBody>
          <a:bodyPr vert="horz" lIns="91440" tIns="45720" rIns="91440" bIns="45720" rtlCol="0" anchor="t">
            <a:normAutofit/>
          </a:bodyPr>
          <a:lstStyle/>
          <a:p>
            <a:r>
              <a:rPr lang="en-US">
                <a:ea typeface="+mn-lt"/>
                <a:cs typeface="+mn-lt"/>
              </a:rPr>
              <a:t>We explore the application of supervised and unsupervised learning techniques for Bengali poetry genre classification. From feature extraction to model selection, we analyze the intricacies of each approach.</a:t>
            </a:r>
            <a:endParaRPr lang="en-US"/>
          </a:p>
          <a:p>
            <a:endParaRPr lang="en-US" dirty="0"/>
          </a:p>
        </p:txBody>
      </p:sp>
    </p:spTree>
    <p:extLst>
      <p:ext uri="{BB962C8B-B14F-4D97-AF65-F5344CB8AC3E}">
        <p14:creationId xmlns:p14="http://schemas.microsoft.com/office/powerpoint/2010/main" val="222069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6633-E043-96CA-A4AB-1947832F08CF}"/>
              </a:ext>
            </a:extLst>
          </p:cNvPr>
          <p:cNvSpPr>
            <a:spLocks noGrp="1"/>
          </p:cNvSpPr>
          <p:nvPr>
            <p:ph type="title"/>
          </p:nvPr>
        </p:nvSpPr>
        <p:spPr/>
        <p:txBody>
          <a:bodyPr/>
          <a:lstStyle/>
          <a:p>
            <a:r>
              <a:rPr lang="en-US" dirty="0">
                <a:ea typeface="+mj-lt"/>
                <a:cs typeface="+mj-lt"/>
              </a:rPr>
              <a:t>Deep Learning Methods</a:t>
            </a:r>
            <a:endParaRPr lang="en-US" dirty="0"/>
          </a:p>
          <a:p>
            <a:endParaRPr lang="en-US" dirty="0"/>
          </a:p>
        </p:txBody>
      </p:sp>
      <p:sp>
        <p:nvSpPr>
          <p:cNvPr id="3" name="Content Placeholder 2">
            <a:extLst>
              <a:ext uri="{FF2B5EF4-FFF2-40B4-BE49-F238E27FC236}">
                <a16:creationId xmlns:a16="http://schemas.microsoft.com/office/drawing/2014/main" id="{24BF647D-7064-A38C-88A3-2B44AC30A342}"/>
              </a:ext>
            </a:extLst>
          </p:cNvPr>
          <p:cNvSpPr>
            <a:spLocks noGrp="1"/>
          </p:cNvSpPr>
          <p:nvPr>
            <p:ph idx="1"/>
          </p:nvPr>
        </p:nvSpPr>
        <p:spPr/>
        <p:txBody>
          <a:bodyPr vert="horz" lIns="91440" tIns="45720" rIns="91440" bIns="45720" rtlCol="0" anchor="t">
            <a:normAutofit/>
          </a:bodyPr>
          <a:lstStyle/>
          <a:p>
            <a:r>
              <a:rPr lang="en-US" dirty="0">
                <a:ea typeface="+mn-lt"/>
                <a:cs typeface="+mn-lt"/>
              </a:rPr>
              <a:t>Delving into the realm of neural networks and natural language processing, we investigate the potential of deep learning for Bengali poetry genre classification. We discuss the role of LSTM and CNN architectures in this context.</a:t>
            </a:r>
            <a:endParaRPr lang="en-US" dirty="0"/>
          </a:p>
          <a:p>
            <a:endParaRPr lang="en-US" dirty="0"/>
          </a:p>
        </p:txBody>
      </p:sp>
    </p:spTree>
    <p:extLst>
      <p:ext uri="{BB962C8B-B14F-4D97-AF65-F5344CB8AC3E}">
        <p14:creationId xmlns:p14="http://schemas.microsoft.com/office/powerpoint/2010/main" val="322276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1A81-4769-4693-1F59-A5070AA309A0}"/>
              </a:ext>
            </a:extLst>
          </p:cNvPr>
          <p:cNvSpPr>
            <a:spLocks noGrp="1"/>
          </p:cNvSpPr>
          <p:nvPr>
            <p:ph type="title"/>
          </p:nvPr>
        </p:nvSpPr>
        <p:spPr/>
        <p:txBody>
          <a:bodyPr/>
          <a:lstStyle/>
          <a:p>
            <a:r>
              <a:rPr lang="en-US" dirty="0">
                <a:ea typeface="+mj-lt"/>
                <a:cs typeface="+mj-lt"/>
              </a:rPr>
              <a:t>Challenges and Opportunities</a:t>
            </a:r>
            <a:endParaRPr lang="en-US" dirty="0"/>
          </a:p>
          <a:p>
            <a:endParaRPr lang="en-US" dirty="0"/>
          </a:p>
        </p:txBody>
      </p:sp>
      <p:sp>
        <p:nvSpPr>
          <p:cNvPr id="3" name="Content Placeholder 2">
            <a:extLst>
              <a:ext uri="{FF2B5EF4-FFF2-40B4-BE49-F238E27FC236}">
                <a16:creationId xmlns:a16="http://schemas.microsoft.com/office/drawing/2014/main" id="{2099728D-B72B-3387-1F17-2EE49619F435}"/>
              </a:ext>
            </a:extLst>
          </p:cNvPr>
          <p:cNvSpPr>
            <a:spLocks noGrp="1"/>
          </p:cNvSpPr>
          <p:nvPr>
            <p:ph idx="1"/>
          </p:nvPr>
        </p:nvSpPr>
        <p:spPr/>
        <p:txBody>
          <a:bodyPr vert="horz" lIns="91440" tIns="45720" rIns="91440" bIns="45720" rtlCol="0" anchor="t">
            <a:normAutofit/>
          </a:bodyPr>
          <a:lstStyle/>
          <a:p>
            <a:r>
              <a:rPr lang="en-US" dirty="0">
                <a:ea typeface="+mn-lt"/>
                <a:cs typeface="+mn-lt"/>
              </a:rPr>
              <a:t>We address the linguistic complexities and cultural nuances inherent in Bengali poetry, along with the potential for cross-lingual genre classification. Additionally, we highlight the ethical considerations in leveraging machine learning for literary analysis.</a:t>
            </a:r>
            <a:endParaRPr lang="en-US" dirty="0"/>
          </a:p>
        </p:txBody>
      </p:sp>
    </p:spTree>
    <p:extLst>
      <p:ext uri="{BB962C8B-B14F-4D97-AF65-F5344CB8AC3E}">
        <p14:creationId xmlns:p14="http://schemas.microsoft.com/office/powerpoint/2010/main" val="219525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55E1-97A4-CADE-0ABA-297FFBF8A6EC}"/>
              </a:ext>
            </a:extLst>
          </p:cNvPr>
          <p:cNvSpPr>
            <a:spLocks noGrp="1"/>
          </p:cNvSpPr>
          <p:nvPr>
            <p:ph type="title"/>
          </p:nvPr>
        </p:nvSpPr>
        <p:spPr/>
        <p:txBody>
          <a:bodyPr/>
          <a:lstStyle/>
          <a:p>
            <a:r>
              <a:rPr lang="en-US" dirty="0">
                <a:ea typeface="+mj-lt"/>
                <a:cs typeface="+mj-lt"/>
              </a:rPr>
              <a:t>Deep Learning Methods</a:t>
            </a:r>
            <a:endParaRPr lang="en-US" dirty="0"/>
          </a:p>
        </p:txBody>
      </p:sp>
      <p:sp>
        <p:nvSpPr>
          <p:cNvPr id="3" name="Content Placeholder 2">
            <a:extLst>
              <a:ext uri="{FF2B5EF4-FFF2-40B4-BE49-F238E27FC236}">
                <a16:creationId xmlns:a16="http://schemas.microsoft.com/office/drawing/2014/main" id="{95DC0E7D-420F-29C5-4420-1091F124AB9C}"/>
              </a:ext>
            </a:extLst>
          </p:cNvPr>
          <p:cNvSpPr>
            <a:spLocks noGrp="1"/>
          </p:cNvSpPr>
          <p:nvPr>
            <p:ph idx="1"/>
          </p:nvPr>
        </p:nvSpPr>
        <p:spPr/>
        <p:txBody>
          <a:bodyPr vert="horz" lIns="91440" tIns="45720" rIns="91440" bIns="45720" rtlCol="0" anchor="t">
            <a:normAutofit/>
          </a:bodyPr>
          <a:lstStyle/>
          <a:p>
            <a:r>
              <a:rPr lang="en-US" dirty="0">
                <a:ea typeface="+mn-lt"/>
                <a:cs typeface="+mn-lt"/>
              </a:rPr>
              <a:t>Delving into the realm of neural networks and natural language processing, we investigate the potential of deep learning for Bengali poetry genre classification. We discuss the role of LSTM and CNN architectures in this context.</a:t>
            </a:r>
            <a:endParaRPr lang="en-US" dirty="0"/>
          </a:p>
          <a:p>
            <a:endParaRPr lang="en-US" dirty="0"/>
          </a:p>
        </p:txBody>
      </p:sp>
    </p:spTree>
    <p:extLst>
      <p:ext uri="{BB962C8B-B14F-4D97-AF65-F5344CB8AC3E}">
        <p14:creationId xmlns:p14="http://schemas.microsoft.com/office/powerpoint/2010/main" val="130404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AC36-840F-06BF-F125-408AE920E274}"/>
              </a:ext>
            </a:extLst>
          </p:cNvPr>
          <p:cNvSpPr>
            <a:spLocks noGrp="1"/>
          </p:cNvSpPr>
          <p:nvPr>
            <p:ph type="title"/>
          </p:nvPr>
        </p:nvSpPr>
        <p:spPr/>
        <p:txBody>
          <a:bodyPr>
            <a:normAutofit fontScale="90000"/>
          </a:bodyPr>
          <a:lstStyle/>
          <a:p>
            <a:r>
              <a:rPr lang="en-US" dirty="0">
                <a:ea typeface="+mj-lt"/>
                <a:cs typeface="+mj-lt"/>
              </a:rPr>
              <a:t>                          </a:t>
            </a: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Machine Learning Models</a:t>
            </a:r>
            <a:endParaRPr lang="en-US" dirty="0"/>
          </a:p>
          <a:p>
            <a:br>
              <a:rPr lang="en-US" dirty="0"/>
            </a:br>
            <a:br>
              <a:rPr lang="en-US" dirty="0"/>
            </a:br>
            <a:br>
              <a:rPr lang="en-US" dirty="0"/>
            </a:br>
            <a:r>
              <a:rPr lang="en-US" dirty="0">
                <a:ea typeface="+mj-lt"/>
                <a:cs typeface="+mj-lt"/>
              </a:rPr>
              <a:t>Exploring the application of advanced machine learning models for genre classification of Bengali poetry. Discussing the selection of appropriate features and training data.</a:t>
            </a:r>
            <a:endParaRPr lang="en-US" dirty="0"/>
          </a:p>
          <a:p>
            <a:endParaRPr lang="en-US" dirty="0"/>
          </a:p>
        </p:txBody>
      </p:sp>
      <p:sp>
        <p:nvSpPr>
          <p:cNvPr id="3" name="Content Placeholder 2">
            <a:extLst>
              <a:ext uri="{FF2B5EF4-FFF2-40B4-BE49-F238E27FC236}">
                <a16:creationId xmlns:a16="http://schemas.microsoft.com/office/drawing/2014/main" id="{62C7C828-3776-99FF-AC9C-2D87E31E3E5E}"/>
              </a:ext>
            </a:extLst>
          </p:cNvPr>
          <p:cNvSpPr>
            <a:spLocks noGrp="1"/>
          </p:cNvSpPr>
          <p:nvPr>
            <p:ph idx="1"/>
          </p:nvPr>
        </p:nvSpPr>
        <p:spPr/>
        <p:txBody>
          <a:bodyPr vert="horz" lIns="91440" tIns="45720" rIns="91440" bIns="45720" rtlCol="0" anchor="t">
            <a:normAutofit/>
          </a:bodyPr>
          <a:lstStyle/>
          <a:p>
            <a:endParaRPr lang="en-US" dirty="0"/>
          </a:p>
          <a:p>
            <a:endParaRPr lang="en-US" dirty="0"/>
          </a:p>
        </p:txBody>
      </p:sp>
    </p:spTree>
    <p:extLst>
      <p:ext uri="{BB962C8B-B14F-4D97-AF65-F5344CB8AC3E}">
        <p14:creationId xmlns:p14="http://schemas.microsoft.com/office/powerpoint/2010/main" val="37392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6C82-B08E-B139-2136-03C20358CC0C}"/>
              </a:ext>
            </a:extLst>
          </p:cNvPr>
          <p:cNvSpPr>
            <a:spLocks noGrp="1"/>
          </p:cNvSpPr>
          <p:nvPr>
            <p:ph type="title"/>
          </p:nvPr>
        </p:nvSpPr>
        <p:spPr/>
        <p:txBody>
          <a:bodyPr/>
          <a:lstStyle/>
          <a:p>
            <a:r>
              <a:rPr lang="en-US">
                <a:ea typeface="+mj-lt"/>
                <a:cs typeface="+mj-lt"/>
              </a:rPr>
              <a:t>Evaluation Metrics</a:t>
            </a:r>
            <a:endParaRPr lang="en-US"/>
          </a:p>
          <a:p>
            <a:endParaRPr lang="en-US" dirty="0"/>
          </a:p>
        </p:txBody>
      </p:sp>
      <p:sp>
        <p:nvSpPr>
          <p:cNvPr id="3" name="Content Placeholder 2">
            <a:extLst>
              <a:ext uri="{FF2B5EF4-FFF2-40B4-BE49-F238E27FC236}">
                <a16:creationId xmlns:a16="http://schemas.microsoft.com/office/drawing/2014/main" id="{9E91487D-7793-902C-65AE-FD4DBE08107C}"/>
              </a:ext>
            </a:extLst>
          </p:cNvPr>
          <p:cNvSpPr>
            <a:spLocks noGrp="1"/>
          </p:cNvSpPr>
          <p:nvPr>
            <p:ph idx="1"/>
          </p:nvPr>
        </p:nvSpPr>
        <p:spPr/>
        <p:txBody>
          <a:bodyPr vert="horz" lIns="91440" tIns="45720" rIns="91440" bIns="45720" rtlCol="0" anchor="t">
            <a:normAutofit/>
          </a:bodyPr>
          <a:lstStyle/>
          <a:p>
            <a:r>
              <a:rPr lang="en-US">
                <a:ea typeface="+mn-lt"/>
                <a:cs typeface="+mn-lt"/>
              </a:rPr>
              <a:t>Understanding the significance of evaluation metrics in assessing the performance of genre classification models. Discussing the relevance of precision, recall, and F1 score in this context.</a:t>
            </a:r>
            <a:endParaRPr lang="en-US"/>
          </a:p>
          <a:p>
            <a:endParaRPr lang="en-US" dirty="0"/>
          </a:p>
        </p:txBody>
      </p:sp>
    </p:spTree>
    <p:extLst>
      <p:ext uri="{BB962C8B-B14F-4D97-AF65-F5344CB8AC3E}">
        <p14:creationId xmlns:p14="http://schemas.microsoft.com/office/powerpoint/2010/main" val="2500919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Advanced Genre Classification of Bengali Poetry through Machine Learning and Deep Learning Methods </vt:lpstr>
      <vt:lpstr>Introduction </vt:lpstr>
      <vt:lpstr>Bengali Poetry Genre Classification </vt:lpstr>
      <vt:lpstr>Machine Learning Approaches </vt:lpstr>
      <vt:lpstr>Deep Learning Methods </vt:lpstr>
      <vt:lpstr>Challenges and Opportunities </vt:lpstr>
      <vt:lpstr>Deep Learning Methods</vt:lpstr>
      <vt:lpstr>                                  Machine Learning Models    Exploring the application of advanced machine learning models for genre classification of Bengali poetry. Discussing the selection of appropriate features and training data. </vt:lpstr>
      <vt:lpstr>Evaluation Metrics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43</cp:revision>
  <dcterms:created xsi:type="dcterms:W3CDTF">2013-07-15T20:26:40Z</dcterms:created>
  <dcterms:modified xsi:type="dcterms:W3CDTF">2024-04-22T15:35:44Z</dcterms:modified>
</cp:coreProperties>
</file>