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38"/>
  </p:notesMasterIdLst>
  <p:sldIdLst>
    <p:sldId id="287" r:id="rId5"/>
    <p:sldId id="276" r:id="rId6"/>
    <p:sldId id="277" r:id="rId7"/>
    <p:sldId id="278" r:id="rId8"/>
    <p:sldId id="279" r:id="rId9"/>
    <p:sldId id="280" r:id="rId10"/>
    <p:sldId id="261" r:id="rId11"/>
    <p:sldId id="281" r:id="rId12"/>
    <p:sldId id="282" r:id="rId13"/>
    <p:sldId id="283" r:id="rId14"/>
    <p:sldId id="284" r:id="rId15"/>
    <p:sldId id="285" r:id="rId16"/>
    <p:sldId id="286" r:id="rId17"/>
    <p:sldId id="270" r:id="rId18"/>
    <p:sldId id="274" r:id="rId19"/>
    <p:sldId id="273" r:id="rId20"/>
    <p:sldId id="272" r:id="rId21"/>
    <p:sldId id="271" r:id="rId22"/>
    <p:sldId id="275" r:id="rId23"/>
    <p:sldId id="262" r:id="rId24"/>
    <p:sldId id="263" r:id="rId25"/>
    <p:sldId id="264" r:id="rId26"/>
    <p:sldId id="265" r:id="rId27"/>
    <p:sldId id="266" r:id="rId28"/>
    <p:sldId id="267" r:id="rId29"/>
    <p:sldId id="268" r:id="rId30"/>
    <p:sldId id="269" r:id="rId31"/>
    <p:sldId id="256" r:id="rId32"/>
    <p:sldId id="257" r:id="rId33"/>
    <p:sldId id="258" r:id="rId34"/>
    <p:sldId id="259" r:id="rId35"/>
    <p:sldId id="260" r:id="rId36"/>
    <p:sldId id="28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17CDFD-3008-44A8-AABB-F684A0B19E6F}" v="92" dt="2022-09-22T08:21:45.866"/>
    <p1510:client id="{A0DEDC19-3180-4D12-994A-1FD65C8BE2CF}" v="44" dt="2022-09-22T08:33:57.324"/>
    <p1510:client id="{B9C60740-8A0D-4E5E-ACCC-C675CB540C10}" vWet="4" dt="2022-09-22T07:11:17.961"/>
    <p1510:client id="{BCF5E214-043B-4EE6-85FF-CC27C02AE462}" v="1" dt="2022-09-22T08:03:26.918"/>
    <p1510:client id="{E12927EB-BEB0-4B6E-A45C-2C54623E032A}" v="19" dt="2022-09-22T08:25:39.638"/>
    <p1510:client id="{F41DD275-273F-487C-8F20-49AE83A4C27A}" v="12" dt="2022-09-22T07:16:28.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A53B9A-0F10-4A62-8A5A-5E51AACECBA0}" type="datetimeFigureOut">
              <a:rPr lang="en-US" smtClean="0"/>
              <a:t>30-Sep-22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DE2474-C5A6-4F55-B2C4-B71DE642B7C7}" type="slidenum">
              <a:rPr lang="en-US" smtClean="0"/>
              <a:t>‹#›</a:t>
            </a:fld>
            <a:endParaRPr lang="en-US"/>
          </a:p>
        </p:txBody>
      </p:sp>
    </p:spTree>
    <p:extLst>
      <p:ext uri="{BB962C8B-B14F-4D97-AF65-F5344CB8AC3E}">
        <p14:creationId xmlns:p14="http://schemas.microsoft.com/office/powerpoint/2010/main" val="226854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DE2474-C5A6-4F55-B2C4-B71DE642B7C7}" type="slidenum">
              <a:rPr lang="en-US" smtClean="0"/>
              <a:t>28</a:t>
            </a:fld>
            <a:endParaRPr lang="en-US"/>
          </a:p>
        </p:txBody>
      </p:sp>
    </p:spTree>
    <p:extLst>
      <p:ext uri="{BB962C8B-B14F-4D97-AF65-F5344CB8AC3E}">
        <p14:creationId xmlns:p14="http://schemas.microsoft.com/office/powerpoint/2010/main" val="851196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DE2474-C5A6-4F55-B2C4-B71DE642B7C7}" type="slidenum">
              <a:rPr lang="en-US" smtClean="0"/>
              <a:t>29</a:t>
            </a:fld>
            <a:endParaRPr lang="en-US"/>
          </a:p>
        </p:txBody>
      </p:sp>
    </p:spTree>
    <p:extLst>
      <p:ext uri="{BB962C8B-B14F-4D97-AF65-F5344CB8AC3E}">
        <p14:creationId xmlns:p14="http://schemas.microsoft.com/office/powerpoint/2010/main" val="771831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39F2938-BD10-4D2D-A86E-70827388384E}" type="datetimeFigureOut">
              <a:rPr lang="en-US" smtClean="0"/>
              <a:t>30-Sep-22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A124-04E7-4FA7-B3F8-E1325785653E}" type="slidenum">
              <a:rPr lang="en-US" smtClean="0"/>
              <a:t>‹#›</a:t>
            </a:fld>
            <a:endParaRPr lang="en-US"/>
          </a:p>
        </p:txBody>
      </p:sp>
    </p:spTree>
    <p:extLst>
      <p:ext uri="{BB962C8B-B14F-4D97-AF65-F5344CB8AC3E}">
        <p14:creationId xmlns:p14="http://schemas.microsoft.com/office/powerpoint/2010/main" val="609310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F2938-BD10-4D2D-A86E-70827388384E}" type="datetimeFigureOut">
              <a:rPr lang="en-US" smtClean="0"/>
              <a:t>30-Sep-22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A124-04E7-4FA7-B3F8-E1325785653E}" type="slidenum">
              <a:rPr lang="en-US" smtClean="0"/>
              <a:t>‹#›</a:t>
            </a:fld>
            <a:endParaRPr lang="en-US"/>
          </a:p>
        </p:txBody>
      </p:sp>
    </p:spTree>
    <p:extLst>
      <p:ext uri="{BB962C8B-B14F-4D97-AF65-F5344CB8AC3E}">
        <p14:creationId xmlns:p14="http://schemas.microsoft.com/office/powerpoint/2010/main" val="510493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F2938-BD10-4D2D-A86E-70827388384E}" type="datetimeFigureOut">
              <a:rPr lang="en-US" smtClean="0"/>
              <a:t>30-Sep-22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A124-04E7-4FA7-B3F8-E1325785653E}" type="slidenum">
              <a:rPr lang="en-US" smtClean="0"/>
              <a:t>‹#›</a:t>
            </a:fld>
            <a:endParaRPr lang="en-US"/>
          </a:p>
        </p:txBody>
      </p:sp>
    </p:spTree>
    <p:extLst>
      <p:ext uri="{BB962C8B-B14F-4D97-AF65-F5344CB8AC3E}">
        <p14:creationId xmlns:p14="http://schemas.microsoft.com/office/powerpoint/2010/main" val="3053726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F2938-BD10-4D2D-A86E-70827388384E}" type="datetimeFigureOut">
              <a:rPr lang="en-US" smtClean="0"/>
              <a:t>30-Sep-22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A124-04E7-4FA7-B3F8-E1325785653E}"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660503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F2938-BD10-4D2D-A86E-70827388384E}" type="datetimeFigureOut">
              <a:rPr lang="en-US" smtClean="0"/>
              <a:t>30-Sep-22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A124-04E7-4FA7-B3F8-E1325785653E}" type="slidenum">
              <a:rPr lang="en-US" smtClean="0"/>
              <a:t>‹#›</a:t>
            </a:fld>
            <a:endParaRPr lang="en-US"/>
          </a:p>
        </p:txBody>
      </p:sp>
    </p:spTree>
    <p:extLst>
      <p:ext uri="{BB962C8B-B14F-4D97-AF65-F5344CB8AC3E}">
        <p14:creationId xmlns:p14="http://schemas.microsoft.com/office/powerpoint/2010/main" val="3484351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9F2938-BD10-4D2D-A86E-70827388384E}" type="datetimeFigureOut">
              <a:rPr lang="en-US" smtClean="0"/>
              <a:t>30-Sep-22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AA124-04E7-4FA7-B3F8-E1325785653E}" type="slidenum">
              <a:rPr lang="en-US" smtClean="0"/>
              <a:t>‹#›</a:t>
            </a:fld>
            <a:endParaRPr lang="en-US"/>
          </a:p>
        </p:txBody>
      </p:sp>
    </p:spTree>
    <p:extLst>
      <p:ext uri="{BB962C8B-B14F-4D97-AF65-F5344CB8AC3E}">
        <p14:creationId xmlns:p14="http://schemas.microsoft.com/office/powerpoint/2010/main" val="2988600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9F2938-BD10-4D2D-A86E-70827388384E}" type="datetimeFigureOut">
              <a:rPr lang="en-US" smtClean="0"/>
              <a:t>30-Sep-22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AA124-04E7-4FA7-B3F8-E1325785653E}" type="slidenum">
              <a:rPr lang="en-US" smtClean="0"/>
              <a:t>‹#›</a:t>
            </a:fld>
            <a:endParaRPr lang="en-US"/>
          </a:p>
        </p:txBody>
      </p:sp>
    </p:spTree>
    <p:extLst>
      <p:ext uri="{BB962C8B-B14F-4D97-AF65-F5344CB8AC3E}">
        <p14:creationId xmlns:p14="http://schemas.microsoft.com/office/powerpoint/2010/main" val="2680012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9F2938-BD10-4D2D-A86E-70827388384E}" type="datetimeFigureOut">
              <a:rPr lang="en-US" smtClean="0"/>
              <a:t>30-Sep-22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A124-04E7-4FA7-B3F8-E1325785653E}" type="slidenum">
              <a:rPr lang="en-US" smtClean="0"/>
              <a:t>‹#›</a:t>
            </a:fld>
            <a:endParaRPr lang="en-US"/>
          </a:p>
        </p:txBody>
      </p:sp>
    </p:spTree>
    <p:extLst>
      <p:ext uri="{BB962C8B-B14F-4D97-AF65-F5344CB8AC3E}">
        <p14:creationId xmlns:p14="http://schemas.microsoft.com/office/powerpoint/2010/main" val="3604249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9F2938-BD10-4D2D-A86E-70827388384E}" type="datetimeFigureOut">
              <a:rPr lang="en-US" smtClean="0"/>
              <a:t>30-Sep-22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A124-04E7-4FA7-B3F8-E1325785653E}" type="slidenum">
              <a:rPr lang="en-US" smtClean="0"/>
              <a:t>‹#›</a:t>
            </a:fld>
            <a:endParaRPr lang="en-US"/>
          </a:p>
        </p:txBody>
      </p:sp>
    </p:spTree>
    <p:extLst>
      <p:ext uri="{BB962C8B-B14F-4D97-AF65-F5344CB8AC3E}">
        <p14:creationId xmlns:p14="http://schemas.microsoft.com/office/powerpoint/2010/main" val="2602361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9F2938-BD10-4D2D-A86E-70827388384E}" type="datetimeFigureOut">
              <a:rPr lang="en-US" smtClean="0"/>
              <a:t>30-Sep-22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A124-04E7-4FA7-B3F8-E1325785653E}" type="slidenum">
              <a:rPr lang="en-US" smtClean="0"/>
              <a:t>‹#›</a:t>
            </a:fld>
            <a:endParaRPr lang="en-US"/>
          </a:p>
        </p:txBody>
      </p:sp>
    </p:spTree>
    <p:extLst>
      <p:ext uri="{BB962C8B-B14F-4D97-AF65-F5344CB8AC3E}">
        <p14:creationId xmlns:p14="http://schemas.microsoft.com/office/powerpoint/2010/main" val="2671633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9F2938-BD10-4D2D-A86E-70827388384E}" type="datetimeFigureOut">
              <a:rPr lang="en-US" smtClean="0"/>
              <a:t>30-Sep-22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A124-04E7-4FA7-B3F8-E1325785653E}" type="slidenum">
              <a:rPr lang="en-US" smtClean="0"/>
              <a:t>‹#›</a:t>
            </a:fld>
            <a:endParaRPr lang="en-US"/>
          </a:p>
        </p:txBody>
      </p:sp>
    </p:spTree>
    <p:extLst>
      <p:ext uri="{BB962C8B-B14F-4D97-AF65-F5344CB8AC3E}">
        <p14:creationId xmlns:p14="http://schemas.microsoft.com/office/powerpoint/2010/main" val="100155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9F2938-BD10-4D2D-A86E-70827388384E}" type="datetimeFigureOut">
              <a:rPr lang="en-US" smtClean="0"/>
              <a:t>30-Sep-22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A124-04E7-4FA7-B3F8-E1325785653E}" type="slidenum">
              <a:rPr lang="en-US" smtClean="0"/>
              <a:t>‹#›</a:t>
            </a:fld>
            <a:endParaRPr lang="en-US"/>
          </a:p>
        </p:txBody>
      </p:sp>
    </p:spTree>
    <p:extLst>
      <p:ext uri="{BB962C8B-B14F-4D97-AF65-F5344CB8AC3E}">
        <p14:creationId xmlns:p14="http://schemas.microsoft.com/office/powerpoint/2010/main" val="3520315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9F2938-BD10-4D2D-A86E-70827388384E}" type="datetimeFigureOut">
              <a:rPr lang="en-US" smtClean="0"/>
              <a:t>30-Sep-22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9AA124-04E7-4FA7-B3F8-E1325785653E}" type="slidenum">
              <a:rPr lang="en-US" smtClean="0"/>
              <a:t>‹#›</a:t>
            </a:fld>
            <a:endParaRPr lang="en-US"/>
          </a:p>
        </p:txBody>
      </p:sp>
    </p:spTree>
    <p:extLst>
      <p:ext uri="{BB962C8B-B14F-4D97-AF65-F5344CB8AC3E}">
        <p14:creationId xmlns:p14="http://schemas.microsoft.com/office/powerpoint/2010/main" val="3030643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9F2938-BD10-4D2D-A86E-70827388384E}" type="datetimeFigureOut">
              <a:rPr lang="en-US" smtClean="0"/>
              <a:t>30-Sep-22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AA124-04E7-4FA7-B3F8-E1325785653E}" type="slidenum">
              <a:rPr lang="en-US" smtClean="0"/>
              <a:t>‹#›</a:t>
            </a:fld>
            <a:endParaRPr lang="en-US"/>
          </a:p>
        </p:txBody>
      </p:sp>
    </p:spTree>
    <p:extLst>
      <p:ext uri="{BB962C8B-B14F-4D97-AF65-F5344CB8AC3E}">
        <p14:creationId xmlns:p14="http://schemas.microsoft.com/office/powerpoint/2010/main" val="2282153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F2938-BD10-4D2D-A86E-70827388384E}" type="datetimeFigureOut">
              <a:rPr lang="en-US" smtClean="0"/>
              <a:t>30-Sep-22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9AA124-04E7-4FA7-B3F8-E1325785653E}" type="slidenum">
              <a:rPr lang="en-US" smtClean="0"/>
              <a:t>‹#›</a:t>
            </a:fld>
            <a:endParaRPr lang="en-US"/>
          </a:p>
        </p:txBody>
      </p:sp>
    </p:spTree>
    <p:extLst>
      <p:ext uri="{BB962C8B-B14F-4D97-AF65-F5344CB8AC3E}">
        <p14:creationId xmlns:p14="http://schemas.microsoft.com/office/powerpoint/2010/main" val="2547407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9F2938-BD10-4D2D-A86E-70827388384E}" type="datetimeFigureOut">
              <a:rPr lang="en-US" smtClean="0"/>
              <a:t>30-Sep-22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A124-04E7-4FA7-B3F8-E1325785653E}" type="slidenum">
              <a:rPr lang="en-US" smtClean="0"/>
              <a:t>‹#›</a:t>
            </a:fld>
            <a:endParaRPr lang="en-US"/>
          </a:p>
        </p:txBody>
      </p:sp>
    </p:spTree>
    <p:extLst>
      <p:ext uri="{BB962C8B-B14F-4D97-AF65-F5344CB8AC3E}">
        <p14:creationId xmlns:p14="http://schemas.microsoft.com/office/powerpoint/2010/main" val="213785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9F2938-BD10-4D2D-A86E-70827388384E}" type="datetimeFigureOut">
              <a:rPr lang="en-US" smtClean="0"/>
              <a:t>30-Sep-22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A124-04E7-4FA7-B3F8-E1325785653E}" type="slidenum">
              <a:rPr lang="en-US" smtClean="0"/>
              <a:t>‹#›</a:t>
            </a:fld>
            <a:endParaRPr lang="en-US"/>
          </a:p>
        </p:txBody>
      </p:sp>
    </p:spTree>
    <p:extLst>
      <p:ext uri="{BB962C8B-B14F-4D97-AF65-F5344CB8AC3E}">
        <p14:creationId xmlns:p14="http://schemas.microsoft.com/office/powerpoint/2010/main" val="3327522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39F2938-BD10-4D2D-A86E-70827388384E}" type="datetimeFigureOut">
              <a:rPr lang="en-US" smtClean="0"/>
              <a:t>30-Sep-22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09AA124-04E7-4FA7-B3F8-E1325785653E}" type="slidenum">
              <a:rPr lang="en-US" smtClean="0"/>
              <a:t>‹#›</a:t>
            </a:fld>
            <a:endParaRPr lang="en-US"/>
          </a:p>
        </p:txBody>
      </p:sp>
    </p:spTree>
    <p:extLst>
      <p:ext uri="{BB962C8B-B14F-4D97-AF65-F5344CB8AC3E}">
        <p14:creationId xmlns:p14="http://schemas.microsoft.com/office/powerpoint/2010/main" val="251565255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Image result for linux">
            <a:extLst>
              <a:ext uri="{FF2B5EF4-FFF2-40B4-BE49-F238E27FC236}">
                <a16:creationId xmlns:a16="http://schemas.microsoft.com/office/drawing/2014/main" id="{FF55BAD2-8931-4089-A978-48E37EEB9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9348" y="774842"/>
            <a:ext cx="8075487" cy="5047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039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31BBC9-9DC2-4E99-A47C-8309147941DF}"/>
              </a:ext>
            </a:extLst>
          </p:cNvPr>
          <p:cNvSpPr/>
          <p:nvPr/>
        </p:nvSpPr>
        <p:spPr>
          <a:xfrm>
            <a:off x="2355269" y="388521"/>
            <a:ext cx="7481472" cy="769441"/>
          </a:xfrm>
          <a:prstGeom prst="rect">
            <a:avLst/>
          </a:prstGeom>
          <a:noFill/>
        </p:spPr>
        <p:txBody>
          <a:bodyPr wrap="none" lIns="91440" tIns="45720" rIns="91440" bIns="45720">
            <a:spAutoFit/>
          </a:bodyPr>
          <a:lstStyle/>
          <a:p>
            <a:pPr algn="ctr"/>
            <a:r>
              <a:rPr lang="en-US" sz="4400" b="0" cap="none" spc="0">
                <a:ln w="0"/>
                <a:solidFill>
                  <a:schemeClr val="tx1"/>
                </a:solidFill>
                <a:effectLst>
                  <a:outerShdw blurRad="38100" dist="19050" dir="2700000" algn="tl" rotWithShape="0">
                    <a:schemeClr val="dk1">
                      <a:alpha val="40000"/>
                    </a:schemeClr>
                  </a:outerShdw>
                </a:effectLst>
              </a:rPr>
              <a:t>Essential System Administration</a:t>
            </a:r>
          </a:p>
        </p:txBody>
      </p:sp>
      <p:sp>
        <p:nvSpPr>
          <p:cNvPr id="5" name="TextBox 4">
            <a:extLst>
              <a:ext uri="{FF2B5EF4-FFF2-40B4-BE49-F238E27FC236}">
                <a16:creationId xmlns:a16="http://schemas.microsoft.com/office/drawing/2014/main" id="{C4CBFC1C-9EA1-4FCE-90DE-6648D44B72DF}"/>
              </a:ext>
            </a:extLst>
          </p:cNvPr>
          <p:cNvSpPr txBox="1"/>
          <p:nvPr/>
        </p:nvSpPr>
        <p:spPr>
          <a:xfrm>
            <a:off x="565079" y="1377185"/>
            <a:ext cx="10900881" cy="1421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a:t>
            </a:r>
            <a:r>
              <a:rPr lang="en-US" sz="2000" b="1">
                <a:latin typeface="Times New Roman" panose="02020603050405020304" pitchFamily="18" charset="0"/>
                <a:cs typeface="Times New Roman" panose="02020603050405020304" pitchFamily="18" charset="0"/>
              </a:rPr>
              <a:t>system administrator</a:t>
            </a:r>
            <a:r>
              <a:rPr lang="en-US" sz="2000">
                <a:latin typeface="Times New Roman" panose="02020603050405020304" pitchFamily="18" charset="0"/>
                <a:cs typeface="Times New Roman" panose="02020603050405020304" pitchFamily="18" charset="0"/>
              </a:rPr>
              <a:t> is also known as </a:t>
            </a:r>
            <a:r>
              <a:rPr lang="en-US" sz="2000" b="1">
                <a:latin typeface="Times New Roman" panose="02020603050405020304" pitchFamily="18" charset="0"/>
                <a:cs typeface="Times New Roman" panose="02020603050405020304" pitchFamily="18" charset="0"/>
              </a:rPr>
              <a:t>superuser</a:t>
            </a:r>
            <a:r>
              <a:rPr lang="en-US" sz="2000">
                <a:latin typeface="Times New Roman" panose="02020603050405020304" pitchFamily="18" charset="0"/>
                <a:cs typeface="Times New Roman" panose="02020603050405020304" pitchFamily="18" charset="0"/>
              </a:rPr>
              <a:t> or </a:t>
            </a:r>
            <a:r>
              <a:rPr lang="en-US" sz="2000" b="1">
                <a:latin typeface="Times New Roman" panose="02020603050405020304" pitchFamily="18" charset="0"/>
                <a:cs typeface="Times New Roman" panose="02020603050405020304" pitchFamily="18" charset="0"/>
              </a:rPr>
              <a:t>root user</a:t>
            </a:r>
            <a:r>
              <a:rPr lang="en-US" sz="200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a:t>
            </a:r>
            <a:r>
              <a:rPr lang="en-US" sz="2000" b="1">
                <a:latin typeface="Times New Roman" panose="02020603050405020304" pitchFamily="18" charset="0"/>
                <a:cs typeface="Times New Roman" panose="02020603050405020304" pitchFamily="18" charset="0"/>
              </a:rPr>
              <a:t>job of system administration</a:t>
            </a:r>
            <a:r>
              <a:rPr lang="en-US" sz="2000">
                <a:latin typeface="Times New Roman" panose="02020603050405020304" pitchFamily="18" charset="0"/>
                <a:cs typeface="Times New Roman" panose="02020603050405020304" pitchFamily="18" charset="0"/>
              </a:rPr>
              <a:t> involves the management of the entire system ranging from </a:t>
            </a:r>
            <a:r>
              <a:rPr lang="en-US" sz="2000" b="1">
                <a:latin typeface="Times New Roman" panose="02020603050405020304" pitchFamily="18" charset="0"/>
                <a:cs typeface="Times New Roman" panose="02020603050405020304" pitchFamily="18" charset="0"/>
              </a:rPr>
              <a:t>maintaining user accounts</a:t>
            </a: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security</a:t>
            </a:r>
            <a:r>
              <a:rPr lang="en-US" sz="2000">
                <a:latin typeface="Times New Roman" panose="02020603050405020304" pitchFamily="18" charset="0"/>
                <a:cs typeface="Times New Roman" panose="02020603050405020304" pitchFamily="18" charset="0"/>
              </a:rPr>
              <a:t> and </a:t>
            </a:r>
            <a:r>
              <a:rPr lang="en-US" sz="2000" b="1">
                <a:latin typeface="Times New Roman" panose="02020603050405020304" pitchFamily="18" charset="0"/>
                <a:cs typeface="Times New Roman" panose="02020603050405020304" pitchFamily="18" charset="0"/>
              </a:rPr>
              <a:t>managing disk space</a:t>
            </a:r>
            <a:r>
              <a:rPr lang="en-US" sz="2000">
                <a:latin typeface="Times New Roman" panose="02020603050405020304" pitchFamily="18" charset="0"/>
                <a:cs typeface="Times New Roman" panose="02020603050405020304" pitchFamily="18" charset="0"/>
              </a:rPr>
              <a:t> to </a:t>
            </a:r>
            <a:r>
              <a:rPr lang="en-US" sz="2000" b="1">
                <a:latin typeface="Times New Roman" panose="02020603050405020304" pitchFamily="18" charset="0"/>
                <a:cs typeface="Times New Roman" panose="02020603050405020304" pitchFamily="18" charset="0"/>
              </a:rPr>
              <a:t>performing backups</a:t>
            </a:r>
            <a:r>
              <a:rPr lang="en-US" sz="2000">
                <a:latin typeface="Times New Roman" panose="02020603050405020304" pitchFamily="18" charset="0"/>
                <a:cs typeface="Times New Roman" panose="02020603050405020304" pitchFamily="18" charset="0"/>
              </a:rPr>
              <a:t>.</a:t>
            </a:r>
          </a:p>
        </p:txBody>
      </p:sp>
      <p:sp>
        <p:nvSpPr>
          <p:cNvPr id="10" name="Rectangle 9">
            <a:extLst>
              <a:ext uri="{FF2B5EF4-FFF2-40B4-BE49-F238E27FC236}">
                <a16:creationId xmlns:a16="http://schemas.microsoft.com/office/drawing/2014/main" id="{44850BC5-ECD7-4D66-ABFE-4DB8FA270CD8}"/>
              </a:ext>
            </a:extLst>
          </p:cNvPr>
          <p:cNvSpPr/>
          <p:nvPr/>
        </p:nvSpPr>
        <p:spPr>
          <a:xfrm>
            <a:off x="565078" y="3136612"/>
            <a:ext cx="6708311" cy="584775"/>
          </a:xfrm>
          <a:prstGeom prst="rect">
            <a:avLst/>
          </a:prstGeom>
          <a:noFill/>
        </p:spPr>
        <p:txBody>
          <a:bodyPr wrap="none" lIns="91440" tIns="45720" rIns="91440" bIns="45720">
            <a:spAutoFit/>
          </a:bodyPr>
          <a:lstStyle/>
          <a:p>
            <a:pPr algn="ctr"/>
            <a:r>
              <a:rPr lang="en-US" sz="3200">
                <a:ln w="0"/>
                <a:effectLst>
                  <a:outerShdw blurRad="38100" dist="19050" dir="2700000" algn="tl" rotWithShape="0">
                    <a:schemeClr val="dk1">
                      <a:alpha val="40000"/>
                    </a:schemeClr>
                  </a:outerShdw>
                </a:effectLst>
              </a:rPr>
              <a:t>Root: The System Administrator's Login</a:t>
            </a:r>
            <a:endParaRPr lang="en-US" sz="3200" b="0" cap="none" spc="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C30F2FD6-6323-41A8-9F54-FC8CD55C6C4B}"/>
              </a:ext>
            </a:extLst>
          </p:cNvPr>
          <p:cNvSpPr txBox="1"/>
          <p:nvPr/>
        </p:nvSpPr>
        <p:spPr>
          <a:xfrm>
            <a:off x="565078" y="4058824"/>
            <a:ext cx="10900881" cy="1883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UNIX system provides a </a:t>
            </a:r>
            <a:r>
              <a:rPr lang="en-US" sz="2000" b="1">
                <a:latin typeface="Times New Roman" panose="02020603050405020304" pitchFamily="18" charset="0"/>
                <a:cs typeface="Times New Roman" panose="02020603050405020304" pitchFamily="18" charset="0"/>
              </a:rPr>
              <a:t>special login name</a:t>
            </a:r>
            <a:r>
              <a:rPr lang="en-US" sz="2000">
                <a:latin typeface="Times New Roman" panose="02020603050405020304" pitchFamily="18" charset="0"/>
                <a:cs typeface="Times New Roman" panose="02020603050405020304" pitchFamily="18" charset="0"/>
              </a:rPr>
              <a:t> for the </a:t>
            </a:r>
            <a:r>
              <a:rPr lang="en-US" sz="2000" b="1">
                <a:latin typeface="Times New Roman" panose="02020603050405020304" pitchFamily="18" charset="0"/>
                <a:cs typeface="Times New Roman" panose="02020603050405020304" pitchFamily="18" charset="0"/>
              </a:rPr>
              <a:t>exclusive use of the administrator</a:t>
            </a:r>
            <a:r>
              <a:rPr lang="en-US" sz="2000">
                <a:latin typeface="Times New Roman" panose="02020603050405020304" pitchFamily="18" charset="0"/>
                <a:cs typeface="Times New Roman" panose="02020603050405020304" pitchFamily="18" charset="0"/>
              </a:rPr>
              <a:t>; it is called </a:t>
            </a:r>
            <a:r>
              <a:rPr lang="en-US" sz="2000" b="1">
                <a:latin typeface="Times New Roman" panose="02020603050405020304" pitchFamily="18" charset="0"/>
                <a:cs typeface="Times New Roman" panose="02020603050405020304" pitchFamily="18" charset="0"/>
              </a:rPr>
              <a:t>root</a:t>
            </a:r>
            <a:r>
              <a:rPr lang="en-US" sz="200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This account doesn’t need to be separately created but comes with every system. Its password is generally set at the time of installation of the system and must be used on logging in.</a:t>
            </a:r>
          </a:p>
        </p:txBody>
      </p:sp>
    </p:spTree>
    <p:extLst>
      <p:ext uri="{BB962C8B-B14F-4D97-AF65-F5344CB8AC3E}">
        <p14:creationId xmlns:p14="http://schemas.microsoft.com/office/powerpoint/2010/main" val="2854248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4850BC5-ECD7-4D66-ABFE-4DB8FA270CD8}"/>
              </a:ext>
            </a:extLst>
          </p:cNvPr>
          <p:cNvSpPr/>
          <p:nvPr/>
        </p:nvSpPr>
        <p:spPr>
          <a:xfrm>
            <a:off x="565078" y="455057"/>
            <a:ext cx="6306984" cy="646331"/>
          </a:xfrm>
          <a:prstGeom prst="rect">
            <a:avLst/>
          </a:prstGeom>
          <a:noFill/>
        </p:spPr>
        <p:txBody>
          <a:bodyPr wrap="none" lIns="91440" tIns="45720" rIns="91440" bIns="45720">
            <a:spAutoFit/>
          </a:bodyPr>
          <a:lstStyle/>
          <a:p>
            <a:pPr algn="ctr"/>
            <a:r>
              <a:rPr lang="en-US" sz="3600">
                <a:ln w="0"/>
                <a:effectLst>
                  <a:outerShdw blurRad="38100" dist="19050" dir="2700000" algn="tl" rotWithShape="0">
                    <a:schemeClr val="dk1">
                      <a:alpha val="40000"/>
                    </a:schemeClr>
                  </a:outerShdw>
                </a:effectLst>
              </a:rPr>
              <a:t>Becoming root user at login time</a:t>
            </a:r>
            <a:endParaRPr lang="en-US" sz="3600" b="0" cap="none" spc="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C30F2FD6-6323-41A8-9F54-FC8CD55C6C4B}"/>
              </a:ext>
            </a:extLst>
          </p:cNvPr>
          <p:cNvSpPr txBox="1"/>
          <p:nvPr/>
        </p:nvSpPr>
        <p:spPr>
          <a:xfrm>
            <a:off x="565078" y="3997179"/>
            <a:ext cx="10900881" cy="1883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Once you login as a root, you are placed in root’s home directory. Depending on the system, this directory could be / or /root.</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Administrative commands are resident in /</a:t>
            </a:r>
            <a:r>
              <a:rPr lang="en-US" sz="2000" err="1">
                <a:latin typeface="Times New Roman" panose="02020603050405020304" pitchFamily="18" charset="0"/>
                <a:cs typeface="Times New Roman" panose="02020603050405020304" pitchFamily="18" charset="0"/>
              </a:rPr>
              <a:t>sbin</a:t>
            </a:r>
            <a:r>
              <a:rPr lang="en-US" sz="2000">
                <a:latin typeface="Times New Roman" panose="02020603050405020304" pitchFamily="18" charset="0"/>
                <a:cs typeface="Times New Roman" panose="02020603050405020304" pitchFamily="18" charset="0"/>
              </a:rPr>
              <a:t> and /user/</a:t>
            </a:r>
            <a:r>
              <a:rPr lang="en-US" sz="2000" err="1">
                <a:latin typeface="Times New Roman" panose="02020603050405020304" pitchFamily="18" charset="0"/>
                <a:cs typeface="Times New Roman" panose="02020603050405020304" pitchFamily="18" charset="0"/>
              </a:rPr>
              <a:t>sbin</a:t>
            </a:r>
            <a:r>
              <a:rPr lang="en-US" sz="2000">
                <a:latin typeface="Times New Roman" panose="02020603050405020304" pitchFamily="18" charset="0"/>
                <a:cs typeface="Times New Roman" panose="02020603050405020304" pitchFamily="18" charset="0"/>
              </a:rPr>
              <a:t> in modern systems and in older system it resides in /etc.</a:t>
            </a:r>
          </a:p>
        </p:txBody>
      </p:sp>
      <p:pic>
        <p:nvPicPr>
          <p:cNvPr id="3" name="Picture 2" descr="A screenshot of a computer&#10;&#10;Description automatically generated with medium confidence">
            <a:extLst>
              <a:ext uri="{FF2B5EF4-FFF2-40B4-BE49-F238E27FC236}">
                <a16:creationId xmlns:a16="http://schemas.microsoft.com/office/drawing/2014/main" id="{910ABBA9-0F0C-4C2D-A31C-2CF8A0DD9BF9}"/>
              </a:ext>
            </a:extLst>
          </p:cNvPr>
          <p:cNvPicPr>
            <a:picLocks noChangeAspect="1"/>
          </p:cNvPicPr>
          <p:nvPr/>
        </p:nvPicPr>
        <p:blipFill rotWithShape="1">
          <a:blip r:embed="rId2">
            <a:extLst>
              <a:ext uri="{28A0092B-C50C-407E-A947-70E740481C1C}">
                <a14:useLocalDpi xmlns:a14="http://schemas.microsoft.com/office/drawing/2010/main" val="0"/>
              </a:ext>
            </a:extLst>
          </a:blip>
          <a:srcRect l="8090" t="34307" r="63848" b="46816"/>
          <a:stretch/>
        </p:blipFill>
        <p:spPr>
          <a:xfrm>
            <a:off x="3318552" y="1477483"/>
            <a:ext cx="5393932" cy="2040948"/>
          </a:xfrm>
          <a:prstGeom prst="rect">
            <a:avLst/>
          </a:prstGeom>
        </p:spPr>
      </p:pic>
    </p:spTree>
    <p:extLst>
      <p:ext uri="{BB962C8B-B14F-4D97-AF65-F5344CB8AC3E}">
        <p14:creationId xmlns:p14="http://schemas.microsoft.com/office/powerpoint/2010/main" val="3090702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4850BC5-ECD7-4D66-ABFE-4DB8FA270CD8}"/>
              </a:ext>
            </a:extLst>
          </p:cNvPr>
          <p:cNvSpPr/>
          <p:nvPr/>
        </p:nvSpPr>
        <p:spPr>
          <a:xfrm>
            <a:off x="402748" y="640080"/>
            <a:ext cx="7453579" cy="646331"/>
          </a:xfrm>
          <a:prstGeom prst="rect">
            <a:avLst/>
          </a:prstGeom>
          <a:noFill/>
        </p:spPr>
        <p:txBody>
          <a:bodyPr wrap="none" lIns="91440" tIns="45720" rIns="91440" bIns="45720">
            <a:spAutoFit/>
          </a:bodyPr>
          <a:lstStyle/>
          <a:p>
            <a:pPr algn="ctr"/>
            <a:r>
              <a:rPr lang="en-US" sz="3600">
                <a:ln w="0"/>
                <a:effectLst>
                  <a:outerShdw blurRad="38100" dist="19050" dir="2700000" algn="tl" rotWithShape="0">
                    <a:schemeClr val="dk1">
                      <a:alpha val="40000"/>
                    </a:schemeClr>
                  </a:outerShdw>
                </a:effectLst>
              </a:rPr>
              <a:t>Becoming root user using </a:t>
            </a:r>
            <a:r>
              <a:rPr lang="en-US" sz="3600" err="1">
                <a:ln w="0"/>
                <a:effectLst>
                  <a:outerShdw blurRad="38100" dist="19050" dir="2700000" algn="tl" rotWithShape="0">
                    <a:schemeClr val="dk1">
                      <a:alpha val="40000"/>
                    </a:schemeClr>
                  </a:outerShdw>
                </a:effectLst>
              </a:rPr>
              <a:t>su</a:t>
            </a:r>
            <a:r>
              <a:rPr lang="en-US" sz="3600">
                <a:ln w="0"/>
                <a:effectLst>
                  <a:outerShdw blurRad="38100" dist="19050" dir="2700000" algn="tl" rotWithShape="0">
                    <a:schemeClr val="dk1">
                      <a:alpha val="40000"/>
                    </a:schemeClr>
                  </a:outerShdw>
                </a:effectLst>
              </a:rPr>
              <a:t> command</a:t>
            </a:r>
            <a:endParaRPr lang="en-US" sz="3600" b="0" cap="none" spc="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C30F2FD6-6323-41A8-9F54-FC8CD55C6C4B}"/>
              </a:ext>
            </a:extLst>
          </p:cNvPr>
          <p:cNvSpPr txBox="1"/>
          <p:nvPr/>
        </p:nvSpPr>
        <p:spPr>
          <a:xfrm>
            <a:off x="402748" y="1515827"/>
            <a:ext cx="10900881" cy="960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Any user can acquire superuser status with the </a:t>
            </a:r>
            <a:r>
              <a:rPr lang="en-US" sz="2000" err="1">
                <a:latin typeface="Times New Roman" panose="02020603050405020304" pitchFamily="18" charset="0"/>
                <a:cs typeface="Times New Roman" panose="02020603050405020304" pitchFamily="18" charset="0"/>
              </a:rPr>
              <a:t>su</a:t>
            </a:r>
            <a:r>
              <a:rPr lang="en-US" sz="2000">
                <a:latin typeface="Times New Roman" panose="02020603050405020304" pitchFamily="18" charset="0"/>
                <a:cs typeface="Times New Roman" panose="02020603050405020304" pitchFamily="18" charset="0"/>
              </a:rPr>
              <a:t> command if they know the root password. For example, the user Lincoln becomes a superuser in this way.</a:t>
            </a:r>
          </a:p>
        </p:txBody>
      </p:sp>
      <p:pic>
        <p:nvPicPr>
          <p:cNvPr id="4" name="Picture 3" descr="A screenshot of a computer&#10;&#10;Description automatically generated with medium confidence">
            <a:extLst>
              <a:ext uri="{FF2B5EF4-FFF2-40B4-BE49-F238E27FC236}">
                <a16:creationId xmlns:a16="http://schemas.microsoft.com/office/drawing/2014/main" id="{91BA7715-8B97-4724-B8E4-55678D32EE52}"/>
              </a:ext>
            </a:extLst>
          </p:cNvPr>
          <p:cNvPicPr>
            <a:picLocks noChangeAspect="1"/>
          </p:cNvPicPr>
          <p:nvPr/>
        </p:nvPicPr>
        <p:blipFill rotWithShape="1">
          <a:blip r:embed="rId2">
            <a:extLst>
              <a:ext uri="{28A0092B-C50C-407E-A947-70E740481C1C}">
                <a14:useLocalDpi xmlns:a14="http://schemas.microsoft.com/office/drawing/2010/main" val="0"/>
              </a:ext>
            </a:extLst>
          </a:blip>
          <a:srcRect l="7921" t="24885" r="72444" b="64195"/>
          <a:stretch/>
        </p:blipFill>
        <p:spPr>
          <a:xfrm>
            <a:off x="3930290" y="2910587"/>
            <a:ext cx="4290324" cy="1342293"/>
          </a:xfrm>
          <a:prstGeom prst="rect">
            <a:avLst/>
          </a:prstGeom>
        </p:spPr>
      </p:pic>
      <p:sp>
        <p:nvSpPr>
          <p:cNvPr id="7" name="TextBox 6">
            <a:extLst>
              <a:ext uri="{FF2B5EF4-FFF2-40B4-BE49-F238E27FC236}">
                <a16:creationId xmlns:a16="http://schemas.microsoft.com/office/drawing/2014/main" id="{FB205CD9-0987-46B9-80E9-BC3B1F1AADCC}"/>
              </a:ext>
            </a:extLst>
          </p:cNvPr>
          <p:cNvSpPr txBox="1"/>
          <p:nvPr/>
        </p:nvSpPr>
        <p:spPr>
          <a:xfrm>
            <a:off x="402747" y="4781297"/>
            <a:ext cx="10900881" cy="960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Though the current directory doesn’t change, the # prompt indicates that Lincoln now has powers of a superuser.  </a:t>
            </a:r>
          </a:p>
        </p:txBody>
      </p:sp>
    </p:spTree>
    <p:extLst>
      <p:ext uri="{BB962C8B-B14F-4D97-AF65-F5344CB8AC3E}">
        <p14:creationId xmlns:p14="http://schemas.microsoft.com/office/powerpoint/2010/main" val="40280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4850BC5-ECD7-4D66-ABFE-4DB8FA270CD8}"/>
              </a:ext>
            </a:extLst>
          </p:cNvPr>
          <p:cNvSpPr/>
          <p:nvPr/>
        </p:nvSpPr>
        <p:spPr>
          <a:xfrm>
            <a:off x="402747" y="470044"/>
            <a:ext cx="5792997" cy="646331"/>
          </a:xfrm>
          <a:prstGeom prst="rect">
            <a:avLst/>
          </a:prstGeom>
          <a:noFill/>
        </p:spPr>
        <p:txBody>
          <a:bodyPr wrap="none" lIns="91440" tIns="45720" rIns="91440" bIns="45720">
            <a:spAutoFit/>
          </a:bodyPr>
          <a:lstStyle/>
          <a:p>
            <a:pPr algn="ctr"/>
            <a:r>
              <a:rPr lang="en-US" sz="3600">
                <a:ln w="0"/>
                <a:effectLst>
                  <a:outerShdw blurRad="38100" dist="19050" dir="2700000" algn="tl" rotWithShape="0">
                    <a:schemeClr val="dk1">
                      <a:alpha val="40000"/>
                    </a:schemeClr>
                  </a:outerShdw>
                </a:effectLst>
              </a:rPr>
              <a:t>Creating a user’s environment</a:t>
            </a:r>
            <a:endParaRPr lang="en-US" sz="3600" b="0" cap="none" spc="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C30F2FD6-6323-41A8-9F54-FC8CD55C6C4B}"/>
              </a:ext>
            </a:extLst>
          </p:cNvPr>
          <p:cNvSpPr txBox="1"/>
          <p:nvPr/>
        </p:nvSpPr>
        <p:spPr>
          <a:xfrm>
            <a:off x="402747" y="1356503"/>
            <a:ext cx="10900881" cy="1883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User’s often rush to the administrator with the complaint that a program has stopped running. The administrator first tries running it in a simulated environment.</a:t>
            </a:r>
          </a:p>
          <a:p>
            <a:pPr marL="285750" indent="-285750">
              <a:lnSpc>
                <a:spcPct val="150000"/>
              </a:lnSpc>
              <a:buFont typeface="Arial" panose="020B0604020202020204" pitchFamily="34" charset="0"/>
              <a:buChar char="•"/>
            </a:pPr>
            <a:r>
              <a:rPr lang="en-US" sz="2000" err="1">
                <a:latin typeface="Times New Roman" panose="02020603050405020304" pitchFamily="18" charset="0"/>
                <a:cs typeface="Times New Roman" panose="02020603050405020304" pitchFamily="18" charset="0"/>
              </a:rPr>
              <a:t>su</a:t>
            </a:r>
            <a:r>
              <a:rPr lang="en-US" sz="2000">
                <a:latin typeface="Times New Roman" panose="02020603050405020304" pitchFamily="18" charset="0"/>
                <a:cs typeface="Times New Roman" panose="02020603050405020304" pitchFamily="18" charset="0"/>
              </a:rPr>
              <a:t> command when used with a – (minus), recreates the user’s environment without the login-password route.</a:t>
            </a:r>
          </a:p>
        </p:txBody>
      </p:sp>
      <p:sp>
        <p:nvSpPr>
          <p:cNvPr id="7" name="TextBox 6">
            <a:extLst>
              <a:ext uri="{FF2B5EF4-FFF2-40B4-BE49-F238E27FC236}">
                <a16:creationId xmlns:a16="http://schemas.microsoft.com/office/drawing/2014/main" id="{FB205CD9-0987-46B9-80E9-BC3B1F1AADCC}"/>
              </a:ext>
            </a:extLst>
          </p:cNvPr>
          <p:cNvSpPr txBox="1"/>
          <p:nvPr/>
        </p:nvSpPr>
        <p:spPr>
          <a:xfrm>
            <a:off x="402746" y="5102274"/>
            <a:ext cx="10900881" cy="960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This sequence executes </a:t>
            </a:r>
            <a:r>
              <a:rPr lang="en-US" sz="2000" err="1">
                <a:latin typeface="Times New Roman" panose="02020603050405020304" pitchFamily="18" charset="0"/>
                <a:cs typeface="Times New Roman" panose="02020603050405020304" pitchFamily="18" charset="0"/>
              </a:rPr>
              <a:t>jtp’s</a:t>
            </a:r>
            <a:r>
              <a:rPr lang="en-US" sz="2000">
                <a:latin typeface="Times New Roman" panose="02020603050405020304" pitchFamily="18" charset="0"/>
                <a:cs typeface="Times New Roman" panose="02020603050405020304" pitchFamily="18" charset="0"/>
              </a:rPr>
              <a:t> profile and temporarily creates </a:t>
            </a:r>
            <a:r>
              <a:rPr lang="en-US" sz="2000" err="1">
                <a:latin typeface="Times New Roman" panose="02020603050405020304" pitchFamily="18" charset="0"/>
                <a:cs typeface="Times New Roman" panose="02020603050405020304" pitchFamily="18" charset="0"/>
              </a:rPr>
              <a:t>jtp’s</a:t>
            </a:r>
            <a:r>
              <a:rPr lang="en-US" sz="2000">
                <a:latin typeface="Times New Roman" panose="02020603050405020304" pitchFamily="18" charset="0"/>
                <a:cs typeface="Times New Roman" panose="02020603050405020304" pitchFamily="18" charset="0"/>
              </a:rPr>
              <a:t> environment. </a:t>
            </a:r>
            <a:r>
              <a:rPr lang="en-US" sz="2000" err="1">
                <a:latin typeface="Times New Roman" panose="02020603050405020304" pitchFamily="18" charset="0"/>
                <a:cs typeface="Times New Roman" panose="02020603050405020304" pitchFamily="18" charset="0"/>
              </a:rPr>
              <a:t>su</a:t>
            </a:r>
            <a:r>
              <a:rPr lang="en-US" sz="2000">
                <a:latin typeface="Times New Roman" panose="02020603050405020304" pitchFamily="18" charset="0"/>
                <a:cs typeface="Times New Roman" panose="02020603050405020304" pitchFamily="18" charset="0"/>
              </a:rPr>
              <a:t> runs in a separate sub-shell, so this mode is terminated by hitting [</a:t>
            </a:r>
            <a:r>
              <a:rPr lang="en-US" sz="2000" err="1">
                <a:latin typeface="Times New Roman" panose="02020603050405020304" pitchFamily="18" charset="0"/>
                <a:cs typeface="Times New Roman" panose="02020603050405020304" pitchFamily="18" charset="0"/>
              </a:rPr>
              <a:t>ctrl+d</a:t>
            </a:r>
            <a:r>
              <a:rPr lang="en-US" sz="2000">
                <a:latin typeface="Times New Roman" panose="02020603050405020304" pitchFamily="18" charset="0"/>
                <a:cs typeface="Times New Roman" panose="02020603050405020304" pitchFamily="18" charset="0"/>
              </a:rPr>
              <a:t>] or using exit.</a:t>
            </a:r>
          </a:p>
        </p:txBody>
      </p:sp>
      <p:pic>
        <p:nvPicPr>
          <p:cNvPr id="3" name="Picture 2" descr="Graphical user interface, text, application&#10;&#10;Description automatically generated">
            <a:extLst>
              <a:ext uri="{FF2B5EF4-FFF2-40B4-BE49-F238E27FC236}">
                <a16:creationId xmlns:a16="http://schemas.microsoft.com/office/drawing/2014/main" id="{9E1D8261-6D2C-478A-BF1D-BC3E6A18B3C4}"/>
              </a:ext>
            </a:extLst>
          </p:cNvPr>
          <p:cNvPicPr>
            <a:picLocks noChangeAspect="1"/>
          </p:cNvPicPr>
          <p:nvPr/>
        </p:nvPicPr>
        <p:blipFill rotWithShape="1">
          <a:blip r:embed="rId2">
            <a:extLst>
              <a:ext uri="{28A0092B-C50C-407E-A947-70E740481C1C}">
                <a14:useLocalDpi xmlns:a14="http://schemas.microsoft.com/office/drawing/2010/main" val="0"/>
              </a:ext>
            </a:extLst>
          </a:blip>
          <a:srcRect l="18792" t="54382" r="54073" b="28239"/>
          <a:stretch/>
        </p:blipFill>
        <p:spPr>
          <a:xfrm>
            <a:off x="3661023" y="3153009"/>
            <a:ext cx="4623373" cy="1665562"/>
          </a:xfrm>
          <a:prstGeom prst="rect">
            <a:avLst/>
          </a:prstGeom>
        </p:spPr>
      </p:pic>
    </p:spTree>
    <p:extLst>
      <p:ext uri="{BB962C8B-B14F-4D97-AF65-F5344CB8AC3E}">
        <p14:creationId xmlns:p14="http://schemas.microsoft.com/office/powerpoint/2010/main" val="1839288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7B6054-5BCD-1FE6-1ACF-D24D5DFA53CA}"/>
              </a:ext>
            </a:extLst>
          </p:cNvPr>
          <p:cNvSpPr txBox="1"/>
          <p:nvPr/>
        </p:nvSpPr>
        <p:spPr>
          <a:xfrm>
            <a:off x="984584" y="222584"/>
            <a:ext cx="785662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Calibri Light"/>
                <a:cs typeface="Calibri Light"/>
              </a:rPr>
              <a:t>User management </a:t>
            </a:r>
            <a:endParaRPr lang="en-US"/>
          </a:p>
        </p:txBody>
      </p:sp>
      <p:sp>
        <p:nvSpPr>
          <p:cNvPr id="4" name="TextBox 3">
            <a:extLst>
              <a:ext uri="{FF2B5EF4-FFF2-40B4-BE49-F238E27FC236}">
                <a16:creationId xmlns:a16="http://schemas.microsoft.com/office/drawing/2014/main" id="{98073F3E-BCC1-FDF3-8E99-795A11D6DBC8}"/>
              </a:ext>
            </a:extLst>
          </p:cNvPr>
          <p:cNvSpPr txBox="1"/>
          <p:nvPr/>
        </p:nvSpPr>
        <p:spPr>
          <a:xfrm>
            <a:off x="1114926" y="1886953"/>
            <a:ext cx="8839200"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Calibri"/>
              </a:rPr>
              <a:t>Useradd</a:t>
            </a:r>
            <a:r>
              <a:rPr lang="en-US" sz="2800">
                <a:latin typeface="Calibri"/>
              </a:rPr>
              <a:t>, </a:t>
            </a:r>
            <a:r>
              <a:rPr lang="en-US" sz="2800" err="1">
                <a:latin typeface="Calibri"/>
              </a:rPr>
              <a:t>usermod</a:t>
            </a:r>
            <a:r>
              <a:rPr lang="en-US" sz="2800">
                <a:latin typeface="Calibri"/>
              </a:rPr>
              <a:t>, </a:t>
            </a:r>
            <a:r>
              <a:rPr lang="en-US" sz="2800" err="1">
                <a:latin typeface="Calibri"/>
              </a:rPr>
              <a:t>userdel</a:t>
            </a:r>
            <a:r>
              <a:rPr lang="en-US" sz="2800">
                <a:latin typeface="Calibri"/>
              </a:rPr>
              <a:t>.</a:t>
            </a:r>
          </a:p>
          <a:p>
            <a:endParaRPr lang="en-US"/>
          </a:p>
          <a:p>
            <a:r>
              <a:rPr lang="en-US" sz="2800">
                <a:latin typeface="Calibri"/>
              </a:rPr>
              <a:t>Creating a group:</a:t>
            </a:r>
            <a:endParaRPr lang="en-US" sz="2800">
              <a:latin typeface="Calibri"/>
              <a:cs typeface="Calibri"/>
            </a:endParaRPr>
          </a:p>
          <a:p>
            <a:pPr marL="457200" indent="-457200">
              <a:buFont typeface="Arial"/>
              <a:buChar char="•"/>
            </a:pPr>
            <a:r>
              <a:rPr lang="en-US" sz="2800">
                <a:latin typeface="Calibri"/>
              </a:rPr>
              <a:t>UID</a:t>
            </a:r>
            <a:endParaRPr lang="en-US" sz="2800">
              <a:latin typeface="Calibri"/>
              <a:cs typeface="Calibri"/>
            </a:endParaRPr>
          </a:p>
          <a:p>
            <a:pPr marL="457200" indent="-457200">
              <a:buFont typeface="Arial"/>
              <a:buChar char="•"/>
            </a:pPr>
            <a:r>
              <a:rPr lang="en-US" sz="2800">
                <a:latin typeface="Calibri"/>
              </a:rPr>
              <a:t>GID</a:t>
            </a:r>
            <a:endParaRPr lang="en-US" sz="2800">
              <a:latin typeface="Calibri"/>
              <a:cs typeface="Calibri"/>
            </a:endParaRPr>
          </a:p>
          <a:p>
            <a:pPr marL="457200" indent="-457200">
              <a:buFont typeface="Arial"/>
              <a:buChar char="•"/>
            </a:pPr>
            <a:r>
              <a:rPr lang="en-US" sz="2800">
                <a:latin typeface="Calibri"/>
              </a:rPr>
              <a:t>The home directory </a:t>
            </a:r>
            <a:endParaRPr lang="en-US" sz="2800">
              <a:latin typeface="Calibri"/>
              <a:cs typeface="Calibri"/>
            </a:endParaRPr>
          </a:p>
          <a:p>
            <a:pPr marL="457200" indent="-457200">
              <a:buFont typeface="Arial"/>
              <a:buChar char="•"/>
            </a:pPr>
            <a:r>
              <a:rPr lang="en-US" sz="2800">
                <a:latin typeface="Calibri"/>
              </a:rPr>
              <a:t>The login shell</a:t>
            </a:r>
            <a:endParaRPr lang="en-US" sz="2800">
              <a:latin typeface="Calibri"/>
              <a:cs typeface="Calibri"/>
            </a:endParaRPr>
          </a:p>
          <a:p>
            <a:pPr marL="457200" indent="-457200">
              <a:buFont typeface="Arial"/>
              <a:buChar char="•"/>
            </a:pPr>
            <a:r>
              <a:rPr lang="en-US" sz="2800">
                <a:latin typeface="Calibri"/>
              </a:rPr>
              <a:t>The mailbox in/ var/mail</a:t>
            </a:r>
            <a:endParaRPr lang="en-US" sz="2800">
              <a:latin typeface="Calibri"/>
              <a:cs typeface="Calibri"/>
            </a:endParaRPr>
          </a:p>
          <a:p>
            <a:pPr marL="457200" indent="-457200">
              <a:buFont typeface="Arial"/>
              <a:buChar char="•"/>
            </a:pPr>
            <a:r>
              <a:rPr lang="en-US" sz="2800">
                <a:latin typeface="Calibri"/>
              </a:rPr>
              <a:t>The password</a:t>
            </a:r>
            <a:endParaRPr lang="en-US" sz="2800">
              <a:latin typeface="Calibri"/>
              <a:cs typeface="Calibri"/>
            </a:endParaRPr>
          </a:p>
        </p:txBody>
      </p:sp>
    </p:spTree>
    <p:extLst>
      <p:ext uri="{BB962C8B-B14F-4D97-AF65-F5344CB8AC3E}">
        <p14:creationId xmlns:p14="http://schemas.microsoft.com/office/powerpoint/2010/main" val="101864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E1C470-464B-344F-E62E-06A059FD8A7F}"/>
              </a:ext>
            </a:extLst>
          </p:cNvPr>
          <p:cNvSpPr txBox="1"/>
          <p:nvPr/>
        </p:nvSpPr>
        <p:spPr>
          <a:xfrm>
            <a:off x="683795" y="372979"/>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Calibri Light"/>
                <a:cs typeface="Calibri Light"/>
              </a:rPr>
              <a:t>Group add</a:t>
            </a:r>
            <a:endParaRPr lang="en-US"/>
          </a:p>
        </p:txBody>
      </p:sp>
      <p:sp>
        <p:nvSpPr>
          <p:cNvPr id="3" name="TextBox 2">
            <a:extLst>
              <a:ext uri="{FF2B5EF4-FFF2-40B4-BE49-F238E27FC236}">
                <a16:creationId xmlns:a16="http://schemas.microsoft.com/office/drawing/2014/main" id="{2296ACB9-BB12-D2B5-5AFA-3CF3F6F21FA2}"/>
              </a:ext>
            </a:extLst>
          </p:cNvPr>
          <p:cNvSpPr txBox="1"/>
          <p:nvPr/>
        </p:nvSpPr>
        <p:spPr>
          <a:xfrm>
            <a:off x="543427" y="1776663"/>
            <a:ext cx="1025291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a:latin typeface="Calibri"/>
              </a:rPr>
              <a:t>User will always carry One primary group and one or more supplementary groups.</a:t>
            </a:r>
          </a:p>
          <a:p>
            <a:r>
              <a:rPr lang="en-US" sz="2600">
                <a:latin typeface="Calibri"/>
              </a:rPr>
              <a:t>Group files contains all of the named groups of the system</a:t>
            </a:r>
          </a:p>
          <a:p>
            <a:endParaRPr lang="en-US"/>
          </a:p>
          <a:p>
            <a:r>
              <a:rPr lang="en-US" sz="2600">
                <a:latin typeface="Calibri"/>
              </a:rPr>
              <a:t>Structure:</a:t>
            </a:r>
          </a:p>
          <a:p>
            <a:r>
              <a:rPr lang="en-US" sz="2600">
                <a:latin typeface="Calibri"/>
              </a:rPr>
              <a:t>root:x:0:root</a:t>
            </a:r>
          </a:p>
          <a:p>
            <a:r>
              <a:rPr lang="en-US" sz="2600">
                <a:latin typeface="Calibri"/>
              </a:rPr>
              <a:t>bin:x:2:</a:t>
            </a:r>
          </a:p>
          <a:p>
            <a:r>
              <a:rPr lang="en-US" sz="2600">
                <a:latin typeface="Calibri"/>
              </a:rPr>
              <a:t>lp:x:7</a:t>
            </a:r>
          </a:p>
          <a:p>
            <a:r>
              <a:rPr lang="en-US" sz="2600">
                <a:latin typeface="Calibri"/>
              </a:rPr>
              <a:t>usp:x:18:a,b,c</a:t>
            </a:r>
          </a:p>
          <a:p>
            <a:r>
              <a:rPr lang="en-US" sz="2600">
                <a:latin typeface="Calibri"/>
              </a:rPr>
              <a:t>class:x:1000:</a:t>
            </a:r>
          </a:p>
        </p:txBody>
      </p:sp>
    </p:spTree>
    <p:extLst>
      <p:ext uri="{BB962C8B-B14F-4D97-AF65-F5344CB8AC3E}">
        <p14:creationId xmlns:p14="http://schemas.microsoft.com/office/powerpoint/2010/main" val="1889873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9EEFE0-35BD-DB54-EB9D-EEB3922FB048}"/>
              </a:ext>
            </a:extLst>
          </p:cNvPr>
          <p:cNvSpPr txBox="1"/>
          <p:nvPr/>
        </p:nvSpPr>
        <p:spPr>
          <a:xfrm>
            <a:off x="774032" y="663742"/>
            <a:ext cx="824764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Calibri Light"/>
                <a:cs typeface="Calibri Light"/>
              </a:rPr>
              <a:t>Four colon-delimited fields</a:t>
            </a:r>
            <a:endParaRPr lang="en-US"/>
          </a:p>
        </p:txBody>
      </p:sp>
      <p:sp>
        <p:nvSpPr>
          <p:cNvPr id="3" name="TextBox 2">
            <a:extLst>
              <a:ext uri="{FF2B5EF4-FFF2-40B4-BE49-F238E27FC236}">
                <a16:creationId xmlns:a16="http://schemas.microsoft.com/office/drawing/2014/main" id="{4ED59743-5451-37C3-E16F-7BB8C1DA9580}"/>
              </a:ext>
            </a:extLst>
          </p:cNvPr>
          <p:cNvSpPr txBox="1"/>
          <p:nvPr/>
        </p:nvSpPr>
        <p:spPr>
          <a:xfrm>
            <a:off x="934453" y="2087479"/>
            <a:ext cx="7826542"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Calibri"/>
              </a:rPr>
              <a:t>Group ownership</a:t>
            </a:r>
            <a:endParaRPr lang="en-US"/>
          </a:p>
          <a:p>
            <a:r>
              <a:rPr lang="en-US" sz="2800">
                <a:latin typeface="Calibri"/>
              </a:rPr>
              <a:t>Group password</a:t>
            </a:r>
            <a:endParaRPr lang="en-US" sz="2800">
              <a:latin typeface="Calibri"/>
              <a:cs typeface="Calibri"/>
            </a:endParaRPr>
          </a:p>
          <a:p>
            <a:r>
              <a:rPr lang="en-US" sz="2800">
                <a:latin typeface="Calibri"/>
              </a:rPr>
              <a:t>GID</a:t>
            </a:r>
            <a:endParaRPr lang="en-US" sz="2800">
              <a:latin typeface="Calibri"/>
              <a:cs typeface="Calibri"/>
            </a:endParaRPr>
          </a:p>
          <a:p>
            <a:r>
              <a:rPr lang="en-US" sz="2800">
                <a:latin typeface="Calibri"/>
              </a:rPr>
              <a:t>Usernames </a:t>
            </a:r>
            <a:endParaRPr lang="en-US" sz="2800">
              <a:latin typeface="Calibri"/>
              <a:cs typeface="Calibri"/>
            </a:endParaRPr>
          </a:p>
          <a:p>
            <a:endParaRPr lang="en-US"/>
          </a:p>
          <a:p>
            <a:r>
              <a:rPr lang="en-US" sz="2800">
                <a:latin typeface="Calibri"/>
              </a:rPr>
              <a:t>To create a new group: </a:t>
            </a:r>
            <a:r>
              <a:rPr lang="en-US" sz="2800" err="1">
                <a:latin typeface="Calibri"/>
              </a:rPr>
              <a:t>groupadd</a:t>
            </a:r>
            <a:endParaRPr lang="en-US" sz="2800" err="1">
              <a:latin typeface="Calibri"/>
              <a:cs typeface="Calibri"/>
            </a:endParaRPr>
          </a:p>
        </p:txBody>
      </p:sp>
    </p:spTree>
    <p:extLst>
      <p:ext uri="{BB962C8B-B14F-4D97-AF65-F5344CB8AC3E}">
        <p14:creationId xmlns:p14="http://schemas.microsoft.com/office/powerpoint/2010/main" val="1289840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ACE0CE-256D-5177-1B31-66C0B614E3EB}"/>
              </a:ext>
            </a:extLst>
          </p:cNvPr>
          <p:cNvSpPr txBox="1"/>
          <p:nvPr/>
        </p:nvSpPr>
        <p:spPr>
          <a:xfrm>
            <a:off x="653716" y="483268"/>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Calibri Light"/>
                <a:cs typeface="Calibri Light"/>
              </a:rPr>
              <a:t>Useradd</a:t>
            </a:r>
            <a:endParaRPr lang="en-US"/>
          </a:p>
        </p:txBody>
      </p:sp>
      <p:pic>
        <p:nvPicPr>
          <p:cNvPr id="4" name="Picture 4" descr="Text, letter, email&#10;&#10;Description automatically generated">
            <a:extLst>
              <a:ext uri="{FF2B5EF4-FFF2-40B4-BE49-F238E27FC236}">
                <a16:creationId xmlns:a16="http://schemas.microsoft.com/office/drawing/2014/main" id="{CFA87267-114A-37ED-0E75-E2D43C4CD9CE}"/>
              </a:ext>
            </a:extLst>
          </p:cNvPr>
          <p:cNvPicPr>
            <a:picLocks noChangeAspect="1"/>
          </p:cNvPicPr>
          <p:nvPr/>
        </p:nvPicPr>
        <p:blipFill>
          <a:blip r:embed="rId2"/>
          <a:stretch>
            <a:fillRect/>
          </a:stretch>
        </p:blipFill>
        <p:spPr>
          <a:xfrm>
            <a:off x="352927" y="1264080"/>
            <a:ext cx="11486147" cy="5305736"/>
          </a:xfrm>
          <a:prstGeom prst="rect">
            <a:avLst/>
          </a:prstGeom>
        </p:spPr>
      </p:pic>
    </p:spTree>
    <p:extLst>
      <p:ext uri="{BB962C8B-B14F-4D97-AF65-F5344CB8AC3E}">
        <p14:creationId xmlns:p14="http://schemas.microsoft.com/office/powerpoint/2010/main" val="97895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10;&#10;Description automatically generated">
            <a:extLst>
              <a:ext uri="{FF2B5EF4-FFF2-40B4-BE49-F238E27FC236}">
                <a16:creationId xmlns:a16="http://schemas.microsoft.com/office/drawing/2014/main" id="{B190E5D1-6571-3837-F8F4-D60F2F68455B}"/>
              </a:ext>
            </a:extLst>
          </p:cNvPr>
          <p:cNvPicPr>
            <a:picLocks noChangeAspect="1"/>
          </p:cNvPicPr>
          <p:nvPr/>
        </p:nvPicPr>
        <p:blipFill>
          <a:blip r:embed="rId2"/>
          <a:stretch>
            <a:fillRect/>
          </a:stretch>
        </p:blipFill>
        <p:spPr>
          <a:xfrm>
            <a:off x="-74863" y="2060913"/>
            <a:ext cx="12341726" cy="3043647"/>
          </a:xfrm>
          <a:prstGeom prst="rect">
            <a:avLst/>
          </a:prstGeom>
        </p:spPr>
      </p:pic>
    </p:spTree>
    <p:extLst>
      <p:ext uri="{BB962C8B-B14F-4D97-AF65-F5344CB8AC3E}">
        <p14:creationId xmlns:p14="http://schemas.microsoft.com/office/powerpoint/2010/main" val="2956732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290E4B-ADCA-BFC0-5ACB-43A5E091F3D2}"/>
              </a:ext>
            </a:extLst>
          </p:cNvPr>
          <p:cNvSpPr txBox="1"/>
          <p:nvPr/>
        </p:nvSpPr>
        <p:spPr>
          <a:xfrm>
            <a:off x="660400" y="459874"/>
            <a:ext cx="6954252"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Calibri Light"/>
                <a:cs typeface="Calibri Light"/>
              </a:rPr>
              <a:t> </a:t>
            </a:r>
            <a:r>
              <a:rPr lang="en-US" sz="4400" err="1">
                <a:latin typeface="Calibri Light"/>
                <a:cs typeface="Calibri Light"/>
              </a:rPr>
              <a:t>U</a:t>
            </a:r>
            <a:r>
              <a:rPr lang="en-US" sz="4400" b="1" err="1">
                <a:latin typeface="Calibri Light"/>
                <a:cs typeface="Calibri Light"/>
              </a:rPr>
              <a:t>sermod</a:t>
            </a:r>
            <a:r>
              <a:rPr lang="en-US" sz="4400" b="1">
                <a:latin typeface="Calibri Light"/>
                <a:cs typeface="Calibri Light"/>
              </a:rPr>
              <a:t> and </a:t>
            </a:r>
            <a:r>
              <a:rPr lang="en-US" sz="4400" b="1" err="1">
                <a:latin typeface="Calibri Light"/>
                <a:cs typeface="Calibri Light"/>
              </a:rPr>
              <a:t>Userdel</a:t>
            </a:r>
            <a:r>
              <a:rPr lang="en-US" sz="4400" b="1">
                <a:latin typeface="Calibri Light"/>
                <a:cs typeface="Calibri Light"/>
              </a:rPr>
              <a:t>: Modifying and removing Users</a:t>
            </a:r>
            <a:endParaRPr lang="en-US"/>
          </a:p>
        </p:txBody>
      </p:sp>
      <p:pic>
        <p:nvPicPr>
          <p:cNvPr id="3" name="Picture 3" descr="Graphical user interface, text, application&#10;&#10;Description automatically generated">
            <a:extLst>
              <a:ext uri="{FF2B5EF4-FFF2-40B4-BE49-F238E27FC236}">
                <a16:creationId xmlns:a16="http://schemas.microsoft.com/office/drawing/2014/main" id="{D5C56052-7F53-9C8C-B5F7-4617D7EF1328}"/>
              </a:ext>
            </a:extLst>
          </p:cNvPr>
          <p:cNvPicPr>
            <a:picLocks noChangeAspect="1"/>
          </p:cNvPicPr>
          <p:nvPr/>
        </p:nvPicPr>
        <p:blipFill>
          <a:blip r:embed="rId2"/>
          <a:stretch>
            <a:fillRect/>
          </a:stretch>
        </p:blipFill>
        <p:spPr>
          <a:xfrm>
            <a:off x="5347" y="2660144"/>
            <a:ext cx="12167937" cy="2500239"/>
          </a:xfrm>
          <a:prstGeom prst="rect">
            <a:avLst/>
          </a:prstGeom>
        </p:spPr>
      </p:pic>
    </p:spTree>
    <p:extLst>
      <p:ext uri="{BB962C8B-B14F-4D97-AF65-F5344CB8AC3E}">
        <p14:creationId xmlns:p14="http://schemas.microsoft.com/office/powerpoint/2010/main" val="2591654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00CC66-43A2-4703-BBE2-DDFBAE918C80}"/>
              </a:ext>
            </a:extLst>
          </p:cNvPr>
          <p:cNvSpPr/>
          <p:nvPr/>
        </p:nvSpPr>
        <p:spPr>
          <a:xfrm>
            <a:off x="5278308" y="388521"/>
            <a:ext cx="1635384"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who</a:t>
            </a:r>
          </a:p>
        </p:txBody>
      </p:sp>
      <p:sp>
        <p:nvSpPr>
          <p:cNvPr id="11" name="TextBox 10">
            <a:extLst>
              <a:ext uri="{FF2B5EF4-FFF2-40B4-BE49-F238E27FC236}">
                <a16:creationId xmlns:a16="http://schemas.microsoft.com/office/drawing/2014/main" id="{266A2240-FEA3-41A9-90BB-66FA12804E5E}"/>
              </a:ext>
            </a:extLst>
          </p:cNvPr>
          <p:cNvSpPr txBox="1"/>
          <p:nvPr/>
        </p:nvSpPr>
        <p:spPr>
          <a:xfrm>
            <a:off x="565079" y="1551398"/>
            <a:ext cx="8661114" cy="960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UNIX maintains an account of list of all users logged on to the system.</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who command displays an informative listing of these users.</a:t>
            </a:r>
          </a:p>
        </p:txBody>
      </p:sp>
      <p:sp>
        <p:nvSpPr>
          <p:cNvPr id="12" name="Rectangle 11">
            <a:extLst>
              <a:ext uri="{FF2B5EF4-FFF2-40B4-BE49-F238E27FC236}">
                <a16:creationId xmlns:a16="http://schemas.microsoft.com/office/drawing/2014/main" id="{0E68C10D-0254-4680-972A-FB47F1E53162}"/>
              </a:ext>
            </a:extLst>
          </p:cNvPr>
          <p:cNvSpPr/>
          <p:nvPr/>
        </p:nvSpPr>
        <p:spPr>
          <a:xfrm>
            <a:off x="565079" y="2751273"/>
            <a:ext cx="1866794" cy="584775"/>
          </a:xfrm>
          <a:prstGeom prst="rect">
            <a:avLst/>
          </a:prstGeom>
          <a:noFill/>
        </p:spPr>
        <p:txBody>
          <a:bodyPr wrap="none" lIns="91440" tIns="45720" rIns="91440" bIns="45720">
            <a:spAutoFit/>
          </a:bodyPr>
          <a:lstStyle/>
          <a:p>
            <a:pPr algn="ctr"/>
            <a:r>
              <a:rPr lang="en-US" sz="3200" b="0" cap="none" spc="0">
                <a:ln w="0"/>
                <a:solidFill>
                  <a:schemeClr val="tx1"/>
                </a:solidFill>
                <a:effectLst>
                  <a:outerShdw blurRad="38100" dist="19050" dir="2700000" algn="tl" rotWithShape="0">
                    <a:schemeClr val="dk1">
                      <a:alpha val="40000"/>
                    </a:schemeClr>
                  </a:outerShdw>
                </a:effectLst>
              </a:rPr>
              <a:t>Examples:</a:t>
            </a:r>
          </a:p>
        </p:txBody>
      </p:sp>
      <p:pic>
        <p:nvPicPr>
          <p:cNvPr id="13" name="Picture 12" descr="Text&#10;&#10;Description automatically generated">
            <a:extLst>
              <a:ext uri="{FF2B5EF4-FFF2-40B4-BE49-F238E27FC236}">
                <a16:creationId xmlns:a16="http://schemas.microsoft.com/office/drawing/2014/main" id="{4D9275EC-EBFB-4ADF-9E3B-DB1BD0C58CC4}"/>
              </a:ext>
            </a:extLst>
          </p:cNvPr>
          <p:cNvPicPr>
            <a:picLocks noChangeAspect="1"/>
          </p:cNvPicPr>
          <p:nvPr/>
        </p:nvPicPr>
        <p:blipFill rotWithShape="1">
          <a:blip r:embed="rId2">
            <a:extLst>
              <a:ext uri="{28A0092B-C50C-407E-A947-70E740481C1C}">
                <a14:useLocalDpi xmlns:a14="http://schemas.microsoft.com/office/drawing/2010/main" val="0"/>
              </a:ext>
            </a:extLst>
          </a:blip>
          <a:srcRect r="52172" b="76934"/>
          <a:stretch/>
        </p:blipFill>
        <p:spPr>
          <a:xfrm>
            <a:off x="660970" y="3642378"/>
            <a:ext cx="5723171" cy="2070054"/>
          </a:xfrm>
          <a:prstGeom prst="rect">
            <a:avLst/>
          </a:prstGeom>
        </p:spPr>
      </p:pic>
      <p:sp>
        <p:nvSpPr>
          <p:cNvPr id="14" name="Rectangle 13">
            <a:extLst>
              <a:ext uri="{FF2B5EF4-FFF2-40B4-BE49-F238E27FC236}">
                <a16:creationId xmlns:a16="http://schemas.microsoft.com/office/drawing/2014/main" id="{1CF6527F-3E66-4418-94FA-41458B43D533}"/>
              </a:ext>
            </a:extLst>
          </p:cNvPr>
          <p:cNvSpPr/>
          <p:nvPr/>
        </p:nvSpPr>
        <p:spPr>
          <a:xfrm>
            <a:off x="660970" y="3642378"/>
            <a:ext cx="3315129" cy="5847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0963F24-337A-44E5-8BDE-7CF5839B1048}"/>
              </a:ext>
            </a:extLst>
          </p:cNvPr>
          <p:cNvSpPr/>
          <p:nvPr/>
        </p:nvSpPr>
        <p:spPr>
          <a:xfrm>
            <a:off x="7130265" y="3472854"/>
            <a:ext cx="4561726" cy="2409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8D590C31-3D1E-495E-BDD9-AE2115725AA5}"/>
              </a:ext>
            </a:extLst>
          </p:cNvPr>
          <p:cNvCxnSpPr>
            <a:stCxn id="14" idx="3"/>
            <a:endCxn id="15" idx="1"/>
          </p:cNvCxnSpPr>
          <p:nvPr/>
        </p:nvCxnSpPr>
        <p:spPr>
          <a:xfrm>
            <a:off x="3976099" y="3934766"/>
            <a:ext cx="3154166" cy="742639"/>
          </a:xfrm>
          <a:prstGeom prst="bentConnector3">
            <a:avLst>
              <a:gd name="adj1" fmla="val 8485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9B1F6BE-7A09-46C5-B78B-7C1FBC3FD1CD}"/>
              </a:ext>
            </a:extLst>
          </p:cNvPr>
          <p:cNvSpPr txBox="1"/>
          <p:nvPr/>
        </p:nvSpPr>
        <p:spPr>
          <a:xfrm>
            <a:off x="7267253" y="4323461"/>
            <a:ext cx="4287749" cy="707886"/>
          </a:xfrm>
          <a:prstGeom prst="rect">
            <a:avLst/>
          </a:prstGeom>
          <a:noFill/>
        </p:spPr>
        <p:txBody>
          <a:bodyPr wrap="square" rtlCol="0">
            <a:spAutoFit/>
          </a:bodyPr>
          <a:lstStyle/>
          <a:p>
            <a:pPr algn="ctr"/>
            <a:r>
              <a:rPr lang="en-US" sz="2000"/>
              <a:t>who command displaying an informative listing of users </a:t>
            </a:r>
          </a:p>
        </p:txBody>
      </p:sp>
    </p:spTree>
    <p:extLst>
      <p:ext uri="{BB962C8B-B14F-4D97-AF65-F5344CB8AC3E}">
        <p14:creationId xmlns:p14="http://schemas.microsoft.com/office/powerpoint/2010/main" val="116281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0FC463-F820-6515-0B2F-B83AFD0405F1}"/>
              </a:ext>
            </a:extLst>
          </p:cNvPr>
          <p:cNvSpPr txBox="1"/>
          <p:nvPr/>
        </p:nvSpPr>
        <p:spPr>
          <a:xfrm>
            <a:off x="2422758" y="-190611"/>
            <a:ext cx="7346484" cy="923330"/>
          </a:xfrm>
          <a:prstGeom prst="rect">
            <a:avLst/>
          </a:prstGeom>
          <a:noFill/>
        </p:spPr>
        <p:txBody>
          <a:bodyPr wrap="square">
            <a:spAutoFit/>
          </a:bodyPr>
          <a:lstStyle/>
          <a:p>
            <a:pPr algn="ctr"/>
            <a:endParaRPr lang="en-IN" sz="1400" b="0" i="0" u="none" strike="noStrike" baseline="0">
              <a:solidFill>
                <a:srgbClr val="000000"/>
              </a:solidFill>
              <a:latin typeface="+mj-lt"/>
            </a:endParaRPr>
          </a:p>
          <a:p>
            <a:pPr algn="ctr"/>
            <a:r>
              <a:rPr lang="en-IN" sz="4000" b="0" i="0" u="none" strike="noStrike" baseline="0">
                <a:latin typeface="+mj-lt"/>
              </a:rPr>
              <a:t> </a:t>
            </a:r>
            <a:r>
              <a:rPr lang="en-IN" sz="4000" b="1" i="0" u="none" strike="noStrike" baseline="0">
                <a:latin typeface="+mj-lt"/>
              </a:rPr>
              <a:t>THE FILE </a:t>
            </a:r>
            <a:endParaRPr lang="en-IN" sz="4000">
              <a:latin typeface="+mj-lt"/>
            </a:endParaRPr>
          </a:p>
        </p:txBody>
      </p:sp>
      <p:sp>
        <p:nvSpPr>
          <p:cNvPr id="8" name="TextBox 7">
            <a:extLst>
              <a:ext uri="{FF2B5EF4-FFF2-40B4-BE49-F238E27FC236}">
                <a16:creationId xmlns:a16="http://schemas.microsoft.com/office/drawing/2014/main" id="{9B0EA443-BC71-9E78-34B0-B7BD5339408E}"/>
              </a:ext>
            </a:extLst>
          </p:cNvPr>
          <p:cNvSpPr txBox="1"/>
          <p:nvPr/>
        </p:nvSpPr>
        <p:spPr>
          <a:xfrm>
            <a:off x="473209" y="1025087"/>
            <a:ext cx="2342308" cy="523220"/>
          </a:xfrm>
          <a:prstGeom prst="rect">
            <a:avLst/>
          </a:prstGeom>
          <a:noFill/>
        </p:spPr>
        <p:txBody>
          <a:bodyPr wrap="none" rtlCol="0">
            <a:spAutoFit/>
          </a:bodyPr>
          <a:lstStyle/>
          <a:p>
            <a:r>
              <a:rPr lang="en-IN" sz="2800">
                <a:latin typeface="+mj-lt"/>
                <a:cs typeface="Aharoni" panose="02010803020104030203" pitchFamily="2" charset="-79"/>
              </a:rPr>
              <a:t>What is a file?</a:t>
            </a:r>
          </a:p>
        </p:txBody>
      </p:sp>
      <p:sp>
        <p:nvSpPr>
          <p:cNvPr id="10" name="TextBox 9">
            <a:extLst>
              <a:ext uri="{FF2B5EF4-FFF2-40B4-BE49-F238E27FC236}">
                <a16:creationId xmlns:a16="http://schemas.microsoft.com/office/drawing/2014/main" id="{FA6BB37D-FAA9-011C-B31D-5CBD534997A3}"/>
              </a:ext>
            </a:extLst>
          </p:cNvPr>
          <p:cNvSpPr txBox="1"/>
          <p:nvPr/>
        </p:nvSpPr>
        <p:spPr>
          <a:xfrm>
            <a:off x="473209" y="1840675"/>
            <a:ext cx="11718791" cy="461665"/>
          </a:xfrm>
          <a:prstGeom prst="rect">
            <a:avLst/>
          </a:prstGeom>
          <a:noFill/>
        </p:spPr>
        <p:txBody>
          <a:bodyPr wrap="square">
            <a:spAutoFit/>
          </a:bodyPr>
          <a:lstStyle/>
          <a:p>
            <a:r>
              <a:rPr lang="en-IN" sz="2400">
                <a:latin typeface="+mj-lt"/>
              </a:rPr>
              <a:t>The basic definition of a file is that it is the container for storing information.</a:t>
            </a:r>
          </a:p>
        </p:txBody>
      </p:sp>
      <p:sp>
        <p:nvSpPr>
          <p:cNvPr id="12" name="TextBox 11">
            <a:extLst>
              <a:ext uri="{FF2B5EF4-FFF2-40B4-BE49-F238E27FC236}">
                <a16:creationId xmlns:a16="http://schemas.microsoft.com/office/drawing/2014/main" id="{6CC0E114-1FE1-4753-98F9-2D6AB3C0A592}"/>
              </a:ext>
            </a:extLst>
          </p:cNvPr>
          <p:cNvSpPr txBox="1"/>
          <p:nvPr/>
        </p:nvSpPr>
        <p:spPr>
          <a:xfrm>
            <a:off x="218973" y="3447055"/>
            <a:ext cx="9277183" cy="461665"/>
          </a:xfrm>
          <a:prstGeom prst="rect">
            <a:avLst/>
          </a:prstGeom>
          <a:noFill/>
        </p:spPr>
        <p:txBody>
          <a:bodyPr wrap="square">
            <a:spAutoFit/>
          </a:bodyPr>
          <a:lstStyle/>
          <a:p>
            <a:pPr marL="285750" indent="-285750">
              <a:buFont typeface="Wingdings" panose="05000000000000000000" pitchFamily="2" charset="2"/>
              <a:buChar char="Ø"/>
            </a:pPr>
            <a:r>
              <a:rPr lang="en-IN" sz="2400">
                <a:latin typeface="+mj-lt"/>
              </a:rPr>
              <a:t>A file’s name or size is not stored in file.</a:t>
            </a:r>
          </a:p>
        </p:txBody>
      </p:sp>
      <p:sp>
        <p:nvSpPr>
          <p:cNvPr id="14" name="TextBox 13">
            <a:extLst>
              <a:ext uri="{FF2B5EF4-FFF2-40B4-BE49-F238E27FC236}">
                <a16:creationId xmlns:a16="http://schemas.microsoft.com/office/drawing/2014/main" id="{CD82E711-4030-8F30-39E3-DFDFB027DFB4}"/>
              </a:ext>
            </a:extLst>
          </p:cNvPr>
          <p:cNvSpPr txBox="1"/>
          <p:nvPr/>
        </p:nvSpPr>
        <p:spPr>
          <a:xfrm>
            <a:off x="218973" y="4271995"/>
            <a:ext cx="12207241" cy="830997"/>
          </a:xfrm>
          <a:prstGeom prst="rect">
            <a:avLst/>
          </a:prstGeom>
          <a:noFill/>
        </p:spPr>
        <p:txBody>
          <a:bodyPr wrap="square">
            <a:spAutoFit/>
          </a:bodyPr>
          <a:lstStyle/>
          <a:p>
            <a:pPr marL="285750" indent="-285750">
              <a:buFont typeface="Wingdings" panose="05000000000000000000" pitchFamily="2" charset="2"/>
              <a:buChar char="Ø"/>
            </a:pPr>
            <a:r>
              <a:rPr lang="en-IN" sz="2400">
                <a:latin typeface="+mj-lt"/>
              </a:rPr>
              <a:t>All file attributes such as file type, permissions, links, owner, group owner etc are kept in a separate area of the hard disk, not directly accessible to humans, but only to kernel.</a:t>
            </a:r>
          </a:p>
        </p:txBody>
      </p:sp>
      <p:sp>
        <p:nvSpPr>
          <p:cNvPr id="15" name="TextBox 14">
            <a:extLst>
              <a:ext uri="{FF2B5EF4-FFF2-40B4-BE49-F238E27FC236}">
                <a16:creationId xmlns:a16="http://schemas.microsoft.com/office/drawing/2014/main" id="{FAAACEFF-2FF9-2CF7-A1EB-AB6F291723A7}"/>
              </a:ext>
            </a:extLst>
          </p:cNvPr>
          <p:cNvSpPr txBox="1"/>
          <p:nvPr/>
        </p:nvSpPr>
        <p:spPr>
          <a:xfrm>
            <a:off x="473208" y="2665615"/>
            <a:ext cx="7812780" cy="400110"/>
          </a:xfrm>
          <a:prstGeom prst="rect">
            <a:avLst/>
          </a:prstGeom>
          <a:noFill/>
        </p:spPr>
        <p:txBody>
          <a:bodyPr wrap="none" rtlCol="0">
            <a:spAutoFit/>
          </a:bodyPr>
          <a:lstStyle/>
          <a:p>
            <a:r>
              <a:rPr lang="en-IN" sz="2000">
                <a:latin typeface="+mj-lt"/>
              </a:rPr>
              <a:t>“But there are somethings about the file which are not stored in itself.”</a:t>
            </a:r>
          </a:p>
        </p:txBody>
      </p:sp>
    </p:spTree>
    <p:extLst>
      <p:ext uri="{BB962C8B-B14F-4D97-AF65-F5344CB8AC3E}">
        <p14:creationId xmlns:p14="http://schemas.microsoft.com/office/powerpoint/2010/main" val="472100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160547-4832-D371-B91C-7D2FE42E3066}"/>
              </a:ext>
            </a:extLst>
          </p:cNvPr>
          <p:cNvSpPr txBox="1"/>
          <p:nvPr/>
        </p:nvSpPr>
        <p:spPr>
          <a:xfrm>
            <a:off x="218972" y="1298865"/>
            <a:ext cx="10147436" cy="523220"/>
          </a:xfrm>
          <a:prstGeom prst="rect">
            <a:avLst/>
          </a:prstGeom>
          <a:noFill/>
        </p:spPr>
        <p:txBody>
          <a:bodyPr wrap="square">
            <a:spAutoFit/>
          </a:bodyPr>
          <a:lstStyle/>
          <a:p>
            <a:r>
              <a:rPr lang="en-IN" sz="2800">
                <a:latin typeface="+mj-lt"/>
                <a:cs typeface="Aharoni" panose="02010803020104030203" pitchFamily="2" charset="-79"/>
              </a:rPr>
              <a:t>The UNIX has divided files into three categories:</a:t>
            </a:r>
          </a:p>
        </p:txBody>
      </p:sp>
      <p:sp>
        <p:nvSpPr>
          <p:cNvPr id="6" name="TextBox 5">
            <a:extLst>
              <a:ext uri="{FF2B5EF4-FFF2-40B4-BE49-F238E27FC236}">
                <a16:creationId xmlns:a16="http://schemas.microsoft.com/office/drawing/2014/main" id="{8154E4EB-6E71-45EA-E028-9E87832BD88F}"/>
              </a:ext>
            </a:extLst>
          </p:cNvPr>
          <p:cNvSpPr txBox="1"/>
          <p:nvPr/>
        </p:nvSpPr>
        <p:spPr>
          <a:xfrm>
            <a:off x="2422758" y="-134902"/>
            <a:ext cx="7346484" cy="1046440"/>
          </a:xfrm>
          <a:prstGeom prst="rect">
            <a:avLst/>
          </a:prstGeom>
          <a:noFill/>
        </p:spPr>
        <p:txBody>
          <a:bodyPr wrap="square">
            <a:spAutoFit/>
          </a:bodyPr>
          <a:lstStyle/>
          <a:p>
            <a:pPr algn="ctr"/>
            <a:endParaRPr lang="en-IN" sz="1400" b="0" i="0" u="none" strike="noStrike" baseline="0">
              <a:solidFill>
                <a:srgbClr val="000000"/>
              </a:solidFill>
              <a:latin typeface="+mj-lt"/>
            </a:endParaRPr>
          </a:p>
          <a:p>
            <a:pPr algn="ctr"/>
            <a:r>
              <a:rPr lang="en-IN" sz="4000" b="0" i="0" u="none" strike="noStrike" baseline="0">
                <a:latin typeface="+mj-lt"/>
              </a:rPr>
              <a:t> </a:t>
            </a:r>
            <a:r>
              <a:rPr lang="en-IN" sz="4800" b="1" i="0" u="none" strike="noStrike" baseline="0">
                <a:latin typeface="+mj-lt"/>
              </a:rPr>
              <a:t>Types of FILE </a:t>
            </a:r>
            <a:endParaRPr lang="en-IN" sz="4800">
              <a:latin typeface="+mj-lt"/>
            </a:endParaRPr>
          </a:p>
        </p:txBody>
      </p:sp>
      <p:sp>
        <p:nvSpPr>
          <p:cNvPr id="8" name="TextBox 7">
            <a:extLst>
              <a:ext uri="{FF2B5EF4-FFF2-40B4-BE49-F238E27FC236}">
                <a16:creationId xmlns:a16="http://schemas.microsoft.com/office/drawing/2014/main" id="{E058C810-F945-8CDC-E1EC-A6909BE77DB5}"/>
              </a:ext>
            </a:extLst>
          </p:cNvPr>
          <p:cNvSpPr txBox="1"/>
          <p:nvPr/>
        </p:nvSpPr>
        <p:spPr>
          <a:xfrm>
            <a:off x="218972" y="2122718"/>
            <a:ext cx="10811579" cy="646331"/>
          </a:xfrm>
          <a:prstGeom prst="rect">
            <a:avLst/>
          </a:prstGeom>
          <a:noFill/>
        </p:spPr>
        <p:txBody>
          <a:bodyPr wrap="square">
            <a:spAutoFit/>
          </a:bodyPr>
          <a:lstStyle/>
          <a:p>
            <a:pPr marL="285750" indent="-285750">
              <a:buFont typeface="Wingdings" panose="05000000000000000000" pitchFamily="2" charset="2"/>
              <a:buChar char="Ø"/>
            </a:pPr>
            <a:r>
              <a:rPr lang="en-IN" b="1" u="sng">
                <a:latin typeface="+mj-lt"/>
              </a:rPr>
              <a:t>Ordinary file </a:t>
            </a:r>
            <a:r>
              <a:rPr lang="en-IN">
                <a:latin typeface="+mj-lt"/>
              </a:rPr>
              <a:t>– It is also called as regular file. It contains only data as a stream of characters. Ordinary files are itself divided into 2 types.</a:t>
            </a:r>
          </a:p>
        </p:txBody>
      </p:sp>
      <p:sp>
        <p:nvSpPr>
          <p:cNvPr id="14" name="TextBox 13">
            <a:extLst>
              <a:ext uri="{FF2B5EF4-FFF2-40B4-BE49-F238E27FC236}">
                <a16:creationId xmlns:a16="http://schemas.microsoft.com/office/drawing/2014/main" id="{74A8AE35-CC90-11E5-E9FE-0952755347BD}"/>
              </a:ext>
            </a:extLst>
          </p:cNvPr>
          <p:cNvSpPr txBox="1"/>
          <p:nvPr/>
        </p:nvSpPr>
        <p:spPr>
          <a:xfrm>
            <a:off x="593157" y="3005623"/>
            <a:ext cx="12208444" cy="615553"/>
          </a:xfrm>
          <a:prstGeom prst="rect">
            <a:avLst/>
          </a:prstGeom>
          <a:noFill/>
        </p:spPr>
        <p:txBody>
          <a:bodyPr wrap="square">
            <a:spAutoFit/>
          </a:bodyPr>
          <a:lstStyle/>
          <a:p>
            <a:pPr marL="285750" indent="-285750">
              <a:buFont typeface="Wingdings" panose="05000000000000000000" pitchFamily="2" charset="2"/>
              <a:buChar char="ü"/>
            </a:pPr>
            <a:r>
              <a:rPr lang="en-IN" b="1">
                <a:latin typeface="+mj-lt"/>
              </a:rPr>
              <a:t>Text File </a:t>
            </a:r>
            <a:r>
              <a:rPr lang="en-IN">
                <a:latin typeface="+mj-lt"/>
              </a:rPr>
              <a:t>– </a:t>
            </a:r>
            <a:r>
              <a:rPr lang="en-IN" sz="1600">
                <a:latin typeface="+mj-lt"/>
              </a:rPr>
              <a:t>it contains only printable characters, and you can often view the contents and make sense out of them. </a:t>
            </a:r>
          </a:p>
          <a:p>
            <a:r>
              <a:rPr lang="en-IN" sz="1600">
                <a:latin typeface="+mj-lt"/>
              </a:rPr>
              <a:t>	          Example: Any notepad file is a text file.</a:t>
            </a:r>
            <a:endParaRPr lang="en-IN">
              <a:latin typeface="+mj-lt"/>
            </a:endParaRPr>
          </a:p>
        </p:txBody>
      </p:sp>
      <p:sp>
        <p:nvSpPr>
          <p:cNvPr id="16" name="TextBox 15">
            <a:extLst>
              <a:ext uri="{FF2B5EF4-FFF2-40B4-BE49-F238E27FC236}">
                <a16:creationId xmlns:a16="http://schemas.microsoft.com/office/drawing/2014/main" id="{A269CC04-E745-8A3E-68C5-1CCE188C80AE}"/>
              </a:ext>
            </a:extLst>
          </p:cNvPr>
          <p:cNvSpPr txBox="1"/>
          <p:nvPr/>
        </p:nvSpPr>
        <p:spPr>
          <a:xfrm>
            <a:off x="593156" y="3887487"/>
            <a:ext cx="12083315" cy="615553"/>
          </a:xfrm>
          <a:prstGeom prst="rect">
            <a:avLst/>
          </a:prstGeom>
          <a:noFill/>
        </p:spPr>
        <p:txBody>
          <a:bodyPr wrap="square">
            <a:spAutoFit/>
          </a:bodyPr>
          <a:lstStyle/>
          <a:p>
            <a:pPr marL="285750" indent="-285750">
              <a:buFont typeface="Wingdings" panose="05000000000000000000" pitchFamily="2" charset="2"/>
              <a:buChar char="ü"/>
            </a:pPr>
            <a:r>
              <a:rPr lang="en-IN" b="1">
                <a:latin typeface="+mj-lt"/>
              </a:rPr>
              <a:t>Binary file </a:t>
            </a:r>
            <a:r>
              <a:rPr lang="en-IN">
                <a:latin typeface="+mj-lt"/>
              </a:rPr>
              <a:t>– </a:t>
            </a:r>
            <a:r>
              <a:rPr lang="en-IN" sz="1600">
                <a:latin typeface="+mj-lt"/>
              </a:rPr>
              <a:t>it contains both printable and unprintable characters that cover entire ASCII range. Examples- Most </a:t>
            </a:r>
          </a:p>
          <a:p>
            <a:r>
              <a:rPr lang="en-IN" sz="1600">
                <a:latin typeface="+mj-lt"/>
              </a:rPr>
              <a:t>	              </a:t>
            </a:r>
            <a:r>
              <a:rPr lang="en-IN" sz="1600" u="sng">
                <a:latin typeface="+mj-lt"/>
              </a:rPr>
              <a:t>Unix commands</a:t>
            </a:r>
            <a:r>
              <a:rPr lang="en-IN" sz="1600">
                <a:latin typeface="+mj-lt"/>
              </a:rPr>
              <a:t>, </a:t>
            </a:r>
            <a:r>
              <a:rPr lang="en-IN" sz="1600" u="sng">
                <a:latin typeface="+mj-lt"/>
              </a:rPr>
              <a:t>executable files</a:t>
            </a:r>
            <a:r>
              <a:rPr lang="en-IN" sz="1600">
                <a:latin typeface="+mj-lt"/>
              </a:rPr>
              <a:t>, </a:t>
            </a:r>
            <a:r>
              <a:rPr lang="en-IN" sz="1600" u="sng">
                <a:latin typeface="+mj-lt"/>
              </a:rPr>
              <a:t>pictures</a:t>
            </a:r>
            <a:r>
              <a:rPr lang="en-IN" sz="1600">
                <a:latin typeface="+mj-lt"/>
              </a:rPr>
              <a:t>, </a:t>
            </a:r>
            <a:r>
              <a:rPr lang="en-IN" sz="1600" u="sng">
                <a:latin typeface="+mj-lt"/>
              </a:rPr>
              <a:t>sound</a:t>
            </a:r>
            <a:r>
              <a:rPr lang="en-IN" sz="1600">
                <a:latin typeface="+mj-lt"/>
              </a:rPr>
              <a:t> and </a:t>
            </a:r>
            <a:r>
              <a:rPr lang="en-IN" sz="1600" u="sng">
                <a:latin typeface="+mj-lt"/>
              </a:rPr>
              <a:t>video</a:t>
            </a:r>
            <a:r>
              <a:rPr lang="en-IN" sz="1600">
                <a:latin typeface="+mj-lt"/>
              </a:rPr>
              <a:t> files are binary.</a:t>
            </a:r>
          </a:p>
        </p:txBody>
      </p:sp>
    </p:spTree>
    <p:extLst>
      <p:ext uri="{BB962C8B-B14F-4D97-AF65-F5344CB8AC3E}">
        <p14:creationId xmlns:p14="http://schemas.microsoft.com/office/powerpoint/2010/main" val="3267391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8058B2-329E-6E3C-FEFB-B1EFEC8A3DC3}"/>
              </a:ext>
            </a:extLst>
          </p:cNvPr>
          <p:cNvSpPr txBox="1"/>
          <p:nvPr/>
        </p:nvSpPr>
        <p:spPr>
          <a:xfrm>
            <a:off x="209346" y="129221"/>
            <a:ext cx="11831858" cy="2862322"/>
          </a:xfrm>
          <a:prstGeom prst="rect">
            <a:avLst/>
          </a:prstGeom>
          <a:noFill/>
        </p:spPr>
        <p:txBody>
          <a:bodyPr wrap="square">
            <a:spAutoFit/>
          </a:bodyPr>
          <a:lstStyle/>
          <a:p>
            <a:pPr marL="285750" indent="-285750">
              <a:buFont typeface="Wingdings" panose="05000000000000000000" pitchFamily="2" charset="2"/>
              <a:buChar char="Ø"/>
            </a:pPr>
            <a:r>
              <a:rPr lang="en-IN" b="1" u="sng">
                <a:latin typeface="+mj-lt"/>
              </a:rPr>
              <a:t>Directory file </a:t>
            </a:r>
            <a:r>
              <a:rPr lang="en-IN">
                <a:latin typeface="+mj-lt"/>
              </a:rPr>
              <a:t>– it is a file that only contains files and other sub-directories. </a:t>
            </a:r>
          </a:p>
          <a:p>
            <a:endParaRPr lang="en-IN">
              <a:latin typeface="+mj-lt"/>
            </a:endParaRPr>
          </a:p>
          <a:p>
            <a:pPr marL="285750" indent="-285750">
              <a:buFont typeface="Wingdings" panose="05000000000000000000" pitchFamily="2" charset="2"/>
              <a:buChar char="q"/>
            </a:pPr>
            <a:r>
              <a:rPr lang="en-IN">
                <a:latin typeface="+mj-lt"/>
              </a:rPr>
              <a:t>A directory contains no data but keeps some details of the files and subdirectories that it contains. </a:t>
            </a:r>
          </a:p>
          <a:p>
            <a:endParaRPr lang="en-IN">
              <a:latin typeface="+mj-lt"/>
            </a:endParaRPr>
          </a:p>
          <a:p>
            <a:pPr marL="285750" indent="-285750">
              <a:buFont typeface="Wingdings" panose="05000000000000000000" pitchFamily="2" charset="2"/>
              <a:buChar char="q"/>
            </a:pPr>
            <a:r>
              <a:rPr lang="en-IN">
                <a:latin typeface="+mj-lt"/>
              </a:rPr>
              <a:t>A directory file contains an </a:t>
            </a:r>
            <a:r>
              <a:rPr lang="en-IN" b="1" u="sng">
                <a:latin typeface="+mj-lt"/>
              </a:rPr>
              <a:t>entry</a:t>
            </a:r>
            <a:r>
              <a:rPr lang="en-IN">
                <a:latin typeface="+mj-lt"/>
              </a:rPr>
              <a:t> for every file and subdirectories that it houses. </a:t>
            </a:r>
          </a:p>
          <a:p>
            <a:endParaRPr lang="en-IN">
              <a:latin typeface="+mj-lt"/>
            </a:endParaRPr>
          </a:p>
          <a:p>
            <a:pPr marL="285750" indent="-285750">
              <a:buFont typeface="Wingdings" panose="05000000000000000000" pitchFamily="2" charset="2"/>
              <a:buChar char="q"/>
            </a:pPr>
            <a:r>
              <a:rPr lang="en-IN">
                <a:latin typeface="+mj-lt"/>
              </a:rPr>
              <a:t>If you have 20 files in a directory, there will be 20 entries in the directory. </a:t>
            </a:r>
          </a:p>
          <a:p>
            <a:endParaRPr lang="en-IN">
              <a:latin typeface="+mj-lt"/>
            </a:endParaRPr>
          </a:p>
          <a:p>
            <a:pPr marL="285750" indent="-285750">
              <a:buFont typeface="Wingdings" panose="05000000000000000000" pitchFamily="2" charset="2"/>
              <a:buChar char="q"/>
            </a:pPr>
            <a:r>
              <a:rPr lang="en-IN">
                <a:latin typeface="+mj-lt"/>
              </a:rPr>
              <a:t>Each entry has two components-</a:t>
            </a:r>
          </a:p>
          <a:p>
            <a:pPr marL="285750" indent="-285750">
              <a:buFont typeface="Wingdings" panose="05000000000000000000" pitchFamily="2" charset="2"/>
              <a:buChar char="Ø"/>
            </a:pPr>
            <a:endParaRPr lang="en-IN">
              <a:latin typeface="+mj-lt"/>
            </a:endParaRPr>
          </a:p>
        </p:txBody>
      </p:sp>
      <p:sp>
        <p:nvSpPr>
          <p:cNvPr id="4" name="TextBox 3">
            <a:extLst>
              <a:ext uri="{FF2B5EF4-FFF2-40B4-BE49-F238E27FC236}">
                <a16:creationId xmlns:a16="http://schemas.microsoft.com/office/drawing/2014/main" id="{10F97535-66FE-C6DE-F8A5-67C6934B4148}"/>
              </a:ext>
            </a:extLst>
          </p:cNvPr>
          <p:cNvSpPr txBox="1"/>
          <p:nvPr/>
        </p:nvSpPr>
        <p:spPr>
          <a:xfrm>
            <a:off x="632858" y="2677940"/>
            <a:ext cx="9579546" cy="369332"/>
          </a:xfrm>
          <a:prstGeom prst="rect">
            <a:avLst/>
          </a:prstGeom>
          <a:noFill/>
        </p:spPr>
        <p:txBody>
          <a:bodyPr wrap="square">
            <a:spAutoFit/>
          </a:bodyPr>
          <a:lstStyle/>
          <a:p>
            <a:pPr marL="285750" indent="-285750">
              <a:buFont typeface="Wingdings" panose="05000000000000000000" pitchFamily="2" charset="2"/>
              <a:buChar char="Ø"/>
            </a:pPr>
            <a:r>
              <a:rPr lang="en-IN">
                <a:latin typeface="+mj-lt"/>
              </a:rPr>
              <a:t>The filename</a:t>
            </a:r>
          </a:p>
        </p:txBody>
      </p:sp>
      <p:sp>
        <p:nvSpPr>
          <p:cNvPr id="6" name="TextBox 5">
            <a:extLst>
              <a:ext uri="{FF2B5EF4-FFF2-40B4-BE49-F238E27FC236}">
                <a16:creationId xmlns:a16="http://schemas.microsoft.com/office/drawing/2014/main" id="{C5EE4412-0F4A-E8E1-16FD-9F6F79EF8672}"/>
              </a:ext>
            </a:extLst>
          </p:cNvPr>
          <p:cNvSpPr txBox="1"/>
          <p:nvPr/>
        </p:nvSpPr>
        <p:spPr>
          <a:xfrm>
            <a:off x="632858" y="2961137"/>
            <a:ext cx="10080060" cy="369332"/>
          </a:xfrm>
          <a:prstGeom prst="rect">
            <a:avLst/>
          </a:prstGeom>
          <a:noFill/>
        </p:spPr>
        <p:txBody>
          <a:bodyPr wrap="square">
            <a:spAutoFit/>
          </a:bodyPr>
          <a:lstStyle/>
          <a:p>
            <a:pPr marL="285750" indent="-285750">
              <a:buFont typeface="Wingdings" panose="05000000000000000000" pitchFamily="2" charset="2"/>
              <a:buChar char="Ø"/>
            </a:pPr>
            <a:r>
              <a:rPr lang="en-IN" sz="1800">
                <a:latin typeface="+mj-lt"/>
                <a:cs typeface="Aharoni" panose="02010803020104030203" pitchFamily="2" charset="-79"/>
              </a:rPr>
              <a:t>A unique identification number for the file or directory (called as </a:t>
            </a:r>
            <a:r>
              <a:rPr lang="en-IN" sz="1800" err="1">
                <a:latin typeface="+mj-lt"/>
                <a:cs typeface="Aharoni" panose="02010803020104030203" pitchFamily="2" charset="-79"/>
              </a:rPr>
              <a:t>inode</a:t>
            </a:r>
            <a:r>
              <a:rPr lang="en-IN" sz="1800">
                <a:latin typeface="+mj-lt"/>
                <a:cs typeface="Aharoni" panose="02010803020104030203" pitchFamily="2" charset="-79"/>
              </a:rPr>
              <a:t> number).</a:t>
            </a:r>
          </a:p>
        </p:txBody>
      </p:sp>
      <p:sp>
        <p:nvSpPr>
          <p:cNvPr id="8" name="TextBox 7">
            <a:extLst>
              <a:ext uri="{FF2B5EF4-FFF2-40B4-BE49-F238E27FC236}">
                <a16:creationId xmlns:a16="http://schemas.microsoft.com/office/drawing/2014/main" id="{704893A3-AC02-1F22-B6A5-4F4B7CA23DC1}"/>
              </a:ext>
            </a:extLst>
          </p:cNvPr>
          <p:cNvSpPr txBox="1"/>
          <p:nvPr/>
        </p:nvSpPr>
        <p:spPr>
          <a:xfrm>
            <a:off x="8954414" y="2991543"/>
            <a:ext cx="2089033" cy="369332"/>
          </a:xfrm>
          <a:prstGeom prst="rect">
            <a:avLst/>
          </a:prstGeom>
          <a:noFill/>
        </p:spPr>
        <p:txBody>
          <a:bodyPr wrap="none" rtlCol="0">
            <a:spAutoFit/>
          </a:bodyPr>
          <a:lstStyle/>
          <a:p>
            <a:r>
              <a:rPr lang="en-IN">
                <a:latin typeface="+mj-lt"/>
              </a:rPr>
              <a:t>Example : /</a:t>
            </a:r>
            <a:r>
              <a:rPr lang="en-IN" err="1">
                <a:latin typeface="+mj-lt"/>
              </a:rPr>
              <a:t>usr</a:t>
            </a:r>
            <a:r>
              <a:rPr lang="en-IN">
                <a:latin typeface="+mj-lt"/>
              </a:rPr>
              <a:t>/bin</a:t>
            </a:r>
          </a:p>
        </p:txBody>
      </p:sp>
      <p:sp>
        <p:nvSpPr>
          <p:cNvPr id="10" name="TextBox 9">
            <a:extLst>
              <a:ext uri="{FF2B5EF4-FFF2-40B4-BE49-F238E27FC236}">
                <a16:creationId xmlns:a16="http://schemas.microsoft.com/office/drawing/2014/main" id="{789CCC87-A9FE-E8BB-039B-97B5D88F82A1}"/>
              </a:ext>
            </a:extLst>
          </p:cNvPr>
          <p:cNvSpPr txBox="1"/>
          <p:nvPr/>
        </p:nvSpPr>
        <p:spPr>
          <a:xfrm>
            <a:off x="209346" y="3708315"/>
            <a:ext cx="11271183" cy="2862322"/>
          </a:xfrm>
          <a:prstGeom prst="rect">
            <a:avLst/>
          </a:prstGeom>
          <a:noFill/>
        </p:spPr>
        <p:txBody>
          <a:bodyPr wrap="square">
            <a:spAutoFit/>
          </a:bodyPr>
          <a:lstStyle/>
          <a:p>
            <a:pPr marL="285750" indent="-285750">
              <a:buFont typeface="Wingdings" panose="05000000000000000000" pitchFamily="2" charset="2"/>
              <a:buChar char="Ø"/>
            </a:pPr>
            <a:r>
              <a:rPr lang="en-IN" b="1" u="sng">
                <a:latin typeface="+mj-lt"/>
              </a:rPr>
              <a:t>Device file </a:t>
            </a:r>
            <a:r>
              <a:rPr lang="en-IN">
                <a:latin typeface="+mj-lt"/>
              </a:rPr>
              <a:t>– all devices and peripherals are represented by files. </a:t>
            </a:r>
          </a:p>
          <a:p>
            <a:endParaRPr lang="en-US">
              <a:latin typeface="+mj-lt"/>
            </a:endParaRPr>
          </a:p>
          <a:p>
            <a:pPr marL="285750" indent="-285750">
              <a:buFont typeface="Wingdings" panose="05000000000000000000" pitchFamily="2" charset="2"/>
              <a:buChar char="q"/>
            </a:pPr>
            <a:r>
              <a:rPr lang="en-US">
                <a:latin typeface="+mj-lt"/>
              </a:rPr>
              <a:t>Installing software from CD-ROM, printing files and backing up data files to tape. </a:t>
            </a:r>
          </a:p>
          <a:p>
            <a:endParaRPr lang="en-US">
              <a:latin typeface="+mj-lt"/>
            </a:endParaRPr>
          </a:p>
          <a:p>
            <a:pPr marL="285750" indent="-285750">
              <a:buFont typeface="Wingdings" panose="05000000000000000000" pitchFamily="2" charset="2"/>
              <a:buChar char="q"/>
            </a:pPr>
            <a:r>
              <a:rPr lang="en-US">
                <a:latin typeface="+mj-lt"/>
              </a:rPr>
              <a:t>All of these activities are performed by reading or writing the file representing the device.</a:t>
            </a:r>
          </a:p>
          <a:p>
            <a:endParaRPr lang="en-US">
              <a:latin typeface="+mj-lt"/>
            </a:endParaRPr>
          </a:p>
          <a:p>
            <a:pPr marL="285750" indent="-285750">
              <a:buFont typeface="Wingdings" panose="05000000000000000000" pitchFamily="2" charset="2"/>
              <a:buChar char="q"/>
            </a:pPr>
            <a:r>
              <a:rPr lang="en-US">
                <a:latin typeface="+mj-lt"/>
              </a:rPr>
              <a:t>Advantage of device file is that some of the commands used to access an ordinary file also work with device file. </a:t>
            </a:r>
          </a:p>
          <a:p>
            <a:endParaRPr lang="en-US">
              <a:latin typeface="+mj-lt"/>
            </a:endParaRPr>
          </a:p>
          <a:p>
            <a:pPr marL="285750" indent="-285750">
              <a:buFont typeface="Wingdings" panose="05000000000000000000" pitchFamily="2" charset="2"/>
              <a:buChar char="q"/>
            </a:pPr>
            <a:r>
              <a:rPr lang="en-US">
                <a:latin typeface="+mj-lt"/>
              </a:rPr>
              <a:t>Device filenames are generally found in a single directory structure, /dev.</a:t>
            </a:r>
          </a:p>
        </p:txBody>
      </p:sp>
    </p:spTree>
    <p:extLst>
      <p:ext uri="{BB962C8B-B14F-4D97-AF65-F5344CB8AC3E}">
        <p14:creationId xmlns:p14="http://schemas.microsoft.com/office/powerpoint/2010/main" val="337109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B5B384-8F69-5A5C-6296-71EA14E15543}"/>
              </a:ext>
            </a:extLst>
          </p:cNvPr>
          <p:cNvSpPr txBox="1"/>
          <p:nvPr/>
        </p:nvSpPr>
        <p:spPr>
          <a:xfrm>
            <a:off x="225391" y="116687"/>
            <a:ext cx="11966609" cy="707886"/>
          </a:xfrm>
          <a:prstGeom prst="rect">
            <a:avLst/>
          </a:prstGeom>
          <a:noFill/>
        </p:spPr>
        <p:txBody>
          <a:bodyPr wrap="square">
            <a:spAutoFit/>
          </a:bodyPr>
          <a:lstStyle/>
          <a:p>
            <a:pPr algn="ctr"/>
            <a:r>
              <a:rPr lang="en-US" sz="4000" b="0" i="0" u="none" strike="noStrike" baseline="0">
                <a:latin typeface="+mj-lt"/>
              </a:rPr>
              <a:t> </a:t>
            </a:r>
            <a:r>
              <a:rPr lang="en-US" sz="4000" b="1" i="0" u="none" strike="noStrike" baseline="0">
                <a:latin typeface="+mj-lt"/>
              </a:rPr>
              <a:t>WHAT'S IN A (FILE) NAME? </a:t>
            </a:r>
            <a:endParaRPr lang="en-IN" sz="4000">
              <a:latin typeface="+mj-lt"/>
            </a:endParaRPr>
          </a:p>
        </p:txBody>
      </p:sp>
      <p:sp>
        <p:nvSpPr>
          <p:cNvPr id="7" name="TextBox 6">
            <a:extLst>
              <a:ext uri="{FF2B5EF4-FFF2-40B4-BE49-F238E27FC236}">
                <a16:creationId xmlns:a16="http://schemas.microsoft.com/office/drawing/2014/main" id="{5D1C0003-A16D-0DAF-310D-16AF8A505DA4}"/>
              </a:ext>
            </a:extLst>
          </p:cNvPr>
          <p:cNvSpPr txBox="1"/>
          <p:nvPr/>
        </p:nvSpPr>
        <p:spPr>
          <a:xfrm>
            <a:off x="950494" y="1925850"/>
            <a:ext cx="6097604" cy="369332"/>
          </a:xfrm>
          <a:prstGeom prst="rect">
            <a:avLst/>
          </a:prstGeom>
          <a:noFill/>
        </p:spPr>
        <p:txBody>
          <a:bodyPr wrap="square">
            <a:spAutoFit/>
          </a:bodyPr>
          <a:lstStyle/>
          <a:p>
            <a:pPr marL="285750" indent="-285750">
              <a:buFont typeface="Wingdings" panose="05000000000000000000" pitchFamily="2" charset="2"/>
              <a:buChar char="Ø"/>
            </a:pPr>
            <a:r>
              <a:rPr lang="en-IN">
                <a:latin typeface="+mj-lt"/>
              </a:rPr>
              <a:t>A filename can consist up to 255 characters.</a:t>
            </a:r>
          </a:p>
        </p:txBody>
      </p:sp>
      <p:sp>
        <p:nvSpPr>
          <p:cNvPr id="9" name="TextBox 8">
            <a:extLst>
              <a:ext uri="{FF2B5EF4-FFF2-40B4-BE49-F238E27FC236}">
                <a16:creationId xmlns:a16="http://schemas.microsoft.com/office/drawing/2014/main" id="{75333770-E3A2-D0B7-7E51-A4A77684C33E}"/>
              </a:ext>
            </a:extLst>
          </p:cNvPr>
          <p:cNvSpPr txBox="1"/>
          <p:nvPr/>
        </p:nvSpPr>
        <p:spPr>
          <a:xfrm>
            <a:off x="950494" y="2668636"/>
            <a:ext cx="11312090" cy="369332"/>
          </a:xfrm>
          <a:prstGeom prst="rect">
            <a:avLst/>
          </a:prstGeom>
          <a:noFill/>
        </p:spPr>
        <p:txBody>
          <a:bodyPr wrap="square">
            <a:spAutoFit/>
          </a:bodyPr>
          <a:lstStyle/>
          <a:p>
            <a:pPr marL="285750" indent="-285750">
              <a:buFont typeface="Wingdings" panose="05000000000000000000" pitchFamily="2" charset="2"/>
              <a:buChar char="Ø"/>
            </a:pPr>
            <a:r>
              <a:rPr lang="en-IN">
                <a:latin typeface="+mj-lt"/>
              </a:rPr>
              <a:t>File may or may not have extensions, and consist of any ASCII character expect the / &amp; NULL character.</a:t>
            </a:r>
          </a:p>
        </p:txBody>
      </p:sp>
      <p:sp>
        <p:nvSpPr>
          <p:cNvPr id="11" name="TextBox 10">
            <a:extLst>
              <a:ext uri="{FF2B5EF4-FFF2-40B4-BE49-F238E27FC236}">
                <a16:creationId xmlns:a16="http://schemas.microsoft.com/office/drawing/2014/main" id="{2CAD4A6A-44F9-A160-ADBE-2B8850BB8B13}"/>
              </a:ext>
            </a:extLst>
          </p:cNvPr>
          <p:cNvSpPr txBox="1"/>
          <p:nvPr/>
        </p:nvSpPr>
        <p:spPr>
          <a:xfrm>
            <a:off x="950494" y="3500540"/>
            <a:ext cx="11061833" cy="923330"/>
          </a:xfrm>
          <a:prstGeom prst="rect">
            <a:avLst/>
          </a:prstGeom>
          <a:noFill/>
        </p:spPr>
        <p:txBody>
          <a:bodyPr wrap="square">
            <a:spAutoFit/>
          </a:bodyPr>
          <a:lstStyle/>
          <a:p>
            <a:pPr marL="285750" indent="-285750">
              <a:buFont typeface="Wingdings" panose="05000000000000000000" pitchFamily="2" charset="2"/>
              <a:buChar char="Ø"/>
            </a:pPr>
            <a:r>
              <a:rPr lang="en-IN">
                <a:latin typeface="+mj-lt"/>
              </a:rPr>
              <a:t>Users are permitted to use control characters or other unprintable characters in a filename. Examples - .</a:t>
            </a:r>
            <a:r>
              <a:rPr lang="en-IN" err="1">
                <a:latin typeface="+mj-lt"/>
              </a:rPr>
              <a:t>last_time</a:t>
            </a:r>
            <a:r>
              <a:rPr lang="en-IN">
                <a:latin typeface="+mj-lt"/>
              </a:rPr>
              <a:t> list. @#$%*abcd </a:t>
            </a:r>
            <a:r>
              <a:rPr lang="en-IN" err="1">
                <a:latin typeface="+mj-lt"/>
              </a:rPr>
              <a:t>a.b.c.d.e</a:t>
            </a:r>
            <a:endParaRPr lang="en-IN">
              <a:latin typeface="+mj-lt"/>
            </a:endParaRPr>
          </a:p>
          <a:p>
            <a:pPr marL="285750" indent="-285750">
              <a:buFont typeface="Wingdings" panose="05000000000000000000" pitchFamily="2" charset="2"/>
              <a:buChar char="Ø"/>
            </a:pPr>
            <a:endParaRPr lang="en-IN">
              <a:latin typeface="+mj-lt"/>
            </a:endParaRPr>
          </a:p>
        </p:txBody>
      </p:sp>
      <p:sp>
        <p:nvSpPr>
          <p:cNvPr id="15" name="TextBox 14">
            <a:extLst>
              <a:ext uri="{FF2B5EF4-FFF2-40B4-BE49-F238E27FC236}">
                <a16:creationId xmlns:a16="http://schemas.microsoft.com/office/drawing/2014/main" id="{00427F72-16F2-FD80-087C-02BB8B356823}"/>
              </a:ext>
            </a:extLst>
          </p:cNvPr>
          <p:cNvSpPr txBox="1"/>
          <p:nvPr/>
        </p:nvSpPr>
        <p:spPr>
          <a:xfrm>
            <a:off x="950494" y="4562819"/>
            <a:ext cx="10628698" cy="1477328"/>
          </a:xfrm>
          <a:prstGeom prst="rect">
            <a:avLst/>
          </a:prstGeom>
          <a:noFill/>
        </p:spPr>
        <p:txBody>
          <a:bodyPr wrap="square">
            <a:spAutoFit/>
          </a:bodyPr>
          <a:lstStyle/>
          <a:p>
            <a:pPr marL="285750" indent="-285750">
              <a:buFont typeface="Wingdings" panose="05000000000000000000" pitchFamily="2" charset="2"/>
              <a:buChar char="Ø"/>
            </a:pPr>
            <a:r>
              <a:rPr lang="en-IN">
                <a:latin typeface="+mj-lt"/>
              </a:rPr>
              <a:t>But, it is recommended that only the following characters be used in filenames-</a:t>
            </a:r>
          </a:p>
          <a:p>
            <a:r>
              <a:rPr lang="en-IN">
                <a:latin typeface="+mj-lt"/>
              </a:rPr>
              <a:t>	</a:t>
            </a:r>
          </a:p>
          <a:p>
            <a:r>
              <a:rPr lang="en-IN">
                <a:latin typeface="+mj-lt"/>
              </a:rPr>
              <a:t>	Alphabetic characters and numerals</a:t>
            </a:r>
          </a:p>
          <a:p>
            <a:r>
              <a:rPr lang="en-IN">
                <a:latin typeface="+mj-lt"/>
              </a:rPr>
              <a:t>	</a:t>
            </a:r>
          </a:p>
          <a:p>
            <a:r>
              <a:rPr lang="en-IN">
                <a:latin typeface="+mj-lt"/>
              </a:rPr>
              <a:t>	The period(.), hyphen(-) and underscore(_).</a:t>
            </a:r>
          </a:p>
        </p:txBody>
      </p:sp>
      <p:sp>
        <p:nvSpPr>
          <p:cNvPr id="16" name="TextBox 15">
            <a:extLst>
              <a:ext uri="{FF2B5EF4-FFF2-40B4-BE49-F238E27FC236}">
                <a16:creationId xmlns:a16="http://schemas.microsoft.com/office/drawing/2014/main" id="{1451800C-3CF7-FAD6-B572-8F4CDCFD097D}"/>
              </a:ext>
            </a:extLst>
          </p:cNvPr>
          <p:cNvSpPr txBox="1"/>
          <p:nvPr/>
        </p:nvSpPr>
        <p:spPr>
          <a:xfrm>
            <a:off x="539014" y="1290360"/>
            <a:ext cx="4792851" cy="400110"/>
          </a:xfrm>
          <a:prstGeom prst="rect">
            <a:avLst/>
          </a:prstGeom>
          <a:noFill/>
        </p:spPr>
        <p:txBody>
          <a:bodyPr wrap="none" rtlCol="0">
            <a:spAutoFit/>
          </a:bodyPr>
          <a:lstStyle/>
          <a:p>
            <a:r>
              <a:rPr lang="en-IN" sz="2000">
                <a:latin typeface="+mj-lt"/>
                <a:cs typeface="Aharoni" panose="02010803020104030203" pitchFamily="2" charset="-79"/>
              </a:rPr>
              <a:t>Following are some features of a file name</a:t>
            </a:r>
          </a:p>
        </p:txBody>
      </p:sp>
    </p:spTree>
    <p:extLst>
      <p:ext uri="{BB962C8B-B14F-4D97-AF65-F5344CB8AC3E}">
        <p14:creationId xmlns:p14="http://schemas.microsoft.com/office/powerpoint/2010/main" val="3440424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13CB23-88CB-F06C-07F7-A4DD85FA6EC4}"/>
              </a:ext>
            </a:extLst>
          </p:cNvPr>
          <p:cNvSpPr txBox="1"/>
          <p:nvPr/>
        </p:nvSpPr>
        <p:spPr>
          <a:xfrm>
            <a:off x="321644" y="0"/>
            <a:ext cx="11870356" cy="707886"/>
          </a:xfrm>
          <a:prstGeom prst="rect">
            <a:avLst/>
          </a:prstGeom>
          <a:noFill/>
        </p:spPr>
        <p:txBody>
          <a:bodyPr wrap="square">
            <a:spAutoFit/>
          </a:bodyPr>
          <a:lstStyle/>
          <a:p>
            <a:pPr algn="ctr"/>
            <a:r>
              <a:rPr lang="en-IN" sz="4000" b="1" i="0" u="none" strike="noStrike" baseline="0">
                <a:latin typeface="+mj-lt"/>
              </a:rPr>
              <a:t>THE PARENT-CHILD RELATIONSHIP </a:t>
            </a:r>
            <a:endParaRPr lang="en-IN" sz="4000">
              <a:latin typeface="+mj-lt"/>
            </a:endParaRPr>
          </a:p>
        </p:txBody>
      </p:sp>
      <p:pic>
        <p:nvPicPr>
          <p:cNvPr id="4" name="Picture 3">
            <a:extLst>
              <a:ext uri="{FF2B5EF4-FFF2-40B4-BE49-F238E27FC236}">
                <a16:creationId xmlns:a16="http://schemas.microsoft.com/office/drawing/2014/main" id="{AF2F08DB-C28E-5ED8-0A12-F74A21747CDB}"/>
              </a:ext>
            </a:extLst>
          </p:cNvPr>
          <p:cNvPicPr>
            <a:picLocks noChangeAspect="1"/>
          </p:cNvPicPr>
          <p:nvPr/>
        </p:nvPicPr>
        <p:blipFill>
          <a:blip r:embed="rId2"/>
          <a:stretch>
            <a:fillRect/>
          </a:stretch>
        </p:blipFill>
        <p:spPr>
          <a:xfrm>
            <a:off x="727230" y="1424539"/>
            <a:ext cx="10737539" cy="5342020"/>
          </a:xfrm>
          <a:prstGeom prst="rect">
            <a:avLst/>
          </a:prstGeom>
        </p:spPr>
      </p:pic>
      <p:sp>
        <p:nvSpPr>
          <p:cNvPr id="6" name="TextBox 5">
            <a:extLst>
              <a:ext uri="{FF2B5EF4-FFF2-40B4-BE49-F238E27FC236}">
                <a16:creationId xmlns:a16="http://schemas.microsoft.com/office/drawing/2014/main" id="{7379F2D8-4A54-91E2-83CF-9A91573E8197}"/>
              </a:ext>
            </a:extLst>
          </p:cNvPr>
          <p:cNvSpPr txBox="1"/>
          <p:nvPr/>
        </p:nvSpPr>
        <p:spPr>
          <a:xfrm>
            <a:off x="-115503" y="749332"/>
            <a:ext cx="13041829" cy="584775"/>
          </a:xfrm>
          <a:prstGeom prst="rect">
            <a:avLst/>
          </a:prstGeom>
          <a:noFill/>
        </p:spPr>
        <p:txBody>
          <a:bodyPr wrap="square">
            <a:spAutoFit/>
          </a:bodyPr>
          <a:lstStyle/>
          <a:p>
            <a:r>
              <a:rPr lang="en-IN" sz="1600">
                <a:latin typeface="+mj-lt"/>
              </a:rPr>
              <a:t>The file system in UNIX is a collection of all of these files (ordinary, directory and device files) organized in a hierarchical (an inverted tree) structure as shown in below figure.</a:t>
            </a:r>
          </a:p>
        </p:txBody>
      </p:sp>
    </p:spTree>
    <p:extLst>
      <p:ext uri="{BB962C8B-B14F-4D97-AF65-F5344CB8AC3E}">
        <p14:creationId xmlns:p14="http://schemas.microsoft.com/office/powerpoint/2010/main" val="785952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CA9168-FC12-BB4E-60C3-EDF21DA9A34D}"/>
              </a:ext>
            </a:extLst>
          </p:cNvPr>
          <p:cNvSpPr txBox="1"/>
          <p:nvPr/>
        </p:nvSpPr>
        <p:spPr>
          <a:xfrm>
            <a:off x="324451" y="510139"/>
            <a:ext cx="11543098" cy="4770537"/>
          </a:xfrm>
          <a:prstGeom prst="rect">
            <a:avLst/>
          </a:prstGeom>
          <a:noFill/>
        </p:spPr>
        <p:txBody>
          <a:bodyPr wrap="square">
            <a:spAutoFit/>
          </a:bodyPr>
          <a:lstStyle/>
          <a:p>
            <a:pPr algn="l"/>
            <a:endParaRPr lang="en-IN" sz="2400" b="0" i="0" u="none" strike="noStrike" baseline="0">
              <a:latin typeface="+mj-lt"/>
            </a:endParaRPr>
          </a:p>
          <a:p>
            <a:pPr marL="285750" indent="-285750">
              <a:buFont typeface="Wingdings" panose="05000000000000000000" pitchFamily="2" charset="2"/>
              <a:buChar char="q"/>
            </a:pPr>
            <a:r>
              <a:rPr lang="en-US" sz="2000" b="0" i="0" u="none" strike="noStrike" baseline="0">
                <a:latin typeface="+mj-lt"/>
              </a:rPr>
              <a:t>The feature of UNIX file system is that there is a top, which serves as the reference point for all files. </a:t>
            </a:r>
          </a:p>
          <a:p>
            <a:pPr marL="285750" indent="-285750">
              <a:buFont typeface="Wingdings" panose="05000000000000000000" pitchFamily="2" charset="2"/>
              <a:buChar char="q"/>
            </a:pPr>
            <a:endParaRPr lang="en-US" sz="2000" b="0" i="0" u="none" strike="noStrike" baseline="0">
              <a:latin typeface="+mj-lt"/>
            </a:endParaRPr>
          </a:p>
          <a:p>
            <a:pPr marL="285750" indent="-285750">
              <a:buFont typeface="Wingdings" panose="05000000000000000000" pitchFamily="2" charset="2"/>
              <a:buChar char="q"/>
            </a:pPr>
            <a:r>
              <a:rPr lang="en-US" sz="2000" b="0" i="0" u="none" strike="noStrike" baseline="0">
                <a:latin typeface="+mj-lt"/>
              </a:rPr>
              <a:t>This top is called root and is represented by a / (Front slash). </a:t>
            </a:r>
          </a:p>
          <a:p>
            <a:pPr marL="285750" indent="-285750">
              <a:buFont typeface="Wingdings" panose="05000000000000000000" pitchFamily="2" charset="2"/>
              <a:buChar char="q"/>
            </a:pPr>
            <a:endParaRPr lang="en-US" sz="2000" b="0" i="0" u="none" strike="noStrike" baseline="0">
              <a:latin typeface="+mj-lt"/>
            </a:endParaRPr>
          </a:p>
          <a:p>
            <a:pPr marL="285750" indent="-285750">
              <a:buFont typeface="Wingdings" panose="05000000000000000000" pitchFamily="2" charset="2"/>
              <a:buChar char="q"/>
            </a:pPr>
            <a:r>
              <a:rPr lang="en-US" sz="2000" b="0" i="0" u="none" strike="noStrike" baseline="0">
                <a:latin typeface="+mj-lt"/>
              </a:rPr>
              <a:t>The root is actually a directory. </a:t>
            </a:r>
          </a:p>
          <a:p>
            <a:pPr marL="285750" indent="-285750">
              <a:buFont typeface="Wingdings" panose="05000000000000000000" pitchFamily="2" charset="2"/>
              <a:buChar char="q"/>
            </a:pPr>
            <a:endParaRPr lang="en-US" sz="2000" b="0" i="0" u="none" strike="noStrike" baseline="0">
              <a:latin typeface="+mj-lt"/>
            </a:endParaRPr>
          </a:p>
          <a:p>
            <a:pPr marL="285750" indent="-285750">
              <a:buFont typeface="Wingdings" panose="05000000000000000000" pitchFamily="2" charset="2"/>
              <a:buChar char="q"/>
            </a:pPr>
            <a:r>
              <a:rPr lang="en-US" sz="2000" b="0" i="0" u="none" strike="noStrike" baseline="0">
                <a:latin typeface="+mj-lt"/>
              </a:rPr>
              <a:t>The root directory (/) has a number of subdirectories under it. </a:t>
            </a:r>
          </a:p>
          <a:p>
            <a:pPr marL="285750" indent="-285750">
              <a:buFont typeface="Wingdings" panose="05000000000000000000" pitchFamily="2" charset="2"/>
              <a:buChar char="q"/>
            </a:pPr>
            <a:endParaRPr lang="en-US" sz="2000" b="0" i="0" u="none" strike="noStrike" baseline="0">
              <a:latin typeface="+mj-lt"/>
            </a:endParaRPr>
          </a:p>
          <a:p>
            <a:pPr marL="285750" indent="-285750">
              <a:buFont typeface="Wingdings" panose="05000000000000000000" pitchFamily="2" charset="2"/>
              <a:buChar char="q"/>
            </a:pPr>
            <a:r>
              <a:rPr lang="en-US" sz="2000" b="0" i="0" u="none" strike="noStrike" baseline="0">
                <a:latin typeface="+mj-lt"/>
              </a:rPr>
              <a:t>The subdirectories in turn have more subdirectories and other files under them. </a:t>
            </a:r>
          </a:p>
          <a:p>
            <a:pPr marL="285750" indent="-285750">
              <a:buFont typeface="Wingdings" panose="05000000000000000000" pitchFamily="2" charset="2"/>
              <a:buChar char="q"/>
            </a:pPr>
            <a:endParaRPr lang="en-US" sz="2000" b="0" i="0" u="none" strike="noStrike" baseline="0">
              <a:latin typeface="+mj-lt"/>
            </a:endParaRPr>
          </a:p>
          <a:p>
            <a:pPr marL="285750" indent="-285750">
              <a:buFont typeface="Wingdings" panose="05000000000000000000" pitchFamily="2" charset="2"/>
              <a:buChar char="q"/>
            </a:pPr>
            <a:r>
              <a:rPr lang="en-US" sz="2000" b="0" i="0" u="none" strike="noStrike" baseline="0">
                <a:latin typeface="+mj-lt"/>
              </a:rPr>
              <a:t>Every file apart from root, must have a parent, and it should be possible to trace the ultimate parentage of a file to root. </a:t>
            </a:r>
          </a:p>
          <a:p>
            <a:pPr marL="285750" indent="-285750">
              <a:buFont typeface="Wingdings" panose="05000000000000000000" pitchFamily="2" charset="2"/>
              <a:buChar char="q"/>
            </a:pPr>
            <a:endParaRPr lang="en-US" sz="2000" b="0" i="0" u="none" strike="noStrike" baseline="0">
              <a:latin typeface="+mj-lt"/>
            </a:endParaRPr>
          </a:p>
          <a:p>
            <a:pPr marL="285750" indent="-285750">
              <a:buFont typeface="Wingdings" panose="05000000000000000000" pitchFamily="2" charset="2"/>
              <a:buChar char="q"/>
            </a:pPr>
            <a:r>
              <a:rPr lang="en-US" sz="2000" b="0" i="0" u="none" strike="noStrike" baseline="0">
                <a:latin typeface="+mj-lt"/>
              </a:rPr>
              <a:t>In parent-child relationship, the parent is always a directory. </a:t>
            </a:r>
          </a:p>
        </p:txBody>
      </p:sp>
    </p:spTree>
    <p:extLst>
      <p:ext uri="{BB962C8B-B14F-4D97-AF65-F5344CB8AC3E}">
        <p14:creationId xmlns:p14="http://schemas.microsoft.com/office/powerpoint/2010/main" val="2608820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55F914-2D87-35ED-3619-1C8CC5C234E4}"/>
              </a:ext>
            </a:extLst>
          </p:cNvPr>
          <p:cNvSpPr txBox="1"/>
          <p:nvPr/>
        </p:nvSpPr>
        <p:spPr>
          <a:xfrm>
            <a:off x="113095" y="70403"/>
            <a:ext cx="11677851" cy="707886"/>
          </a:xfrm>
          <a:prstGeom prst="rect">
            <a:avLst/>
          </a:prstGeom>
          <a:noFill/>
        </p:spPr>
        <p:txBody>
          <a:bodyPr wrap="square">
            <a:spAutoFit/>
          </a:bodyPr>
          <a:lstStyle/>
          <a:p>
            <a:pPr algn="ctr"/>
            <a:r>
              <a:rPr lang="en-US" sz="4000" b="1" i="0" u="none" strike="noStrike" baseline="0">
                <a:latin typeface="+mj-lt"/>
              </a:rPr>
              <a:t>The HOME VARIABLE: HOME DIRECTORY </a:t>
            </a:r>
            <a:endParaRPr lang="en-IN" sz="4000">
              <a:latin typeface="+mj-lt"/>
            </a:endParaRPr>
          </a:p>
        </p:txBody>
      </p:sp>
      <p:sp>
        <p:nvSpPr>
          <p:cNvPr id="7" name="TextBox 6">
            <a:extLst>
              <a:ext uri="{FF2B5EF4-FFF2-40B4-BE49-F238E27FC236}">
                <a16:creationId xmlns:a16="http://schemas.microsoft.com/office/drawing/2014/main" id="{364927CE-F443-9D13-55A6-99F4C48D0815}"/>
              </a:ext>
            </a:extLst>
          </p:cNvPr>
          <p:cNvSpPr txBox="1"/>
          <p:nvPr/>
        </p:nvSpPr>
        <p:spPr>
          <a:xfrm>
            <a:off x="113095" y="1266258"/>
            <a:ext cx="10833233" cy="830997"/>
          </a:xfrm>
          <a:prstGeom prst="rect">
            <a:avLst/>
          </a:prstGeom>
          <a:noFill/>
        </p:spPr>
        <p:txBody>
          <a:bodyPr wrap="square">
            <a:spAutoFit/>
          </a:bodyPr>
          <a:lstStyle/>
          <a:p>
            <a:r>
              <a:rPr lang="en-IN" sz="2400">
                <a:latin typeface="+mj-lt"/>
              </a:rPr>
              <a:t>When you logon to the system, UNIX places you in a directory called home directory.</a:t>
            </a:r>
          </a:p>
        </p:txBody>
      </p:sp>
      <p:sp>
        <p:nvSpPr>
          <p:cNvPr id="9" name="TextBox 8">
            <a:extLst>
              <a:ext uri="{FF2B5EF4-FFF2-40B4-BE49-F238E27FC236}">
                <a16:creationId xmlns:a16="http://schemas.microsoft.com/office/drawing/2014/main" id="{1D67B623-35E3-099E-F9DB-DA7E61D4C7BB}"/>
              </a:ext>
            </a:extLst>
          </p:cNvPr>
          <p:cNvSpPr txBox="1"/>
          <p:nvPr/>
        </p:nvSpPr>
        <p:spPr>
          <a:xfrm>
            <a:off x="815738" y="2400558"/>
            <a:ext cx="8251259" cy="369332"/>
          </a:xfrm>
          <a:prstGeom prst="rect">
            <a:avLst/>
          </a:prstGeom>
          <a:noFill/>
        </p:spPr>
        <p:txBody>
          <a:bodyPr wrap="square">
            <a:spAutoFit/>
          </a:bodyPr>
          <a:lstStyle/>
          <a:p>
            <a:pPr marL="285750" indent="-285750">
              <a:buFont typeface="Wingdings" panose="05000000000000000000" pitchFamily="2" charset="2"/>
              <a:buChar char="Ø"/>
            </a:pPr>
            <a:r>
              <a:rPr lang="en-IN">
                <a:latin typeface="+mj-lt"/>
              </a:rPr>
              <a:t>It is created by the system when the user account is created.</a:t>
            </a:r>
          </a:p>
        </p:txBody>
      </p:sp>
      <p:sp>
        <p:nvSpPr>
          <p:cNvPr id="11" name="TextBox 10">
            <a:extLst>
              <a:ext uri="{FF2B5EF4-FFF2-40B4-BE49-F238E27FC236}">
                <a16:creationId xmlns:a16="http://schemas.microsoft.com/office/drawing/2014/main" id="{F00A2EB3-9290-6846-9CCC-6DA9D0CDD9AE}"/>
              </a:ext>
            </a:extLst>
          </p:cNvPr>
          <p:cNvSpPr txBox="1"/>
          <p:nvPr/>
        </p:nvSpPr>
        <p:spPr>
          <a:xfrm>
            <a:off x="815739" y="3347501"/>
            <a:ext cx="11376261" cy="646331"/>
          </a:xfrm>
          <a:prstGeom prst="rect">
            <a:avLst/>
          </a:prstGeom>
          <a:noFill/>
        </p:spPr>
        <p:txBody>
          <a:bodyPr wrap="square">
            <a:spAutoFit/>
          </a:bodyPr>
          <a:lstStyle/>
          <a:p>
            <a:pPr marL="285750" indent="-285750">
              <a:buFont typeface="Wingdings" panose="05000000000000000000" pitchFamily="2" charset="2"/>
              <a:buChar char="Ø"/>
            </a:pPr>
            <a:r>
              <a:rPr lang="en-IN">
                <a:latin typeface="+mj-lt"/>
              </a:rPr>
              <a:t>If a user login using the login name </a:t>
            </a:r>
            <a:r>
              <a:rPr lang="en-IN" err="1">
                <a:latin typeface="+mj-lt"/>
              </a:rPr>
              <a:t>kumar</a:t>
            </a:r>
            <a:r>
              <a:rPr lang="en-IN">
                <a:latin typeface="+mj-lt"/>
              </a:rPr>
              <a:t>, user will land up in a directory that could have the path name /home/</a:t>
            </a:r>
            <a:r>
              <a:rPr lang="en-IN" err="1">
                <a:latin typeface="+mj-lt"/>
              </a:rPr>
              <a:t>kumar</a:t>
            </a:r>
            <a:r>
              <a:rPr lang="en-IN">
                <a:latin typeface="+mj-lt"/>
              </a:rPr>
              <a:t>.</a:t>
            </a:r>
          </a:p>
        </p:txBody>
      </p:sp>
      <p:sp>
        <p:nvSpPr>
          <p:cNvPr id="13" name="TextBox 12">
            <a:extLst>
              <a:ext uri="{FF2B5EF4-FFF2-40B4-BE49-F238E27FC236}">
                <a16:creationId xmlns:a16="http://schemas.microsoft.com/office/drawing/2014/main" id="{A596683B-06AE-5FA8-B358-C0C423D09046}"/>
              </a:ext>
            </a:extLst>
          </p:cNvPr>
          <p:cNvSpPr txBox="1"/>
          <p:nvPr/>
        </p:nvSpPr>
        <p:spPr>
          <a:xfrm>
            <a:off x="815739" y="4294444"/>
            <a:ext cx="6150542" cy="1569660"/>
          </a:xfrm>
          <a:prstGeom prst="rect">
            <a:avLst/>
          </a:prstGeom>
          <a:noFill/>
        </p:spPr>
        <p:txBody>
          <a:bodyPr wrap="square">
            <a:spAutoFit/>
          </a:bodyPr>
          <a:lstStyle/>
          <a:p>
            <a:pPr marL="285750" indent="-285750">
              <a:buFont typeface="Wingdings" panose="05000000000000000000" pitchFamily="2" charset="2"/>
              <a:buChar char="Ø"/>
            </a:pPr>
            <a:r>
              <a:rPr lang="en-IN">
                <a:latin typeface="+mj-lt"/>
              </a:rPr>
              <a:t>The shell variable HOME knows the home directory.</a:t>
            </a:r>
          </a:p>
          <a:p>
            <a:r>
              <a:rPr lang="en-IN">
                <a:latin typeface="+mj-lt"/>
              </a:rPr>
              <a:t>	</a:t>
            </a:r>
          </a:p>
          <a:p>
            <a:r>
              <a:rPr lang="en-IN">
                <a:latin typeface="+mj-lt"/>
              </a:rPr>
              <a:t>	</a:t>
            </a:r>
            <a:r>
              <a:rPr lang="en-IN" sz="2000" b="1">
                <a:latin typeface="+mj-lt"/>
              </a:rPr>
              <a:t>Command</a:t>
            </a:r>
            <a:r>
              <a:rPr lang="en-IN" sz="2000">
                <a:latin typeface="+mj-lt"/>
              </a:rPr>
              <a:t>: $echo $HOME</a:t>
            </a:r>
          </a:p>
          <a:p>
            <a:endParaRPr lang="en-IN" sz="2000">
              <a:latin typeface="+mj-lt"/>
            </a:endParaRPr>
          </a:p>
          <a:p>
            <a:r>
              <a:rPr lang="en-IN" sz="2000">
                <a:latin typeface="+mj-lt"/>
              </a:rPr>
              <a:t>	</a:t>
            </a:r>
            <a:r>
              <a:rPr lang="en-IN" sz="2000" b="1">
                <a:latin typeface="+mj-lt"/>
              </a:rPr>
              <a:t>Output</a:t>
            </a:r>
            <a:r>
              <a:rPr lang="en-IN" sz="2000">
                <a:latin typeface="+mj-lt"/>
              </a:rPr>
              <a:t>: /home/</a:t>
            </a:r>
            <a:r>
              <a:rPr lang="en-IN" sz="2000" err="1">
                <a:latin typeface="+mj-lt"/>
              </a:rPr>
              <a:t>kumar</a:t>
            </a:r>
            <a:endParaRPr lang="en-IN" sz="2000">
              <a:latin typeface="+mj-lt"/>
            </a:endParaRPr>
          </a:p>
        </p:txBody>
      </p:sp>
    </p:spTree>
    <p:extLst>
      <p:ext uri="{BB962C8B-B14F-4D97-AF65-F5344CB8AC3E}">
        <p14:creationId xmlns:p14="http://schemas.microsoft.com/office/powerpoint/2010/main" val="3488641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2524F-46F5-E685-7A51-00271C7D9BDA}"/>
              </a:ext>
            </a:extLst>
          </p:cNvPr>
          <p:cNvSpPr txBox="1"/>
          <p:nvPr/>
        </p:nvSpPr>
        <p:spPr>
          <a:xfrm>
            <a:off x="-849831" y="-72967"/>
            <a:ext cx="13891661" cy="707886"/>
          </a:xfrm>
          <a:prstGeom prst="rect">
            <a:avLst/>
          </a:prstGeom>
          <a:noFill/>
        </p:spPr>
        <p:txBody>
          <a:bodyPr wrap="square">
            <a:spAutoFit/>
          </a:bodyPr>
          <a:lstStyle/>
          <a:p>
            <a:pPr algn="ctr"/>
            <a:r>
              <a:rPr lang="en-US" sz="4000" b="1" i="0" u="none" strike="noStrike" baseline="0" dirty="0">
                <a:latin typeface="+mj-lt"/>
              </a:rPr>
              <a:t>pwd: CHECKING YOUR CURRENT DIRECTORY </a:t>
            </a:r>
            <a:endParaRPr lang="en-IN" sz="4000" dirty="0">
              <a:latin typeface="+mj-lt"/>
            </a:endParaRPr>
          </a:p>
        </p:txBody>
      </p:sp>
      <p:sp>
        <p:nvSpPr>
          <p:cNvPr id="5" name="TextBox 4">
            <a:extLst>
              <a:ext uri="{FF2B5EF4-FFF2-40B4-BE49-F238E27FC236}">
                <a16:creationId xmlns:a16="http://schemas.microsoft.com/office/drawing/2014/main" id="{55D66222-AED8-C317-EA1D-551C8126BE05}"/>
              </a:ext>
            </a:extLst>
          </p:cNvPr>
          <p:cNvSpPr txBox="1"/>
          <p:nvPr/>
        </p:nvSpPr>
        <p:spPr>
          <a:xfrm>
            <a:off x="0" y="3429000"/>
            <a:ext cx="7050504" cy="2585323"/>
          </a:xfrm>
          <a:prstGeom prst="rect">
            <a:avLst/>
          </a:prstGeom>
          <a:noFill/>
        </p:spPr>
        <p:txBody>
          <a:bodyPr wrap="square">
            <a:spAutoFit/>
          </a:bodyPr>
          <a:lstStyle/>
          <a:p>
            <a:pPr algn="just"/>
            <a:r>
              <a:rPr lang="en-US" b="0" i="0" u="none" strike="noStrike" baseline="0" dirty="0">
                <a:latin typeface="+mj-lt"/>
              </a:rPr>
              <a:t>Any time user can know the current working directory using pwd command. </a:t>
            </a:r>
          </a:p>
          <a:p>
            <a:pPr algn="just"/>
            <a:endParaRPr lang="en-IN" b="1" i="0" u="none" strike="noStrike" baseline="0" dirty="0">
              <a:latin typeface="+mj-lt"/>
            </a:endParaRPr>
          </a:p>
          <a:p>
            <a:pPr algn="just"/>
            <a:r>
              <a:rPr lang="en-IN" b="1" i="0" u="none" strike="noStrike" baseline="0" dirty="0">
                <a:latin typeface="+mj-lt"/>
              </a:rPr>
              <a:t>Command: </a:t>
            </a:r>
            <a:r>
              <a:rPr lang="en-IN" i="0" u="none" strike="noStrike" baseline="0" dirty="0">
                <a:latin typeface="+mj-lt"/>
              </a:rPr>
              <a:t>$ </a:t>
            </a:r>
            <a:r>
              <a:rPr lang="en-IN" i="0" u="none" strike="noStrike" baseline="0" dirty="0" err="1">
                <a:latin typeface="+mj-lt"/>
              </a:rPr>
              <a:t>pwd</a:t>
            </a:r>
            <a:r>
              <a:rPr lang="en-IN" i="0" u="none" strike="noStrike" baseline="0" dirty="0">
                <a:latin typeface="+mj-lt"/>
              </a:rPr>
              <a:t> </a:t>
            </a:r>
          </a:p>
          <a:p>
            <a:pPr algn="just"/>
            <a:endParaRPr lang="en-IN" dirty="0">
              <a:latin typeface="+mj-lt"/>
            </a:endParaRPr>
          </a:p>
          <a:p>
            <a:pPr algn="just"/>
            <a:r>
              <a:rPr lang="en-IN" b="1" i="0" u="none" strike="noStrike" baseline="0" dirty="0">
                <a:latin typeface="+mj-lt"/>
              </a:rPr>
              <a:t>Output:</a:t>
            </a:r>
            <a:r>
              <a:rPr lang="en-IN" i="0" u="none" strike="noStrike" baseline="0" dirty="0">
                <a:latin typeface="+mj-lt"/>
              </a:rPr>
              <a:t> /home/</a:t>
            </a:r>
            <a:r>
              <a:rPr lang="en-IN" i="0" u="none" strike="noStrike" baseline="0" dirty="0" err="1">
                <a:latin typeface="+mj-lt"/>
              </a:rPr>
              <a:t>kumar</a:t>
            </a:r>
            <a:r>
              <a:rPr lang="en-IN" i="0" u="none" strike="noStrike" baseline="0" dirty="0">
                <a:latin typeface="+mj-lt"/>
              </a:rPr>
              <a:t> </a:t>
            </a:r>
          </a:p>
          <a:p>
            <a:pPr algn="just"/>
            <a:endParaRPr lang="en-US" dirty="0">
              <a:latin typeface="+mj-lt"/>
            </a:endParaRPr>
          </a:p>
          <a:p>
            <a:pPr algn="just"/>
            <a:endParaRPr lang="en-US" b="0" i="0" u="none" strike="noStrike" baseline="0" dirty="0">
              <a:latin typeface="+mj-lt"/>
            </a:endParaRPr>
          </a:p>
          <a:p>
            <a:pPr algn="just"/>
            <a:r>
              <a:rPr lang="en-US" b="0" i="0" u="none" strike="noStrike" baseline="0" dirty="0">
                <a:latin typeface="+mj-lt"/>
              </a:rPr>
              <a:t>Like HOME it displays the absolute path. </a:t>
            </a:r>
          </a:p>
        </p:txBody>
      </p:sp>
      <p:sp>
        <p:nvSpPr>
          <p:cNvPr id="7" name="TextBox 6">
            <a:extLst>
              <a:ext uri="{FF2B5EF4-FFF2-40B4-BE49-F238E27FC236}">
                <a16:creationId xmlns:a16="http://schemas.microsoft.com/office/drawing/2014/main" id="{E1DA8B23-0397-72DB-5FC7-22F8CD785AD7}"/>
              </a:ext>
            </a:extLst>
          </p:cNvPr>
          <p:cNvSpPr txBox="1"/>
          <p:nvPr/>
        </p:nvSpPr>
        <p:spPr>
          <a:xfrm>
            <a:off x="0" y="1116324"/>
            <a:ext cx="11942546" cy="1477328"/>
          </a:xfrm>
          <a:prstGeom prst="rect">
            <a:avLst/>
          </a:prstGeom>
          <a:noFill/>
        </p:spPr>
        <p:txBody>
          <a:bodyPr wrap="square">
            <a:spAutoFit/>
          </a:bodyPr>
          <a:lstStyle/>
          <a:p>
            <a:pPr marL="285750" indent="-285750" algn="just">
              <a:buFont typeface="Wingdings" panose="05000000000000000000" pitchFamily="2" charset="2"/>
              <a:buChar char="Ø"/>
            </a:pPr>
            <a:r>
              <a:rPr lang="en-US" b="0" i="0">
                <a:effectLst/>
                <a:latin typeface="+mj-lt"/>
              </a:rPr>
              <a:t>The </a:t>
            </a:r>
            <a:r>
              <a:rPr lang="en-US" b="1" i="0">
                <a:effectLst/>
                <a:latin typeface="+mj-lt"/>
              </a:rPr>
              <a:t>present working directory </a:t>
            </a:r>
            <a:r>
              <a:rPr lang="en-US" b="0" i="0">
                <a:effectLst/>
                <a:latin typeface="+mj-lt"/>
              </a:rPr>
              <a:t>is </a:t>
            </a:r>
            <a:r>
              <a:rPr lang="en-US" b="1" i="0">
                <a:effectLst/>
                <a:latin typeface="+mj-lt"/>
              </a:rPr>
              <a:t>the directory in which the user is currently working in</a:t>
            </a:r>
            <a:r>
              <a:rPr lang="en-US" b="0" i="0">
                <a:effectLst/>
                <a:latin typeface="+mj-lt"/>
              </a:rPr>
              <a:t>. </a:t>
            </a:r>
          </a:p>
          <a:p>
            <a:pPr algn="just"/>
            <a:endParaRPr lang="en-US">
              <a:latin typeface="+mj-lt"/>
            </a:endParaRPr>
          </a:p>
          <a:p>
            <a:pPr marL="285750" indent="-285750" algn="just">
              <a:buFont typeface="Wingdings" panose="05000000000000000000" pitchFamily="2" charset="2"/>
              <a:buChar char="Ø"/>
            </a:pPr>
            <a:r>
              <a:rPr lang="en-US" b="0" i="0">
                <a:effectLst/>
                <a:latin typeface="+mj-lt"/>
              </a:rPr>
              <a:t>Each time you interact with your command prompt, you are working within a directory. </a:t>
            </a:r>
          </a:p>
          <a:p>
            <a:pPr algn="just"/>
            <a:endParaRPr lang="en-US">
              <a:latin typeface="+mj-lt"/>
            </a:endParaRPr>
          </a:p>
          <a:p>
            <a:pPr marL="285750" indent="-285750" algn="just">
              <a:buFont typeface="Wingdings" panose="05000000000000000000" pitchFamily="2" charset="2"/>
              <a:buChar char="Ø"/>
            </a:pPr>
            <a:r>
              <a:rPr lang="en-US" b="0" i="0">
                <a:effectLst/>
                <a:latin typeface="+mj-lt"/>
              </a:rPr>
              <a:t>By default, when you log into your Linux system, your current working directory is set to your home directory.</a:t>
            </a:r>
            <a:endParaRPr lang="en-IN">
              <a:latin typeface="+mj-lt"/>
            </a:endParaRPr>
          </a:p>
        </p:txBody>
      </p:sp>
    </p:spTree>
    <p:extLst>
      <p:ext uri="{BB962C8B-B14F-4D97-AF65-F5344CB8AC3E}">
        <p14:creationId xmlns:p14="http://schemas.microsoft.com/office/powerpoint/2010/main" val="4128692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8820C-8BC0-431B-85E5-5BAD3B3B4E3F}"/>
              </a:ext>
            </a:extLst>
          </p:cNvPr>
          <p:cNvSpPr>
            <a:spLocks noGrp="1"/>
          </p:cNvSpPr>
          <p:nvPr>
            <p:ph type="ctrTitle"/>
          </p:nvPr>
        </p:nvSpPr>
        <p:spPr>
          <a:xfrm>
            <a:off x="1524000" y="1220698"/>
            <a:ext cx="9144000" cy="823859"/>
          </a:xfrm>
        </p:spPr>
        <p:txBody>
          <a:bodyPr>
            <a:normAutofit fontScale="90000"/>
          </a:bodyPr>
          <a:lstStyle/>
          <a:p>
            <a:r>
              <a:rPr lang="en-US" b="1" dirty="0"/>
              <a:t>Changing The Current Directory</a:t>
            </a:r>
          </a:p>
        </p:txBody>
      </p:sp>
      <p:sp>
        <p:nvSpPr>
          <p:cNvPr id="3" name="Subtitle 2">
            <a:extLst>
              <a:ext uri="{FF2B5EF4-FFF2-40B4-BE49-F238E27FC236}">
                <a16:creationId xmlns:a16="http://schemas.microsoft.com/office/drawing/2014/main" id="{8210D261-D219-46C4-96FA-8C946F972E69}"/>
              </a:ext>
            </a:extLst>
          </p:cNvPr>
          <p:cNvSpPr>
            <a:spLocks noGrp="1"/>
          </p:cNvSpPr>
          <p:nvPr>
            <p:ph type="subTitle" idx="1"/>
          </p:nvPr>
        </p:nvSpPr>
        <p:spPr>
          <a:xfrm>
            <a:off x="1524000" y="2479675"/>
            <a:ext cx="9144000" cy="3537770"/>
          </a:xfrm>
        </p:spPr>
        <p:txBody>
          <a:bodyPr>
            <a:noAutofit/>
          </a:bodyPr>
          <a:lstStyle/>
          <a:p>
            <a:pPr marL="342900" indent="-342900" algn="l">
              <a:buFont typeface="Arial" panose="020B0604020202020204" pitchFamily="34" charset="0"/>
              <a:buChar char="•"/>
            </a:pPr>
            <a:r>
              <a:rPr lang="en-US" sz="1800" dirty="0">
                <a:cs typeface="Arial" panose="020B0604020202020204" pitchFamily="34" charset="0"/>
              </a:rPr>
              <a:t>In UNIX file system, We can change the directory by using the command “cd”.</a:t>
            </a:r>
          </a:p>
          <a:p>
            <a:pPr marL="342900" indent="-342900" algn="l">
              <a:buFont typeface="Arial" panose="020B0604020202020204" pitchFamily="34" charset="0"/>
              <a:buChar char="•"/>
            </a:pPr>
            <a:r>
              <a:rPr lang="en-US" sz="1800" dirty="0">
                <a:cs typeface="Arial" panose="020B0604020202020204" pitchFamily="34" charset="0"/>
              </a:rPr>
              <a:t>We can change the directory with or without arguments. When we want  change the directory with arguments, we can specify the relative or absolute pathname.</a:t>
            </a:r>
          </a:p>
          <a:p>
            <a:pPr marL="342900" indent="-342900" algn="l">
              <a:buFont typeface="Arial" panose="020B0604020202020204" pitchFamily="34" charset="0"/>
              <a:buChar char="•"/>
            </a:pPr>
            <a:r>
              <a:rPr lang="en-US" sz="1800" b="1" dirty="0">
                <a:cs typeface="Arial" panose="020B0604020202020204" pitchFamily="34" charset="0"/>
              </a:rPr>
              <a:t>Relative</a:t>
            </a:r>
            <a:r>
              <a:rPr lang="en-US" sz="1800" dirty="0">
                <a:cs typeface="Arial" panose="020B0604020202020204" pitchFamily="34" charset="0"/>
              </a:rPr>
              <a:t>				      					</a:t>
            </a:r>
            <a:r>
              <a:rPr lang="en-US" sz="1800" b="1" dirty="0">
                <a:cs typeface="Arial" panose="020B0604020202020204" pitchFamily="34" charset="0"/>
              </a:rPr>
              <a:t>Absolute</a:t>
            </a:r>
          </a:p>
          <a:p>
            <a:pPr algn="l"/>
            <a:r>
              <a:rPr lang="en-US" sz="1800" dirty="0">
                <a:cs typeface="Arial" panose="020B0604020202020204" pitchFamily="34" charset="0"/>
              </a:rPr>
              <a:t>	$pwd                                                                     $cd/home/sush/progs</a:t>
            </a:r>
          </a:p>
          <a:p>
            <a:pPr algn="l"/>
            <a:r>
              <a:rPr lang="en-US" sz="1800" dirty="0">
                <a:cs typeface="Arial" panose="020B0604020202020204" pitchFamily="34" charset="0"/>
              </a:rPr>
              <a:t>	/home/sush			         				$pwd		</a:t>
            </a:r>
          </a:p>
          <a:p>
            <a:pPr algn="l"/>
            <a:r>
              <a:rPr lang="en-US" sz="1800" dirty="0">
                <a:cs typeface="Arial" panose="020B0604020202020204" pitchFamily="34" charset="0"/>
              </a:rPr>
              <a:t>	$cd progs				          			/home/sush/progs</a:t>
            </a:r>
          </a:p>
          <a:p>
            <a:pPr algn="l"/>
            <a:r>
              <a:rPr lang="en-US" sz="1800" dirty="0">
                <a:cs typeface="Arial" panose="020B0604020202020204" pitchFamily="34" charset="0"/>
              </a:rPr>
              <a:t>	$pwd</a:t>
            </a:r>
          </a:p>
          <a:p>
            <a:pPr algn="l"/>
            <a:r>
              <a:rPr lang="en-US" sz="1800" dirty="0">
                <a:cs typeface="Arial" panose="020B0604020202020204" pitchFamily="34" charset="0"/>
              </a:rPr>
              <a:t>	/home/sush/progs</a:t>
            </a:r>
          </a:p>
          <a:p>
            <a:pPr algn="l"/>
            <a:endParaRPr lang="en-US" sz="1800" dirty="0">
              <a:cs typeface="Arial" panose="020B0604020202020204" pitchFamily="34" charset="0"/>
            </a:endParaRPr>
          </a:p>
          <a:p>
            <a:pPr marL="342900" indent="-342900" algn="l">
              <a:buFont typeface="Arial" panose="020B0604020202020204" pitchFamily="34" charset="0"/>
              <a:buChar char="•"/>
            </a:pPr>
            <a:endParaRPr lang="en-US" sz="1800" dirty="0">
              <a:cs typeface="Arial" panose="020B0604020202020204" pitchFamily="34" charset="0"/>
            </a:endParaRPr>
          </a:p>
        </p:txBody>
      </p:sp>
    </p:spTree>
    <p:extLst>
      <p:ext uri="{BB962C8B-B14F-4D97-AF65-F5344CB8AC3E}">
        <p14:creationId xmlns:p14="http://schemas.microsoft.com/office/powerpoint/2010/main" val="2873850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812F6-7164-47CA-8A71-E5A9A2040396}"/>
              </a:ext>
            </a:extLst>
          </p:cNvPr>
          <p:cNvSpPr>
            <a:spLocks noGrp="1"/>
          </p:cNvSpPr>
          <p:nvPr>
            <p:ph type="title"/>
          </p:nvPr>
        </p:nvSpPr>
        <p:spPr>
          <a:xfrm>
            <a:off x="913795" y="609600"/>
            <a:ext cx="9887555" cy="970450"/>
          </a:xfrm>
        </p:spPr>
        <p:txBody>
          <a:bodyPr anchor="b">
            <a:normAutofit/>
          </a:bodyPr>
          <a:lstStyle/>
          <a:p>
            <a:pPr algn="l"/>
            <a:r>
              <a:rPr lang="en-US" sz="2800">
                <a:ln>
                  <a:solidFill>
                    <a:srgbClr val="404040">
                      <a:alpha val="10000"/>
                    </a:srgbClr>
                  </a:solidFill>
                </a:ln>
                <a:solidFill>
                  <a:srgbClr val="DADADA"/>
                </a:solidFill>
              </a:rPr>
              <a:t>Creating Directories</a:t>
            </a:r>
          </a:p>
        </p:txBody>
      </p:sp>
      <p:sp>
        <p:nvSpPr>
          <p:cNvPr id="3" name="Content Placeholder 2">
            <a:extLst>
              <a:ext uri="{FF2B5EF4-FFF2-40B4-BE49-F238E27FC236}">
                <a16:creationId xmlns:a16="http://schemas.microsoft.com/office/drawing/2014/main" id="{CFBC3F60-E62E-41C8-96FE-1F64812ED54E}"/>
              </a:ext>
            </a:extLst>
          </p:cNvPr>
          <p:cNvSpPr>
            <a:spLocks noGrp="1"/>
          </p:cNvSpPr>
          <p:nvPr>
            <p:ph idx="1"/>
          </p:nvPr>
        </p:nvSpPr>
        <p:spPr>
          <a:xfrm>
            <a:off x="913795" y="1732449"/>
            <a:ext cx="3078749" cy="4482084"/>
          </a:xfrm>
        </p:spPr>
        <p:txBody>
          <a:bodyPr anchor="t">
            <a:normAutofit/>
          </a:bodyPr>
          <a:lstStyle/>
          <a:p>
            <a:pPr>
              <a:lnSpc>
                <a:spcPct val="90000"/>
              </a:lnSpc>
            </a:pPr>
            <a:r>
              <a:rPr lang="en-US" sz="1500" dirty="0">
                <a:ln>
                  <a:solidFill>
                    <a:srgbClr val="404040">
                      <a:alpha val="10000"/>
                    </a:srgbClr>
                  </a:solidFill>
                </a:ln>
                <a:solidFill>
                  <a:schemeClr val="bg1"/>
                </a:solidFill>
                <a:cs typeface="Arial" panose="020B0604020202020204" pitchFamily="34" charset="0"/>
              </a:rPr>
              <a:t>Directories are created with </a:t>
            </a:r>
            <a:r>
              <a:rPr lang="en-US" sz="1800" b="1" dirty="0">
                <a:ln>
                  <a:solidFill>
                    <a:srgbClr val="404040">
                      <a:alpha val="10000"/>
                    </a:srgbClr>
                  </a:solidFill>
                </a:ln>
                <a:solidFill>
                  <a:schemeClr val="bg1"/>
                </a:solidFill>
                <a:cs typeface="Arial" panose="020B0604020202020204" pitchFamily="34" charset="0"/>
              </a:rPr>
              <a:t>mkdir</a:t>
            </a:r>
            <a:r>
              <a:rPr lang="en-US" sz="1500" dirty="0">
                <a:ln>
                  <a:solidFill>
                    <a:srgbClr val="404040">
                      <a:alpha val="10000"/>
                    </a:srgbClr>
                  </a:solidFill>
                </a:ln>
                <a:solidFill>
                  <a:schemeClr val="bg1"/>
                </a:solidFill>
                <a:cs typeface="Arial" panose="020B0604020202020204" pitchFamily="34" charset="0"/>
              </a:rPr>
              <a:t> command. This command is followed by names of the directories to be created.</a:t>
            </a:r>
          </a:p>
          <a:p>
            <a:pPr marL="0" indent="0">
              <a:lnSpc>
                <a:spcPct val="90000"/>
              </a:lnSpc>
              <a:buNone/>
            </a:pPr>
            <a:r>
              <a:rPr lang="en-US" sz="1500" dirty="0">
                <a:ln>
                  <a:solidFill>
                    <a:srgbClr val="404040">
                      <a:alpha val="10000"/>
                    </a:srgbClr>
                  </a:solidFill>
                </a:ln>
                <a:solidFill>
                  <a:schemeClr val="bg1"/>
                </a:solidFill>
                <a:cs typeface="Arial" panose="020B0604020202020204" pitchFamily="34" charset="0"/>
              </a:rPr>
              <a:t>          $mkdir patch</a:t>
            </a:r>
          </a:p>
          <a:p>
            <a:pPr>
              <a:lnSpc>
                <a:spcPct val="90000"/>
              </a:lnSpc>
            </a:pPr>
            <a:r>
              <a:rPr lang="en-US" sz="1500" dirty="0">
                <a:ln>
                  <a:solidFill>
                    <a:srgbClr val="404040">
                      <a:alpha val="10000"/>
                    </a:srgbClr>
                  </a:solidFill>
                </a:ln>
                <a:solidFill>
                  <a:schemeClr val="bg1"/>
                </a:solidFill>
                <a:cs typeface="Arial" panose="020B0604020202020204" pitchFamily="34" charset="0"/>
              </a:rPr>
              <a:t>We can create several subdirectories like</a:t>
            </a:r>
          </a:p>
          <a:p>
            <a:pPr marL="0" indent="0">
              <a:lnSpc>
                <a:spcPct val="90000"/>
              </a:lnSpc>
              <a:buNone/>
            </a:pPr>
            <a:r>
              <a:rPr lang="en-US" sz="1500" dirty="0">
                <a:ln>
                  <a:solidFill>
                    <a:srgbClr val="404040">
                      <a:alpha val="10000"/>
                    </a:srgbClr>
                  </a:solidFill>
                </a:ln>
                <a:solidFill>
                  <a:schemeClr val="bg1"/>
                </a:solidFill>
                <a:cs typeface="Arial" panose="020B0604020202020204" pitchFamily="34" charset="0"/>
              </a:rPr>
              <a:t>         $mkdir patch sush</a:t>
            </a:r>
          </a:p>
          <a:p>
            <a:pPr>
              <a:lnSpc>
                <a:spcPct val="90000"/>
              </a:lnSpc>
            </a:pPr>
            <a:r>
              <a:rPr lang="en-US" sz="1500" dirty="0">
                <a:ln>
                  <a:solidFill>
                    <a:srgbClr val="404040">
                      <a:alpha val="10000"/>
                    </a:srgbClr>
                  </a:solidFill>
                </a:ln>
                <a:solidFill>
                  <a:schemeClr val="bg1"/>
                </a:solidFill>
                <a:cs typeface="Arial" panose="020B0604020202020204" pitchFamily="34" charset="0"/>
              </a:rPr>
              <a:t> $mkdir patch sush sush/dsush sush/sushruth</a:t>
            </a:r>
          </a:p>
          <a:p>
            <a:pPr>
              <a:lnSpc>
                <a:spcPct val="90000"/>
              </a:lnSpc>
            </a:pPr>
            <a:r>
              <a:rPr lang="en-US" sz="1500" dirty="0">
                <a:ln>
                  <a:solidFill>
                    <a:srgbClr val="404040">
                      <a:alpha val="10000"/>
                    </a:srgbClr>
                  </a:solidFill>
                </a:ln>
                <a:solidFill>
                  <a:schemeClr val="bg1"/>
                </a:solidFill>
                <a:cs typeface="Arial" panose="020B0604020202020204" pitchFamily="34" charset="0"/>
              </a:rPr>
              <a:t>The above command creates 3 subdirectories – sush, dsush, sushruth</a:t>
            </a:r>
          </a:p>
          <a:p>
            <a:pPr>
              <a:lnSpc>
                <a:spcPct val="90000"/>
              </a:lnSpc>
            </a:pPr>
            <a:r>
              <a:rPr lang="en-US" sz="1500" dirty="0">
                <a:ln>
                  <a:solidFill>
                    <a:srgbClr val="404040">
                      <a:alpha val="10000"/>
                    </a:srgbClr>
                  </a:solidFill>
                </a:ln>
                <a:solidFill>
                  <a:schemeClr val="bg1"/>
                </a:solidFill>
                <a:cs typeface="Arial" panose="020B0604020202020204" pitchFamily="34" charset="0"/>
              </a:rPr>
              <a:t>We can’t create the child subdirectories before crating parent directory </a:t>
            </a:r>
          </a:p>
          <a:p>
            <a:pPr>
              <a:lnSpc>
                <a:spcPct val="90000"/>
              </a:lnSpc>
            </a:pPr>
            <a:endParaRPr lang="en-US" sz="1500" dirty="0">
              <a:ln>
                <a:solidFill>
                  <a:srgbClr val="404040">
                    <a:alpha val="10000"/>
                  </a:srgbClr>
                </a:solidFill>
              </a:ln>
              <a:solidFill>
                <a:schemeClr val="bg1"/>
              </a:solidFill>
              <a:latin typeface="Arial" panose="020B0604020202020204" pitchFamily="34" charset="0"/>
              <a:cs typeface="Arial" panose="020B0604020202020204" pitchFamily="34" charset="0"/>
            </a:endParaRPr>
          </a:p>
        </p:txBody>
      </p:sp>
      <p:pic>
        <p:nvPicPr>
          <p:cNvPr id="7" name="Graphic 6" descr="Permissions">
            <a:extLst>
              <a:ext uri="{FF2B5EF4-FFF2-40B4-BE49-F238E27FC236}">
                <a16:creationId xmlns:a16="http://schemas.microsoft.com/office/drawing/2014/main" id="{11E26F92-8A03-8794-E3F1-CBC39CEB5B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57572" y="677333"/>
            <a:ext cx="5571067" cy="5571067"/>
          </a:xfrm>
          <a:prstGeom prst="rect">
            <a:avLst/>
          </a:prstGeom>
        </p:spPr>
      </p:pic>
    </p:spTree>
    <p:extLst>
      <p:ext uri="{BB962C8B-B14F-4D97-AF65-F5344CB8AC3E}">
        <p14:creationId xmlns:p14="http://schemas.microsoft.com/office/powerpoint/2010/main" val="66302664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31BBC9-9DC2-4E99-A47C-8309147941DF}"/>
              </a:ext>
            </a:extLst>
          </p:cNvPr>
          <p:cNvSpPr/>
          <p:nvPr/>
        </p:nvSpPr>
        <p:spPr>
          <a:xfrm>
            <a:off x="5278308" y="388521"/>
            <a:ext cx="1635384"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who</a:t>
            </a:r>
          </a:p>
        </p:txBody>
      </p:sp>
      <p:sp>
        <p:nvSpPr>
          <p:cNvPr id="5" name="TextBox 4">
            <a:extLst>
              <a:ext uri="{FF2B5EF4-FFF2-40B4-BE49-F238E27FC236}">
                <a16:creationId xmlns:a16="http://schemas.microsoft.com/office/drawing/2014/main" id="{C4CBFC1C-9EA1-4FCE-90DE-6648D44B72DF}"/>
              </a:ext>
            </a:extLst>
          </p:cNvPr>
          <p:cNvSpPr txBox="1"/>
          <p:nvPr/>
        </p:nvSpPr>
        <p:spPr>
          <a:xfrm>
            <a:off x="565079" y="1551398"/>
            <a:ext cx="8661114" cy="960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UNIX maintains an account of list of all users logged on to the system.</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who command displays an informative listing of these users.</a:t>
            </a:r>
          </a:p>
        </p:txBody>
      </p:sp>
      <p:sp>
        <p:nvSpPr>
          <p:cNvPr id="6" name="Rectangle 5">
            <a:extLst>
              <a:ext uri="{FF2B5EF4-FFF2-40B4-BE49-F238E27FC236}">
                <a16:creationId xmlns:a16="http://schemas.microsoft.com/office/drawing/2014/main" id="{8FC6DA40-437B-4275-96F3-2EE6B3017943}"/>
              </a:ext>
            </a:extLst>
          </p:cNvPr>
          <p:cNvSpPr/>
          <p:nvPr/>
        </p:nvSpPr>
        <p:spPr>
          <a:xfrm>
            <a:off x="565079" y="2751273"/>
            <a:ext cx="1866794" cy="584775"/>
          </a:xfrm>
          <a:prstGeom prst="rect">
            <a:avLst/>
          </a:prstGeom>
          <a:noFill/>
        </p:spPr>
        <p:txBody>
          <a:bodyPr wrap="none" lIns="91440" tIns="45720" rIns="91440" bIns="45720">
            <a:spAutoFit/>
          </a:bodyPr>
          <a:lstStyle/>
          <a:p>
            <a:pPr algn="ctr"/>
            <a:r>
              <a:rPr lang="en-US" sz="3200" b="0" cap="none" spc="0">
                <a:ln w="0"/>
                <a:solidFill>
                  <a:schemeClr val="tx1"/>
                </a:solidFill>
                <a:effectLst>
                  <a:outerShdw blurRad="38100" dist="19050" dir="2700000" algn="tl" rotWithShape="0">
                    <a:schemeClr val="dk1">
                      <a:alpha val="40000"/>
                    </a:schemeClr>
                  </a:outerShdw>
                </a:effectLst>
              </a:rPr>
              <a:t>Examples:</a:t>
            </a:r>
          </a:p>
        </p:txBody>
      </p:sp>
      <p:pic>
        <p:nvPicPr>
          <p:cNvPr id="14" name="Picture 13" descr="Text&#10;&#10;Description automatically generated">
            <a:extLst>
              <a:ext uri="{FF2B5EF4-FFF2-40B4-BE49-F238E27FC236}">
                <a16:creationId xmlns:a16="http://schemas.microsoft.com/office/drawing/2014/main" id="{1E4C72DB-AC97-448B-8501-F8F273C06418}"/>
              </a:ext>
            </a:extLst>
          </p:cNvPr>
          <p:cNvPicPr>
            <a:picLocks noChangeAspect="1"/>
          </p:cNvPicPr>
          <p:nvPr/>
        </p:nvPicPr>
        <p:blipFill rotWithShape="1">
          <a:blip r:embed="rId2">
            <a:extLst>
              <a:ext uri="{28A0092B-C50C-407E-A947-70E740481C1C}">
                <a14:useLocalDpi xmlns:a14="http://schemas.microsoft.com/office/drawing/2010/main" val="0"/>
              </a:ext>
            </a:extLst>
          </a:blip>
          <a:srcRect r="52172" b="76934"/>
          <a:stretch/>
        </p:blipFill>
        <p:spPr>
          <a:xfrm>
            <a:off x="660970" y="3642378"/>
            <a:ext cx="5723171" cy="2070054"/>
          </a:xfrm>
          <a:prstGeom prst="rect">
            <a:avLst/>
          </a:prstGeom>
        </p:spPr>
      </p:pic>
      <p:sp>
        <p:nvSpPr>
          <p:cNvPr id="16" name="Rectangle 15">
            <a:extLst>
              <a:ext uri="{FF2B5EF4-FFF2-40B4-BE49-F238E27FC236}">
                <a16:creationId xmlns:a16="http://schemas.microsoft.com/office/drawing/2014/main" id="{3529626E-2DA1-41E4-A754-C6890884328B}"/>
              </a:ext>
            </a:extLst>
          </p:cNvPr>
          <p:cNvSpPr/>
          <p:nvPr/>
        </p:nvSpPr>
        <p:spPr>
          <a:xfrm>
            <a:off x="7130265" y="3472854"/>
            <a:ext cx="4561726" cy="2409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454E145-076F-447B-BF09-C8E4C561487B}"/>
              </a:ext>
            </a:extLst>
          </p:cNvPr>
          <p:cNvSpPr/>
          <p:nvPr/>
        </p:nvSpPr>
        <p:spPr>
          <a:xfrm>
            <a:off x="660970" y="4237620"/>
            <a:ext cx="4075417" cy="6909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Connector: Elbow 26">
            <a:extLst>
              <a:ext uri="{FF2B5EF4-FFF2-40B4-BE49-F238E27FC236}">
                <a16:creationId xmlns:a16="http://schemas.microsoft.com/office/drawing/2014/main" id="{87E3E03C-E5DD-4E2D-96DC-852F3B128F6F}"/>
              </a:ext>
            </a:extLst>
          </p:cNvPr>
          <p:cNvCxnSpPr>
            <a:cxnSpLocks/>
            <a:stCxn id="26" idx="3"/>
            <a:endCxn id="16" idx="1"/>
          </p:cNvCxnSpPr>
          <p:nvPr/>
        </p:nvCxnSpPr>
        <p:spPr>
          <a:xfrm>
            <a:off x="4736387" y="4583107"/>
            <a:ext cx="2393878" cy="9429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A20F49D-75E6-455E-B858-7345832E183D}"/>
              </a:ext>
            </a:extLst>
          </p:cNvPr>
          <p:cNvSpPr txBox="1"/>
          <p:nvPr/>
        </p:nvSpPr>
        <p:spPr>
          <a:xfrm>
            <a:off x="7267253" y="4169572"/>
            <a:ext cx="4287749" cy="1015663"/>
          </a:xfrm>
          <a:prstGeom prst="rect">
            <a:avLst/>
          </a:prstGeom>
          <a:noFill/>
        </p:spPr>
        <p:txBody>
          <a:bodyPr wrap="square" rtlCol="0">
            <a:spAutoFit/>
          </a:bodyPr>
          <a:lstStyle/>
          <a:p>
            <a:pPr algn="ctr"/>
            <a:r>
              <a:rPr lang="en-US" sz="2000"/>
              <a:t>who command with –H option displaying list of users along with header information</a:t>
            </a:r>
          </a:p>
        </p:txBody>
      </p:sp>
    </p:spTree>
    <p:extLst>
      <p:ext uri="{BB962C8B-B14F-4D97-AF65-F5344CB8AC3E}">
        <p14:creationId xmlns:p14="http://schemas.microsoft.com/office/powerpoint/2010/main" val="3322952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FB8754-4354-4BE4-91CD-C75D422FCDFD}"/>
              </a:ext>
            </a:extLst>
          </p:cNvPr>
          <p:cNvSpPr>
            <a:spLocks noGrp="1"/>
          </p:cNvSpPr>
          <p:nvPr>
            <p:ph type="title"/>
          </p:nvPr>
        </p:nvSpPr>
        <p:spPr>
          <a:xfrm>
            <a:off x="913795" y="609600"/>
            <a:ext cx="4886930" cy="970450"/>
          </a:xfrm>
        </p:spPr>
        <p:txBody>
          <a:bodyPr anchor="b">
            <a:normAutofit/>
          </a:bodyPr>
          <a:lstStyle/>
          <a:p>
            <a:pPr algn="l"/>
            <a:r>
              <a:rPr lang="en-US" sz="2800">
                <a:ln>
                  <a:solidFill>
                    <a:srgbClr val="404040">
                      <a:alpha val="10000"/>
                    </a:srgbClr>
                  </a:solidFill>
                </a:ln>
                <a:solidFill>
                  <a:srgbClr val="DADADA"/>
                </a:solidFill>
              </a:rPr>
              <a:t>Removing Directories</a:t>
            </a:r>
          </a:p>
        </p:txBody>
      </p:sp>
      <p:sp>
        <p:nvSpPr>
          <p:cNvPr id="3" name="Content Placeholder 2">
            <a:extLst>
              <a:ext uri="{FF2B5EF4-FFF2-40B4-BE49-F238E27FC236}">
                <a16:creationId xmlns:a16="http://schemas.microsoft.com/office/drawing/2014/main" id="{33E41C71-E842-47AC-9E71-09DF99703FFA}"/>
              </a:ext>
            </a:extLst>
          </p:cNvPr>
          <p:cNvSpPr>
            <a:spLocks noGrp="1"/>
          </p:cNvSpPr>
          <p:nvPr>
            <p:ph idx="1"/>
          </p:nvPr>
        </p:nvSpPr>
        <p:spPr>
          <a:xfrm>
            <a:off x="913795" y="1732449"/>
            <a:ext cx="3078749" cy="4482084"/>
          </a:xfrm>
        </p:spPr>
        <p:txBody>
          <a:bodyPr anchor="t">
            <a:normAutofit/>
          </a:bodyPr>
          <a:lstStyle/>
          <a:p>
            <a:r>
              <a:rPr lang="en-US" sz="1600" dirty="0">
                <a:ln>
                  <a:solidFill>
                    <a:srgbClr val="404040">
                      <a:alpha val="10000"/>
                    </a:srgbClr>
                  </a:solidFill>
                </a:ln>
                <a:solidFill>
                  <a:srgbClr val="DADADA"/>
                </a:solidFill>
                <a:cs typeface="Arial" panose="020B0604020202020204" pitchFamily="34" charset="0"/>
              </a:rPr>
              <a:t>Directories are removed with </a:t>
            </a:r>
            <a:r>
              <a:rPr lang="en-US" sz="1800" b="1" dirty="0">
                <a:ln>
                  <a:solidFill>
                    <a:srgbClr val="404040">
                      <a:alpha val="10000"/>
                    </a:srgbClr>
                  </a:solidFill>
                </a:ln>
                <a:solidFill>
                  <a:srgbClr val="DADADA"/>
                </a:solidFill>
                <a:cs typeface="Arial" panose="020B0604020202020204" pitchFamily="34" charset="0"/>
              </a:rPr>
              <a:t>rmdir</a:t>
            </a:r>
            <a:r>
              <a:rPr lang="en-US" sz="1600" dirty="0">
                <a:ln>
                  <a:solidFill>
                    <a:srgbClr val="404040">
                      <a:alpha val="10000"/>
                    </a:srgbClr>
                  </a:solidFill>
                </a:ln>
                <a:solidFill>
                  <a:srgbClr val="DADADA"/>
                </a:solidFill>
                <a:cs typeface="Arial" panose="020B0604020202020204" pitchFamily="34" charset="0"/>
              </a:rPr>
              <a:t> command. This command is followed by names of the directories to be removed.</a:t>
            </a:r>
          </a:p>
          <a:p>
            <a:pPr marL="0" indent="0">
              <a:buNone/>
            </a:pPr>
            <a:r>
              <a:rPr lang="en-US" sz="1600" dirty="0">
                <a:ln>
                  <a:solidFill>
                    <a:srgbClr val="404040">
                      <a:alpha val="10000"/>
                    </a:srgbClr>
                  </a:solidFill>
                </a:ln>
                <a:solidFill>
                  <a:srgbClr val="DADADA"/>
                </a:solidFill>
                <a:cs typeface="Arial" panose="020B0604020202020204" pitchFamily="34" charset="0"/>
              </a:rPr>
              <a:t>        $rmdir sush</a:t>
            </a:r>
          </a:p>
          <a:p>
            <a:r>
              <a:rPr lang="en-US" sz="1600" dirty="0">
                <a:ln>
                  <a:solidFill>
                    <a:srgbClr val="404040">
                      <a:alpha val="10000"/>
                    </a:srgbClr>
                  </a:solidFill>
                </a:ln>
                <a:solidFill>
                  <a:srgbClr val="DADADA"/>
                </a:solidFill>
                <a:cs typeface="Arial" panose="020B0604020202020204" pitchFamily="34" charset="0"/>
              </a:rPr>
              <a:t>rmdir except the arguments reverse of mkdir.</a:t>
            </a:r>
          </a:p>
          <a:p>
            <a:r>
              <a:rPr lang="en-US" sz="1600" dirty="0">
                <a:ln>
                  <a:solidFill>
                    <a:srgbClr val="404040">
                      <a:alpha val="10000"/>
                    </a:srgbClr>
                  </a:solidFill>
                </a:ln>
                <a:solidFill>
                  <a:srgbClr val="DADADA"/>
                </a:solidFill>
                <a:cs typeface="Arial" panose="020B0604020202020204" pitchFamily="34" charset="0"/>
              </a:rPr>
              <a:t>$rmdir sush sush/dsush sush/sushruth</a:t>
            </a:r>
          </a:p>
          <a:p>
            <a:r>
              <a:rPr lang="en-US" sz="1600" dirty="0">
                <a:ln>
                  <a:solidFill>
                    <a:srgbClr val="404040">
                      <a:alpha val="10000"/>
                    </a:srgbClr>
                  </a:solidFill>
                </a:ln>
                <a:solidFill>
                  <a:srgbClr val="DADADA"/>
                </a:solidFill>
                <a:cs typeface="Arial" panose="020B0604020202020204" pitchFamily="34" charset="0"/>
              </a:rPr>
              <a:t>In the above command the subdirectories are removed first and then parent directory is removed.</a:t>
            </a:r>
          </a:p>
        </p:txBody>
      </p:sp>
      <p:pic>
        <p:nvPicPr>
          <p:cNvPr id="7" name="Graphic 6" descr="Undo">
            <a:extLst>
              <a:ext uri="{FF2B5EF4-FFF2-40B4-BE49-F238E27FC236}">
                <a16:creationId xmlns:a16="http://schemas.microsoft.com/office/drawing/2014/main" id="{E8386B57-8FDB-47E6-F346-F34909A4C3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41902" y="643466"/>
            <a:ext cx="5571067" cy="5571067"/>
          </a:xfrm>
          <a:prstGeom prst="rect">
            <a:avLst/>
          </a:prstGeom>
        </p:spPr>
      </p:pic>
    </p:spTree>
    <p:extLst>
      <p:ext uri="{BB962C8B-B14F-4D97-AF65-F5344CB8AC3E}">
        <p14:creationId xmlns:p14="http://schemas.microsoft.com/office/powerpoint/2010/main" val="1855031837"/>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965E-B528-42C4-81F0-9E250AE87B28}"/>
              </a:ext>
            </a:extLst>
          </p:cNvPr>
          <p:cNvSpPr>
            <a:spLocks noGrp="1"/>
          </p:cNvSpPr>
          <p:nvPr>
            <p:ph type="title"/>
          </p:nvPr>
        </p:nvSpPr>
        <p:spPr/>
        <p:txBody>
          <a:bodyPr/>
          <a:lstStyle/>
          <a:p>
            <a:r>
              <a:rPr lang="en-US" b="1"/>
              <a:t>Absolute Pathname</a:t>
            </a:r>
          </a:p>
        </p:txBody>
      </p:sp>
      <p:sp>
        <p:nvSpPr>
          <p:cNvPr id="3" name="Content Placeholder 2">
            <a:extLst>
              <a:ext uri="{FF2B5EF4-FFF2-40B4-BE49-F238E27FC236}">
                <a16:creationId xmlns:a16="http://schemas.microsoft.com/office/drawing/2014/main" id="{37A7201F-A0C5-48E4-938E-29305690B087}"/>
              </a:ext>
            </a:extLst>
          </p:cNvPr>
          <p:cNvSpPr>
            <a:spLocks noGrp="1"/>
          </p:cNvSpPr>
          <p:nvPr>
            <p:ph idx="1"/>
          </p:nvPr>
        </p:nvSpPr>
        <p:spPr/>
        <p:txBody>
          <a:bodyPr>
            <a:normAutofit lnSpcReduction="10000"/>
          </a:bodyPr>
          <a:lstStyle/>
          <a:p>
            <a:r>
              <a:rPr lang="en-US"/>
              <a:t>A pathname is absolute, if it is described in relation to root.</a:t>
            </a:r>
          </a:p>
          <a:p>
            <a:r>
              <a:rPr lang="en-US"/>
              <a:t>Absolute Pathname always begin with a “/”.</a:t>
            </a:r>
          </a:p>
          <a:p>
            <a:r>
              <a:rPr lang="en-US"/>
              <a:t>Directories are arranged in a hierarchy with root at the top.</a:t>
            </a:r>
          </a:p>
          <a:p>
            <a:r>
              <a:rPr lang="en-US"/>
              <a:t>Example</a:t>
            </a:r>
          </a:p>
          <a:p>
            <a:pPr lvl="1"/>
            <a:r>
              <a:rPr lang="en-US"/>
              <a:t>Date command can be executed in 2 ways as,</a:t>
            </a:r>
          </a:p>
          <a:p>
            <a:pPr marL="457200" lvl="1" indent="0">
              <a:buNone/>
            </a:pPr>
            <a:r>
              <a:rPr lang="en-US"/>
              <a:t>	$date</a:t>
            </a:r>
          </a:p>
          <a:p>
            <a:pPr marL="457200" lvl="1" indent="0">
              <a:buNone/>
            </a:pPr>
            <a:r>
              <a:rPr lang="en-US"/>
              <a:t>	Thu Sep 22 12:00:00 IST 2022                                --Relative Path</a:t>
            </a:r>
          </a:p>
          <a:p>
            <a:pPr marL="457200" lvl="1" indent="0">
              <a:buNone/>
            </a:pPr>
            <a:endParaRPr lang="en-US"/>
          </a:p>
          <a:p>
            <a:pPr marL="457200" lvl="1" indent="0">
              <a:buNone/>
            </a:pPr>
            <a:r>
              <a:rPr lang="en-US"/>
              <a:t>	$/bin/date</a:t>
            </a:r>
          </a:p>
          <a:p>
            <a:pPr marL="457200" lvl="1" indent="0">
              <a:buNone/>
            </a:pPr>
            <a:r>
              <a:rPr lang="en-US"/>
              <a:t>	 Thu Sep 22 12:00:00 IST 2022		     --Absolute Path</a:t>
            </a:r>
          </a:p>
        </p:txBody>
      </p:sp>
    </p:spTree>
    <p:extLst>
      <p:ext uri="{BB962C8B-B14F-4D97-AF65-F5344CB8AC3E}">
        <p14:creationId xmlns:p14="http://schemas.microsoft.com/office/powerpoint/2010/main" val="3044736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FC4DDD-9734-408C-808A-888136922A4C}"/>
              </a:ext>
            </a:extLst>
          </p:cNvPr>
          <p:cNvSpPr>
            <a:spLocks noGrp="1"/>
          </p:cNvSpPr>
          <p:nvPr>
            <p:ph type="title"/>
          </p:nvPr>
        </p:nvSpPr>
        <p:spPr>
          <a:xfrm>
            <a:off x="913795" y="609600"/>
            <a:ext cx="3576012" cy="970450"/>
          </a:xfrm>
        </p:spPr>
        <p:txBody>
          <a:bodyPr anchor="b">
            <a:normAutofit/>
          </a:bodyPr>
          <a:lstStyle/>
          <a:p>
            <a:pPr algn="l"/>
            <a:r>
              <a:rPr lang="en-US" sz="2800" b="1">
                <a:ln>
                  <a:solidFill>
                    <a:srgbClr val="404040">
                      <a:alpha val="10000"/>
                    </a:srgbClr>
                  </a:solidFill>
                </a:ln>
                <a:solidFill>
                  <a:srgbClr val="DADADA"/>
                </a:solidFill>
              </a:rPr>
              <a:t>Relative Pathname</a:t>
            </a:r>
          </a:p>
        </p:txBody>
      </p:sp>
      <p:sp>
        <p:nvSpPr>
          <p:cNvPr id="3" name="Content Placeholder 2">
            <a:extLst>
              <a:ext uri="{FF2B5EF4-FFF2-40B4-BE49-F238E27FC236}">
                <a16:creationId xmlns:a16="http://schemas.microsoft.com/office/drawing/2014/main" id="{5C6A5345-CD1E-493A-AD4F-451EA60390D6}"/>
              </a:ext>
            </a:extLst>
          </p:cNvPr>
          <p:cNvSpPr>
            <a:spLocks noGrp="1"/>
          </p:cNvSpPr>
          <p:nvPr>
            <p:ph idx="1"/>
          </p:nvPr>
        </p:nvSpPr>
        <p:spPr>
          <a:xfrm>
            <a:off x="913795" y="1732449"/>
            <a:ext cx="3078749" cy="4482084"/>
          </a:xfrm>
        </p:spPr>
        <p:txBody>
          <a:bodyPr anchor="t">
            <a:normAutofit/>
          </a:bodyPr>
          <a:lstStyle/>
          <a:p>
            <a:pPr>
              <a:lnSpc>
                <a:spcPct val="90000"/>
              </a:lnSpc>
            </a:pPr>
            <a:r>
              <a:rPr lang="en-US" sz="1600" dirty="0">
                <a:ln>
                  <a:solidFill>
                    <a:srgbClr val="404040">
                      <a:alpha val="10000"/>
                    </a:srgbClr>
                  </a:solidFill>
                </a:ln>
                <a:solidFill>
                  <a:srgbClr val="DADADA"/>
                </a:solidFill>
              </a:rPr>
              <a:t>Relative Pathnames never begin with “/”.</a:t>
            </a:r>
          </a:p>
          <a:p>
            <a:pPr>
              <a:lnSpc>
                <a:spcPct val="90000"/>
              </a:lnSpc>
            </a:pPr>
            <a:r>
              <a:rPr lang="en-US" sz="1600" dirty="0">
                <a:ln>
                  <a:solidFill>
                    <a:srgbClr val="404040">
                      <a:alpha val="10000"/>
                    </a:srgbClr>
                  </a:solidFill>
                </a:ln>
                <a:solidFill>
                  <a:srgbClr val="DADADA"/>
                </a:solidFill>
              </a:rPr>
              <a:t>A pathname can also be relative </a:t>
            </a:r>
            <a:r>
              <a:rPr lang="en-US" sz="1600" dirty="0" err="1">
                <a:ln>
                  <a:solidFill>
                    <a:srgbClr val="404040">
                      <a:alpha val="10000"/>
                    </a:srgbClr>
                  </a:solidFill>
                </a:ln>
                <a:solidFill>
                  <a:srgbClr val="DADADA"/>
                </a:solidFill>
              </a:rPr>
              <a:t>w.r.t.</a:t>
            </a:r>
            <a:r>
              <a:rPr lang="en-US" sz="1600" dirty="0">
                <a:ln>
                  <a:solidFill>
                    <a:srgbClr val="404040">
                      <a:alpha val="10000"/>
                    </a:srgbClr>
                  </a:solidFill>
                </a:ln>
                <a:solidFill>
                  <a:srgbClr val="DADADA"/>
                </a:solidFill>
              </a:rPr>
              <a:t> your current working directory.</a:t>
            </a:r>
          </a:p>
          <a:p>
            <a:pPr>
              <a:lnSpc>
                <a:spcPct val="90000"/>
              </a:lnSpc>
            </a:pPr>
            <a:r>
              <a:rPr lang="en-US" sz="1600" dirty="0">
                <a:ln>
                  <a:solidFill>
                    <a:srgbClr val="404040">
                      <a:alpha val="10000"/>
                    </a:srgbClr>
                  </a:solidFill>
                </a:ln>
                <a:solidFill>
                  <a:srgbClr val="DADADA"/>
                </a:solidFill>
              </a:rPr>
              <a:t>We can use “.” and “..” to navigate. The single dot represents the current and double dot represents the parent directory.</a:t>
            </a:r>
          </a:p>
          <a:p>
            <a:pPr marL="0" indent="0">
              <a:lnSpc>
                <a:spcPct val="90000"/>
              </a:lnSpc>
              <a:buNone/>
            </a:pPr>
            <a:r>
              <a:rPr lang="en-US" sz="1600" dirty="0">
                <a:ln>
                  <a:solidFill>
                    <a:srgbClr val="404040">
                      <a:alpha val="10000"/>
                    </a:srgbClr>
                  </a:solidFill>
                </a:ln>
                <a:solidFill>
                  <a:srgbClr val="DADADA"/>
                </a:solidFill>
                <a:cs typeface="Arial" panose="020B0604020202020204" pitchFamily="34" charset="0"/>
              </a:rPr>
              <a:t>	$pwd</a:t>
            </a:r>
          </a:p>
          <a:p>
            <a:pPr marL="0" indent="0">
              <a:lnSpc>
                <a:spcPct val="90000"/>
              </a:lnSpc>
              <a:buNone/>
            </a:pPr>
            <a:r>
              <a:rPr lang="en-US" sz="1600" dirty="0">
                <a:ln>
                  <a:solidFill>
                    <a:srgbClr val="404040">
                      <a:alpha val="10000"/>
                    </a:srgbClr>
                  </a:solidFill>
                </a:ln>
                <a:solidFill>
                  <a:srgbClr val="DADADA"/>
                </a:solidFill>
                <a:cs typeface="Arial" panose="020B0604020202020204" pitchFamily="34" charset="0"/>
              </a:rPr>
              <a:t>	/home/sush/progs</a:t>
            </a:r>
            <a:endParaRPr lang="en-US" sz="1600" dirty="0">
              <a:ln>
                <a:solidFill>
                  <a:srgbClr val="404040">
                    <a:alpha val="10000"/>
                  </a:srgbClr>
                </a:solidFill>
              </a:ln>
              <a:solidFill>
                <a:srgbClr val="DADADA"/>
              </a:solidFill>
            </a:endParaRPr>
          </a:p>
          <a:p>
            <a:pPr marL="0" indent="0">
              <a:lnSpc>
                <a:spcPct val="90000"/>
              </a:lnSpc>
              <a:buNone/>
            </a:pPr>
            <a:r>
              <a:rPr lang="en-US" sz="1600" dirty="0">
                <a:ln>
                  <a:solidFill>
                    <a:srgbClr val="404040">
                      <a:alpha val="10000"/>
                    </a:srgbClr>
                  </a:solidFill>
                </a:ln>
                <a:solidFill>
                  <a:srgbClr val="DADADA"/>
                </a:solidFill>
              </a:rPr>
              <a:t>	cd..</a:t>
            </a:r>
          </a:p>
          <a:p>
            <a:pPr marL="0" indent="0">
              <a:lnSpc>
                <a:spcPct val="90000"/>
              </a:lnSpc>
              <a:buNone/>
            </a:pPr>
            <a:r>
              <a:rPr lang="en-US" sz="1600" dirty="0">
                <a:ln>
                  <a:solidFill>
                    <a:srgbClr val="404040">
                      <a:alpha val="10000"/>
                    </a:srgbClr>
                  </a:solidFill>
                </a:ln>
                <a:solidFill>
                  <a:srgbClr val="DADADA"/>
                </a:solidFill>
                <a:cs typeface="Arial" panose="020B0604020202020204" pitchFamily="34" charset="0"/>
              </a:rPr>
              <a:t>	$pwd</a:t>
            </a:r>
          </a:p>
          <a:p>
            <a:pPr marL="0" indent="0">
              <a:lnSpc>
                <a:spcPct val="90000"/>
              </a:lnSpc>
              <a:buNone/>
            </a:pPr>
            <a:r>
              <a:rPr lang="en-US" sz="1600" dirty="0">
                <a:ln>
                  <a:solidFill>
                    <a:srgbClr val="404040">
                      <a:alpha val="10000"/>
                    </a:srgbClr>
                  </a:solidFill>
                </a:ln>
                <a:solidFill>
                  <a:srgbClr val="DADADA"/>
                </a:solidFill>
                <a:cs typeface="Arial" panose="020B0604020202020204" pitchFamily="34" charset="0"/>
              </a:rPr>
              <a:t>	/home/sush</a:t>
            </a:r>
            <a:endParaRPr lang="en-US" sz="1600" dirty="0">
              <a:ln>
                <a:solidFill>
                  <a:srgbClr val="404040">
                    <a:alpha val="10000"/>
                  </a:srgbClr>
                </a:solidFill>
              </a:ln>
              <a:solidFill>
                <a:srgbClr val="DADADA"/>
              </a:solidFill>
            </a:endParaRPr>
          </a:p>
        </p:txBody>
      </p:sp>
      <p:pic>
        <p:nvPicPr>
          <p:cNvPr id="8" name="Picture 7" descr="Diagram, schematic&#10;&#10;Description automatically generated">
            <a:extLst>
              <a:ext uri="{FF2B5EF4-FFF2-40B4-BE49-F238E27FC236}">
                <a16:creationId xmlns:a16="http://schemas.microsoft.com/office/drawing/2014/main" id="{6E03C0BB-00E8-45F7-A0D5-CD15CA81BCFE}"/>
              </a:ext>
            </a:extLst>
          </p:cNvPr>
          <p:cNvPicPr>
            <a:picLocks noChangeAspect="1"/>
          </p:cNvPicPr>
          <p:nvPr/>
        </p:nvPicPr>
        <p:blipFill>
          <a:blip r:embed="rId2"/>
          <a:stretch>
            <a:fillRect/>
          </a:stretch>
        </p:blipFill>
        <p:spPr>
          <a:xfrm>
            <a:off x="4906339" y="1311801"/>
            <a:ext cx="6642193" cy="4234397"/>
          </a:xfrm>
          <a:prstGeom prst="rect">
            <a:avLst/>
          </a:prstGeom>
        </p:spPr>
      </p:pic>
      <p:sp>
        <p:nvSpPr>
          <p:cNvPr id="4" name="AutoShape 2">
            <a:extLst>
              <a:ext uri="{FF2B5EF4-FFF2-40B4-BE49-F238E27FC236}">
                <a16:creationId xmlns:a16="http://schemas.microsoft.com/office/drawing/2014/main" id="{733A649F-D3C4-4E2A-AAB3-B410EBA7FAF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E6606C63-168D-4160-AC42-3AE6CFA76A5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20172621"/>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65A207-81B1-49BF-A52B-9B85163C9F7E}"/>
              </a:ext>
            </a:extLst>
          </p:cNvPr>
          <p:cNvSpPr/>
          <p:nvPr/>
        </p:nvSpPr>
        <p:spPr>
          <a:xfrm>
            <a:off x="2208944" y="2321959"/>
            <a:ext cx="7315199" cy="3046988"/>
          </a:xfrm>
          <a:prstGeom prst="rect">
            <a:avLst/>
          </a:prstGeom>
          <a:noFill/>
        </p:spPr>
        <p:txBody>
          <a:bodyPr wrap="square" lIns="91440" tIns="45720" rIns="91440" bIns="45720">
            <a:spAutoFit/>
          </a:bodyPr>
          <a:lstStyle/>
          <a:p>
            <a:pPr algn="ctr"/>
            <a:r>
              <a:rPr lang="en-US" sz="96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a:t>
            </a:r>
          </a:p>
          <a:p>
            <a:pPr algn="ctr"/>
            <a:r>
              <a:rPr lang="en-US" sz="9600" b="1" i="1" dirty="0">
                <a:ln w="9525">
                  <a:solidFill>
                    <a:schemeClr val="bg1"/>
                  </a:solidFill>
                  <a:prstDash val="solid"/>
                </a:ln>
                <a:effectLst>
                  <a:outerShdw blurRad="12700" dist="38100" dir="2700000" algn="tl" rotWithShape="0">
                    <a:schemeClr val="bg1">
                      <a:lumMod val="50000"/>
                    </a:schemeClr>
                  </a:outerShdw>
                </a:effectLst>
              </a:rPr>
              <a:t>YOU</a:t>
            </a:r>
            <a:endParaRPr lang="en-US" sz="9600" b="1" i="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61577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31BBC9-9DC2-4E99-A47C-8309147941DF}"/>
              </a:ext>
            </a:extLst>
          </p:cNvPr>
          <p:cNvSpPr/>
          <p:nvPr/>
        </p:nvSpPr>
        <p:spPr>
          <a:xfrm>
            <a:off x="5278308" y="388521"/>
            <a:ext cx="1635384"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who</a:t>
            </a:r>
          </a:p>
        </p:txBody>
      </p:sp>
      <p:sp>
        <p:nvSpPr>
          <p:cNvPr id="5" name="TextBox 4">
            <a:extLst>
              <a:ext uri="{FF2B5EF4-FFF2-40B4-BE49-F238E27FC236}">
                <a16:creationId xmlns:a16="http://schemas.microsoft.com/office/drawing/2014/main" id="{C4CBFC1C-9EA1-4FCE-90DE-6648D44B72DF}"/>
              </a:ext>
            </a:extLst>
          </p:cNvPr>
          <p:cNvSpPr txBox="1"/>
          <p:nvPr/>
        </p:nvSpPr>
        <p:spPr>
          <a:xfrm>
            <a:off x="565079" y="1551398"/>
            <a:ext cx="8661114" cy="960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UNIX maintains an account of list of all users logged on to the system.</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who command displays an informative listing of these users.</a:t>
            </a:r>
          </a:p>
        </p:txBody>
      </p:sp>
      <p:sp>
        <p:nvSpPr>
          <p:cNvPr id="6" name="Rectangle 5">
            <a:extLst>
              <a:ext uri="{FF2B5EF4-FFF2-40B4-BE49-F238E27FC236}">
                <a16:creationId xmlns:a16="http://schemas.microsoft.com/office/drawing/2014/main" id="{8FC6DA40-437B-4275-96F3-2EE6B3017943}"/>
              </a:ext>
            </a:extLst>
          </p:cNvPr>
          <p:cNvSpPr/>
          <p:nvPr/>
        </p:nvSpPr>
        <p:spPr>
          <a:xfrm>
            <a:off x="565079" y="2751273"/>
            <a:ext cx="1866794" cy="584775"/>
          </a:xfrm>
          <a:prstGeom prst="rect">
            <a:avLst/>
          </a:prstGeom>
          <a:noFill/>
        </p:spPr>
        <p:txBody>
          <a:bodyPr wrap="none" lIns="91440" tIns="45720" rIns="91440" bIns="45720">
            <a:spAutoFit/>
          </a:bodyPr>
          <a:lstStyle/>
          <a:p>
            <a:pPr algn="ctr"/>
            <a:r>
              <a:rPr lang="en-US" sz="3200" b="0" cap="none" spc="0">
                <a:ln w="0"/>
                <a:solidFill>
                  <a:schemeClr val="tx1"/>
                </a:solidFill>
                <a:effectLst>
                  <a:outerShdw blurRad="38100" dist="19050" dir="2700000" algn="tl" rotWithShape="0">
                    <a:schemeClr val="dk1">
                      <a:alpha val="40000"/>
                    </a:schemeClr>
                  </a:outerShdw>
                </a:effectLst>
              </a:rPr>
              <a:t>Examples:</a:t>
            </a:r>
          </a:p>
        </p:txBody>
      </p:sp>
      <p:pic>
        <p:nvPicPr>
          <p:cNvPr id="14" name="Picture 13" descr="Text&#10;&#10;Description automatically generated">
            <a:extLst>
              <a:ext uri="{FF2B5EF4-FFF2-40B4-BE49-F238E27FC236}">
                <a16:creationId xmlns:a16="http://schemas.microsoft.com/office/drawing/2014/main" id="{1E4C72DB-AC97-448B-8501-F8F273C06418}"/>
              </a:ext>
            </a:extLst>
          </p:cNvPr>
          <p:cNvPicPr>
            <a:picLocks noChangeAspect="1"/>
          </p:cNvPicPr>
          <p:nvPr/>
        </p:nvPicPr>
        <p:blipFill rotWithShape="1">
          <a:blip r:embed="rId2">
            <a:extLst>
              <a:ext uri="{28A0092B-C50C-407E-A947-70E740481C1C}">
                <a14:useLocalDpi xmlns:a14="http://schemas.microsoft.com/office/drawing/2010/main" val="0"/>
              </a:ext>
            </a:extLst>
          </a:blip>
          <a:srcRect r="52172" b="76934"/>
          <a:stretch/>
        </p:blipFill>
        <p:spPr>
          <a:xfrm>
            <a:off x="660970" y="3642378"/>
            <a:ext cx="5723171" cy="2070054"/>
          </a:xfrm>
          <a:prstGeom prst="rect">
            <a:avLst/>
          </a:prstGeom>
        </p:spPr>
      </p:pic>
      <p:sp>
        <p:nvSpPr>
          <p:cNvPr id="16" name="Rectangle 15">
            <a:extLst>
              <a:ext uri="{FF2B5EF4-FFF2-40B4-BE49-F238E27FC236}">
                <a16:creationId xmlns:a16="http://schemas.microsoft.com/office/drawing/2014/main" id="{3529626E-2DA1-41E4-A754-C6890884328B}"/>
              </a:ext>
            </a:extLst>
          </p:cNvPr>
          <p:cNvSpPr/>
          <p:nvPr/>
        </p:nvSpPr>
        <p:spPr>
          <a:xfrm>
            <a:off x="7130265" y="3472854"/>
            <a:ext cx="4561726" cy="2409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C97B099-C2BA-42B3-93B0-0794074735F1}"/>
              </a:ext>
            </a:extLst>
          </p:cNvPr>
          <p:cNvSpPr/>
          <p:nvPr/>
        </p:nvSpPr>
        <p:spPr>
          <a:xfrm>
            <a:off x="660970" y="4928593"/>
            <a:ext cx="5723171" cy="7838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Connector: Elbow 28">
            <a:extLst>
              <a:ext uri="{FF2B5EF4-FFF2-40B4-BE49-F238E27FC236}">
                <a16:creationId xmlns:a16="http://schemas.microsoft.com/office/drawing/2014/main" id="{E38AA463-BE82-4DC8-B5E9-4DC08A244654}"/>
              </a:ext>
            </a:extLst>
          </p:cNvPr>
          <p:cNvCxnSpPr>
            <a:cxnSpLocks/>
            <a:stCxn id="28" idx="3"/>
            <a:endCxn id="16" idx="1"/>
          </p:cNvCxnSpPr>
          <p:nvPr/>
        </p:nvCxnSpPr>
        <p:spPr>
          <a:xfrm flipV="1">
            <a:off x="6384141" y="4677405"/>
            <a:ext cx="746124" cy="64310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59923BA-FD6E-40F5-AC34-BAF140964BE5}"/>
              </a:ext>
            </a:extLst>
          </p:cNvPr>
          <p:cNvSpPr txBox="1"/>
          <p:nvPr/>
        </p:nvSpPr>
        <p:spPr>
          <a:xfrm>
            <a:off x="7267253" y="4323461"/>
            <a:ext cx="4287749" cy="707886"/>
          </a:xfrm>
          <a:prstGeom prst="rect">
            <a:avLst/>
          </a:prstGeom>
          <a:noFill/>
        </p:spPr>
        <p:txBody>
          <a:bodyPr wrap="square" rtlCol="0">
            <a:spAutoFit/>
          </a:bodyPr>
          <a:lstStyle/>
          <a:p>
            <a:pPr algn="ctr"/>
            <a:r>
              <a:rPr lang="en-US" sz="2000"/>
              <a:t>who command with –u option displaying detailed information of users</a:t>
            </a:r>
          </a:p>
        </p:txBody>
      </p:sp>
    </p:spTree>
    <p:extLst>
      <p:ext uri="{BB962C8B-B14F-4D97-AF65-F5344CB8AC3E}">
        <p14:creationId xmlns:p14="http://schemas.microsoft.com/office/powerpoint/2010/main" val="87520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31BBC9-9DC2-4E99-A47C-8309147941DF}"/>
              </a:ext>
            </a:extLst>
          </p:cNvPr>
          <p:cNvSpPr/>
          <p:nvPr/>
        </p:nvSpPr>
        <p:spPr>
          <a:xfrm>
            <a:off x="5619043" y="388521"/>
            <a:ext cx="953915" cy="923330"/>
          </a:xfrm>
          <a:prstGeom prst="rect">
            <a:avLst/>
          </a:prstGeom>
          <a:noFill/>
        </p:spPr>
        <p:txBody>
          <a:bodyPr wrap="none" lIns="91440" tIns="45720" rIns="91440" bIns="45720">
            <a:spAutoFit/>
          </a:bodyPr>
          <a:lstStyle/>
          <a:p>
            <a:pPr algn="ctr"/>
            <a:r>
              <a:rPr lang="en-US" sz="5400" err="1">
                <a:ln w="0"/>
                <a:effectLst>
                  <a:outerShdw blurRad="38100" dist="19050" dir="2700000" algn="tl" rotWithShape="0">
                    <a:schemeClr val="dk1">
                      <a:alpha val="40000"/>
                    </a:schemeClr>
                  </a:outerShdw>
                </a:effectLst>
              </a:rPr>
              <a:t>tty</a:t>
            </a:r>
            <a:endParaRPr lang="en-US" sz="5400" b="0" cap="none" spc="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C4CBFC1C-9EA1-4FCE-90DE-6648D44B72DF}"/>
              </a:ext>
            </a:extLst>
          </p:cNvPr>
          <p:cNvSpPr txBox="1"/>
          <p:nvPr/>
        </p:nvSpPr>
        <p:spPr>
          <a:xfrm>
            <a:off x="565079" y="1551398"/>
            <a:ext cx="8661114" cy="960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err="1">
                <a:latin typeface="Times New Roman" panose="02020603050405020304" pitchFamily="18" charset="0"/>
                <a:cs typeface="Times New Roman" panose="02020603050405020304" pitchFamily="18" charset="0"/>
              </a:rPr>
              <a:t>tty</a:t>
            </a:r>
            <a:r>
              <a:rPr lang="en-US" sz="2000">
                <a:latin typeface="Times New Roman" panose="02020603050405020304" pitchFamily="18" charset="0"/>
                <a:cs typeface="Times New Roman" panose="02020603050405020304" pitchFamily="18" charset="0"/>
              </a:rPr>
              <a:t> is used to display the current terminal used by user.</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UNIX treats terminals as files</a:t>
            </a:r>
          </a:p>
        </p:txBody>
      </p:sp>
      <p:sp>
        <p:nvSpPr>
          <p:cNvPr id="6" name="Rectangle 5">
            <a:extLst>
              <a:ext uri="{FF2B5EF4-FFF2-40B4-BE49-F238E27FC236}">
                <a16:creationId xmlns:a16="http://schemas.microsoft.com/office/drawing/2014/main" id="{8FC6DA40-437B-4275-96F3-2EE6B3017943}"/>
              </a:ext>
            </a:extLst>
          </p:cNvPr>
          <p:cNvSpPr/>
          <p:nvPr/>
        </p:nvSpPr>
        <p:spPr>
          <a:xfrm>
            <a:off x="645229" y="2751273"/>
            <a:ext cx="1706493" cy="584775"/>
          </a:xfrm>
          <a:prstGeom prst="rect">
            <a:avLst/>
          </a:prstGeom>
          <a:noFill/>
        </p:spPr>
        <p:txBody>
          <a:bodyPr wrap="none" lIns="91440" tIns="45720" rIns="91440" bIns="45720">
            <a:spAutoFit/>
          </a:bodyPr>
          <a:lstStyle/>
          <a:p>
            <a:pPr algn="ctr"/>
            <a:r>
              <a:rPr lang="en-US" sz="3200" b="0" cap="none" spc="0">
                <a:ln w="0"/>
                <a:solidFill>
                  <a:schemeClr val="tx1"/>
                </a:solidFill>
                <a:effectLst>
                  <a:outerShdw blurRad="38100" dist="19050" dir="2700000" algn="tl" rotWithShape="0">
                    <a:schemeClr val="dk1">
                      <a:alpha val="40000"/>
                    </a:schemeClr>
                  </a:outerShdw>
                </a:effectLst>
              </a:rPr>
              <a:t>Example:</a:t>
            </a:r>
          </a:p>
        </p:txBody>
      </p:sp>
      <p:sp>
        <p:nvSpPr>
          <p:cNvPr id="16" name="Rectangle 15">
            <a:extLst>
              <a:ext uri="{FF2B5EF4-FFF2-40B4-BE49-F238E27FC236}">
                <a16:creationId xmlns:a16="http://schemas.microsoft.com/office/drawing/2014/main" id="{3529626E-2DA1-41E4-A754-C6890884328B}"/>
              </a:ext>
            </a:extLst>
          </p:cNvPr>
          <p:cNvSpPr/>
          <p:nvPr/>
        </p:nvSpPr>
        <p:spPr>
          <a:xfrm>
            <a:off x="7130265" y="3472854"/>
            <a:ext cx="4561726" cy="2409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onnector: Elbow 21">
            <a:extLst>
              <a:ext uri="{FF2B5EF4-FFF2-40B4-BE49-F238E27FC236}">
                <a16:creationId xmlns:a16="http://schemas.microsoft.com/office/drawing/2014/main" id="{5B109277-B314-40E8-AC06-24896AD3373C}"/>
              </a:ext>
            </a:extLst>
          </p:cNvPr>
          <p:cNvCxnSpPr>
            <a:cxnSpLocks/>
            <a:stCxn id="3" idx="3"/>
            <a:endCxn id="16" idx="1"/>
          </p:cNvCxnSpPr>
          <p:nvPr/>
        </p:nvCxnSpPr>
        <p:spPr>
          <a:xfrm>
            <a:off x="4012268" y="3930416"/>
            <a:ext cx="3117997" cy="746989"/>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1E0527-96E3-4B5F-9831-C4AD59F27305}"/>
              </a:ext>
            </a:extLst>
          </p:cNvPr>
          <p:cNvSpPr txBox="1"/>
          <p:nvPr/>
        </p:nvSpPr>
        <p:spPr>
          <a:xfrm>
            <a:off x="7267253" y="4222803"/>
            <a:ext cx="4287749" cy="1015663"/>
          </a:xfrm>
          <a:prstGeom prst="rect">
            <a:avLst/>
          </a:prstGeom>
          <a:noFill/>
        </p:spPr>
        <p:txBody>
          <a:bodyPr wrap="square" rtlCol="0">
            <a:spAutoFit/>
          </a:bodyPr>
          <a:lstStyle/>
          <a:p>
            <a:pPr algn="ctr"/>
            <a:r>
              <a:rPr lang="en-US" sz="2000" err="1"/>
              <a:t>tty</a:t>
            </a:r>
            <a:r>
              <a:rPr lang="en-US" sz="2000"/>
              <a:t> command is displaying the terminal named tty1 which is under the /dev directory </a:t>
            </a:r>
          </a:p>
        </p:txBody>
      </p:sp>
      <p:pic>
        <p:nvPicPr>
          <p:cNvPr id="3" name="Picture 2" descr="Text&#10;&#10;Description automatically generated">
            <a:extLst>
              <a:ext uri="{FF2B5EF4-FFF2-40B4-BE49-F238E27FC236}">
                <a16:creationId xmlns:a16="http://schemas.microsoft.com/office/drawing/2014/main" id="{9AA5D4A4-AD55-4790-97E0-47F1403F29F3}"/>
              </a:ext>
            </a:extLst>
          </p:cNvPr>
          <p:cNvPicPr>
            <a:picLocks noChangeAspect="1"/>
          </p:cNvPicPr>
          <p:nvPr/>
        </p:nvPicPr>
        <p:blipFill rotWithShape="1">
          <a:blip r:embed="rId2">
            <a:extLst>
              <a:ext uri="{28A0092B-C50C-407E-A947-70E740481C1C}">
                <a14:useLocalDpi xmlns:a14="http://schemas.microsoft.com/office/drawing/2010/main" val="0"/>
              </a:ext>
            </a:extLst>
          </a:blip>
          <a:srcRect l="-2" t="22553" r="80393" b="72843"/>
          <a:stretch/>
        </p:blipFill>
        <p:spPr>
          <a:xfrm>
            <a:off x="691175" y="3638028"/>
            <a:ext cx="3321093" cy="584775"/>
          </a:xfrm>
          <a:prstGeom prst="rect">
            <a:avLst/>
          </a:prstGeom>
        </p:spPr>
      </p:pic>
      <p:sp>
        <p:nvSpPr>
          <p:cNvPr id="12" name="Rectangle 11">
            <a:extLst>
              <a:ext uri="{FF2B5EF4-FFF2-40B4-BE49-F238E27FC236}">
                <a16:creationId xmlns:a16="http://schemas.microsoft.com/office/drawing/2014/main" id="{C4FA3DDD-793C-4ED7-BDC1-2D7A75B830E2}"/>
              </a:ext>
            </a:extLst>
          </p:cNvPr>
          <p:cNvSpPr/>
          <p:nvPr/>
        </p:nvSpPr>
        <p:spPr>
          <a:xfrm>
            <a:off x="636998" y="3638028"/>
            <a:ext cx="3375270" cy="5847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9003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31BBC9-9DC2-4E99-A47C-8309147941DF}"/>
              </a:ext>
            </a:extLst>
          </p:cNvPr>
          <p:cNvSpPr/>
          <p:nvPr/>
        </p:nvSpPr>
        <p:spPr>
          <a:xfrm>
            <a:off x="5487468" y="707020"/>
            <a:ext cx="1217064" cy="923330"/>
          </a:xfrm>
          <a:prstGeom prst="rect">
            <a:avLst/>
          </a:prstGeom>
          <a:noFill/>
        </p:spPr>
        <p:txBody>
          <a:bodyPr wrap="none" lIns="91440" tIns="45720" rIns="91440" bIns="45720">
            <a:spAutoFit/>
          </a:bodyPr>
          <a:lstStyle/>
          <a:p>
            <a:pPr algn="ctr"/>
            <a:r>
              <a:rPr lang="en-US" sz="5400" err="1">
                <a:ln w="0"/>
                <a:effectLst>
                  <a:outerShdw blurRad="38100" dist="19050" dir="2700000" algn="tl" rotWithShape="0">
                    <a:schemeClr val="dk1">
                      <a:alpha val="40000"/>
                    </a:schemeClr>
                  </a:outerShdw>
                </a:effectLst>
              </a:rPr>
              <a:t>stty</a:t>
            </a:r>
            <a:endParaRPr lang="en-US" sz="5400" b="0" cap="none" spc="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C4CBFC1C-9EA1-4FCE-90DE-6648D44B72DF}"/>
              </a:ext>
            </a:extLst>
          </p:cNvPr>
          <p:cNvSpPr txBox="1"/>
          <p:nvPr/>
        </p:nvSpPr>
        <p:spPr>
          <a:xfrm>
            <a:off x="628127" y="2167848"/>
            <a:ext cx="10935746" cy="2345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Different terminals have different characteristics. For instance, command interruption may not be possible with [</a:t>
            </a:r>
            <a:r>
              <a:rPr lang="en-US" sz="2000" err="1">
                <a:latin typeface="Times New Roman" panose="02020603050405020304" pitchFamily="18" charset="0"/>
                <a:cs typeface="Times New Roman" panose="02020603050405020304" pitchFamily="18" charset="0"/>
              </a:rPr>
              <a:t>ctrl+c</a:t>
            </a:r>
            <a:r>
              <a:rPr lang="en-US" sz="2000">
                <a:latin typeface="Times New Roman" panose="02020603050405020304" pitchFamily="18" charset="0"/>
                <a:cs typeface="Times New Roman" panose="02020603050405020304" pitchFamily="18" charset="0"/>
              </a:rPr>
              <a:t>] on your system. </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Sometimes you may like to change the settings to match the ones used at your previous place of work.</a:t>
            </a:r>
          </a:p>
          <a:p>
            <a:pPr marL="285750" indent="-28575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UNIX treats terminals as files</a:t>
            </a:r>
          </a:p>
          <a:p>
            <a:pPr marL="285750" indent="-285750">
              <a:lnSpc>
                <a:spcPct val="150000"/>
              </a:lnSpc>
              <a:buFont typeface="Arial" panose="020B0604020202020204" pitchFamily="34" charset="0"/>
              <a:buChar char="•"/>
            </a:pPr>
            <a:r>
              <a:rPr lang="en-US" sz="2000" err="1">
                <a:latin typeface="Times New Roman" panose="02020603050405020304" pitchFamily="18" charset="0"/>
                <a:cs typeface="Times New Roman" panose="02020603050405020304" pitchFamily="18" charset="0"/>
              </a:rPr>
              <a:t>Stty</a:t>
            </a:r>
            <a:r>
              <a:rPr lang="en-US" sz="2000">
                <a:latin typeface="Times New Roman" panose="02020603050405020304" pitchFamily="18" charset="0"/>
                <a:cs typeface="Times New Roman" panose="02020603050405020304" pitchFamily="18" charset="0"/>
              </a:rPr>
              <a:t> used for displaying and setting terminal characteristics.</a:t>
            </a:r>
          </a:p>
        </p:txBody>
      </p:sp>
    </p:spTree>
    <p:extLst>
      <p:ext uri="{BB962C8B-B14F-4D97-AF65-F5344CB8AC3E}">
        <p14:creationId xmlns:p14="http://schemas.microsoft.com/office/powerpoint/2010/main" val="1188923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529626E-2DA1-41E4-A754-C6890884328B}"/>
              </a:ext>
            </a:extLst>
          </p:cNvPr>
          <p:cNvSpPr/>
          <p:nvPr/>
        </p:nvSpPr>
        <p:spPr>
          <a:xfrm>
            <a:off x="3595955" y="3626965"/>
            <a:ext cx="4561726" cy="2409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onnector: Elbow 21">
            <a:extLst>
              <a:ext uri="{FF2B5EF4-FFF2-40B4-BE49-F238E27FC236}">
                <a16:creationId xmlns:a16="http://schemas.microsoft.com/office/drawing/2014/main" id="{5B109277-B314-40E8-AC06-24896AD3373C}"/>
              </a:ext>
            </a:extLst>
          </p:cNvPr>
          <p:cNvCxnSpPr>
            <a:cxnSpLocks/>
            <a:stCxn id="17" idx="3"/>
            <a:endCxn id="16" idx="3"/>
          </p:cNvCxnSpPr>
          <p:nvPr/>
        </p:nvCxnSpPr>
        <p:spPr>
          <a:xfrm flipH="1">
            <a:off x="8157681" y="2388669"/>
            <a:ext cx="2525726" cy="2442847"/>
          </a:xfrm>
          <a:prstGeom prst="bentConnector3">
            <a:avLst>
              <a:gd name="adj1" fmla="val -905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1E0527-96E3-4B5F-9831-C4AD59F27305}"/>
              </a:ext>
            </a:extLst>
          </p:cNvPr>
          <p:cNvSpPr txBox="1"/>
          <p:nvPr/>
        </p:nvSpPr>
        <p:spPr>
          <a:xfrm>
            <a:off x="3732944" y="4323685"/>
            <a:ext cx="4287749" cy="1015663"/>
          </a:xfrm>
          <a:prstGeom prst="rect">
            <a:avLst/>
          </a:prstGeom>
          <a:noFill/>
        </p:spPr>
        <p:txBody>
          <a:bodyPr wrap="square" rtlCol="0">
            <a:spAutoFit/>
          </a:bodyPr>
          <a:lstStyle/>
          <a:p>
            <a:pPr algn="ctr"/>
            <a:r>
              <a:rPr lang="en-US" sz="2000" err="1"/>
              <a:t>Stty</a:t>
            </a:r>
            <a:r>
              <a:rPr lang="en-US" sz="2000"/>
              <a:t> command with –a option displaying current settings of the terminal. </a:t>
            </a:r>
          </a:p>
        </p:txBody>
      </p:sp>
      <p:sp>
        <p:nvSpPr>
          <p:cNvPr id="7" name="Rectangle 6">
            <a:extLst>
              <a:ext uri="{FF2B5EF4-FFF2-40B4-BE49-F238E27FC236}">
                <a16:creationId xmlns:a16="http://schemas.microsoft.com/office/drawing/2014/main" id="{0EED4C87-D002-432E-96FF-342A3C1D6AF7}"/>
              </a:ext>
            </a:extLst>
          </p:cNvPr>
          <p:cNvSpPr/>
          <p:nvPr/>
        </p:nvSpPr>
        <p:spPr>
          <a:xfrm>
            <a:off x="645229" y="537799"/>
            <a:ext cx="1706493" cy="584775"/>
          </a:xfrm>
          <a:prstGeom prst="rect">
            <a:avLst/>
          </a:prstGeom>
          <a:noFill/>
        </p:spPr>
        <p:txBody>
          <a:bodyPr wrap="none" lIns="91440" tIns="45720" rIns="91440" bIns="45720">
            <a:spAutoFit/>
          </a:bodyPr>
          <a:lstStyle/>
          <a:p>
            <a:pPr algn="ctr"/>
            <a:r>
              <a:rPr lang="en-US" sz="3200" b="0" cap="none" spc="0">
                <a:ln w="0"/>
                <a:solidFill>
                  <a:schemeClr val="tx1"/>
                </a:solidFill>
                <a:effectLst>
                  <a:outerShdw blurRad="38100" dist="19050" dir="2700000" algn="tl" rotWithShape="0">
                    <a:schemeClr val="dk1">
                      <a:alpha val="40000"/>
                    </a:schemeClr>
                  </a:outerShdw>
                </a:effectLst>
              </a:rPr>
              <a:t>Example:</a:t>
            </a:r>
          </a:p>
        </p:txBody>
      </p:sp>
      <p:pic>
        <p:nvPicPr>
          <p:cNvPr id="3" name="Picture 2" descr="Text&#10;&#10;Description automatically generated">
            <a:extLst>
              <a:ext uri="{FF2B5EF4-FFF2-40B4-BE49-F238E27FC236}">
                <a16:creationId xmlns:a16="http://schemas.microsoft.com/office/drawing/2014/main" id="{415138E1-92A3-400D-B6D4-8A56E51BA5FE}"/>
              </a:ext>
            </a:extLst>
          </p:cNvPr>
          <p:cNvPicPr>
            <a:picLocks noChangeAspect="1"/>
          </p:cNvPicPr>
          <p:nvPr/>
        </p:nvPicPr>
        <p:blipFill rotWithShape="1">
          <a:blip r:embed="rId2">
            <a:extLst>
              <a:ext uri="{28A0092B-C50C-407E-A947-70E740481C1C}">
                <a14:useLocalDpi xmlns:a14="http://schemas.microsoft.com/office/drawing/2010/main" val="0"/>
              </a:ext>
            </a:extLst>
          </a:blip>
          <a:srcRect t="31161" b="47808"/>
          <a:stretch/>
        </p:blipFill>
        <p:spPr>
          <a:xfrm>
            <a:off x="623993" y="1438945"/>
            <a:ext cx="10059415" cy="1586678"/>
          </a:xfrm>
          <a:prstGeom prst="rect">
            <a:avLst/>
          </a:prstGeom>
        </p:spPr>
      </p:pic>
      <p:sp>
        <p:nvSpPr>
          <p:cNvPr id="17" name="Rectangle 16">
            <a:extLst>
              <a:ext uri="{FF2B5EF4-FFF2-40B4-BE49-F238E27FC236}">
                <a16:creationId xmlns:a16="http://schemas.microsoft.com/office/drawing/2014/main" id="{91220A2E-E7B1-4C20-B388-4C2D53178474}"/>
              </a:ext>
            </a:extLst>
          </p:cNvPr>
          <p:cNvSpPr/>
          <p:nvPr/>
        </p:nvSpPr>
        <p:spPr>
          <a:xfrm>
            <a:off x="623992" y="1751714"/>
            <a:ext cx="10059415" cy="12739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601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529626E-2DA1-41E4-A754-C6890884328B}"/>
              </a:ext>
            </a:extLst>
          </p:cNvPr>
          <p:cNvSpPr/>
          <p:nvPr/>
        </p:nvSpPr>
        <p:spPr>
          <a:xfrm>
            <a:off x="3595955" y="3626965"/>
            <a:ext cx="4561726" cy="2409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onnector: Elbow 21">
            <a:extLst>
              <a:ext uri="{FF2B5EF4-FFF2-40B4-BE49-F238E27FC236}">
                <a16:creationId xmlns:a16="http://schemas.microsoft.com/office/drawing/2014/main" id="{5B109277-B314-40E8-AC06-24896AD3373C}"/>
              </a:ext>
            </a:extLst>
          </p:cNvPr>
          <p:cNvCxnSpPr>
            <a:cxnSpLocks/>
            <a:stCxn id="17" idx="3"/>
            <a:endCxn id="16" idx="3"/>
          </p:cNvCxnSpPr>
          <p:nvPr/>
        </p:nvCxnSpPr>
        <p:spPr>
          <a:xfrm flipH="1">
            <a:off x="8157681" y="2299400"/>
            <a:ext cx="2525726" cy="2532116"/>
          </a:xfrm>
          <a:prstGeom prst="bentConnector3">
            <a:avLst>
              <a:gd name="adj1" fmla="val -905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1E0527-96E3-4B5F-9831-C4AD59F27305}"/>
              </a:ext>
            </a:extLst>
          </p:cNvPr>
          <p:cNvSpPr txBox="1"/>
          <p:nvPr/>
        </p:nvSpPr>
        <p:spPr>
          <a:xfrm>
            <a:off x="3732943" y="4323683"/>
            <a:ext cx="4287749" cy="1015663"/>
          </a:xfrm>
          <a:prstGeom prst="rect">
            <a:avLst/>
          </a:prstGeom>
          <a:noFill/>
        </p:spPr>
        <p:txBody>
          <a:bodyPr wrap="square" rtlCol="0">
            <a:spAutoFit/>
          </a:bodyPr>
          <a:lstStyle/>
          <a:p>
            <a:pPr algn="ctr"/>
            <a:r>
              <a:rPr lang="en-US" sz="2000"/>
              <a:t>Changing the interrupt setting into [</a:t>
            </a:r>
            <a:r>
              <a:rPr lang="en-US" sz="2000" err="1"/>
              <a:t>ctrl+v</a:t>
            </a:r>
            <a:r>
              <a:rPr lang="en-US" sz="2000"/>
              <a:t>] using </a:t>
            </a:r>
            <a:r>
              <a:rPr lang="en-US" sz="2000" err="1"/>
              <a:t>stty</a:t>
            </a:r>
            <a:r>
              <a:rPr lang="en-US" sz="2000"/>
              <a:t> command along with </a:t>
            </a:r>
            <a:r>
              <a:rPr lang="en-US" sz="2000" err="1"/>
              <a:t>intr</a:t>
            </a:r>
            <a:r>
              <a:rPr lang="en-US" sz="2000"/>
              <a:t> \^V</a:t>
            </a:r>
          </a:p>
        </p:txBody>
      </p:sp>
      <p:sp>
        <p:nvSpPr>
          <p:cNvPr id="7" name="Rectangle 6">
            <a:extLst>
              <a:ext uri="{FF2B5EF4-FFF2-40B4-BE49-F238E27FC236}">
                <a16:creationId xmlns:a16="http://schemas.microsoft.com/office/drawing/2014/main" id="{0EED4C87-D002-432E-96FF-342A3C1D6AF7}"/>
              </a:ext>
            </a:extLst>
          </p:cNvPr>
          <p:cNvSpPr/>
          <p:nvPr/>
        </p:nvSpPr>
        <p:spPr>
          <a:xfrm>
            <a:off x="440808" y="578485"/>
            <a:ext cx="7211333" cy="646331"/>
          </a:xfrm>
          <a:prstGeom prst="rect">
            <a:avLst/>
          </a:prstGeom>
          <a:noFill/>
        </p:spPr>
        <p:txBody>
          <a:bodyPr wrap="none" lIns="91440" tIns="45720" rIns="91440" bIns="45720">
            <a:spAutoFit/>
          </a:bodyPr>
          <a:lstStyle/>
          <a:p>
            <a:pPr algn="ctr"/>
            <a:r>
              <a:rPr lang="en-US" sz="3600" b="0" cap="none" spc="0">
                <a:ln w="0"/>
                <a:solidFill>
                  <a:schemeClr val="tx1"/>
                </a:solidFill>
                <a:effectLst>
                  <a:outerShdw blurRad="38100" dist="19050" dir="2700000" algn="tl" rotWithShape="0">
                    <a:schemeClr val="dk1">
                      <a:alpha val="40000"/>
                    </a:schemeClr>
                  </a:outerShdw>
                </a:effectLst>
              </a:rPr>
              <a:t>Example</a:t>
            </a:r>
            <a:r>
              <a:rPr lang="en-US" sz="3200" b="0" cap="none" spc="0">
                <a:ln w="0"/>
                <a:solidFill>
                  <a:schemeClr val="tx1"/>
                </a:solidFill>
                <a:effectLst>
                  <a:outerShdw blurRad="38100" dist="19050" dir="2700000" algn="tl" rotWithShape="0">
                    <a:schemeClr val="dk1">
                      <a:alpha val="40000"/>
                    </a:schemeClr>
                  </a:outerShdw>
                </a:effectLst>
              </a:rPr>
              <a:t>: </a:t>
            </a:r>
            <a:r>
              <a:rPr lang="en-US" sz="3200" b="0" cap="none" spc="0">
                <a:ln w="0"/>
                <a:solidFill>
                  <a:schemeClr val="tx1"/>
                </a:solidFill>
              </a:rPr>
              <a:t>Changing the </a:t>
            </a:r>
            <a:r>
              <a:rPr lang="en-US" sz="3200" b="0" cap="none" spc="0" err="1">
                <a:ln w="0"/>
                <a:solidFill>
                  <a:schemeClr val="tx1"/>
                </a:solidFill>
              </a:rPr>
              <a:t>interrup</a:t>
            </a:r>
            <a:r>
              <a:rPr lang="en-US" sz="3200" b="0" cap="none" spc="0">
                <a:ln w="0"/>
                <a:solidFill>
                  <a:schemeClr val="tx1"/>
                </a:solidFill>
              </a:rPr>
              <a:t> key (</a:t>
            </a:r>
            <a:r>
              <a:rPr lang="en-US" sz="3200" b="0" cap="none" spc="0" err="1">
                <a:ln w="0"/>
                <a:solidFill>
                  <a:schemeClr val="tx1"/>
                </a:solidFill>
              </a:rPr>
              <a:t>intr</a:t>
            </a:r>
            <a:r>
              <a:rPr lang="en-US" sz="3200" b="0" cap="none" spc="0">
                <a:ln w="0"/>
                <a:solidFill>
                  <a:schemeClr val="tx1"/>
                </a:solidFill>
              </a:rPr>
              <a:t>)</a:t>
            </a:r>
          </a:p>
        </p:txBody>
      </p:sp>
      <p:pic>
        <p:nvPicPr>
          <p:cNvPr id="4" name="Picture 3" descr="Text&#10;&#10;Description automatically generated">
            <a:extLst>
              <a:ext uri="{FF2B5EF4-FFF2-40B4-BE49-F238E27FC236}">
                <a16:creationId xmlns:a16="http://schemas.microsoft.com/office/drawing/2014/main" id="{D7389B6B-0B25-4EA0-8C25-8E79A2F61E93}"/>
              </a:ext>
            </a:extLst>
          </p:cNvPr>
          <p:cNvPicPr>
            <a:picLocks noChangeAspect="1"/>
          </p:cNvPicPr>
          <p:nvPr/>
        </p:nvPicPr>
        <p:blipFill rotWithShape="1">
          <a:blip r:embed="rId2">
            <a:extLst>
              <a:ext uri="{28A0092B-C50C-407E-A947-70E740481C1C}">
                <a14:useLocalDpi xmlns:a14="http://schemas.microsoft.com/office/drawing/2010/main" val="0"/>
              </a:ext>
            </a:extLst>
          </a:blip>
          <a:srcRect t="16368" b="64380"/>
          <a:stretch/>
        </p:blipFill>
        <p:spPr>
          <a:xfrm>
            <a:off x="623993" y="1573176"/>
            <a:ext cx="10059414" cy="1452447"/>
          </a:xfrm>
          <a:prstGeom prst="rect">
            <a:avLst/>
          </a:prstGeom>
        </p:spPr>
      </p:pic>
      <p:sp>
        <p:nvSpPr>
          <p:cNvPr id="17" name="Rectangle 16">
            <a:extLst>
              <a:ext uri="{FF2B5EF4-FFF2-40B4-BE49-F238E27FC236}">
                <a16:creationId xmlns:a16="http://schemas.microsoft.com/office/drawing/2014/main" id="{91220A2E-E7B1-4C20-B388-4C2D53178474}"/>
              </a:ext>
            </a:extLst>
          </p:cNvPr>
          <p:cNvSpPr/>
          <p:nvPr/>
        </p:nvSpPr>
        <p:spPr>
          <a:xfrm>
            <a:off x="623992" y="1573176"/>
            <a:ext cx="10059415" cy="14524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208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529626E-2DA1-41E4-A754-C6890884328B}"/>
              </a:ext>
            </a:extLst>
          </p:cNvPr>
          <p:cNvSpPr/>
          <p:nvPr/>
        </p:nvSpPr>
        <p:spPr>
          <a:xfrm>
            <a:off x="3595955" y="3626965"/>
            <a:ext cx="4561726" cy="2409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onnector: Elbow 21">
            <a:extLst>
              <a:ext uri="{FF2B5EF4-FFF2-40B4-BE49-F238E27FC236}">
                <a16:creationId xmlns:a16="http://schemas.microsoft.com/office/drawing/2014/main" id="{5B109277-B314-40E8-AC06-24896AD3373C}"/>
              </a:ext>
            </a:extLst>
          </p:cNvPr>
          <p:cNvCxnSpPr>
            <a:cxnSpLocks/>
            <a:stCxn id="17" idx="3"/>
            <a:endCxn id="16" idx="3"/>
          </p:cNvCxnSpPr>
          <p:nvPr/>
        </p:nvCxnSpPr>
        <p:spPr>
          <a:xfrm flipH="1">
            <a:off x="8157681" y="2331563"/>
            <a:ext cx="2774022" cy="2499953"/>
          </a:xfrm>
          <a:prstGeom prst="bentConnector3">
            <a:avLst>
              <a:gd name="adj1" fmla="val -824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1E0527-96E3-4B5F-9831-C4AD59F27305}"/>
              </a:ext>
            </a:extLst>
          </p:cNvPr>
          <p:cNvSpPr txBox="1"/>
          <p:nvPr/>
        </p:nvSpPr>
        <p:spPr>
          <a:xfrm>
            <a:off x="3732943" y="4169795"/>
            <a:ext cx="4287749" cy="1323439"/>
          </a:xfrm>
          <a:prstGeom prst="rect">
            <a:avLst/>
          </a:prstGeom>
          <a:noFill/>
        </p:spPr>
        <p:txBody>
          <a:bodyPr wrap="square" rtlCol="0">
            <a:spAutoFit/>
          </a:bodyPr>
          <a:lstStyle/>
          <a:p>
            <a:pPr algn="ctr"/>
            <a:r>
              <a:rPr lang="en-US" sz="2000" err="1"/>
              <a:t>stty</a:t>
            </a:r>
            <a:r>
              <a:rPr lang="en-US" sz="2000"/>
              <a:t> command along with sane would set the terminal settings to default settings which would work on most terminals</a:t>
            </a:r>
          </a:p>
        </p:txBody>
      </p:sp>
      <p:sp>
        <p:nvSpPr>
          <p:cNvPr id="7" name="Rectangle 6">
            <a:extLst>
              <a:ext uri="{FF2B5EF4-FFF2-40B4-BE49-F238E27FC236}">
                <a16:creationId xmlns:a16="http://schemas.microsoft.com/office/drawing/2014/main" id="{0EED4C87-D002-432E-96FF-342A3C1D6AF7}"/>
              </a:ext>
            </a:extLst>
          </p:cNvPr>
          <p:cNvSpPr/>
          <p:nvPr/>
        </p:nvSpPr>
        <p:spPr>
          <a:xfrm>
            <a:off x="461163" y="498768"/>
            <a:ext cx="7869270" cy="646331"/>
          </a:xfrm>
          <a:prstGeom prst="rect">
            <a:avLst/>
          </a:prstGeom>
          <a:noFill/>
        </p:spPr>
        <p:txBody>
          <a:bodyPr wrap="none" lIns="91440" tIns="45720" rIns="91440" bIns="45720">
            <a:spAutoFit/>
          </a:bodyPr>
          <a:lstStyle/>
          <a:p>
            <a:pPr algn="ctr"/>
            <a:r>
              <a:rPr lang="en-US" sz="3600" b="0" cap="none" spc="0">
                <a:ln w="0"/>
                <a:solidFill>
                  <a:schemeClr val="tx1"/>
                </a:solidFill>
                <a:effectLst>
                  <a:outerShdw blurRad="38100" dist="19050" dir="2700000" algn="tl" rotWithShape="0">
                    <a:schemeClr val="dk1">
                      <a:alpha val="40000"/>
                    </a:schemeClr>
                  </a:outerShdw>
                </a:effectLst>
              </a:rPr>
              <a:t>Example</a:t>
            </a:r>
            <a:r>
              <a:rPr lang="en-US" sz="3200" b="0" cap="none" spc="0">
                <a:ln w="0"/>
                <a:solidFill>
                  <a:schemeClr val="tx1"/>
                </a:solidFill>
                <a:effectLst>
                  <a:outerShdw blurRad="38100" dist="19050" dir="2700000" algn="tl" rotWithShape="0">
                    <a:schemeClr val="dk1">
                      <a:alpha val="40000"/>
                    </a:schemeClr>
                  </a:outerShdw>
                </a:effectLst>
              </a:rPr>
              <a:t>: Reset everything to default settings</a:t>
            </a:r>
            <a:endParaRPr lang="en-US" sz="3200" b="0" cap="none" spc="0">
              <a:ln w="0"/>
              <a:solidFill>
                <a:schemeClr val="tx1"/>
              </a:solidFill>
            </a:endParaRPr>
          </a:p>
        </p:txBody>
      </p:sp>
      <p:pic>
        <p:nvPicPr>
          <p:cNvPr id="3" name="Picture 2" descr="Text&#10;&#10;Description automatically generated">
            <a:extLst>
              <a:ext uri="{FF2B5EF4-FFF2-40B4-BE49-F238E27FC236}">
                <a16:creationId xmlns:a16="http://schemas.microsoft.com/office/drawing/2014/main" id="{C2BBCD0C-22C2-425F-8C69-7CC37CD055BD}"/>
              </a:ext>
            </a:extLst>
          </p:cNvPr>
          <p:cNvPicPr>
            <a:picLocks noChangeAspect="1"/>
          </p:cNvPicPr>
          <p:nvPr/>
        </p:nvPicPr>
        <p:blipFill rotWithShape="1">
          <a:blip r:embed="rId2">
            <a:extLst>
              <a:ext uri="{28A0092B-C50C-407E-A947-70E740481C1C}">
                <a14:useLocalDpi xmlns:a14="http://schemas.microsoft.com/office/drawing/2010/main" val="0"/>
              </a:ext>
            </a:extLst>
          </a:blip>
          <a:srcRect t="36954" b="43426"/>
          <a:stretch/>
        </p:blipFill>
        <p:spPr>
          <a:xfrm>
            <a:off x="623992" y="1573176"/>
            <a:ext cx="10307711" cy="1516774"/>
          </a:xfrm>
          <a:prstGeom prst="rect">
            <a:avLst/>
          </a:prstGeom>
        </p:spPr>
      </p:pic>
      <p:sp>
        <p:nvSpPr>
          <p:cNvPr id="17" name="Rectangle 16">
            <a:extLst>
              <a:ext uri="{FF2B5EF4-FFF2-40B4-BE49-F238E27FC236}">
                <a16:creationId xmlns:a16="http://schemas.microsoft.com/office/drawing/2014/main" id="{91220A2E-E7B1-4C20-B388-4C2D53178474}"/>
              </a:ext>
            </a:extLst>
          </p:cNvPr>
          <p:cNvSpPr/>
          <p:nvPr/>
        </p:nvSpPr>
        <p:spPr>
          <a:xfrm>
            <a:off x="623992" y="1573176"/>
            <a:ext cx="10307711" cy="15167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33206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8610832EC531D43AC88AECA45B1BE20" ma:contentTypeVersion="9" ma:contentTypeDescription="Create a new document." ma:contentTypeScope="" ma:versionID="ccd8d46ccd2acd9c2e59c8d0b4af4081">
  <xsd:schema xmlns:xsd="http://www.w3.org/2001/XMLSchema" xmlns:xs="http://www.w3.org/2001/XMLSchema" xmlns:p="http://schemas.microsoft.com/office/2006/metadata/properties" xmlns:ns3="eeb1989a-f995-44e4-a99d-fa9b68fa1e5d" xmlns:ns4="31396c15-3c05-474f-94f0-8e1f4fc13d11" targetNamespace="http://schemas.microsoft.com/office/2006/metadata/properties" ma:root="true" ma:fieldsID="16b6bbc22792efbf5a2ce41d170d0d19" ns3:_="" ns4:_="">
    <xsd:import namespace="eeb1989a-f995-44e4-a99d-fa9b68fa1e5d"/>
    <xsd:import namespace="31396c15-3c05-474f-94f0-8e1f4fc13d1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b1989a-f995-44e4-a99d-fa9b68fa1e5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1396c15-3c05-474f-94f0-8e1f4fc13d1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EFAC4-287E-4D9F-9F67-686675BD0ECE}">
  <ds:schemaRefs>
    <ds:schemaRef ds:uri="http://schemas.microsoft.com/sharepoint/v3/contenttype/forms"/>
  </ds:schemaRefs>
</ds:datastoreItem>
</file>

<file path=customXml/itemProps2.xml><?xml version="1.0" encoding="utf-8"?>
<ds:datastoreItem xmlns:ds="http://schemas.openxmlformats.org/officeDocument/2006/customXml" ds:itemID="{6BCBA245-BFC6-4E15-9FEF-B0AF1A93BB07}">
  <ds:schemaRefs>
    <ds:schemaRef ds:uri="http://www.w3.org/XML/1998/namespace"/>
    <ds:schemaRef ds:uri="http://purl.org/dc/dcmitype/"/>
    <ds:schemaRef ds:uri="http://schemas.microsoft.com/office/2006/metadata/properties"/>
    <ds:schemaRef ds:uri="http://purl.org/dc/elements/1.1/"/>
    <ds:schemaRef ds:uri="31396c15-3c05-474f-94f0-8e1f4fc13d11"/>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eeb1989a-f995-44e4-a99d-fa9b68fa1e5d"/>
  </ds:schemaRefs>
</ds:datastoreItem>
</file>

<file path=customXml/itemProps3.xml><?xml version="1.0" encoding="utf-8"?>
<ds:datastoreItem xmlns:ds="http://schemas.openxmlformats.org/officeDocument/2006/customXml" ds:itemID="{898F23FB-7C71-4BF0-A1D7-16188D0DAA76}">
  <ds:schemaRefs>
    <ds:schemaRef ds:uri="31396c15-3c05-474f-94f0-8e1f4fc13d11"/>
    <ds:schemaRef ds:uri="eeb1989a-f995-44e4-a99d-fa9b68fa1e5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TM04033929[[fn=Slate]]</Template>
  <TotalTime>4</TotalTime>
  <Words>1916</Words>
  <Application>Microsoft Office PowerPoint</Application>
  <PresentationFormat>Widescreen</PresentationFormat>
  <Paragraphs>208</Paragraphs>
  <Slides>33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Calisto MT</vt:lpstr>
      <vt:lpstr>Times New Roman</vt:lpstr>
      <vt:lpstr>Wingdings</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Changing The Current Directory</vt:lpstr>
      <vt:lpstr>Creating Directories</vt:lpstr>
      <vt:lpstr>Removing Directories</vt:lpstr>
      <vt:lpstr>Absolute Pathname</vt:lpstr>
      <vt:lpstr>Relative Pathname</vt:lpstr>
      <vt:lpstr>PowerPoint Presentation</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Changing The Current Directory</dc:title>
  <dc:creator>D S,  Sushruth</dc:creator>
  <cp:lastModifiedBy>S R,  Vivek  Kumar</cp:lastModifiedBy>
  <cp:revision>3</cp:revision>
  <dcterms:created xsi:type="dcterms:W3CDTF">2022-09-22T04:58:56Z</dcterms:created>
  <dcterms:modified xsi:type="dcterms:W3CDTF">2022-09-30T04:52:52Z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0x010100B8610832EC531D43AC88AECA45B1BE20</vt:lpwstr>
  </property>
</Properties>
</file>