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b3f2412b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b3f2412b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b3f2412b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b3f2412b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b3f2412b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b3f2412b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b3f2412b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b3f2412b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b3f2412ba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b3f2412b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b3f2412ba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b3f2412ba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b3f2412b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b3f2412b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b3f2412b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5b3f2412b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b3f2412b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b3f2412b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b3f2412b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b3f2412b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b3f2412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b3f2412b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b3f2412b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b3f2412ba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b3f2412b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b3f2412b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b3f2412b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5b3f2412ba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b3f2412b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b3f2412b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b3f2412b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b3f2412b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b3f2412b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b3f2412b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b3f2412b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b3f2412ba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b3f2412b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b3f2412b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b3f2412ba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b3f2412ba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b3f2412ba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b3f2412ba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b3f2412ba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b3f2412ba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2402099" y="401838"/>
            <a:ext cx="4339825" cy="4339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In-process Script Approval</a:t>
            </a:r>
            <a:endParaRPr/>
          </a:p>
        </p:txBody>
      </p:sp>
      <p:sp>
        <p:nvSpPr>
          <p:cNvPr id="134" name="Google Shape;134;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500"/>
              <a:t>Jenkins, and a number of plugins, allow users to execute Groovy scripts in Jenkins. These scripting</a:t>
            </a:r>
            <a:endParaRPr sz="1500"/>
          </a:p>
          <a:p>
            <a:pPr indent="0" lvl="0" marL="0" rtl="0" algn="l">
              <a:lnSpc>
                <a:spcPct val="95000"/>
              </a:lnSpc>
              <a:spcBef>
                <a:spcPts val="1200"/>
              </a:spcBef>
              <a:spcAft>
                <a:spcPts val="0"/>
              </a:spcAft>
              <a:buNone/>
            </a:pPr>
            <a:r>
              <a:rPr lang="en" sz="1500"/>
              <a:t>capabilities are provided by:</a:t>
            </a:r>
            <a:endParaRPr sz="1500"/>
          </a:p>
          <a:p>
            <a:pPr indent="-323850" lvl="0" marL="457200" rtl="0" algn="l">
              <a:lnSpc>
                <a:spcPct val="95000"/>
              </a:lnSpc>
              <a:spcBef>
                <a:spcPts val="1200"/>
              </a:spcBef>
              <a:spcAft>
                <a:spcPts val="0"/>
              </a:spcAft>
              <a:buSzPts val="1500"/>
              <a:buChar char="●"/>
            </a:pPr>
            <a:r>
              <a:rPr lang="en" sz="1500"/>
              <a:t>Script Console.</a:t>
            </a:r>
            <a:endParaRPr sz="1500"/>
          </a:p>
          <a:p>
            <a:pPr indent="-323850" lvl="0" marL="457200" rtl="0" algn="l">
              <a:lnSpc>
                <a:spcPct val="95000"/>
              </a:lnSpc>
              <a:spcBef>
                <a:spcPts val="0"/>
              </a:spcBef>
              <a:spcAft>
                <a:spcPts val="0"/>
              </a:spcAft>
              <a:buSzPts val="1500"/>
              <a:buChar char="●"/>
            </a:pPr>
            <a:r>
              <a:rPr lang="en" sz="1500"/>
              <a:t>Jenkins Pipeline.</a:t>
            </a:r>
            <a:endParaRPr sz="1500"/>
          </a:p>
          <a:p>
            <a:pPr indent="-323850" lvl="0" marL="457200" rtl="0" algn="l">
              <a:lnSpc>
                <a:spcPct val="95000"/>
              </a:lnSpc>
              <a:spcBef>
                <a:spcPts val="0"/>
              </a:spcBef>
              <a:spcAft>
                <a:spcPts val="0"/>
              </a:spcAft>
              <a:buSzPts val="1500"/>
              <a:buChar char="●"/>
            </a:pPr>
            <a:r>
              <a:rPr lang="en" sz="1500"/>
              <a:t>The plugin:email-ext[Extended Email plugin].</a:t>
            </a:r>
            <a:endParaRPr sz="1500"/>
          </a:p>
          <a:p>
            <a:pPr indent="-323850" lvl="0" marL="457200" rtl="0" algn="l">
              <a:lnSpc>
                <a:spcPct val="95000"/>
              </a:lnSpc>
              <a:spcBef>
                <a:spcPts val="0"/>
              </a:spcBef>
              <a:spcAft>
                <a:spcPts val="0"/>
              </a:spcAft>
              <a:buSzPts val="1500"/>
              <a:buChar char="●"/>
            </a:pPr>
            <a:r>
              <a:rPr lang="en" sz="1500"/>
              <a:t>The plugin:groovy[Groovy plugin] - when using the "Execute system Groovy script" step.</a:t>
            </a:r>
            <a:endParaRPr sz="1500"/>
          </a:p>
          <a:p>
            <a:pPr indent="-323850" lvl="0" marL="457200" rtl="0" algn="l">
              <a:lnSpc>
                <a:spcPct val="95000"/>
              </a:lnSpc>
              <a:spcBef>
                <a:spcPts val="0"/>
              </a:spcBef>
              <a:spcAft>
                <a:spcPts val="0"/>
              </a:spcAft>
              <a:buSzPts val="1500"/>
              <a:buChar char="●"/>
            </a:pPr>
            <a:r>
              <a:rPr lang="en" sz="1500"/>
              <a:t>The plugin:job-dsl[JobDSL plugin] as of version 1.60 and later.</a:t>
            </a:r>
            <a:endParaRPr sz="1500"/>
          </a:p>
          <a:p>
            <a:pPr indent="0" lvl="0" marL="0" rtl="0" algn="l">
              <a:lnSpc>
                <a:spcPct val="95000"/>
              </a:lnSpc>
              <a:spcBef>
                <a:spcPts val="1200"/>
              </a:spcBef>
              <a:spcAft>
                <a:spcPts val="0"/>
              </a:spcAft>
              <a:buNone/>
            </a:pPr>
            <a:r>
              <a:rPr lang="en" sz="1500"/>
              <a:t>To protect Jenkins from execution of malicious scripts, these plugins execute user-provided scripts in a Groovy Sandbox that limits what internal APIs are accessible.</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Started</a:t>
            </a:r>
            <a:endParaRPr/>
          </a:p>
        </p:txBody>
      </p:sp>
      <p:sp>
        <p:nvSpPr>
          <p:cNvPr id="140" name="Google Shape;140;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plugin:script-security[Script Security plugin] is installed automatically by the Post-install Setup Wizard, although initially no additional scripts or operations are approved for use.</a:t>
            </a:r>
            <a:endParaRPr sz="1600"/>
          </a:p>
          <a:p>
            <a:pPr indent="-330200" lvl="0" marL="457200" rtl="0" algn="l">
              <a:spcBef>
                <a:spcPts val="0"/>
              </a:spcBef>
              <a:spcAft>
                <a:spcPts val="0"/>
              </a:spcAft>
              <a:buSzPts val="1600"/>
              <a:buChar char="●"/>
            </a:pPr>
            <a:r>
              <a:rPr lang="en" sz="1600"/>
              <a:t>Security for in-process scripting is provided by two different mechanisms:</a:t>
            </a:r>
            <a:r>
              <a:rPr b="1" lang="en" sz="1600"/>
              <a:t> the Groovy Sandbox</a:t>
            </a:r>
            <a:r>
              <a:rPr lang="en" sz="1600"/>
              <a:t> and</a:t>
            </a:r>
            <a:r>
              <a:rPr b="1" lang="en" sz="1600"/>
              <a:t> Script Approval</a:t>
            </a:r>
            <a:r>
              <a:rPr lang="en" sz="1600"/>
              <a:t>.</a:t>
            </a:r>
            <a:endParaRPr sz="1600"/>
          </a:p>
          <a:p>
            <a:pPr indent="-330200" lvl="0" marL="457200" rtl="0" algn="l">
              <a:spcBef>
                <a:spcPts val="0"/>
              </a:spcBef>
              <a:spcAft>
                <a:spcPts val="0"/>
              </a:spcAft>
              <a:buSzPts val="1600"/>
              <a:buChar char="●"/>
            </a:pPr>
            <a:r>
              <a:rPr lang="en" sz="1600"/>
              <a:t>The first, the Groovy Sandbox, is enabled by default for Jenkins Pipeline allowing user-supplied Scripted and Declarative Pipeline to execute without prior Administrator intervention.</a:t>
            </a:r>
            <a:endParaRPr sz="1600"/>
          </a:p>
          <a:p>
            <a:pPr indent="-330200" lvl="0" marL="457200" rtl="0" algn="l">
              <a:spcBef>
                <a:spcPts val="0"/>
              </a:spcBef>
              <a:spcAft>
                <a:spcPts val="0"/>
              </a:spcAft>
              <a:buSzPts val="1600"/>
              <a:buChar char="●"/>
            </a:pPr>
            <a:r>
              <a:rPr lang="en" sz="1600"/>
              <a:t>The second, Script Approval, allows Administrators to approve or deny unsandboxed scripts, or allow sandboxed scripts to execute additional methods.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Groovy Sandbox</a:t>
            </a:r>
            <a:endParaRPr/>
          </a:p>
        </p:txBody>
      </p:sp>
      <p:sp>
        <p:nvSpPr>
          <p:cNvPr id="146" name="Google Shape;146;p24"/>
          <p:cNvSpPr txBox="1"/>
          <p:nvPr>
            <p:ph idx="1" type="body"/>
          </p:nvPr>
        </p:nvSpPr>
        <p:spPr>
          <a:xfrm>
            <a:off x="183125" y="1069150"/>
            <a:ext cx="8520600" cy="33390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To reduce manual interventions by Administrators, most scripts will run in a Groovy Sandbox by default, including all Jenkins Pipelines.</a:t>
            </a:r>
            <a:endParaRPr sz="1500"/>
          </a:p>
          <a:p>
            <a:pPr indent="-323850" lvl="0" marL="457200" rtl="0" algn="l">
              <a:lnSpc>
                <a:spcPct val="115000"/>
              </a:lnSpc>
              <a:spcBef>
                <a:spcPts val="0"/>
              </a:spcBef>
              <a:spcAft>
                <a:spcPts val="0"/>
              </a:spcAft>
              <a:buSzPts val="1500"/>
              <a:buChar char="●"/>
            </a:pPr>
            <a:r>
              <a:rPr lang="en" sz="1500"/>
              <a:t>The sandbox only allows a subset of Groovy’s methods deemed sufficiently safe for "untrusted" access to be executed without prior approval.</a:t>
            </a:r>
            <a:endParaRPr sz="1500"/>
          </a:p>
          <a:p>
            <a:pPr indent="-323850" lvl="0" marL="457200" rtl="0" algn="l">
              <a:lnSpc>
                <a:spcPct val="115000"/>
              </a:lnSpc>
              <a:spcBef>
                <a:spcPts val="0"/>
              </a:spcBef>
              <a:spcAft>
                <a:spcPts val="0"/>
              </a:spcAft>
              <a:buSzPts val="1500"/>
              <a:buChar char="●"/>
            </a:pPr>
            <a:r>
              <a:rPr lang="en" sz="1500"/>
              <a:t>Scripts using the Groovy Sandbox are all subject to the same restrictions, therefore a Pipeline authored by an Administrator is subject to the restrictions as one authorized by a</a:t>
            </a:r>
            <a:r>
              <a:rPr lang="en" sz="1500"/>
              <a:t> </a:t>
            </a:r>
            <a:r>
              <a:rPr lang="en" sz="1500"/>
              <a:t>non-administrative user.</a:t>
            </a:r>
            <a:endParaRPr sz="1500"/>
          </a:p>
          <a:p>
            <a:pPr indent="-323850" lvl="0" marL="457200" rtl="0" algn="l">
              <a:lnSpc>
                <a:spcPct val="115000"/>
              </a:lnSpc>
              <a:spcBef>
                <a:spcPts val="0"/>
              </a:spcBef>
              <a:spcAft>
                <a:spcPts val="0"/>
              </a:spcAft>
              <a:buSzPts val="1500"/>
              <a:buChar char="●"/>
            </a:pPr>
            <a:r>
              <a:rPr lang="en" sz="1500"/>
              <a:t>The Pipeline  will not execute until an Administrator approves the method signature via the In-process Script Approval page.</a:t>
            </a:r>
            <a:endParaRPr sz="1500"/>
          </a:p>
          <a:p>
            <a:pPr indent="-323850" lvl="0" marL="457200" rtl="0" algn="l">
              <a:lnSpc>
                <a:spcPct val="115000"/>
              </a:lnSpc>
              <a:spcBef>
                <a:spcPts val="0"/>
              </a:spcBef>
              <a:spcAft>
                <a:spcPts val="0"/>
              </a:spcAft>
              <a:buSzPts val="1500"/>
              <a:buChar char="●"/>
            </a:pPr>
            <a:r>
              <a:rPr lang="en" sz="1500"/>
              <a:t>Disabling the Groovy Sandbox requires that the entire script must be reviewed and manually approved by an administrator.</a:t>
            </a:r>
            <a:endParaRPr sz="1500"/>
          </a:p>
          <a:p>
            <a:pPr indent="0" lvl="0" marL="0" rtl="0" algn="l">
              <a:lnSpc>
                <a:spcPct val="115000"/>
              </a:lnSpc>
              <a:spcBef>
                <a:spcPts val="1200"/>
              </a:spcBef>
              <a:spcAft>
                <a:spcPts val="12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Script Approval</a:t>
            </a:r>
            <a:endParaRPr/>
          </a:p>
        </p:txBody>
      </p:sp>
      <p:sp>
        <p:nvSpPr>
          <p:cNvPr id="152" name="Google Shape;152;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en" sz="1500"/>
              <a:t>Manual approval of entire scripts, or method signatures, by an administrator provides Administrators with</a:t>
            </a:r>
            <a:r>
              <a:rPr lang="en" sz="1500"/>
              <a:t> </a:t>
            </a:r>
            <a:r>
              <a:rPr lang="en" sz="1500"/>
              <a:t>additional flexibility to support more advanced usages of in-process scripting.</a:t>
            </a:r>
            <a:endParaRPr sz="1500"/>
          </a:p>
          <a:p>
            <a:pPr indent="-323850" lvl="0" marL="457200" rtl="0" algn="l">
              <a:lnSpc>
                <a:spcPct val="115000"/>
              </a:lnSpc>
              <a:spcBef>
                <a:spcPts val="0"/>
              </a:spcBef>
              <a:spcAft>
                <a:spcPts val="0"/>
              </a:spcAft>
              <a:buSzPts val="1500"/>
              <a:buChar char="●"/>
            </a:pPr>
            <a:r>
              <a:rPr lang="en" sz="1500"/>
              <a:t>When the Groovy Sandbox is disabled, or a method outside of the built-in list is invoked, the Script Security plugin will check the Administrator-managed list of approved scripts and methods.</a:t>
            </a:r>
            <a:endParaRPr sz="1500"/>
          </a:p>
          <a:p>
            <a:pPr indent="-323850" lvl="0" marL="457200" rtl="0" algn="l">
              <a:lnSpc>
                <a:spcPct val="115000"/>
              </a:lnSpc>
              <a:spcBef>
                <a:spcPts val="0"/>
              </a:spcBef>
              <a:spcAft>
                <a:spcPts val="0"/>
              </a:spcAft>
              <a:buSzPts val="1500"/>
              <a:buChar char="●"/>
            </a:pPr>
            <a:r>
              <a:rPr lang="en" sz="1500"/>
              <a:t>For scripts which wish to execute outside of the Groovy Sandbox, the Administrator must approve the entire script in the In-process Script Approval page:</a:t>
            </a:r>
            <a:endParaRPr sz="1500"/>
          </a:p>
          <a:p>
            <a:pPr indent="-323850" lvl="0" marL="457200" rtl="0" algn="l">
              <a:lnSpc>
                <a:spcPct val="115000"/>
              </a:lnSpc>
              <a:spcBef>
                <a:spcPts val="0"/>
              </a:spcBef>
              <a:spcAft>
                <a:spcPts val="0"/>
              </a:spcAft>
              <a:buSzPts val="1500"/>
              <a:buChar char="●"/>
            </a:pPr>
            <a:r>
              <a:rPr lang="en" sz="1500"/>
              <a:t>For scripts which use the Groovy Sandbox, but wish to execute an currently unapproved method signature will also be halted by Jenkins, and require an Administrator to approve the specific method signature before the script is allowed to execute:</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Approve assuming permissions check</a:t>
            </a:r>
            <a:endParaRPr/>
          </a:p>
        </p:txBody>
      </p:sp>
      <p:sp>
        <p:nvSpPr>
          <p:cNvPr id="158" name="Google Shape;158;p26"/>
          <p:cNvSpPr txBox="1"/>
          <p:nvPr>
            <p:ph idx="1" type="body"/>
          </p:nvPr>
        </p:nvSpPr>
        <p:spPr>
          <a:xfrm>
            <a:off x="150975" y="902250"/>
            <a:ext cx="8520600" cy="33390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t>Script approval provides three options: </a:t>
            </a:r>
            <a:r>
              <a:rPr b="1" lang="en" sz="1400"/>
              <a:t>Approve, Deny, and "Approve assuming permissions check."</a:t>
            </a:r>
            <a:endParaRPr b="1" sz="1400"/>
          </a:p>
          <a:p>
            <a:pPr indent="-317500" lvl="0" marL="457200" rtl="0" algn="l">
              <a:lnSpc>
                <a:spcPct val="115000"/>
              </a:lnSpc>
              <a:spcBef>
                <a:spcPts val="0"/>
              </a:spcBef>
              <a:spcAft>
                <a:spcPts val="0"/>
              </a:spcAft>
              <a:buSzPts val="1400"/>
              <a:buChar char="●"/>
            </a:pPr>
            <a:r>
              <a:rPr lang="en" sz="1400"/>
              <a:t>While the purpose of the first two are self-evident, the third requires some additional understanding of what internal data scripts are able to access and how permissions checks inside of Jenkins function.</a:t>
            </a:r>
            <a:endParaRPr sz="1400"/>
          </a:p>
          <a:p>
            <a:pPr indent="-317500" lvl="0" marL="457200" rtl="0" algn="l">
              <a:lnSpc>
                <a:spcPct val="115000"/>
              </a:lnSpc>
              <a:spcBef>
                <a:spcPts val="0"/>
              </a:spcBef>
              <a:spcAft>
                <a:spcPts val="0"/>
              </a:spcAft>
              <a:buSzPts val="1400"/>
              <a:buChar char="●"/>
            </a:pPr>
            <a:r>
              <a:rPr lang="en" sz="1400"/>
              <a:t>Consider a script which accesses the method hudson.model.AbstractItem.getParent(), which by itself is harmless and will return an object containing either the folder or root item which contains the currently executing Pipeline or Job.</a:t>
            </a:r>
            <a:endParaRPr sz="1400"/>
          </a:p>
          <a:p>
            <a:pPr indent="-317500" lvl="0" marL="457200" rtl="0" algn="l">
              <a:lnSpc>
                <a:spcPct val="115000"/>
              </a:lnSpc>
              <a:spcBef>
                <a:spcPts val="0"/>
              </a:spcBef>
              <a:spcAft>
                <a:spcPts val="0"/>
              </a:spcAft>
              <a:buSzPts val="1400"/>
              <a:buChar char="●"/>
            </a:pPr>
            <a:r>
              <a:rPr lang="en" sz="1400"/>
              <a:t>Following that method invocation, executing hudson.model.ItemGroup.getItems(), which will list items in the folder or root item, requires the Job/Read permission..</a:t>
            </a:r>
            <a:endParaRPr sz="1400"/>
          </a:p>
          <a:p>
            <a:pPr indent="-317500" lvl="0" marL="457200" rtl="0" algn="l">
              <a:lnSpc>
                <a:spcPct val="115000"/>
              </a:lnSpc>
              <a:spcBef>
                <a:spcPts val="0"/>
              </a:spcBef>
              <a:spcAft>
                <a:spcPts val="0"/>
              </a:spcAft>
              <a:buSzPts val="1400"/>
              <a:buChar char="●"/>
            </a:pPr>
            <a:r>
              <a:rPr lang="en" sz="1400"/>
              <a:t>Instead, it is usually more desirable to click Approve assuming permissions check which will cause the Script Approval engine to allow the method signature assuming the user running the script has the permissions to execute the method, such as the Job/Read permission in this example.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248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System Administration</a:t>
            </a:r>
            <a:endParaRPr sz="2900"/>
          </a:p>
        </p:txBody>
      </p:sp>
      <p:sp>
        <p:nvSpPr>
          <p:cNvPr id="164" name="Google Shape;164;p27"/>
          <p:cNvSpPr txBox="1"/>
          <p:nvPr>
            <p:ph idx="1" type="body"/>
          </p:nvPr>
        </p:nvSpPr>
        <p:spPr>
          <a:xfrm>
            <a:off x="311700" y="1233950"/>
            <a:ext cx="8520600" cy="39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Backing-up/Restoring Jenkins</a:t>
            </a:r>
            <a:endParaRPr b="1" sz="2000"/>
          </a:p>
          <a:p>
            <a:pPr indent="0" lvl="0" marL="0" rtl="0" algn="l">
              <a:spcBef>
                <a:spcPts val="1200"/>
              </a:spcBef>
              <a:spcAft>
                <a:spcPts val="0"/>
              </a:spcAft>
              <a:buNone/>
            </a:pPr>
            <a:r>
              <a:rPr lang="en">
                <a:solidFill>
                  <a:srgbClr val="000C1A"/>
                </a:solidFill>
                <a:highlight>
                  <a:srgbClr val="FAFCFF"/>
                </a:highlight>
              </a:rPr>
              <a:t>Having good backups of your Jenkins instance is critically important. </a:t>
            </a:r>
            <a:endParaRPr>
              <a:solidFill>
                <a:srgbClr val="000C1A"/>
              </a:solidFill>
              <a:highlight>
                <a:srgbClr val="FAFCFF"/>
              </a:highlight>
            </a:endParaRPr>
          </a:p>
          <a:p>
            <a:pPr indent="0" lvl="0" marL="0" rtl="0" algn="l">
              <a:spcBef>
                <a:spcPts val="1200"/>
              </a:spcBef>
              <a:spcAft>
                <a:spcPts val="0"/>
              </a:spcAft>
              <a:buNone/>
            </a:pPr>
            <a:r>
              <a:rPr lang="en">
                <a:solidFill>
                  <a:srgbClr val="000C1A"/>
                </a:solidFill>
                <a:highlight>
                  <a:srgbClr val="FAFCFF"/>
                </a:highlight>
              </a:rPr>
              <a:t>Backups are used for:</a:t>
            </a:r>
            <a:endParaRPr>
              <a:solidFill>
                <a:srgbClr val="000C1A"/>
              </a:solidFill>
              <a:highlight>
                <a:srgbClr val="FAFCFF"/>
              </a:highlight>
            </a:endParaRPr>
          </a:p>
          <a:p>
            <a:pPr indent="-342900" lvl="0" marL="457200" rtl="0" algn="l">
              <a:spcBef>
                <a:spcPts val="1200"/>
              </a:spcBef>
              <a:spcAft>
                <a:spcPts val="0"/>
              </a:spcAft>
              <a:buClr>
                <a:srgbClr val="000C1A"/>
              </a:buClr>
              <a:buSzPts val="1800"/>
              <a:buChar char="●"/>
            </a:pPr>
            <a:r>
              <a:rPr lang="en">
                <a:solidFill>
                  <a:srgbClr val="000C1A"/>
                </a:solidFill>
                <a:highlight>
                  <a:srgbClr val="FAFCFF"/>
                </a:highlight>
              </a:rPr>
              <a:t>Disaster recovery.</a:t>
            </a:r>
            <a:endParaRPr>
              <a:solidFill>
                <a:srgbClr val="000C1A"/>
              </a:solidFill>
              <a:highlight>
                <a:srgbClr val="FAFCFF"/>
              </a:highlight>
            </a:endParaRPr>
          </a:p>
          <a:p>
            <a:pPr indent="-342900" lvl="0" marL="457200" rtl="0" algn="l">
              <a:spcBef>
                <a:spcPts val="0"/>
              </a:spcBef>
              <a:spcAft>
                <a:spcPts val="0"/>
              </a:spcAft>
              <a:buClr>
                <a:srgbClr val="000C1A"/>
              </a:buClr>
              <a:buSzPts val="1800"/>
              <a:buChar char="●"/>
            </a:pPr>
            <a:r>
              <a:rPr lang="en">
                <a:solidFill>
                  <a:srgbClr val="000C1A"/>
                </a:solidFill>
                <a:highlight>
                  <a:srgbClr val="FAFCFF"/>
                </a:highlight>
              </a:rPr>
              <a:t>Recovering an older configuration (an accidental configuration change may not be discovered for some time).</a:t>
            </a:r>
            <a:endParaRPr>
              <a:solidFill>
                <a:srgbClr val="000C1A"/>
              </a:solidFill>
              <a:highlight>
                <a:srgbClr val="FAFCFF"/>
              </a:highlight>
            </a:endParaRPr>
          </a:p>
          <a:p>
            <a:pPr indent="-342900" lvl="0" marL="457200" rtl="0" algn="l">
              <a:spcBef>
                <a:spcPts val="0"/>
              </a:spcBef>
              <a:spcAft>
                <a:spcPts val="0"/>
              </a:spcAft>
              <a:buClr>
                <a:srgbClr val="000C1A"/>
              </a:buClr>
              <a:buSzPts val="1800"/>
              <a:buChar char="●"/>
            </a:pPr>
            <a:r>
              <a:rPr lang="en">
                <a:solidFill>
                  <a:srgbClr val="000C1A"/>
                </a:solidFill>
                <a:highlight>
                  <a:srgbClr val="FAFCFF"/>
                </a:highlight>
              </a:rPr>
              <a:t>Recovering a file that is corrupted or was deleted accidentally.</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 type="body"/>
          </p:nvPr>
        </p:nvSpPr>
        <p:spPr>
          <a:xfrm>
            <a:off x="311700" y="765500"/>
            <a:ext cx="8520600" cy="42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52"/>
              <a:t>Securing Jenkins</a:t>
            </a:r>
            <a:endParaRPr b="1" sz="2052"/>
          </a:p>
          <a:p>
            <a:pPr indent="0" lvl="0" marL="0" rtl="0" algn="l">
              <a:spcBef>
                <a:spcPts val="1200"/>
              </a:spcBef>
              <a:spcAft>
                <a:spcPts val="0"/>
              </a:spcAft>
              <a:buNone/>
            </a:pPr>
            <a:r>
              <a:rPr lang="en" sz="1717"/>
              <a:t>In the default configuration of Jenkins it  does not perform any security checks. This means the ability of Jenkins to launch processes and access local files are available to anyone who can access Jenkins web UI and some more.</a:t>
            </a:r>
            <a:endParaRPr sz="1717"/>
          </a:p>
          <a:p>
            <a:pPr indent="0" lvl="0" marL="0" rtl="0" algn="l">
              <a:spcBef>
                <a:spcPts val="1200"/>
              </a:spcBef>
              <a:spcAft>
                <a:spcPts val="0"/>
              </a:spcAft>
              <a:buNone/>
            </a:pPr>
            <a:r>
              <a:rPr lang="en" sz="1717"/>
              <a:t>Securing Jenkins has two aspects to it.</a:t>
            </a:r>
            <a:endParaRPr sz="1717"/>
          </a:p>
          <a:p>
            <a:pPr indent="-337670" lvl="0" marL="457200" rtl="0" algn="l">
              <a:spcBef>
                <a:spcPts val="1200"/>
              </a:spcBef>
              <a:spcAft>
                <a:spcPts val="0"/>
              </a:spcAft>
              <a:buSzPts val="1718"/>
              <a:buChar char="●"/>
            </a:pPr>
            <a:r>
              <a:rPr lang="en" sz="1717"/>
              <a:t>  Access control, which ensures users are authenticated when accessing Jenkins      and their activities are authorized.</a:t>
            </a:r>
            <a:endParaRPr sz="1717"/>
          </a:p>
          <a:p>
            <a:pPr indent="-337670" lvl="0" marL="457200" rtl="0" algn="l">
              <a:spcBef>
                <a:spcPts val="0"/>
              </a:spcBef>
              <a:spcAft>
                <a:spcPts val="0"/>
              </a:spcAft>
              <a:buSzPts val="1718"/>
              <a:buChar char="●"/>
            </a:pPr>
            <a:r>
              <a:rPr lang="en" sz="1717"/>
              <a:t>  </a:t>
            </a:r>
            <a:r>
              <a:rPr lang="en" sz="1717"/>
              <a:t>Protecting Jenkins against external threats</a:t>
            </a:r>
            <a:endParaRPr sz="1717"/>
          </a:p>
          <a:p>
            <a:pPr indent="0" lvl="0" marL="0" rtl="0" algn="l">
              <a:spcBef>
                <a:spcPts val="1200"/>
              </a:spcBef>
              <a:spcAft>
                <a:spcPts val="120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195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Control</a:t>
            </a:r>
            <a:endParaRPr/>
          </a:p>
        </p:txBody>
      </p:sp>
      <p:sp>
        <p:nvSpPr>
          <p:cNvPr id="175" name="Google Shape;175;p29"/>
          <p:cNvSpPr txBox="1"/>
          <p:nvPr>
            <p:ph idx="1" type="body"/>
          </p:nvPr>
        </p:nvSpPr>
        <p:spPr>
          <a:xfrm>
            <a:off x="311700" y="1017800"/>
            <a:ext cx="8520600" cy="376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should lock down the access to Jenkins UI so that users are authenticated and appropriate set of permissions are given to them. </a:t>
            </a:r>
            <a:endParaRPr/>
          </a:p>
          <a:p>
            <a:pPr indent="0" lvl="0" marL="0" rtl="0" algn="l">
              <a:spcBef>
                <a:spcPts val="1200"/>
              </a:spcBef>
              <a:spcAft>
                <a:spcPts val="0"/>
              </a:spcAft>
              <a:buNone/>
            </a:pPr>
            <a:r>
              <a:rPr lang="en"/>
              <a:t>This setting is controlled mainly by two axes:</a:t>
            </a:r>
            <a:endParaRPr/>
          </a:p>
          <a:p>
            <a:pPr indent="-342900" lvl="0" marL="457200" rtl="0" algn="l">
              <a:spcBef>
                <a:spcPts val="1200"/>
              </a:spcBef>
              <a:spcAft>
                <a:spcPts val="0"/>
              </a:spcAft>
              <a:buSzPts val="1800"/>
              <a:buChar char="●"/>
            </a:pPr>
            <a:r>
              <a:rPr lang="en"/>
              <a:t> Security Realm, which determines users and their passwords, as well as what  groups the users belong to.</a:t>
            </a:r>
            <a:endParaRPr/>
          </a:p>
          <a:p>
            <a:pPr indent="-342900" lvl="0" marL="457200" rtl="0" algn="l">
              <a:spcBef>
                <a:spcPts val="0"/>
              </a:spcBef>
              <a:spcAft>
                <a:spcPts val="0"/>
              </a:spcAft>
              <a:buSzPts val="1800"/>
              <a:buChar char="●"/>
            </a:pPr>
            <a:r>
              <a:rPr lang="en"/>
              <a:t> Authorization Strategy, which determines who has access to what.</a:t>
            </a:r>
            <a:endParaRPr/>
          </a:p>
          <a:p>
            <a:pPr indent="-342900" lvl="0" marL="457200" rtl="0" algn="l">
              <a:spcBef>
                <a:spcPts val="0"/>
              </a:spcBef>
              <a:spcAft>
                <a:spcPts val="0"/>
              </a:spcAft>
              <a:buSzPts val="1800"/>
              <a:buChar char="●"/>
            </a:pPr>
            <a:r>
              <a:rPr lang="en"/>
              <a:t>Quick and Simple Security --- if you are running Jenkins like java -jar jenkins.war and only need a very simple setup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idx="1" type="body"/>
          </p:nvPr>
        </p:nvSpPr>
        <p:spPr>
          <a:xfrm>
            <a:off x="311700" y="255150"/>
            <a:ext cx="8520600" cy="4313700"/>
          </a:xfrm>
          <a:prstGeom prst="rect">
            <a:avLst/>
          </a:prstGeom>
        </p:spPr>
        <p:txBody>
          <a:bodyPr anchorCtr="0" anchor="t" bIns="91425" lIns="91425" spcFirstLastPara="1" rIns="91425" wrap="square" tIns="91425">
            <a:noAutofit/>
          </a:bodyPr>
          <a:lstStyle/>
          <a:p>
            <a:pPr indent="-340677" lvl="0" marL="457200" rtl="0" algn="l">
              <a:lnSpc>
                <a:spcPct val="95000"/>
              </a:lnSpc>
              <a:spcBef>
                <a:spcPts val="0"/>
              </a:spcBef>
              <a:spcAft>
                <a:spcPts val="0"/>
              </a:spcAft>
              <a:buSzPts val="1765"/>
              <a:buChar char="●"/>
            </a:pPr>
            <a:r>
              <a:rPr lang="en" sz="1765"/>
              <a:t> </a:t>
            </a:r>
            <a:r>
              <a:rPr b="1" lang="en" sz="1765"/>
              <a:t>Standard Security Setup</a:t>
            </a:r>
            <a:r>
              <a:rPr lang="en" sz="1765"/>
              <a:t> --- discusses the most common setup of letting Jenkins run its own user database and do finer-grained access control</a:t>
            </a:r>
            <a:endParaRPr sz="1765"/>
          </a:p>
          <a:p>
            <a:pPr indent="0" lvl="0" marL="457200" rtl="0" algn="l">
              <a:lnSpc>
                <a:spcPct val="95000"/>
              </a:lnSpc>
              <a:spcBef>
                <a:spcPts val="1200"/>
              </a:spcBef>
              <a:spcAft>
                <a:spcPts val="0"/>
              </a:spcAft>
              <a:buSzPts val="1018"/>
              <a:buNone/>
            </a:pPr>
            <a:r>
              <a:t/>
            </a:r>
            <a:endParaRPr sz="1765"/>
          </a:p>
          <a:p>
            <a:pPr indent="-340677" lvl="0" marL="457200" rtl="0" algn="l">
              <a:lnSpc>
                <a:spcPct val="95000"/>
              </a:lnSpc>
              <a:spcBef>
                <a:spcPts val="1200"/>
              </a:spcBef>
              <a:spcAft>
                <a:spcPts val="0"/>
              </a:spcAft>
              <a:buSzPts val="1765"/>
              <a:buChar char="●"/>
            </a:pPr>
            <a:r>
              <a:rPr lang="en" sz="1765"/>
              <a:t> </a:t>
            </a:r>
            <a:r>
              <a:rPr b="1" lang="en" sz="1765"/>
              <a:t>Apache frontend for security</a:t>
            </a:r>
            <a:r>
              <a:rPr lang="en" sz="1765"/>
              <a:t> --- run Jenkins behind Apache and perform access control in Apache instead of Jenkins</a:t>
            </a:r>
            <a:endParaRPr sz="1765"/>
          </a:p>
          <a:p>
            <a:pPr indent="0" lvl="0" marL="457200" rtl="0" algn="l">
              <a:lnSpc>
                <a:spcPct val="95000"/>
              </a:lnSpc>
              <a:spcBef>
                <a:spcPts val="1200"/>
              </a:spcBef>
              <a:spcAft>
                <a:spcPts val="0"/>
              </a:spcAft>
              <a:buSzPts val="1018"/>
              <a:buNone/>
            </a:pPr>
            <a:r>
              <a:t/>
            </a:r>
            <a:endParaRPr sz="1765"/>
          </a:p>
          <a:p>
            <a:pPr indent="-340677" lvl="0" marL="457200" rtl="0" algn="l">
              <a:lnSpc>
                <a:spcPct val="95000"/>
              </a:lnSpc>
              <a:spcBef>
                <a:spcPts val="1200"/>
              </a:spcBef>
              <a:spcAft>
                <a:spcPts val="0"/>
              </a:spcAft>
              <a:buSzPts val="1765"/>
              <a:buChar char="●"/>
            </a:pPr>
            <a:r>
              <a:rPr b="1" lang="en" sz="1765"/>
              <a:t> Authenticating scripted clients</a:t>
            </a:r>
            <a:r>
              <a:rPr lang="en" sz="1765"/>
              <a:t> --- if you need to programmatically access security-enabled Jenkins web UI, use BASIC auth</a:t>
            </a:r>
            <a:endParaRPr sz="1765"/>
          </a:p>
          <a:p>
            <a:pPr indent="0" lvl="0" marL="457200" rtl="0" algn="l">
              <a:lnSpc>
                <a:spcPct val="95000"/>
              </a:lnSpc>
              <a:spcBef>
                <a:spcPts val="1200"/>
              </a:spcBef>
              <a:spcAft>
                <a:spcPts val="0"/>
              </a:spcAft>
              <a:buSzPts val="1018"/>
              <a:buNone/>
            </a:pPr>
            <a:r>
              <a:t/>
            </a:r>
            <a:endParaRPr sz="1765"/>
          </a:p>
          <a:p>
            <a:pPr indent="-340677" lvl="0" marL="457200" rtl="0" algn="l">
              <a:lnSpc>
                <a:spcPct val="95000"/>
              </a:lnSpc>
              <a:spcBef>
                <a:spcPts val="1200"/>
              </a:spcBef>
              <a:spcAft>
                <a:spcPts val="0"/>
              </a:spcAft>
              <a:buSzPts val="1765"/>
              <a:buChar char="●"/>
            </a:pPr>
            <a:r>
              <a:rPr b="1" lang="en" sz="1765"/>
              <a:t> Matrix-based security </a:t>
            </a:r>
            <a:r>
              <a:rPr lang="en" sz="1765"/>
              <a:t>--- Granting and denying finer-grained permissions</a:t>
            </a:r>
            <a:endParaRPr sz="1765"/>
          </a:p>
          <a:p>
            <a:pPr indent="0" lvl="0" marL="0" rtl="0" algn="l">
              <a:lnSpc>
                <a:spcPct val="95000"/>
              </a:lnSpc>
              <a:spcBef>
                <a:spcPts val="1200"/>
              </a:spcBef>
              <a:spcAft>
                <a:spcPts val="1200"/>
              </a:spcAft>
              <a:buSzPts val="1018"/>
              <a:buNone/>
            </a:pPr>
            <a:r>
              <a:t/>
            </a:r>
            <a:endParaRPr sz="166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275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Protect users of Jenkins from other threats</a:t>
            </a:r>
            <a:endParaRPr/>
          </a:p>
        </p:txBody>
      </p:sp>
      <p:sp>
        <p:nvSpPr>
          <p:cNvPr id="186" name="Google Shape;186;p31"/>
          <p:cNvSpPr txBox="1"/>
          <p:nvPr>
            <p:ph idx="1" type="body"/>
          </p:nvPr>
        </p:nvSpPr>
        <p:spPr>
          <a:xfrm>
            <a:off x="311700" y="1047500"/>
            <a:ext cx="8520600" cy="3521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700"/>
              <a:t>There are additional security subsystems in Jenkins that protect Jenkins and users of Jenkins from indirect attacks.</a:t>
            </a:r>
            <a:endParaRPr sz="1700"/>
          </a:p>
          <a:p>
            <a:pPr indent="0" lvl="0" marL="0" rtl="0" algn="l">
              <a:spcBef>
                <a:spcPts val="1200"/>
              </a:spcBef>
              <a:spcAft>
                <a:spcPts val="0"/>
              </a:spcAft>
              <a:buNone/>
            </a:pPr>
            <a:r>
              <a:rPr lang="en"/>
              <a:t>The following  features  are</a:t>
            </a:r>
            <a:r>
              <a:rPr b="1" lang="en"/>
              <a:t> off</a:t>
            </a:r>
            <a:r>
              <a:rPr lang="en"/>
              <a:t> by default.</a:t>
            </a:r>
            <a:endParaRPr/>
          </a:p>
          <a:p>
            <a:pPr indent="0" lvl="0" marL="0" rtl="0" algn="l">
              <a:spcBef>
                <a:spcPts val="1200"/>
              </a:spcBef>
              <a:spcAft>
                <a:spcPts val="0"/>
              </a:spcAft>
              <a:buNone/>
            </a:pPr>
            <a:r>
              <a:rPr b="1" lang="en"/>
              <a:t>CSRF Protection </a:t>
            </a:r>
            <a:r>
              <a:rPr lang="en"/>
              <a:t>--- prevent a remote attack against Jenkins running inside your firewall. This feature is off by default in Jenkins.</a:t>
            </a:r>
            <a:endParaRPr/>
          </a:p>
          <a:p>
            <a:pPr indent="0" lvl="0" marL="0" rtl="0" algn="l">
              <a:spcBef>
                <a:spcPts val="1200"/>
              </a:spcBef>
              <a:spcAft>
                <a:spcPts val="0"/>
              </a:spcAft>
              <a:buNone/>
            </a:pPr>
            <a:r>
              <a:rPr b="1" lang="en"/>
              <a:t>Security implication of building on master</a:t>
            </a:r>
            <a:r>
              <a:rPr lang="en"/>
              <a:t> --- protect Jenkins master from malicious builds</a:t>
            </a:r>
            <a:endParaRPr/>
          </a:p>
          <a:p>
            <a:pPr indent="0" lvl="0" marL="0" rtl="0" algn="l">
              <a:spcBef>
                <a:spcPts val="1200"/>
              </a:spcBef>
              <a:spcAft>
                <a:spcPts val="0"/>
              </a:spcAft>
              <a:buNone/>
            </a:pPr>
            <a:r>
              <a:rPr b="1" lang="en"/>
              <a:t>Slave To Master Access Control </a:t>
            </a:r>
            <a:r>
              <a:rPr lang="en"/>
              <a:t>--- protect Jenkins master from malicious build agents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79750"/>
            <a:ext cx="8520600" cy="5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the CLI client</a:t>
            </a:r>
            <a:endParaRPr/>
          </a:p>
        </p:txBody>
      </p:sp>
      <p:sp>
        <p:nvSpPr>
          <p:cNvPr id="91" name="Google Shape;91;p14"/>
          <p:cNvSpPr txBox="1"/>
          <p:nvPr>
            <p:ph idx="1" type="body"/>
          </p:nvPr>
        </p:nvSpPr>
        <p:spPr>
          <a:xfrm>
            <a:off x="311700" y="671100"/>
            <a:ext cx="8520600" cy="40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the SSH-based CLI is fast and covers most needs, there may be situations where the CLI client distributed with Jenkins is a better fit. For example, the default transport for the CLI client is HTTP which means no additional ports need to be opened in a firewall for its use.</a:t>
            </a:r>
            <a:endParaRPr/>
          </a:p>
          <a:p>
            <a:pPr indent="0" lvl="0" marL="0" rtl="0" algn="l">
              <a:spcBef>
                <a:spcPts val="1200"/>
              </a:spcBef>
              <a:spcAft>
                <a:spcPts val="0"/>
              </a:spcAft>
              <a:buNone/>
            </a:pPr>
            <a:r>
              <a:rPr b="1" lang="en"/>
              <a:t>Downloading the client</a:t>
            </a:r>
            <a:endParaRPr b="1"/>
          </a:p>
          <a:p>
            <a:pPr indent="-342900" lvl="0" marL="457200" rtl="0" algn="l">
              <a:spcBef>
                <a:spcPts val="1200"/>
              </a:spcBef>
              <a:spcAft>
                <a:spcPts val="0"/>
              </a:spcAft>
              <a:buSzPts val="1800"/>
              <a:buChar char="●"/>
            </a:pPr>
            <a:r>
              <a:rPr lang="en"/>
              <a:t>The CLI client can be downloaded directly from a Jenkins master at the URL </a:t>
            </a:r>
            <a:r>
              <a:rPr lang="en">
                <a:solidFill>
                  <a:srgbClr val="0000FF"/>
                </a:solidFill>
              </a:rPr>
              <a:t>/jnlpJars/jenkins-cli.jar</a:t>
            </a:r>
            <a:r>
              <a:rPr lang="en"/>
              <a:t>, in effect </a:t>
            </a:r>
            <a:r>
              <a:rPr lang="en">
                <a:solidFill>
                  <a:schemeClr val="dk1"/>
                </a:solidFill>
              </a:rPr>
              <a:t>JENKINS_URL/jnlpJars/jenkins-cli.jar</a:t>
            </a:r>
            <a:endParaRPr>
              <a:solidFill>
                <a:schemeClr val="dk1"/>
              </a:solidFill>
            </a:endParaRPr>
          </a:p>
          <a:p>
            <a:pPr indent="-342900" lvl="0" marL="457200" rtl="0" algn="l">
              <a:spcBef>
                <a:spcPts val="0"/>
              </a:spcBef>
              <a:spcAft>
                <a:spcPts val="0"/>
              </a:spcAft>
              <a:buSzPts val="1800"/>
              <a:buChar char="●"/>
            </a:pPr>
            <a:r>
              <a:rPr lang="en"/>
              <a:t>While a CLI </a:t>
            </a:r>
            <a:r>
              <a:rPr lang="en">
                <a:solidFill>
                  <a:schemeClr val="dk1"/>
                </a:solidFill>
              </a:rPr>
              <a:t>.jar</a:t>
            </a:r>
            <a:r>
              <a:rPr lang="en"/>
              <a:t> can be used against different versions of Jenkins, should any compatibility issues arise during use, please re-download the latest </a:t>
            </a:r>
            <a:r>
              <a:rPr lang="en">
                <a:solidFill>
                  <a:schemeClr val="dk1"/>
                </a:solidFill>
              </a:rPr>
              <a:t>.jar</a:t>
            </a:r>
            <a:r>
              <a:rPr lang="en"/>
              <a:t> file from the Jenkins master.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idx="1" type="body"/>
          </p:nvPr>
        </p:nvSpPr>
        <p:spPr>
          <a:xfrm>
            <a:off x="311700" y="429750"/>
            <a:ext cx="8520600" cy="413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features  are</a:t>
            </a:r>
            <a:r>
              <a:rPr b="1" lang="en"/>
              <a:t> ON</a:t>
            </a:r>
            <a:r>
              <a:rPr lang="en"/>
              <a:t> by default.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 </a:t>
            </a:r>
            <a:r>
              <a:rPr b="1" lang="en"/>
              <a:t> Configuring Content Security Policy</a:t>
            </a:r>
            <a:r>
              <a:rPr lang="en"/>
              <a:t> --- protect users of Jenkins from malicious builds</a:t>
            </a:r>
            <a:endParaRPr/>
          </a:p>
          <a:p>
            <a:pPr indent="-342900" lvl="0" marL="457200" rtl="0" algn="l">
              <a:spcBef>
                <a:spcPts val="0"/>
              </a:spcBef>
              <a:spcAft>
                <a:spcPts val="0"/>
              </a:spcAft>
              <a:buSzPts val="1800"/>
              <a:buChar char="●"/>
            </a:pPr>
            <a:r>
              <a:rPr lang="en"/>
              <a:t>  </a:t>
            </a:r>
            <a:r>
              <a:rPr b="1" lang="en"/>
              <a:t>Markup formatting</a:t>
            </a:r>
            <a:r>
              <a:rPr lang="en"/>
              <a:t> --- protect users of Jenkins from malicious users of Jenkins</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141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Disabling Security</a:t>
            </a:r>
            <a:endParaRPr/>
          </a:p>
        </p:txBody>
      </p:sp>
      <p:sp>
        <p:nvSpPr>
          <p:cNvPr id="197" name="Google Shape;197;p33"/>
          <p:cNvSpPr txBox="1"/>
          <p:nvPr>
            <p:ph idx="1" type="body"/>
          </p:nvPr>
        </p:nvSpPr>
        <p:spPr>
          <a:xfrm>
            <a:off x="311700" y="1101200"/>
            <a:ext cx="8520600" cy="37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may accidentally set up a security realm / authorization in such a way that you may no longer be able to reconfigure Jenkins.</a:t>
            </a:r>
            <a:endParaRPr/>
          </a:p>
          <a:p>
            <a:pPr indent="0" lvl="0" marL="0" rtl="0" algn="l">
              <a:spcBef>
                <a:spcPts val="1200"/>
              </a:spcBef>
              <a:spcAft>
                <a:spcPts val="0"/>
              </a:spcAft>
              <a:buNone/>
            </a:pPr>
            <a:r>
              <a:rPr lang="en"/>
              <a:t>When this happens, you can fix this by the following steps:</a:t>
            </a:r>
            <a:endParaRPr/>
          </a:p>
          <a:p>
            <a:pPr indent="0" lvl="0" marL="0" rtl="0" algn="l">
              <a:spcBef>
                <a:spcPts val="1200"/>
              </a:spcBef>
              <a:spcAft>
                <a:spcPts val="0"/>
              </a:spcAft>
              <a:buNone/>
            </a:pPr>
            <a:r>
              <a:rPr lang="en"/>
              <a:t>1. Stop Jenkins (the easiest way to do this is to stop the servlet container.)</a:t>
            </a:r>
            <a:endParaRPr/>
          </a:p>
          <a:p>
            <a:pPr indent="0" lvl="0" marL="0" rtl="0" algn="l">
              <a:spcBef>
                <a:spcPts val="1200"/>
              </a:spcBef>
              <a:spcAft>
                <a:spcPts val="0"/>
              </a:spcAft>
              <a:buNone/>
            </a:pPr>
            <a:r>
              <a:rPr lang="en"/>
              <a:t>2. Go to </a:t>
            </a:r>
            <a:r>
              <a:rPr b="1" lang="en"/>
              <a:t>$JENKINS_HOME</a:t>
            </a:r>
            <a:r>
              <a:rPr lang="en"/>
              <a:t> in the file system and find </a:t>
            </a:r>
            <a:r>
              <a:rPr b="1" lang="en"/>
              <a:t>config.xml</a:t>
            </a:r>
            <a:r>
              <a:rPr lang="en"/>
              <a:t> file.</a:t>
            </a:r>
            <a:endParaRPr/>
          </a:p>
          <a:p>
            <a:pPr indent="0" lvl="0" marL="0" rtl="0" algn="l">
              <a:spcBef>
                <a:spcPts val="1200"/>
              </a:spcBef>
              <a:spcAft>
                <a:spcPts val="0"/>
              </a:spcAft>
              <a:buNone/>
            </a:pPr>
            <a:r>
              <a:rPr lang="en"/>
              <a:t>3. Open this file in the editor.</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idx="1" type="body"/>
          </p:nvPr>
        </p:nvSpPr>
        <p:spPr>
          <a:xfrm>
            <a:off x="311700" y="725200"/>
            <a:ext cx="8520600" cy="39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Look for the</a:t>
            </a:r>
            <a:r>
              <a:rPr b="1" lang="en"/>
              <a:t> &lt;useSecurity&gt;true&lt;/useSecurity&gt;</a:t>
            </a:r>
            <a:r>
              <a:rPr lang="en"/>
              <a:t> element in this file.</a:t>
            </a:r>
            <a:endParaRPr/>
          </a:p>
          <a:p>
            <a:pPr indent="0" lvl="0" marL="0" rtl="0" algn="l">
              <a:spcBef>
                <a:spcPts val="1200"/>
              </a:spcBef>
              <a:spcAft>
                <a:spcPts val="0"/>
              </a:spcAft>
              <a:buNone/>
            </a:pPr>
            <a:r>
              <a:rPr lang="en"/>
              <a:t>5. Replace </a:t>
            </a:r>
            <a:r>
              <a:rPr b="1" lang="en"/>
              <a:t>true</a:t>
            </a:r>
            <a:r>
              <a:rPr lang="en"/>
              <a:t> with </a:t>
            </a:r>
            <a:r>
              <a:rPr b="1" lang="en"/>
              <a:t>false</a:t>
            </a:r>
            <a:endParaRPr b="1"/>
          </a:p>
          <a:p>
            <a:pPr indent="0" lvl="0" marL="0" rtl="0" algn="l">
              <a:spcBef>
                <a:spcPts val="1200"/>
              </a:spcBef>
              <a:spcAft>
                <a:spcPts val="0"/>
              </a:spcAft>
              <a:buNone/>
            </a:pPr>
            <a:r>
              <a:rPr lang="en"/>
              <a:t>6. Remove the elements </a:t>
            </a:r>
            <a:r>
              <a:rPr b="1" lang="en"/>
              <a:t>authorizationStrategy</a:t>
            </a:r>
            <a:r>
              <a:rPr lang="en"/>
              <a:t> and </a:t>
            </a:r>
            <a:r>
              <a:rPr b="1" lang="en"/>
              <a:t>securityRealm</a:t>
            </a:r>
            <a:endParaRPr b="1"/>
          </a:p>
          <a:p>
            <a:pPr indent="0" lvl="0" marL="0" rtl="0" algn="l">
              <a:spcBef>
                <a:spcPts val="1200"/>
              </a:spcBef>
              <a:spcAft>
                <a:spcPts val="0"/>
              </a:spcAft>
              <a:buNone/>
            </a:pPr>
            <a:r>
              <a:rPr lang="en"/>
              <a:t>7. Start Jenkins</a:t>
            </a:r>
            <a:endParaRPr/>
          </a:p>
          <a:p>
            <a:pPr indent="0" lvl="0" marL="0" rtl="0" algn="l">
              <a:spcBef>
                <a:spcPts val="1200"/>
              </a:spcBef>
              <a:spcAft>
                <a:spcPts val="1200"/>
              </a:spcAft>
              <a:buNone/>
            </a:pPr>
            <a:r>
              <a:rPr lang="en"/>
              <a:t>8. When Jenkins comes back, it will be in an unsecured mode where everyone gets full access to the system.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5"/>
          <p:cNvPicPr preferRelativeResize="0"/>
          <p:nvPr/>
        </p:nvPicPr>
        <p:blipFill>
          <a:blip r:embed="rId3">
            <a:alphaModFix/>
          </a:blip>
          <a:stretch>
            <a:fillRect/>
          </a:stretch>
        </p:blipFill>
        <p:spPr>
          <a:xfrm>
            <a:off x="542925" y="420975"/>
            <a:ext cx="805815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222000" y="149525"/>
            <a:ext cx="8520600" cy="4389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Using the client</a:t>
            </a:r>
            <a:endParaRPr b="1"/>
          </a:p>
          <a:p>
            <a:pPr indent="-334327" lvl="0" marL="457200" rtl="0" algn="l">
              <a:spcBef>
                <a:spcPts val="1200"/>
              </a:spcBef>
              <a:spcAft>
                <a:spcPts val="0"/>
              </a:spcAft>
              <a:buSzPct val="100000"/>
              <a:buChar char="●"/>
            </a:pPr>
            <a:r>
              <a:rPr lang="en"/>
              <a:t>The general syntax for invoking the client is as follows:</a:t>
            </a:r>
            <a:endParaRPr/>
          </a:p>
          <a:p>
            <a:pPr indent="-334327" lvl="0" marL="457200" rtl="0" algn="l">
              <a:spcBef>
                <a:spcPts val="0"/>
              </a:spcBef>
              <a:spcAft>
                <a:spcPts val="0"/>
              </a:spcAft>
              <a:buClr>
                <a:schemeClr val="dk1"/>
              </a:buClr>
              <a:buSzPct val="100000"/>
              <a:buChar char="●"/>
            </a:pPr>
            <a:r>
              <a:rPr i="1" lang="en">
                <a:solidFill>
                  <a:schemeClr val="dk1"/>
                </a:solidFill>
              </a:rPr>
              <a:t>java -jar jenkins-cli.jar [-s JENKINS_URL] [global options...] command [command options...] [arguments...]</a:t>
            </a:r>
            <a:endParaRPr i="1">
              <a:solidFill>
                <a:schemeClr val="dk1"/>
              </a:solidFill>
            </a:endParaRPr>
          </a:p>
          <a:p>
            <a:pPr indent="-334327" lvl="0" marL="457200" rtl="0" algn="l">
              <a:spcBef>
                <a:spcPts val="0"/>
              </a:spcBef>
              <a:spcAft>
                <a:spcPts val="0"/>
              </a:spcAft>
              <a:buSzPct val="100000"/>
              <a:buChar char="●"/>
            </a:pPr>
            <a:r>
              <a:rPr lang="en"/>
              <a:t>The </a:t>
            </a:r>
            <a:r>
              <a:rPr lang="en">
                <a:solidFill>
                  <a:schemeClr val="dk1"/>
                </a:solidFill>
              </a:rPr>
              <a:t>JENKINS_URL</a:t>
            </a:r>
            <a:r>
              <a:rPr lang="en"/>
              <a:t> can be specified via the environment variable </a:t>
            </a:r>
            <a:r>
              <a:rPr lang="en">
                <a:solidFill>
                  <a:schemeClr val="dk1"/>
                </a:solidFill>
              </a:rPr>
              <a:t>$JENKINS_URL</a:t>
            </a:r>
            <a:r>
              <a:rPr lang="en"/>
              <a:t>. Summaries of other general options can be displayed by running the client with no arguments at all.</a:t>
            </a:r>
            <a:endParaRPr/>
          </a:p>
          <a:p>
            <a:pPr indent="0" lvl="0" marL="0" rtl="0" algn="l">
              <a:spcBef>
                <a:spcPts val="1200"/>
              </a:spcBef>
              <a:spcAft>
                <a:spcPts val="0"/>
              </a:spcAft>
              <a:buNone/>
            </a:pPr>
            <a:r>
              <a:rPr b="1" lang="en"/>
              <a:t>Client connection modes</a:t>
            </a:r>
            <a:endParaRPr b="1"/>
          </a:p>
          <a:p>
            <a:pPr indent="0" lvl="0" marL="0" rtl="0" algn="l">
              <a:spcBef>
                <a:spcPts val="1200"/>
              </a:spcBef>
              <a:spcAft>
                <a:spcPts val="0"/>
              </a:spcAft>
              <a:buNone/>
            </a:pPr>
            <a:r>
              <a:rPr lang="en"/>
              <a:t>There are three basic modes in which the 2.54+ / 2.46.2+ client may be used, selectable by global option: -</a:t>
            </a:r>
            <a:r>
              <a:rPr lang="en">
                <a:solidFill>
                  <a:schemeClr val="dk1"/>
                </a:solidFill>
              </a:rPr>
              <a:t>http; -ssh; and -remoting</a:t>
            </a:r>
            <a:r>
              <a:rPr lang="en"/>
              <a:t>.</a:t>
            </a:r>
            <a:endParaRPr/>
          </a:p>
          <a:p>
            <a:pPr indent="0" lvl="0" marL="0" rtl="0" algn="l">
              <a:spcBef>
                <a:spcPts val="1200"/>
              </a:spcBef>
              <a:spcAft>
                <a:spcPts val="0"/>
              </a:spcAft>
              <a:buNone/>
            </a:pPr>
            <a:r>
              <a:rPr b="1" lang="en"/>
              <a:t>HTTP connection mode </a:t>
            </a:r>
            <a:endParaRPr b="1"/>
          </a:p>
          <a:p>
            <a:pPr indent="-334327" lvl="0" marL="457200" rtl="0" algn="l">
              <a:spcBef>
                <a:spcPts val="1200"/>
              </a:spcBef>
              <a:spcAft>
                <a:spcPts val="0"/>
              </a:spcAft>
              <a:buSzPct val="100000"/>
              <a:buChar char="●"/>
            </a:pPr>
            <a:r>
              <a:rPr lang="en"/>
              <a:t>This is the default mode, though you may pass the </a:t>
            </a:r>
            <a:r>
              <a:rPr lang="en">
                <a:solidFill>
                  <a:schemeClr val="dk1"/>
                </a:solidFill>
              </a:rPr>
              <a:t>-http</a:t>
            </a:r>
            <a:r>
              <a:rPr lang="en"/>
              <a:t> option explicitly for clarity.</a:t>
            </a:r>
            <a:endParaRPr/>
          </a:p>
          <a:p>
            <a:pPr indent="-334327" lvl="0" marL="457200" rtl="0" algn="l">
              <a:spcBef>
                <a:spcPts val="0"/>
              </a:spcBef>
              <a:spcAft>
                <a:spcPts val="0"/>
              </a:spcAft>
              <a:buSzPct val="100000"/>
              <a:buChar char="●"/>
            </a:pPr>
            <a:r>
              <a:rPr lang="en"/>
              <a:t>Authentication is preferably with an </a:t>
            </a:r>
            <a:r>
              <a:rPr lang="en">
                <a:solidFill>
                  <a:schemeClr val="dk1"/>
                </a:solidFill>
              </a:rPr>
              <a:t>-auth </a:t>
            </a:r>
            <a:r>
              <a:rPr lang="en"/>
              <a:t>option, which takes a </a:t>
            </a:r>
            <a:r>
              <a:rPr lang="en">
                <a:solidFill>
                  <a:schemeClr val="dk1"/>
                </a:solidFill>
              </a:rPr>
              <a:t>username:apitoken </a:t>
            </a:r>
            <a:r>
              <a:rPr lang="en"/>
              <a:t>argument. Get your API token from </a:t>
            </a:r>
            <a:r>
              <a:rPr lang="en">
                <a:solidFill>
                  <a:schemeClr val="dk1"/>
                </a:solidFill>
              </a:rPr>
              <a:t>/me/configure: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1" type="body"/>
          </p:nvPr>
        </p:nvSpPr>
        <p:spPr>
          <a:xfrm>
            <a:off x="311700" y="209325"/>
            <a:ext cx="8520600" cy="4359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i="1" lang="en">
                <a:solidFill>
                  <a:schemeClr val="dk1"/>
                </a:solidFill>
              </a:rPr>
              <a:t>java -jar jenkins-cli.jar [-s JENKINS_URL] -auth kohsuke:abc1234ffe4a command …</a:t>
            </a:r>
            <a:endParaRPr i="1">
              <a:solidFill>
                <a:schemeClr val="dk1"/>
              </a:solidFill>
            </a:endParaRPr>
          </a:p>
          <a:p>
            <a:pPr indent="0" lvl="0" marL="0" rtl="0" algn="l">
              <a:spcBef>
                <a:spcPts val="1200"/>
              </a:spcBef>
              <a:spcAft>
                <a:spcPts val="0"/>
              </a:spcAft>
              <a:buNone/>
            </a:pPr>
            <a:r>
              <a:rPr lang="en"/>
              <a:t>(Actual passwords are also accepted, but this is discouraged.)</a:t>
            </a:r>
            <a:endParaRPr/>
          </a:p>
          <a:p>
            <a:pPr indent="0" lvl="0" marL="0" rtl="0" algn="l">
              <a:spcBef>
                <a:spcPts val="1200"/>
              </a:spcBef>
              <a:spcAft>
                <a:spcPts val="0"/>
              </a:spcAft>
              <a:buNone/>
            </a:pPr>
            <a:r>
              <a:rPr lang="en"/>
              <a:t>You can also precede the argument with @ to load the same content from a file:</a:t>
            </a:r>
            <a:endParaRPr/>
          </a:p>
          <a:p>
            <a:pPr indent="0" lvl="0" marL="0" rtl="0" algn="l">
              <a:spcBef>
                <a:spcPts val="1200"/>
              </a:spcBef>
              <a:spcAft>
                <a:spcPts val="0"/>
              </a:spcAft>
              <a:buNone/>
            </a:pPr>
            <a:r>
              <a:rPr i="1" lang="en">
                <a:solidFill>
                  <a:schemeClr val="dk1"/>
                </a:solidFill>
              </a:rPr>
              <a:t>java -jar jenkins-cli.jar [-s JENKINS_URL] -auth @/home/kohsuke/.jenkins-cli command ...</a:t>
            </a:r>
            <a:endParaRPr i="1">
              <a:solidFill>
                <a:schemeClr val="dk1"/>
              </a:solidFill>
            </a:endParaRPr>
          </a:p>
          <a:p>
            <a:pPr indent="-334327" lvl="0" marL="457200" rtl="0" algn="l">
              <a:spcBef>
                <a:spcPts val="1200"/>
              </a:spcBef>
              <a:spcAft>
                <a:spcPts val="0"/>
              </a:spcAft>
              <a:buSzPct val="100000"/>
              <a:buChar char="●"/>
            </a:pPr>
            <a:r>
              <a:rPr lang="en"/>
              <a:t>Generally no special system configuration need be done to enable HTTP-based CLI connections. If you are running Jenkins behind an HTTP(S) reverse proxy, ensure it does not buffer request or response bodies.</a:t>
            </a:r>
            <a:endParaRPr/>
          </a:p>
          <a:p>
            <a:pPr indent="0" lvl="0" marL="0" rtl="0" algn="l">
              <a:spcBef>
                <a:spcPts val="1200"/>
              </a:spcBef>
              <a:spcAft>
                <a:spcPts val="0"/>
              </a:spcAft>
              <a:buNone/>
            </a:pPr>
            <a:r>
              <a:rPr b="1" lang="en"/>
              <a:t>SSH connection mode</a:t>
            </a:r>
            <a:endParaRPr b="1"/>
          </a:p>
          <a:p>
            <a:pPr indent="-334327" lvl="0" marL="457200" rtl="0" algn="l">
              <a:spcBef>
                <a:spcPts val="1200"/>
              </a:spcBef>
              <a:spcAft>
                <a:spcPts val="0"/>
              </a:spcAft>
              <a:buSzPct val="100000"/>
              <a:buChar char="●"/>
            </a:pPr>
            <a:r>
              <a:rPr lang="en"/>
              <a:t>Authentication is via SSH keypair. You must select the Jenkins user ID as well:</a:t>
            </a:r>
            <a:endParaRPr/>
          </a:p>
          <a:p>
            <a:pPr indent="-334327" lvl="0" marL="457200" rtl="0" algn="l">
              <a:spcBef>
                <a:spcPts val="0"/>
              </a:spcBef>
              <a:spcAft>
                <a:spcPts val="0"/>
              </a:spcAft>
              <a:buClr>
                <a:schemeClr val="dk1"/>
              </a:buClr>
              <a:buSzPct val="100000"/>
              <a:buChar char="●"/>
            </a:pPr>
            <a:r>
              <a:rPr i="1" lang="en">
                <a:solidFill>
                  <a:schemeClr val="dk1"/>
                </a:solidFill>
              </a:rPr>
              <a:t>java -jar jenkins-cli.jar [-s JENKINS_URL] -ssh -user kohsuke command ...</a:t>
            </a:r>
            <a:endParaRPr i="1">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idx="1" type="body"/>
          </p:nvPr>
        </p:nvSpPr>
        <p:spPr>
          <a:xfrm>
            <a:off x="311700" y="269125"/>
            <a:ext cx="8520600" cy="4299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this mode, the client acts essentially like a native ssh command.</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By default the client will try to connect to an SSH port on the same host as is used in the </a:t>
            </a:r>
            <a:r>
              <a:rPr lang="en">
                <a:solidFill>
                  <a:schemeClr val="dk1"/>
                </a:solidFill>
              </a:rPr>
              <a:t>JENKINS_URL</a:t>
            </a:r>
            <a:r>
              <a:rPr lang="en"/>
              <a:t>.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If Jenkins is behind an HTTP reverse proxy, this will not generally work, so run Jenkins with the system property </a:t>
            </a:r>
            <a:r>
              <a:rPr lang="en">
                <a:solidFill>
                  <a:schemeClr val="dk1"/>
                </a:solidFill>
              </a:rPr>
              <a:t>-Dorg.jenkinsci.main.modules.sshd.SSHD.hostName=ACTUALHOST</a:t>
            </a:r>
            <a:r>
              <a:rPr lang="en"/>
              <a:t> to define a hostname or IP address for the SSH endpoint.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1" type="body"/>
          </p:nvPr>
        </p:nvSpPr>
        <p:spPr>
          <a:xfrm>
            <a:off x="311700" y="259175"/>
            <a:ext cx="8520600" cy="430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Remoting connection mode</a:t>
            </a:r>
            <a:endParaRPr/>
          </a:p>
          <a:p>
            <a:pPr indent="-342900" lvl="0" marL="457200" rtl="0" algn="l">
              <a:spcBef>
                <a:spcPts val="1200"/>
              </a:spcBef>
              <a:spcAft>
                <a:spcPts val="0"/>
              </a:spcAft>
              <a:buSzPts val="1800"/>
              <a:buChar char="●"/>
            </a:pPr>
            <a:r>
              <a:rPr lang="en"/>
              <a:t>Authentication is preferably via SSH keypair. A login command and </a:t>
            </a:r>
            <a:r>
              <a:rPr lang="en">
                <a:solidFill>
                  <a:schemeClr val="dk1"/>
                </a:solidFill>
              </a:rPr>
              <a:t>--username / --password </a:t>
            </a:r>
            <a:r>
              <a:rPr lang="en"/>
              <a:t>command options are also available;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 these are discouraged since they cannot work with a non-password-based security realm, certain command arguments will not be properly.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two transports available for this mode: over HTTP, or over a dedicated TCP socket. If the TCP port is enabled and seems to work, the client will use this transport. If the TCP port is disabled, or such a port is advertised but does not accept connections, the client will automatically fall back to the 173 less efficient HTTP transport.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idx="1" type="body"/>
          </p:nvPr>
        </p:nvSpPr>
        <p:spPr>
          <a:xfrm>
            <a:off x="311700" y="229275"/>
            <a:ext cx="8520600" cy="4349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Common Problems with the Remoting-based client</a:t>
            </a:r>
            <a:endParaRPr b="1"/>
          </a:p>
          <a:p>
            <a:pPr indent="-334327" lvl="0" marL="457200" rtl="0" algn="l">
              <a:spcBef>
                <a:spcPts val="1200"/>
              </a:spcBef>
              <a:spcAft>
                <a:spcPts val="0"/>
              </a:spcAft>
              <a:buSzPct val="100000"/>
              <a:buChar char="●"/>
            </a:pPr>
            <a:r>
              <a:rPr lang="en"/>
              <a:t>There are a number of common problems that may be experienced when running the CLI client.</a:t>
            </a:r>
            <a:endParaRPr/>
          </a:p>
          <a:p>
            <a:pPr indent="0" lvl="0" marL="0" rtl="0" algn="l">
              <a:spcBef>
                <a:spcPts val="1200"/>
              </a:spcBef>
              <a:spcAft>
                <a:spcPts val="0"/>
              </a:spcAft>
              <a:buNone/>
            </a:pPr>
            <a:r>
              <a:rPr b="1" lang="en"/>
              <a:t>Operation timed out</a:t>
            </a:r>
            <a:endParaRPr b="1"/>
          </a:p>
          <a:p>
            <a:pPr indent="-334327" lvl="0" marL="457200" rtl="0" algn="l">
              <a:spcBef>
                <a:spcPts val="1200"/>
              </a:spcBef>
              <a:spcAft>
                <a:spcPts val="0"/>
              </a:spcAft>
              <a:buSzPct val="100000"/>
              <a:buChar char="●"/>
            </a:pPr>
            <a:r>
              <a:rPr lang="en"/>
              <a:t>Check that the HTTP or TCP port is opened if you are using a firewall on your server. You can configure its value in Jenkins configuration. By default it is set to use a random port.</a:t>
            </a:r>
            <a:endParaRPr/>
          </a:p>
          <a:p>
            <a:pPr indent="0" lvl="0" marL="0" rtl="0" algn="l">
              <a:spcBef>
                <a:spcPts val="1200"/>
              </a:spcBef>
              <a:spcAft>
                <a:spcPts val="0"/>
              </a:spcAft>
              <a:buNone/>
            </a:pPr>
            <a:r>
              <a:rPr b="1" lang="en"/>
              <a:t>Server key did not validate</a:t>
            </a:r>
            <a:endParaRPr b="1"/>
          </a:p>
          <a:p>
            <a:pPr indent="-334327" lvl="0" marL="457200" rtl="0" algn="l">
              <a:spcBef>
                <a:spcPts val="1200"/>
              </a:spcBef>
              <a:spcAft>
                <a:spcPts val="0"/>
              </a:spcAft>
              <a:buSzPct val="100000"/>
              <a:buChar char="●"/>
            </a:pPr>
            <a:r>
              <a:rPr lang="en"/>
              <a:t>You may get the error below and find a log entry just below that concerning mismatched keys: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7" name="Google Shape;117;p19"/>
          <p:cNvPicPr preferRelativeResize="0"/>
          <p:nvPr/>
        </p:nvPicPr>
        <p:blipFill>
          <a:blip r:embed="rId3">
            <a:alphaModFix/>
          </a:blip>
          <a:stretch>
            <a:fillRect/>
          </a:stretch>
        </p:blipFill>
        <p:spPr>
          <a:xfrm>
            <a:off x="146525" y="3518700"/>
            <a:ext cx="8685775" cy="144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1" type="body"/>
          </p:nvPr>
        </p:nvSpPr>
        <p:spPr>
          <a:xfrm>
            <a:off x="311700" y="179425"/>
            <a:ext cx="8520600" cy="43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UsernameNotFoundException</a:t>
            </a:r>
            <a:endParaRPr b="1"/>
          </a:p>
          <a:p>
            <a:pPr indent="-342900" lvl="0" marL="457200" rtl="0" algn="l">
              <a:spcBef>
                <a:spcPts val="1200"/>
              </a:spcBef>
              <a:spcAft>
                <a:spcPts val="0"/>
              </a:spcAft>
              <a:buSzPts val="1800"/>
              <a:buChar char="●"/>
            </a:pPr>
            <a:r>
              <a:rPr lang="en"/>
              <a:t>If your client displays a stacktrace that looks like:</a:t>
            </a:r>
            <a:endParaRPr/>
          </a:p>
          <a:p>
            <a:pPr indent="-342900" lvl="0" marL="457200" rtl="0" algn="l">
              <a:spcBef>
                <a:spcPts val="0"/>
              </a:spcBef>
              <a:spcAft>
                <a:spcPts val="0"/>
              </a:spcAft>
              <a:buSzPts val="1800"/>
              <a:buChar char="●"/>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To solve the problem, ensure your users exist in your configured security realm.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0"/>
          <p:cNvPicPr preferRelativeResize="0"/>
          <p:nvPr/>
        </p:nvPicPr>
        <p:blipFill>
          <a:blip r:embed="rId3">
            <a:alphaModFix/>
          </a:blip>
          <a:stretch>
            <a:fillRect/>
          </a:stretch>
        </p:blipFill>
        <p:spPr>
          <a:xfrm>
            <a:off x="390525" y="1120313"/>
            <a:ext cx="8362950" cy="80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 type="body"/>
          </p:nvPr>
        </p:nvSpPr>
        <p:spPr>
          <a:xfrm>
            <a:off x="311700" y="299050"/>
            <a:ext cx="8520600" cy="426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Troubleshooting logs</a:t>
            </a:r>
            <a:endParaRPr b="1"/>
          </a:p>
          <a:p>
            <a:pPr indent="0" lvl="0" marL="0" rtl="0" algn="l">
              <a:spcBef>
                <a:spcPts val="1200"/>
              </a:spcBef>
              <a:spcAft>
                <a:spcPts val="0"/>
              </a:spcAft>
              <a:buNone/>
            </a:pPr>
            <a:r>
              <a:rPr lang="en"/>
              <a:t>To get more information about the authentication process:</a:t>
            </a:r>
            <a:endParaRPr/>
          </a:p>
          <a:p>
            <a:pPr indent="0" lvl="0" marL="0" rtl="0" algn="l">
              <a:spcBef>
                <a:spcPts val="1200"/>
              </a:spcBef>
              <a:spcAft>
                <a:spcPts val="0"/>
              </a:spcAft>
              <a:buNone/>
            </a:pPr>
            <a:r>
              <a:rPr lang="en"/>
              <a:t>1. Go into Manage Jenkins &gt; System Log &gt; Add new log recorder.</a:t>
            </a:r>
            <a:endParaRPr/>
          </a:p>
          <a:p>
            <a:pPr indent="0" lvl="0" marL="0" rtl="0" algn="l">
              <a:spcBef>
                <a:spcPts val="1200"/>
              </a:spcBef>
              <a:spcAft>
                <a:spcPts val="0"/>
              </a:spcAft>
              <a:buNone/>
            </a:pPr>
            <a:r>
              <a:rPr lang="en"/>
              <a:t>2. Enter any name you want and click on Ok.</a:t>
            </a:r>
            <a:endParaRPr/>
          </a:p>
          <a:p>
            <a:pPr indent="0" lvl="0" marL="0" rtl="0" algn="l">
              <a:spcBef>
                <a:spcPts val="1200"/>
              </a:spcBef>
              <a:spcAft>
                <a:spcPts val="0"/>
              </a:spcAft>
              <a:buNone/>
            </a:pPr>
            <a:r>
              <a:rPr lang="en"/>
              <a:t>3. Click on Add</a:t>
            </a:r>
            <a:endParaRPr/>
          </a:p>
          <a:p>
            <a:pPr indent="0" lvl="0" marL="0" rtl="0" algn="l">
              <a:spcBef>
                <a:spcPts val="1200"/>
              </a:spcBef>
              <a:spcAft>
                <a:spcPts val="0"/>
              </a:spcAft>
              <a:buNone/>
            </a:pPr>
            <a:r>
              <a:rPr lang="en"/>
              <a:t>4. Type org.jenkinsci.main.modules.sshd.PublicKeyAuthenticatorImpl (or type PublicKeyAuth and</a:t>
            </a:r>
            <a:endParaRPr/>
          </a:p>
          <a:p>
            <a:pPr indent="0" lvl="0" marL="0" rtl="0" algn="l">
              <a:spcBef>
                <a:spcPts val="1200"/>
              </a:spcBef>
              <a:spcAft>
                <a:spcPts val="0"/>
              </a:spcAft>
              <a:buNone/>
            </a:pPr>
            <a:r>
              <a:rPr lang="en"/>
              <a:t>then select the full name)</a:t>
            </a:r>
            <a:endParaRPr/>
          </a:p>
          <a:p>
            <a:pPr indent="0" lvl="0" marL="0" rtl="0" algn="l">
              <a:spcBef>
                <a:spcPts val="1200"/>
              </a:spcBef>
              <a:spcAft>
                <a:spcPts val="0"/>
              </a:spcAft>
              <a:buNone/>
            </a:pPr>
            <a:r>
              <a:rPr lang="en"/>
              <a:t>5. Set the level to ALL.</a:t>
            </a:r>
            <a:endParaRPr/>
          </a:p>
          <a:p>
            <a:pPr indent="0" lvl="0" marL="0" rtl="0" algn="l">
              <a:spcBef>
                <a:spcPts val="1200"/>
              </a:spcBef>
              <a:spcAft>
                <a:spcPts val="0"/>
              </a:spcAft>
              <a:buNone/>
            </a:pPr>
            <a:r>
              <a:rPr lang="en"/>
              <a:t>6. Repeat the previous three steps for hudson.model.User</a:t>
            </a:r>
            <a:endParaRPr/>
          </a:p>
          <a:p>
            <a:pPr indent="0" lvl="0" marL="0" rtl="0" algn="l">
              <a:spcBef>
                <a:spcPts val="1200"/>
              </a:spcBef>
              <a:spcAft>
                <a:spcPts val="0"/>
              </a:spcAft>
              <a:buNone/>
            </a:pPr>
            <a:r>
              <a:rPr lang="en"/>
              <a:t>7. Click on Save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