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2F50C-7377-4066-8551-DABBBA0B12DE}" v="4" dt="2022-09-29T10:35:37.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bb0ace2df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bb0ace2d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bb0ace2df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bb0ace2df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bb0ace2df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bb0ace2d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bb0ace2d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bb0ace2d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bb0ace2df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5bb0ace2d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bb0ace2d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bb0ace2d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bb0ace2df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bb0ace2d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bb0ace2df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bb0ace2df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5bb0ace2d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5bb0ace2d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5bb0ace2df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5bb0ace2df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5bb0ace2d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5bb0ace2d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5bb0ace2df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5bb0ace2df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bb0ace2df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5bb0ace2df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bb0ace2df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5bb0ace2df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5bb0ace2df_4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5bb0ace2df_4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5bb0ace2df_4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5bb0ace2df_4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bb0ace2df_4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bb0ace2df_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b0ace2df_4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b0ace2df_4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bb0ace2df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bb0ace2df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bb0ace2df_4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bb0ace2df_4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5bb0ace2df_5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5bb0ace2df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bb0ace2df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bb0ace2d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bb0ace2d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bb0ace2d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bb0ace2d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bb0ace2d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bb0ace2d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bb0ace2d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5bb0ace2d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5bb0ace2d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bb0ace2d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bb0ace2d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bb0ace2d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bb0ace2d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Redhat Openshift</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0" name="Google Shape;130;p13" descr="red hat shift - OFF-68% &gt;Free Delivery"/>
          <p:cNvPicPr preferRelativeResize="0"/>
          <p:nvPr/>
        </p:nvPicPr>
        <p:blipFill>
          <a:blip r:embed="rId3">
            <a:alphaModFix/>
          </a:blip>
          <a:stretch>
            <a:fillRect/>
          </a:stretch>
        </p:blipFill>
        <p:spPr>
          <a:xfrm>
            <a:off x="794863" y="1011538"/>
            <a:ext cx="7488974" cy="312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326225" y="3419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Configuring a Service Account</a:t>
            </a:r>
            <a:endParaRPr/>
          </a:p>
        </p:txBody>
      </p:sp>
      <p:sp>
        <p:nvSpPr>
          <p:cNvPr id="190" name="Google Shape;190;p22"/>
          <p:cNvSpPr txBox="1">
            <a:spLocks noGrp="1"/>
          </p:cNvSpPr>
          <p:nvPr>
            <p:ph type="body" idx="1"/>
          </p:nvPr>
        </p:nvSpPr>
        <p:spPr>
          <a:xfrm>
            <a:off x="272100" y="983450"/>
            <a:ext cx="8599800" cy="3935100"/>
          </a:xfrm>
          <a:prstGeom prst="rect">
            <a:avLst/>
          </a:prstGeom>
        </p:spPr>
        <p:txBody>
          <a:bodyPr spcFirstLastPara="1" wrap="square" lIns="91425" tIns="91425" rIns="91425" bIns="91425" anchor="t" anchorCtr="0">
            <a:normAutofit lnSpcReduction="10000"/>
          </a:bodyPr>
          <a:lstStyle/>
          <a:p>
            <a:pPr marL="0" lvl="0" indent="0" algn="l" rtl="0">
              <a:lnSpc>
                <a:spcPct val="95000"/>
              </a:lnSpc>
              <a:spcBef>
                <a:spcPts val="0"/>
              </a:spcBef>
              <a:spcAft>
                <a:spcPts val="0"/>
              </a:spcAft>
              <a:buNone/>
            </a:pPr>
            <a:r>
              <a:rPr lang="en"/>
              <a:t>Service accounts provide a flexible way of accessing OpenShift API exposing the username and password for authentication.</a:t>
            </a:r>
            <a:endParaRPr/>
          </a:p>
          <a:p>
            <a:pPr marL="0" lvl="0" indent="0" algn="l" rtl="0">
              <a:lnSpc>
                <a:spcPct val="95000"/>
              </a:lnSpc>
              <a:spcBef>
                <a:spcPts val="1200"/>
              </a:spcBef>
              <a:spcAft>
                <a:spcPts val="0"/>
              </a:spcAft>
              <a:buNone/>
            </a:pPr>
            <a:r>
              <a:rPr lang="en" b="1"/>
              <a:t>Enabling a Service Account</a:t>
            </a:r>
            <a:endParaRPr b="1"/>
          </a:p>
          <a:p>
            <a:pPr marL="0" lvl="0" indent="0" algn="l" rtl="0">
              <a:lnSpc>
                <a:spcPct val="95000"/>
              </a:lnSpc>
              <a:spcBef>
                <a:spcPts val="1200"/>
              </a:spcBef>
              <a:spcAft>
                <a:spcPts val="0"/>
              </a:spcAft>
              <a:buNone/>
            </a:pPr>
            <a:r>
              <a:rPr lang="en"/>
              <a:t>Service account uses a key pair of public and private key for authentication.</a:t>
            </a: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r>
              <a:rPr lang="en" b="1"/>
              <a:t>Creating a Service Account</a:t>
            </a:r>
            <a:endParaRPr b="1"/>
          </a:p>
          <a:p>
            <a:pPr marL="0" lvl="0" indent="0" algn="l" rtl="0">
              <a:lnSpc>
                <a:spcPct val="95000"/>
              </a:lnSpc>
              <a:spcBef>
                <a:spcPts val="1200"/>
              </a:spcBef>
              <a:spcAft>
                <a:spcPts val="0"/>
              </a:spcAft>
              <a:buNone/>
            </a:pPr>
            <a:r>
              <a:rPr lang="en"/>
              <a:t>Use the following command to create a service account.</a:t>
            </a: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1200"/>
              </a:spcAft>
              <a:buNone/>
            </a:pPr>
            <a:endParaRPr/>
          </a:p>
        </p:txBody>
      </p:sp>
      <p:pic>
        <p:nvPicPr>
          <p:cNvPr id="191" name="Google Shape;191;p22"/>
          <p:cNvPicPr preferRelativeResize="0"/>
          <p:nvPr/>
        </p:nvPicPr>
        <p:blipFill>
          <a:blip r:embed="rId3">
            <a:alphaModFix/>
          </a:blip>
          <a:stretch>
            <a:fillRect/>
          </a:stretch>
        </p:blipFill>
        <p:spPr>
          <a:xfrm>
            <a:off x="450050" y="1965888"/>
            <a:ext cx="4610099" cy="1521625"/>
          </a:xfrm>
          <a:prstGeom prst="rect">
            <a:avLst/>
          </a:prstGeom>
          <a:noFill/>
          <a:ln>
            <a:noFill/>
          </a:ln>
        </p:spPr>
      </p:pic>
      <p:pic>
        <p:nvPicPr>
          <p:cNvPr id="192" name="Google Shape;192;p22"/>
          <p:cNvPicPr preferRelativeResize="0"/>
          <p:nvPr/>
        </p:nvPicPr>
        <p:blipFill>
          <a:blip r:embed="rId4">
            <a:alphaModFix/>
          </a:blip>
          <a:stretch>
            <a:fillRect/>
          </a:stretch>
        </p:blipFill>
        <p:spPr>
          <a:xfrm>
            <a:off x="326225" y="4156825"/>
            <a:ext cx="7254474" cy="66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272650" y="320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with HTTP Proxy</a:t>
            </a:r>
            <a:endParaRPr/>
          </a:p>
        </p:txBody>
      </p:sp>
      <p:sp>
        <p:nvSpPr>
          <p:cNvPr id="198" name="Google Shape;198;p23"/>
          <p:cNvSpPr txBox="1">
            <a:spLocks noGrp="1"/>
          </p:cNvSpPr>
          <p:nvPr>
            <p:ph type="body" idx="1"/>
          </p:nvPr>
        </p:nvSpPr>
        <p:spPr>
          <a:xfrm>
            <a:off x="272650" y="1079900"/>
            <a:ext cx="8567100" cy="3678000"/>
          </a:xfrm>
          <a:prstGeom prst="rect">
            <a:avLst/>
          </a:prstGeom>
        </p:spPr>
        <p:txBody>
          <a:bodyPr spcFirstLastPara="1" wrap="square" lIns="91425" tIns="91425" rIns="91425" bIns="91425" anchor="t" anchorCtr="0">
            <a:normAutofit fontScale="25000" lnSpcReduction="20000"/>
          </a:bodyPr>
          <a:lstStyle/>
          <a:p>
            <a:pPr marL="0" lvl="0" indent="0" algn="l" rtl="0">
              <a:lnSpc>
                <a:spcPct val="95000"/>
              </a:lnSpc>
              <a:spcBef>
                <a:spcPts val="0"/>
              </a:spcBef>
              <a:spcAft>
                <a:spcPts val="0"/>
              </a:spcAft>
              <a:buNone/>
            </a:pPr>
            <a:r>
              <a:rPr lang="en" sz="6000"/>
              <a:t>In most of the production environment, direct access to Internet is restricted. They are either not exposed to Internet or they are exposed via a HTTP or HTTPS proxy</a:t>
            </a:r>
            <a:endParaRPr sz="6000"/>
          </a:p>
          <a:p>
            <a:pPr marL="0" lvl="0" indent="0" algn="l" rtl="0">
              <a:lnSpc>
                <a:spcPct val="95000"/>
              </a:lnSpc>
              <a:spcBef>
                <a:spcPts val="1200"/>
              </a:spcBef>
              <a:spcAft>
                <a:spcPts val="0"/>
              </a:spcAft>
              <a:buNone/>
            </a:pPr>
            <a:r>
              <a:rPr lang="en" sz="6000"/>
              <a:t>This can be done by adding a proxy definition on the master and node files located under /etc/sysconfig. This is similar as we do for any other application.</a:t>
            </a:r>
            <a:endParaRPr sz="6000"/>
          </a:p>
          <a:p>
            <a:pPr marL="0" lvl="0" indent="0" algn="l" rtl="0">
              <a:lnSpc>
                <a:spcPct val="95000"/>
              </a:lnSpc>
              <a:spcBef>
                <a:spcPts val="1200"/>
              </a:spcBef>
              <a:spcAft>
                <a:spcPts val="0"/>
              </a:spcAft>
              <a:buNone/>
            </a:pPr>
            <a:r>
              <a:rPr lang="en" sz="6000" b="1"/>
              <a:t>Master Machine</a:t>
            </a:r>
            <a:endParaRPr sz="6000" b="1"/>
          </a:p>
          <a:p>
            <a:pPr marL="457200" lvl="0" indent="-323850" algn="l" rtl="0">
              <a:lnSpc>
                <a:spcPct val="95000"/>
              </a:lnSpc>
              <a:spcBef>
                <a:spcPts val="1200"/>
              </a:spcBef>
              <a:spcAft>
                <a:spcPts val="0"/>
              </a:spcAft>
              <a:buSzPct val="100000"/>
              <a:buChar char="●"/>
            </a:pPr>
            <a:r>
              <a:rPr lang="en" sz="6000"/>
              <a:t>/etc/sysconfig/openshift-master</a:t>
            </a:r>
            <a:endParaRPr sz="6000"/>
          </a:p>
          <a:p>
            <a:pPr marL="0" lvl="0" indent="0" algn="l" rtl="0">
              <a:lnSpc>
                <a:spcPct val="95000"/>
              </a:lnSpc>
              <a:spcBef>
                <a:spcPts val="1200"/>
              </a:spcBef>
              <a:spcAft>
                <a:spcPts val="0"/>
              </a:spcAft>
              <a:buNone/>
            </a:pPr>
            <a:r>
              <a:rPr lang="en" sz="6000" b="1"/>
              <a:t>Node Machine</a:t>
            </a:r>
            <a:endParaRPr sz="6000" b="1"/>
          </a:p>
          <a:p>
            <a:pPr marL="457200" lvl="0" indent="-323850" algn="l" rtl="0">
              <a:lnSpc>
                <a:spcPct val="95000"/>
              </a:lnSpc>
              <a:spcBef>
                <a:spcPts val="1200"/>
              </a:spcBef>
              <a:spcAft>
                <a:spcPts val="0"/>
              </a:spcAft>
              <a:buSzPct val="100000"/>
              <a:buChar char="●"/>
            </a:pPr>
            <a:r>
              <a:rPr lang="en" sz="6000"/>
              <a:t>/etc/sysconfig/openshift-node</a:t>
            </a:r>
            <a:endParaRPr sz="6000"/>
          </a:p>
          <a:p>
            <a:pPr marL="0" lvl="0" indent="0" algn="l" rtl="0">
              <a:lnSpc>
                <a:spcPct val="95000"/>
              </a:lnSpc>
              <a:spcBef>
                <a:spcPts val="1200"/>
              </a:spcBef>
              <a:spcAft>
                <a:spcPts val="0"/>
              </a:spcAft>
              <a:buNone/>
            </a:pPr>
            <a:r>
              <a:rPr lang="en" sz="6000" b="1"/>
              <a:t>For Docker Pull</a:t>
            </a:r>
            <a:endParaRPr sz="6000" b="1"/>
          </a:p>
          <a:p>
            <a:pPr marL="457200" lvl="0" indent="-323850" algn="l" rtl="0">
              <a:lnSpc>
                <a:spcPct val="95000"/>
              </a:lnSpc>
              <a:spcBef>
                <a:spcPts val="1200"/>
              </a:spcBef>
              <a:spcAft>
                <a:spcPts val="0"/>
              </a:spcAft>
              <a:buSzPct val="100000"/>
              <a:buChar char="●"/>
            </a:pPr>
            <a:r>
              <a:rPr lang="en" sz="6000"/>
              <a:t>/etc/sysconfig/docker</a:t>
            </a:r>
            <a:endParaRPr sz="6000"/>
          </a:p>
          <a:p>
            <a:pPr marL="0" lvl="0" indent="0" algn="l" rtl="0">
              <a:lnSpc>
                <a:spcPct val="95000"/>
              </a:lnSpc>
              <a:spcBef>
                <a:spcPts val="1200"/>
              </a:spcBef>
              <a:spcAft>
                <a:spcPts val="0"/>
              </a:spcAft>
              <a:buNone/>
            </a:pPr>
            <a:endParaRPr sz="6000"/>
          </a:p>
          <a:p>
            <a:pPr marL="0" lvl="0" indent="0" algn="l" rtl="0">
              <a:lnSpc>
                <a:spcPct val="95000"/>
              </a:lnSpc>
              <a:spcBef>
                <a:spcPts val="1200"/>
              </a:spcBef>
              <a:spcAft>
                <a:spcPts val="0"/>
              </a:spcAft>
              <a:buNone/>
            </a:pPr>
            <a:endParaRPr sz="2400"/>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229775" y="234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OpenShift Storage with NFS</a:t>
            </a:r>
            <a:endParaRPr/>
          </a:p>
        </p:txBody>
      </p:sp>
      <p:sp>
        <p:nvSpPr>
          <p:cNvPr id="204" name="Google Shape;204;p24"/>
          <p:cNvSpPr txBox="1">
            <a:spLocks noGrp="1"/>
          </p:cNvSpPr>
          <p:nvPr>
            <p:ph type="body" idx="1"/>
          </p:nvPr>
        </p:nvSpPr>
        <p:spPr>
          <a:xfrm>
            <a:off x="229775" y="803675"/>
            <a:ext cx="8749800" cy="4146900"/>
          </a:xfrm>
          <a:prstGeom prst="rect">
            <a:avLst/>
          </a:prstGeom>
        </p:spPr>
        <p:txBody>
          <a:bodyPr spcFirstLastPara="1" wrap="square" lIns="91425" tIns="91425" rIns="91425" bIns="91425" anchor="t" anchorCtr="0">
            <a:normAutofit lnSpcReduction="10000"/>
          </a:bodyPr>
          <a:lstStyle/>
          <a:p>
            <a:pPr marL="457200" lvl="0" indent="-311150" algn="l" rtl="0">
              <a:lnSpc>
                <a:spcPct val="95000"/>
              </a:lnSpc>
              <a:spcBef>
                <a:spcPts val="0"/>
              </a:spcBef>
              <a:spcAft>
                <a:spcPts val="0"/>
              </a:spcAft>
              <a:buSzPts val="1300"/>
              <a:buChar char="●"/>
            </a:pPr>
            <a:r>
              <a:rPr lang="en"/>
              <a:t>In OpenShift, the concept of persistent volume and persistent volume claims forms persistent storage.</a:t>
            </a:r>
            <a:endParaRPr/>
          </a:p>
          <a:p>
            <a:pPr marL="457200" lvl="0" indent="-311150" algn="l" rtl="0">
              <a:lnSpc>
                <a:spcPct val="95000"/>
              </a:lnSpc>
              <a:spcBef>
                <a:spcPts val="0"/>
              </a:spcBef>
              <a:spcAft>
                <a:spcPts val="0"/>
              </a:spcAft>
              <a:buSzPts val="1300"/>
              <a:buChar char="●"/>
            </a:pPr>
            <a:r>
              <a:rPr lang="en"/>
              <a:t>This is one of the key concepts in which first persistent volume is created and later that same volume is claimed.</a:t>
            </a:r>
            <a:endParaRPr/>
          </a:p>
          <a:p>
            <a:pPr marL="457200" lvl="0" indent="-311150" algn="l" rtl="0">
              <a:lnSpc>
                <a:spcPct val="95000"/>
              </a:lnSpc>
              <a:spcBef>
                <a:spcPts val="0"/>
              </a:spcBef>
              <a:spcAft>
                <a:spcPts val="0"/>
              </a:spcAft>
              <a:buSzPts val="1300"/>
              <a:buChar char="●"/>
            </a:pPr>
            <a:r>
              <a:rPr lang="en" b="1"/>
              <a:t>Next, using OC create command create Persistent Volume.</a:t>
            </a:r>
            <a:endParaRPr b="1"/>
          </a:p>
          <a:p>
            <a:pPr marL="0" lvl="0" indent="0" algn="l" rtl="0">
              <a:lnSpc>
                <a:spcPct val="95000"/>
              </a:lnSpc>
              <a:spcBef>
                <a:spcPts val="1200"/>
              </a:spcBef>
              <a:spcAft>
                <a:spcPts val="0"/>
              </a:spcAft>
              <a:buNone/>
            </a:pPr>
            <a:endParaRPr b="1"/>
          </a:p>
          <a:p>
            <a:pPr marL="457200" lvl="0" indent="-311150" algn="l" rtl="0">
              <a:lnSpc>
                <a:spcPct val="95000"/>
              </a:lnSpc>
              <a:spcBef>
                <a:spcPts val="1200"/>
              </a:spcBef>
              <a:spcAft>
                <a:spcPts val="0"/>
              </a:spcAft>
              <a:buSzPts val="1300"/>
              <a:buChar char="●"/>
            </a:pPr>
            <a:r>
              <a:rPr lang="en" b="1"/>
              <a:t>Claiming the created volume</a:t>
            </a:r>
            <a:r>
              <a:rPr lang="en"/>
              <a:t>.</a:t>
            </a:r>
            <a:endParaRPr b="1"/>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a:p>
          <a:p>
            <a:pPr marL="0" lvl="0" indent="0" algn="l" rtl="0">
              <a:lnSpc>
                <a:spcPct val="95000"/>
              </a:lnSpc>
              <a:spcBef>
                <a:spcPts val="1200"/>
              </a:spcBef>
              <a:spcAft>
                <a:spcPts val="0"/>
              </a:spcAft>
              <a:buNone/>
            </a:pPr>
            <a:endParaRPr b="1"/>
          </a:p>
          <a:p>
            <a:pPr marL="0" lvl="0" indent="0" algn="l" rtl="0">
              <a:lnSpc>
                <a:spcPct val="95000"/>
              </a:lnSpc>
              <a:spcBef>
                <a:spcPts val="1200"/>
              </a:spcBef>
              <a:spcAft>
                <a:spcPts val="0"/>
              </a:spcAft>
              <a:buNone/>
            </a:pPr>
            <a:endParaRPr b="1"/>
          </a:p>
          <a:p>
            <a:pPr marL="0" lvl="0" indent="0" algn="l" rtl="0">
              <a:lnSpc>
                <a:spcPct val="95000"/>
              </a:lnSpc>
              <a:spcBef>
                <a:spcPts val="1200"/>
              </a:spcBef>
              <a:spcAft>
                <a:spcPts val="0"/>
              </a:spcAft>
              <a:buNone/>
            </a:pPr>
            <a:endParaRPr b="1"/>
          </a:p>
          <a:p>
            <a:pPr marL="457200" lvl="0" indent="0" algn="l" rtl="0">
              <a:lnSpc>
                <a:spcPct val="95000"/>
              </a:lnSpc>
              <a:spcBef>
                <a:spcPts val="1200"/>
              </a:spcBef>
              <a:spcAft>
                <a:spcPts val="0"/>
              </a:spcAft>
              <a:buNone/>
            </a:pPr>
            <a:endParaRPr b="1"/>
          </a:p>
          <a:p>
            <a:pPr marL="457200" lvl="0" indent="-311150" algn="l" rtl="0">
              <a:lnSpc>
                <a:spcPct val="95000"/>
              </a:lnSpc>
              <a:spcBef>
                <a:spcPts val="1200"/>
              </a:spcBef>
              <a:spcAft>
                <a:spcPts val="0"/>
              </a:spcAft>
              <a:buSzPts val="1300"/>
              <a:buChar char="●"/>
            </a:pPr>
            <a:r>
              <a:rPr lang="en" b="1"/>
              <a:t>Create the claim</a:t>
            </a:r>
            <a:endParaRPr b="1"/>
          </a:p>
        </p:txBody>
      </p:sp>
      <p:pic>
        <p:nvPicPr>
          <p:cNvPr id="205" name="Google Shape;205;p24"/>
          <p:cNvPicPr preferRelativeResize="0"/>
          <p:nvPr/>
        </p:nvPicPr>
        <p:blipFill>
          <a:blip r:embed="rId3">
            <a:alphaModFix/>
          </a:blip>
          <a:stretch>
            <a:fillRect/>
          </a:stretch>
        </p:blipFill>
        <p:spPr>
          <a:xfrm>
            <a:off x="2530000" y="1414413"/>
            <a:ext cx="6360351" cy="345325"/>
          </a:xfrm>
          <a:prstGeom prst="rect">
            <a:avLst/>
          </a:prstGeom>
          <a:noFill/>
          <a:ln>
            <a:noFill/>
          </a:ln>
        </p:spPr>
      </p:pic>
      <p:pic>
        <p:nvPicPr>
          <p:cNvPr id="206" name="Google Shape;206;p24"/>
          <p:cNvPicPr preferRelativeResize="0"/>
          <p:nvPr/>
        </p:nvPicPr>
        <p:blipFill>
          <a:blip r:embed="rId4">
            <a:alphaModFix/>
          </a:blip>
          <a:stretch>
            <a:fillRect/>
          </a:stretch>
        </p:blipFill>
        <p:spPr>
          <a:xfrm>
            <a:off x="3183125" y="1984750"/>
            <a:ext cx="2945600" cy="1784750"/>
          </a:xfrm>
          <a:prstGeom prst="rect">
            <a:avLst/>
          </a:prstGeom>
          <a:noFill/>
          <a:ln>
            <a:noFill/>
          </a:ln>
        </p:spPr>
      </p:pic>
      <p:pic>
        <p:nvPicPr>
          <p:cNvPr id="207" name="Google Shape;207;p24"/>
          <p:cNvPicPr preferRelativeResize="0"/>
          <p:nvPr/>
        </p:nvPicPr>
        <p:blipFill>
          <a:blip r:embed="rId5">
            <a:alphaModFix/>
          </a:blip>
          <a:stretch>
            <a:fillRect/>
          </a:stretch>
        </p:blipFill>
        <p:spPr>
          <a:xfrm>
            <a:off x="2132400" y="4331438"/>
            <a:ext cx="5543550"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219075" y="384825"/>
            <a:ext cx="7505700" cy="66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and Role Management</a:t>
            </a:r>
            <a:endParaRPr/>
          </a:p>
        </p:txBody>
      </p:sp>
      <p:sp>
        <p:nvSpPr>
          <p:cNvPr id="213" name="Google Shape;213;p25"/>
          <p:cNvSpPr txBox="1">
            <a:spLocks noGrp="1"/>
          </p:cNvSpPr>
          <p:nvPr>
            <p:ph type="body" idx="1"/>
          </p:nvPr>
        </p:nvSpPr>
        <p:spPr>
          <a:xfrm>
            <a:off x="219075" y="996550"/>
            <a:ext cx="8749800" cy="3943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00"/>
              <a:t>User and role administration is used to manage users, their access and controls on different projects.</a:t>
            </a:r>
            <a:endParaRPr sz="1200"/>
          </a:p>
          <a:p>
            <a:pPr marL="0" lvl="0" indent="0" algn="l" rtl="0">
              <a:lnSpc>
                <a:spcPct val="95000"/>
              </a:lnSpc>
              <a:spcBef>
                <a:spcPts val="1200"/>
              </a:spcBef>
              <a:spcAft>
                <a:spcPts val="0"/>
              </a:spcAft>
              <a:buNone/>
            </a:pPr>
            <a:r>
              <a:rPr lang="en" sz="1200" b="1"/>
              <a:t>Creating a User</a:t>
            </a:r>
            <a:endParaRPr sz="1200" b="1"/>
          </a:p>
          <a:p>
            <a:pPr marL="457200" lvl="0" indent="-304800" algn="l" rtl="0">
              <a:lnSpc>
                <a:spcPct val="95000"/>
              </a:lnSpc>
              <a:spcBef>
                <a:spcPts val="1200"/>
              </a:spcBef>
              <a:spcAft>
                <a:spcPts val="0"/>
              </a:spcAft>
              <a:buSzPts val="1200"/>
              <a:buChar char="●"/>
            </a:pPr>
            <a:r>
              <a:rPr lang="en" sz="1200"/>
              <a:t>Predefined templates can be used to create new users in OpenShift.</a:t>
            </a:r>
            <a:endParaRPr sz="1200"/>
          </a:p>
          <a:p>
            <a:pPr marL="0" lvl="0" indent="0" algn="l" rtl="0">
              <a:lnSpc>
                <a:spcPct val="95000"/>
              </a:lnSpc>
              <a:spcBef>
                <a:spcPts val="1200"/>
              </a:spcBef>
              <a:spcAft>
                <a:spcPts val="0"/>
              </a:spcAft>
              <a:buNone/>
            </a:pPr>
            <a:r>
              <a:rPr lang="en" sz="1200" b="1"/>
              <a:t>Use oc create –f &lt;file name&gt; to create users.</a:t>
            </a:r>
            <a:endParaRPr sz="1200" b="1"/>
          </a:p>
          <a:p>
            <a:pPr marL="0" lvl="0" indent="0" algn="l" rtl="0">
              <a:lnSpc>
                <a:spcPct val="95000"/>
              </a:lnSpc>
              <a:spcBef>
                <a:spcPts val="1200"/>
              </a:spcBef>
              <a:spcAft>
                <a:spcPts val="0"/>
              </a:spcAft>
              <a:buNone/>
            </a:pPr>
            <a:endParaRPr sz="1200" b="1"/>
          </a:p>
          <a:p>
            <a:pPr marL="0" lvl="0" indent="0" algn="l" rtl="0">
              <a:lnSpc>
                <a:spcPct val="95000"/>
              </a:lnSpc>
              <a:spcBef>
                <a:spcPts val="1200"/>
              </a:spcBef>
              <a:spcAft>
                <a:spcPts val="0"/>
              </a:spcAft>
              <a:buNone/>
            </a:pPr>
            <a:r>
              <a:rPr lang="en" sz="1200" b="1"/>
              <a:t>Use the following command to delete a user in OpenShift.</a:t>
            </a:r>
            <a:endParaRPr sz="1200" b="1"/>
          </a:p>
          <a:p>
            <a:pPr marL="0" lvl="0" indent="0" algn="l" rtl="0">
              <a:lnSpc>
                <a:spcPct val="95000"/>
              </a:lnSpc>
              <a:spcBef>
                <a:spcPts val="1200"/>
              </a:spcBef>
              <a:spcAft>
                <a:spcPts val="0"/>
              </a:spcAft>
              <a:buNone/>
            </a:pPr>
            <a:endParaRPr sz="1200" b="1"/>
          </a:p>
          <a:p>
            <a:pPr marL="0" lvl="0" indent="0" algn="l" rtl="0">
              <a:lnSpc>
                <a:spcPct val="95000"/>
              </a:lnSpc>
              <a:spcBef>
                <a:spcPts val="1200"/>
              </a:spcBef>
              <a:spcAft>
                <a:spcPts val="0"/>
              </a:spcAft>
              <a:buNone/>
            </a:pPr>
            <a:r>
              <a:rPr lang="en" sz="1200" b="1"/>
              <a:t>Limiting User Access</a:t>
            </a:r>
            <a:endParaRPr sz="1200" b="1"/>
          </a:p>
          <a:p>
            <a:pPr marL="457200" lvl="0" indent="-304800" algn="l" rtl="0">
              <a:lnSpc>
                <a:spcPct val="95000"/>
              </a:lnSpc>
              <a:spcBef>
                <a:spcPts val="1200"/>
              </a:spcBef>
              <a:spcAft>
                <a:spcPts val="0"/>
              </a:spcAft>
              <a:buSzPts val="1200"/>
              <a:buChar char="●"/>
            </a:pPr>
            <a:r>
              <a:rPr lang="en" sz="1200"/>
              <a:t>ResourceQuotas and LimitRanges are used for limiting user access levels. They are used for limiting the pods and containers on the cluster.</a:t>
            </a:r>
            <a:endParaRPr sz="1200"/>
          </a:p>
          <a:p>
            <a:pPr marL="0" lvl="0" indent="0" algn="l" rtl="0">
              <a:lnSpc>
                <a:spcPct val="95000"/>
              </a:lnSpc>
              <a:spcBef>
                <a:spcPts val="1200"/>
              </a:spcBef>
              <a:spcAft>
                <a:spcPts val="0"/>
              </a:spcAft>
              <a:buNone/>
            </a:pPr>
            <a:r>
              <a:rPr lang="en" sz="1200" b="1"/>
              <a:t>Describing the resource quote</a:t>
            </a:r>
            <a:endParaRPr sz="1200" b="1"/>
          </a:p>
          <a:p>
            <a:pPr marL="457200" lvl="0" indent="-304800" algn="l" rtl="0">
              <a:lnSpc>
                <a:spcPct val="95000"/>
              </a:lnSpc>
              <a:spcBef>
                <a:spcPts val="1200"/>
              </a:spcBef>
              <a:spcAft>
                <a:spcPts val="0"/>
              </a:spcAft>
              <a:buSzPts val="1200"/>
              <a:buChar char="●"/>
            </a:pPr>
            <a:r>
              <a:rPr lang="en" sz="1200"/>
              <a:t>Defining the container limits can be used for limiting the resources which are going to be used by deployed containers.</a:t>
            </a:r>
            <a:endParaRPr sz="1200"/>
          </a:p>
          <a:p>
            <a:pPr marL="0" lvl="0" indent="0" algn="l" rtl="0">
              <a:spcBef>
                <a:spcPts val="1200"/>
              </a:spcBef>
              <a:spcAft>
                <a:spcPts val="0"/>
              </a:spcAft>
              <a:buNone/>
            </a:pPr>
            <a:endParaRPr sz="1200" b="1"/>
          </a:p>
          <a:p>
            <a:pPr marL="0" lvl="0" indent="0" algn="l" rtl="0">
              <a:spcBef>
                <a:spcPts val="1200"/>
              </a:spcBef>
              <a:spcAft>
                <a:spcPts val="0"/>
              </a:spcAft>
              <a:buNone/>
            </a:pPr>
            <a:endParaRPr sz="1200" b="1"/>
          </a:p>
          <a:p>
            <a:pPr marL="0" lvl="0" indent="0" algn="l" rtl="0">
              <a:spcBef>
                <a:spcPts val="1200"/>
              </a:spcBef>
              <a:spcAft>
                <a:spcPts val="0"/>
              </a:spcAft>
              <a:buNone/>
            </a:pPr>
            <a:endParaRPr sz="1200" b="1"/>
          </a:p>
          <a:p>
            <a:pPr marL="0" lvl="0" indent="0" algn="l" rtl="0">
              <a:spcBef>
                <a:spcPts val="1200"/>
              </a:spcBef>
              <a:spcAft>
                <a:spcPts val="0"/>
              </a:spcAft>
              <a:buNone/>
            </a:pPr>
            <a:endParaRPr sz="1200" b="1"/>
          </a:p>
          <a:p>
            <a:pPr marL="0" lvl="0" indent="0" algn="l" rtl="0">
              <a:spcBef>
                <a:spcPts val="1200"/>
              </a:spcBef>
              <a:spcAft>
                <a:spcPts val="0"/>
              </a:spcAft>
              <a:buNone/>
            </a:pPr>
            <a:r>
              <a:rPr lang="en" sz="1200" b="1"/>
              <a:t>Limiting User Access</a:t>
            </a:r>
            <a:endParaRPr sz="1200" b="1"/>
          </a:p>
          <a:p>
            <a:pPr marL="0" lvl="0" indent="0" algn="l" rtl="0">
              <a:spcBef>
                <a:spcPts val="1200"/>
              </a:spcBef>
              <a:spcAft>
                <a:spcPts val="0"/>
              </a:spcAft>
              <a:buNone/>
            </a:pPr>
            <a:endParaRPr sz="1200" b="1"/>
          </a:p>
          <a:p>
            <a:pPr marL="0" lvl="0" indent="0" algn="l" rtl="0">
              <a:spcBef>
                <a:spcPts val="1200"/>
              </a:spcBef>
              <a:spcAft>
                <a:spcPts val="0"/>
              </a:spcAft>
              <a:buNone/>
            </a:pPr>
            <a:r>
              <a:rPr lang="en" sz="1200" b="1"/>
              <a:t>ResourceQuotas and LimitRanges are used for limiting user access levels. They are used for limiting the pods and containers on the cluster.</a:t>
            </a:r>
            <a:endParaRPr sz="1200" b="1"/>
          </a:p>
          <a:p>
            <a:pPr marL="0" lvl="0" indent="0" algn="l" rtl="0">
              <a:spcBef>
                <a:spcPts val="1200"/>
              </a:spcBef>
              <a:spcAft>
                <a:spcPts val="0"/>
              </a:spcAft>
              <a:buNone/>
            </a:pPr>
            <a:endParaRPr sz="1200" b="1"/>
          </a:p>
          <a:p>
            <a:pPr marL="0" lvl="0" indent="0" algn="l" rtl="0">
              <a:spcBef>
                <a:spcPts val="1200"/>
              </a:spcBef>
              <a:spcAft>
                <a:spcPts val="0"/>
              </a:spcAft>
              <a:buNone/>
            </a:pPr>
            <a:endParaRPr sz="1200" b="1"/>
          </a:p>
          <a:p>
            <a:pPr marL="0" lvl="0" indent="0" algn="l" rtl="0">
              <a:spcBef>
                <a:spcPts val="1200"/>
              </a:spcBef>
              <a:spcAft>
                <a:spcPts val="0"/>
              </a:spcAft>
              <a:buNone/>
            </a:pPr>
            <a:endParaRPr sz="1200" b="1"/>
          </a:p>
          <a:p>
            <a:pPr marL="0" lvl="0" indent="0" algn="l" rtl="0">
              <a:spcBef>
                <a:spcPts val="1200"/>
              </a:spcBef>
              <a:spcAft>
                <a:spcPts val="1200"/>
              </a:spcAft>
              <a:buNone/>
            </a:pPr>
            <a:endParaRPr sz="1200"/>
          </a:p>
        </p:txBody>
      </p:sp>
      <p:pic>
        <p:nvPicPr>
          <p:cNvPr id="214" name="Google Shape;214;p25"/>
          <p:cNvPicPr preferRelativeResize="0"/>
          <p:nvPr/>
        </p:nvPicPr>
        <p:blipFill>
          <a:blip r:embed="rId3">
            <a:alphaModFix/>
          </a:blip>
          <a:stretch>
            <a:fillRect/>
          </a:stretch>
        </p:blipFill>
        <p:spPr>
          <a:xfrm>
            <a:off x="334575" y="2274100"/>
            <a:ext cx="5355424" cy="343750"/>
          </a:xfrm>
          <a:prstGeom prst="rect">
            <a:avLst/>
          </a:prstGeom>
          <a:noFill/>
          <a:ln>
            <a:noFill/>
          </a:ln>
        </p:spPr>
      </p:pic>
      <p:pic>
        <p:nvPicPr>
          <p:cNvPr id="215" name="Google Shape;215;p25"/>
          <p:cNvPicPr preferRelativeResize="0"/>
          <p:nvPr/>
        </p:nvPicPr>
        <p:blipFill>
          <a:blip r:embed="rId4">
            <a:alphaModFix/>
          </a:blip>
          <a:stretch>
            <a:fillRect/>
          </a:stretch>
        </p:blipFill>
        <p:spPr>
          <a:xfrm>
            <a:off x="334575" y="2894325"/>
            <a:ext cx="5715000" cy="44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294075" y="331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project limitations</a:t>
            </a:r>
            <a:endParaRPr/>
          </a:p>
        </p:txBody>
      </p:sp>
      <p:sp>
        <p:nvSpPr>
          <p:cNvPr id="221" name="Google Shape;221;p26"/>
          <p:cNvSpPr txBox="1">
            <a:spLocks noGrp="1"/>
          </p:cNvSpPr>
          <p:nvPr>
            <p:ph type="body" idx="1"/>
          </p:nvPr>
        </p:nvSpPr>
        <p:spPr>
          <a:xfrm>
            <a:off x="294075" y="1047750"/>
            <a:ext cx="8653500" cy="38922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400"/>
              <a:t>This is basically used for the number of projects a user can have at any point of time.</a:t>
            </a:r>
            <a:endParaRPr sz="1400"/>
          </a:p>
          <a:p>
            <a:pPr marL="457200" lvl="0" indent="-317500" algn="l" rtl="0">
              <a:lnSpc>
                <a:spcPct val="115000"/>
              </a:lnSpc>
              <a:spcBef>
                <a:spcPts val="0"/>
              </a:spcBef>
              <a:spcAft>
                <a:spcPts val="0"/>
              </a:spcAft>
              <a:buSzPts val="1400"/>
              <a:buChar char="●"/>
            </a:pPr>
            <a:r>
              <a:rPr lang="en" sz="1400"/>
              <a:t>They are basically done by defining the user levels in categories of bronze, silver, and gold.</a:t>
            </a:r>
            <a:endParaRPr sz="1400"/>
          </a:p>
          <a:p>
            <a:pPr marL="457200" lvl="0" indent="-317500" algn="l" rtl="0">
              <a:lnSpc>
                <a:spcPct val="115000"/>
              </a:lnSpc>
              <a:spcBef>
                <a:spcPts val="0"/>
              </a:spcBef>
              <a:spcAft>
                <a:spcPts val="0"/>
              </a:spcAft>
              <a:buSzPts val="1400"/>
              <a:buChar char="●"/>
            </a:pPr>
            <a:r>
              <a:rPr lang="en" sz="1400"/>
              <a:t>We need to first define an object which holds the value of how many projects a bronze, silver, and gold category can have.</a:t>
            </a:r>
            <a:endParaRPr sz="1400"/>
          </a:p>
          <a:p>
            <a:pPr marL="457200" lvl="0" indent="-317500" algn="l" rtl="0">
              <a:lnSpc>
                <a:spcPct val="115000"/>
              </a:lnSpc>
              <a:spcBef>
                <a:spcPts val="0"/>
              </a:spcBef>
              <a:spcAft>
                <a:spcPts val="0"/>
              </a:spcAft>
              <a:buSzPts val="1400"/>
              <a:buChar char="●"/>
            </a:pPr>
            <a:r>
              <a:rPr lang="en" sz="1400" b="1"/>
              <a:t>Assigning a user to a particular level.</a:t>
            </a:r>
            <a:endParaRPr sz="1400" b="1"/>
          </a:p>
          <a:p>
            <a:pPr marL="457200" lvl="0" indent="0" algn="l" rtl="0">
              <a:lnSpc>
                <a:spcPct val="115000"/>
              </a:lnSpc>
              <a:spcBef>
                <a:spcPts val="1200"/>
              </a:spcBef>
              <a:spcAft>
                <a:spcPts val="0"/>
              </a:spcAft>
              <a:buNone/>
            </a:pPr>
            <a:endParaRPr sz="1400" b="1"/>
          </a:p>
          <a:p>
            <a:pPr marL="457200" lvl="0" indent="-311150" algn="l" rtl="0">
              <a:lnSpc>
                <a:spcPct val="115000"/>
              </a:lnSpc>
              <a:spcBef>
                <a:spcPts val="1200"/>
              </a:spcBef>
              <a:spcAft>
                <a:spcPts val="0"/>
              </a:spcAft>
              <a:buSzPts val="1300"/>
              <a:buChar char="●"/>
            </a:pPr>
            <a:r>
              <a:rPr lang="en" sz="1400" b="1"/>
              <a:t>Adding roles to a user.</a:t>
            </a:r>
            <a:endParaRPr sz="1400" b="1"/>
          </a:p>
          <a:p>
            <a:pPr marL="457200" lvl="0" indent="0" algn="l" rtl="0">
              <a:lnSpc>
                <a:spcPct val="115000"/>
              </a:lnSpc>
              <a:spcBef>
                <a:spcPts val="1200"/>
              </a:spcBef>
              <a:spcAft>
                <a:spcPts val="0"/>
              </a:spcAft>
              <a:buNone/>
            </a:pPr>
            <a:endParaRPr sz="1400" b="1"/>
          </a:p>
          <a:p>
            <a:pPr marL="457200" lvl="0" indent="-317500" algn="l" rtl="0">
              <a:lnSpc>
                <a:spcPct val="95000"/>
              </a:lnSpc>
              <a:spcBef>
                <a:spcPts val="1200"/>
              </a:spcBef>
              <a:spcAft>
                <a:spcPts val="0"/>
              </a:spcAft>
              <a:buSzPts val="1400"/>
              <a:buChar char="●"/>
            </a:pPr>
            <a:r>
              <a:rPr lang="en" sz="1400" b="1"/>
              <a:t>Adding a cluster role to a user.</a:t>
            </a:r>
            <a:endParaRPr sz="1400" b="1"/>
          </a:p>
          <a:p>
            <a:pPr marL="457200" lvl="0" indent="0" algn="l" rtl="0">
              <a:lnSpc>
                <a:spcPct val="95000"/>
              </a:lnSpc>
              <a:spcBef>
                <a:spcPts val="1200"/>
              </a:spcBef>
              <a:spcAft>
                <a:spcPts val="1200"/>
              </a:spcAft>
              <a:buNone/>
            </a:pPr>
            <a:endParaRPr sz="1400" b="1"/>
          </a:p>
        </p:txBody>
      </p:sp>
      <p:pic>
        <p:nvPicPr>
          <p:cNvPr id="222" name="Google Shape;222;p26"/>
          <p:cNvPicPr preferRelativeResize="0"/>
          <p:nvPr/>
        </p:nvPicPr>
        <p:blipFill>
          <a:blip r:embed="rId3">
            <a:alphaModFix/>
          </a:blip>
          <a:stretch>
            <a:fillRect/>
          </a:stretch>
        </p:blipFill>
        <p:spPr>
          <a:xfrm>
            <a:off x="862025" y="2381250"/>
            <a:ext cx="5762625" cy="381000"/>
          </a:xfrm>
          <a:prstGeom prst="rect">
            <a:avLst/>
          </a:prstGeom>
          <a:noFill/>
          <a:ln>
            <a:noFill/>
          </a:ln>
        </p:spPr>
      </p:pic>
      <p:pic>
        <p:nvPicPr>
          <p:cNvPr id="223" name="Google Shape;223;p26"/>
          <p:cNvPicPr preferRelativeResize="0"/>
          <p:nvPr/>
        </p:nvPicPr>
        <p:blipFill>
          <a:blip r:embed="rId4">
            <a:alphaModFix/>
          </a:blip>
          <a:stretch>
            <a:fillRect/>
          </a:stretch>
        </p:blipFill>
        <p:spPr>
          <a:xfrm>
            <a:off x="876313" y="3252788"/>
            <a:ext cx="5734050" cy="352425"/>
          </a:xfrm>
          <a:prstGeom prst="rect">
            <a:avLst/>
          </a:prstGeom>
          <a:noFill/>
          <a:ln>
            <a:noFill/>
          </a:ln>
        </p:spPr>
      </p:pic>
      <p:pic>
        <p:nvPicPr>
          <p:cNvPr id="224" name="Google Shape;224;p26"/>
          <p:cNvPicPr preferRelativeResize="0"/>
          <p:nvPr/>
        </p:nvPicPr>
        <p:blipFill>
          <a:blip r:embed="rId5">
            <a:alphaModFix/>
          </a:blip>
          <a:stretch>
            <a:fillRect/>
          </a:stretch>
        </p:blipFill>
        <p:spPr>
          <a:xfrm>
            <a:off x="862025" y="4095775"/>
            <a:ext cx="5734050" cy="49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body" idx="1"/>
          </p:nvPr>
        </p:nvSpPr>
        <p:spPr>
          <a:xfrm>
            <a:off x="364325" y="460775"/>
            <a:ext cx="7960500" cy="442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Adding a cluster role to a group.</a:t>
            </a:r>
            <a:endParaRPr sz="1500" b="1"/>
          </a:p>
          <a:p>
            <a:pPr marL="0" lvl="0" indent="0" algn="l" rtl="0">
              <a:spcBef>
                <a:spcPts val="1200"/>
              </a:spcBef>
              <a:spcAft>
                <a:spcPts val="0"/>
              </a:spcAft>
              <a:buNone/>
            </a:pPr>
            <a:endParaRPr sz="1500" b="1"/>
          </a:p>
          <a:p>
            <a:pPr marL="0" lvl="0" indent="0" algn="l" rtl="0">
              <a:spcBef>
                <a:spcPts val="1200"/>
              </a:spcBef>
              <a:spcAft>
                <a:spcPts val="0"/>
              </a:spcAft>
              <a:buNone/>
            </a:pPr>
            <a:r>
              <a:rPr lang="en" sz="1500" b="1"/>
              <a:t>User for cluster administration</a:t>
            </a:r>
            <a:endParaRPr sz="1500" b="1"/>
          </a:p>
          <a:p>
            <a:pPr marL="457200" lvl="0" indent="-323850" algn="l" rtl="0">
              <a:spcBef>
                <a:spcPts val="1200"/>
              </a:spcBef>
              <a:spcAft>
                <a:spcPts val="0"/>
              </a:spcAft>
              <a:buSzPts val="1500"/>
              <a:buChar char="●"/>
            </a:pPr>
            <a:r>
              <a:rPr lang="en" sz="1500"/>
              <a:t>This is one of the most powerful roles where the user has the capability to manage a complete cluster starting from creation till deletion of a cluster.</a:t>
            </a:r>
            <a:endParaRPr sz="1500"/>
          </a:p>
          <a:p>
            <a:pPr marL="45720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en" sz="1500" b="1"/>
              <a:t>User with ultimate power</a:t>
            </a:r>
            <a:endParaRPr sz="1500" b="1"/>
          </a:p>
          <a:p>
            <a:pPr marL="0" lvl="0" indent="0" algn="l" rtl="0">
              <a:spcBef>
                <a:spcPts val="1200"/>
              </a:spcBef>
              <a:spcAft>
                <a:spcPts val="1200"/>
              </a:spcAft>
              <a:buNone/>
            </a:pPr>
            <a:endParaRPr sz="1500" b="1"/>
          </a:p>
        </p:txBody>
      </p:sp>
      <p:pic>
        <p:nvPicPr>
          <p:cNvPr id="230" name="Google Shape;230;p27"/>
          <p:cNvPicPr preferRelativeResize="0"/>
          <p:nvPr/>
        </p:nvPicPr>
        <p:blipFill>
          <a:blip r:embed="rId3">
            <a:alphaModFix/>
          </a:blip>
          <a:stretch>
            <a:fillRect/>
          </a:stretch>
        </p:blipFill>
        <p:spPr>
          <a:xfrm>
            <a:off x="466750" y="750100"/>
            <a:ext cx="5724525" cy="653650"/>
          </a:xfrm>
          <a:prstGeom prst="rect">
            <a:avLst/>
          </a:prstGeom>
          <a:noFill/>
          <a:ln>
            <a:noFill/>
          </a:ln>
        </p:spPr>
      </p:pic>
      <p:pic>
        <p:nvPicPr>
          <p:cNvPr id="231" name="Google Shape;231;p27"/>
          <p:cNvPicPr preferRelativeResize="0"/>
          <p:nvPr/>
        </p:nvPicPr>
        <p:blipFill>
          <a:blip r:embed="rId4">
            <a:alphaModFix/>
          </a:blip>
          <a:stretch>
            <a:fillRect/>
          </a:stretch>
        </p:blipFill>
        <p:spPr>
          <a:xfrm>
            <a:off x="975125" y="2400299"/>
            <a:ext cx="5539975" cy="696525"/>
          </a:xfrm>
          <a:prstGeom prst="rect">
            <a:avLst/>
          </a:prstGeom>
          <a:noFill/>
          <a:ln>
            <a:noFill/>
          </a:ln>
        </p:spPr>
      </p:pic>
      <p:pic>
        <p:nvPicPr>
          <p:cNvPr id="232" name="Google Shape;232;p27"/>
          <p:cNvPicPr preferRelativeResize="0"/>
          <p:nvPr/>
        </p:nvPicPr>
        <p:blipFill>
          <a:blip r:embed="rId5">
            <a:alphaModFix/>
          </a:blip>
          <a:stretch>
            <a:fillRect/>
          </a:stretch>
        </p:blipFill>
        <p:spPr>
          <a:xfrm>
            <a:off x="466750" y="3627875"/>
            <a:ext cx="5876925" cy="76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819150" y="493775"/>
            <a:ext cx="7505700" cy="83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OpenShift –Docker and Kubernetes</a:t>
            </a:r>
            <a:endParaRPr/>
          </a:p>
        </p:txBody>
      </p:sp>
      <p:sp>
        <p:nvSpPr>
          <p:cNvPr id="238" name="Google Shape;238;p28"/>
          <p:cNvSpPr txBox="1">
            <a:spLocks noGrp="1"/>
          </p:cNvSpPr>
          <p:nvPr>
            <p:ph type="body" idx="1"/>
          </p:nvPr>
        </p:nvSpPr>
        <p:spPr>
          <a:xfrm>
            <a:off x="689225" y="1244725"/>
            <a:ext cx="7756500" cy="354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OpenShift is built on top of Docker and Kubernetes.. The main function of Kubernetes is to control OpenShift cluster and deployment flow using a different kind of configuration file. As in Kubernetes, we use kubctl in the same way we use OC command line utility to build and deploy containers on cluster nodes.</a:t>
            </a:r>
            <a:endParaRPr sz="1400"/>
          </a:p>
          <a:p>
            <a:pPr marL="0" lvl="0" indent="0" algn="l" rtl="0">
              <a:spcBef>
                <a:spcPts val="1200"/>
              </a:spcBef>
              <a:spcAft>
                <a:spcPts val="0"/>
              </a:spcAft>
              <a:buNone/>
            </a:pPr>
            <a:r>
              <a:rPr lang="en" sz="1400" b="1"/>
              <a:t>different kinds of config files</a:t>
            </a:r>
            <a:r>
              <a:rPr lang="en" sz="1400"/>
              <a:t> used for creation of different kind of objects in the cluster.</a:t>
            </a:r>
            <a:endParaRPr sz="1400"/>
          </a:p>
          <a:p>
            <a:pPr marL="457200" lvl="0" indent="-317500" algn="l" rtl="0">
              <a:spcBef>
                <a:spcPts val="1200"/>
              </a:spcBef>
              <a:spcAft>
                <a:spcPts val="0"/>
              </a:spcAft>
              <a:buSzPts val="1400"/>
              <a:buChar char="●"/>
            </a:pPr>
            <a:r>
              <a:rPr lang="en" sz="1400"/>
              <a:t>Images</a:t>
            </a:r>
            <a:endParaRPr sz="1400"/>
          </a:p>
          <a:p>
            <a:pPr marL="457200" lvl="0" indent="-317500" algn="l" rtl="0">
              <a:spcBef>
                <a:spcPts val="0"/>
              </a:spcBef>
              <a:spcAft>
                <a:spcPts val="0"/>
              </a:spcAft>
              <a:buSzPts val="1400"/>
              <a:buChar char="●"/>
            </a:pPr>
            <a:r>
              <a:rPr lang="en" sz="1400"/>
              <a:t>POD</a:t>
            </a:r>
            <a:endParaRPr sz="1400"/>
          </a:p>
          <a:p>
            <a:pPr marL="457200" lvl="0" indent="-317500" algn="l" rtl="0">
              <a:spcBef>
                <a:spcPts val="0"/>
              </a:spcBef>
              <a:spcAft>
                <a:spcPts val="0"/>
              </a:spcAft>
              <a:buSzPts val="1400"/>
              <a:buChar char="●"/>
            </a:pPr>
            <a:r>
              <a:rPr lang="en" sz="1400"/>
              <a:t>Service</a:t>
            </a:r>
            <a:endParaRPr sz="1400"/>
          </a:p>
          <a:p>
            <a:pPr marL="457200" lvl="0" indent="-317500" algn="l" rtl="0">
              <a:spcBef>
                <a:spcPts val="0"/>
              </a:spcBef>
              <a:spcAft>
                <a:spcPts val="0"/>
              </a:spcAft>
              <a:buSzPts val="1400"/>
              <a:buChar char="●"/>
            </a:pPr>
            <a:r>
              <a:rPr lang="en" sz="1400"/>
              <a:t>Replication Controller</a:t>
            </a:r>
            <a:endParaRPr sz="1400"/>
          </a:p>
          <a:p>
            <a:pPr marL="457200" lvl="0" indent="-317500" algn="l" rtl="0">
              <a:spcBef>
                <a:spcPts val="0"/>
              </a:spcBef>
              <a:spcAft>
                <a:spcPts val="0"/>
              </a:spcAft>
              <a:buSzPts val="1400"/>
              <a:buChar char="●"/>
            </a:pPr>
            <a:r>
              <a:rPr lang="en" sz="1400"/>
              <a:t>Replica set</a:t>
            </a:r>
            <a:endParaRPr sz="1400"/>
          </a:p>
          <a:p>
            <a:pPr marL="457200" lvl="0" indent="-317500" algn="l" rtl="0">
              <a:spcBef>
                <a:spcPts val="0"/>
              </a:spcBef>
              <a:spcAft>
                <a:spcPts val="0"/>
              </a:spcAft>
              <a:buSzPts val="1400"/>
              <a:buChar char="●"/>
            </a:pPr>
            <a:r>
              <a:rPr lang="en" sz="1400"/>
              <a:t>Deployment</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body" idx="1"/>
          </p:nvPr>
        </p:nvSpPr>
        <p:spPr>
          <a:xfrm>
            <a:off x="631700" y="216325"/>
            <a:ext cx="7505700" cy="392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Images</a:t>
            </a:r>
            <a:endParaRPr b="1"/>
          </a:p>
          <a:p>
            <a:pPr marL="457200" lvl="0" indent="-311150" algn="l" rtl="0">
              <a:spcBef>
                <a:spcPts val="1200"/>
              </a:spcBef>
              <a:spcAft>
                <a:spcPts val="0"/>
              </a:spcAft>
              <a:buSzPts val="1300"/>
              <a:buChar char="●"/>
            </a:pPr>
            <a:r>
              <a:rPr lang="en"/>
              <a:t>Kubernetes (Docker) images are the key building blocks of Containerized Infrastructure. As of now, Kubernetes only support Docker images.</a:t>
            </a:r>
            <a:endParaRPr/>
          </a:p>
          <a:p>
            <a:pPr marL="457200" lvl="0" indent="-311150" algn="l" rtl="0">
              <a:spcBef>
                <a:spcPts val="0"/>
              </a:spcBef>
              <a:spcAft>
                <a:spcPts val="0"/>
              </a:spcAft>
              <a:buSzPts val="1300"/>
              <a:buChar char="●"/>
            </a:pPr>
            <a:r>
              <a:rPr lang="en"/>
              <a:t> Each container in a pod has its Docker image running inside it.</a:t>
            </a:r>
            <a:endParaRPr/>
          </a:p>
          <a:p>
            <a:pPr marL="0" lvl="0" indent="0" algn="l" rtl="0">
              <a:spcBef>
                <a:spcPts val="1200"/>
              </a:spcBef>
              <a:spcAft>
                <a:spcPts val="0"/>
              </a:spcAft>
              <a:buNone/>
            </a:pPr>
            <a:r>
              <a:rPr lang="en" b="1"/>
              <a:t>POD</a:t>
            </a:r>
            <a:endParaRPr b="1"/>
          </a:p>
          <a:p>
            <a:pPr marL="457200" lvl="0" indent="-311150" algn="l" rtl="0">
              <a:spcBef>
                <a:spcPts val="1200"/>
              </a:spcBef>
              <a:spcAft>
                <a:spcPts val="0"/>
              </a:spcAft>
              <a:buSzPts val="1300"/>
              <a:buChar char="●"/>
            </a:pPr>
            <a:r>
              <a:rPr lang="en"/>
              <a:t>A pod is collection of containers and its storage inside a node of a Kubernetes cluster. It is possible to create a pod with multiple containers inside it. Following is an example of keeping a database container and web interface container in the same pod.</a:t>
            </a:r>
            <a:endParaRPr/>
          </a:p>
        </p:txBody>
      </p:sp>
      <p:pic>
        <p:nvPicPr>
          <p:cNvPr id="244" name="Google Shape;244;p29"/>
          <p:cNvPicPr preferRelativeResize="0"/>
          <p:nvPr/>
        </p:nvPicPr>
        <p:blipFill>
          <a:blip r:embed="rId3">
            <a:alphaModFix/>
          </a:blip>
          <a:stretch>
            <a:fillRect/>
          </a:stretch>
        </p:blipFill>
        <p:spPr>
          <a:xfrm>
            <a:off x="2380275" y="2640050"/>
            <a:ext cx="3374150" cy="223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body" idx="1"/>
          </p:nvPr>
        </p:nvSpPr>
        <p:spPr>
          <a:xfrm>
            <a:off x="819150" y="390900"/>
            <a:ext cx="7505700" cy="44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Service</a:t>
            </a:r>
            <a:endParaRPr sz="1400" b="1"/>
          </a:p>
          <a:p>
            <a:pPr marL="457200" lvl="0" indent="-317500" algn="l" rtl="0">
              <a:spcBef>
                <a:spcPts val="1200"/>
              </a:spcBef>
              <a:spcAft>
                <a:spcPts val="0"/>
              </a:spcAft>
              <a:buSzPts val="1400"/>
              <a:buChar char="●"/>
            </a:pPr>
            <a:r>
              <a:rPr lang="en" sz="1400"/>
              <a:t>A service can be defined as a logical set of pods. It can be defined as an abstraction on top of the pod that provides a single IP address and DNS name by which pods can be accessed. </a:t>
            </a:r>
            <a:endParaRPr sz="1400"/>
          </a:p>
          <a:p>
            <a:pPr marL="457200" lvl="0" indent="-317500" algn="l" rtl="0">
              <a:spcBef>
                <a:spcPts val="0"/>
              </a:spcBef>
              <a:spcAft>
                <a:spcPts val="0"/>
              </a:spcAft>
              <a:buSzPts val="1400"/>
              <a:buChar char="●"/>
            </a:pPr>
            <a:r>
              <a:rPr lang="en" sz="1400"/>
              <a:t>With Service, it is very easy to manage load balancing configuration. It helps PODs to scale very easily.</a:t>
            </a:r>
            <a:endParaRPr sz="1400"/>
          </a:p>
          <a:p>
            <a:pPr marL="0" lvl="0" indent="0" algn="l" rtl="0">
              <a:spcBef>
                <a:spcPts val="1200"/>
              </a:spcBef>
              <a:spcAft>
                <a:spcPts val="0"/>
              </a:spcAft>
              <a:buNone/>
            </a:pPr>
            <a:r>
              <a:rPr lang="en" sz="1400" b="1"/>
              <a:t>Replication Controller</a:t>
            </a:r>
            <a:endParaRPr sz="1400" b="1"/>
          </a:p>
          <a:p>
            <a:pPr marL="457200" lvl="0" indent="-317500" algn="l" rtl="0">
              <a:spcBef>
                <a:spcPts val="1200"/>
              </a:spcBef>
              <a:spcAft>
                <a:spcPts val="0"/>
              </a:spcAft>
              <a:buSzPts val="1400"/>
              <a:buChar char="●"/>
            </a:pPr>
            <a:r>
              <a:rPr lang="en" sz="1400"/>
              <a:t>Replication Controller is one of the key features of Kubernetes, which is responsible for managing the pod lifecycle. </a:t>
            </a:r>
            <a:endParaRPr sz="1400"/>
          </a:p>
          <a:p>
            <a:pPr marL="457200" lvl="0" indent="-317500" algn="l" rtl="0">
              <a:spcBef>
                <a:spcPts val="0"/>
              </a:spcBef>
              <a:spcAft>
                <a:spcPts val="0"/>
              </a:spcAft>
              <a:buSzPts val="1400"/>
              <a:buChar char="●"/>
            </a:pPr>
            <a:r>
              <a:rPr lang="en" sz="1400"/>
              <a:t>It is responsible for making sure that specified numbers of pod replicas are running at any point of time.</a:t>
            </a:r>
            <a:endParaRPr sz="1400"/>
          </a:p>
          <a:p>
            <a:pPr marL="0" lvl="0" indent="0" algn="l" rtl="0">
              <a:spcBef>
                <a:spcPts val="1200"/>
              </a:spcBef>
              <a:spcAft>
                <a:spcPts val="0"/>
              </a:spcAft>
              <a:buNone/>
            </a:pPr>
            <a:r>
              <a:rPr lang="en" sz="1400" b="1"/>
              <a:t>Replica Set</a:t>
            </a:r>
            <a:endParaRPr sz="1400" b="1"/>
          </a:p>
          <a:p>
            <a:pPr marL="457200" lvl="0" indent="-317500" algn="l" rtl="0">
              <a:spcBef>
                <a:spcPts val="1200"/>
              </a:spcBef>
              <a:spcAft>
                <a:spcPts val="0"/>
              </a:spcAft>
              <a:buSzPts val="1400"/>
              <a:buChar char="●"/>
            </a:pPr>
            <a:r>
              <a:rPr lang="en" sz="1400"/>
              <a:t>The replica set ensures how many replica of pod should be running. </a:t>
            </a:r>
            <a:endParaRPr sz="1400"/>
          </a:p>
          <a:p>
            <a:pPr marL="457200" lvl="0" indent="-317500" algn="l" rtl="0">
              <a:spcBef>
                <a:spcPts val="0"/>
              </a:spcBef>
              <a:spcAft>
                <a:spcPts val="0"/>
              </a:spcAft>
              <a:buSzPts val="1400"/>
              <a:buChar char="●"/>
            </a:pPr>
            <a:r>
              <a:rPr lang="en" sz="1400"/>
              <a:t>It can be considered as a replacement of the replication controller.</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body" idx="1"/>
          </p:nvPr>
        </p:nvSpPr>
        <p:spPr>
          <a:xfrm>
            <a:off x="819150" y="380625"/>
            <a:ext cx="7505700" cy="40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Deployment</a:t>
            </a:r>
            <a:endParaRPr sz="1400" b="1"/>
          </a:p>
          <a:p>
            <a:pPr marL="457200" lvl="0" indent="-317500" algn="l" rtl="0">
              <a:spcBef>
                <a:spcPts val="1200"/>
              </a:spcBef>
              <a:spcAft>
                <a:spcPts val="0"/>
              </a:spcAft>
              <a:buSzPts val="1400"/>
              <a:buChar char="●"/>
            </a:pPr>
            <a:r>
              <a:rPr lang="en" sz="1400"/>
              <a:t>Deployments are upgraded and higher versions of the replication controller. They manage the deployment of replica sets, which is also an upgraded version of the replication Controller.</a:t>
            </a:r>
            <a:endParaRPr sz="1400"/>
          </a:p>
          <a:p>
            <a:pPr marL="457200" lvl="0" indent="-317500" algn="l" rtl="0">
              <a:spcBef>
                <a:spcPts val="0"/>
              </a:spcBef>
              <a:spcAft>
                <a:spcPts val="0"/>
              </a:spcAft>
              <a:buSzPts val="1400"/>
              <a:buChar char="●"/>
            </a:pPr>
            <a:r>
              <a:rPr lang="en" sz="1400"/>
              <a:t> They have the capability to update the replica set and they are also capable of rolling back to the previous version.</a:t>
            </a:r>
            <a:endParaRPr sz="1400"/>
          </a:p>
          <a:p>
            <a:pPr marL="0" lvl="0" indent="0" algn="l" rtl="0">
              <a:spcBef>
                <a:spcPts val="1200"/>
              </a:spcBef>
              <a:spcAft>
                <a:spcPts val="0"/>
              </a:spcAft>
              <a:buNone/>
            </a:pPr>
            <a:r>
              <a:rPr lang="en" sz="1400"/>
              <a:t>All config files can be used to create their respective Kubernetes objects.</a:t>
            </a:r>
            <a:endParaRPr sz="1400"/>
          </a:p>
          <a:p>
            <a:pPr marL="457200" lvl="0" indent="-317500" algn="l" rtl="0">
              <a:spcBef>
                <a:spcPts val="1200"/>
              </a:spcBef>
              <a:spcAft>
                <a:spcPts val="0"/>
              </a:spcAft>
              <a:buClr>
                <a:schemeClr val="accent6"/>
              </a:buClr>
              <a:buSzPts val="1400"/>
              <a:buChar char="●"/>
            </a:pPr>
            <a:r>
              <a:rPr lang="en" sz="1400">
                <a:solidFill>
                  <a:schemeClr val="accent6"/>
                </a:solidFill>
              </a:rPr>
              <a:t>$ Kubectl create –f &lt;file name&gt;.yaml</a:t>
            </a:r>
            <a:endParaRPr sz="1400">
              <a:solidFill>
                <a:schemeClr val="accent6"/>
              </a:solidFill>
            </a:endParaRPr>
          </a:p>
          <a:p>
            <a:pPr marL="0" lvl="0" indent="0" algn="l" rtl="0">
              <a:spcBef>
                <a:spcPts val="1200"/>
              </a:spcBef>
              <a:spcAft>
                <a:spcPts val="0"/>
              </a:spcAft>
              <a:buNone/>
            </a:pPr>
            <a:r>
              <a:rPr lang="en" sz="1400"/>
              <a:t>Following commands can be used to know the details and description of the Kubernetes objects.</a:t>
            </a:r>
            <a:endParaRPr sz="1400"/>
          </a:p>
          <a:p>
            <a:pPr marL="0" lvl="0" indent="0" algn="l" rtl="0">
              <a:spcBef>
                <a:spcPts val="1200"/>
              </a:spcBef>
              <a:spcAft>
                <a:spcPts val="0"/>
              </a:spcAft>
              <a:buNone/>
            </a:pPr>
            <a:r>
              <a:rPr lang="en" sz="1400"/>
              <a:t>For </a:t>
            </a:r>
            <a:r>
              <a:rPr lang="en" sz="1400" b="1"/>
              <a:t>POD</a:t>
            </a:r>
            <a:endParaRPr sz="1400" b="1"/>
          </a:p>
          <a:p>
            <a:pPr marL="457200" lvl="0" indent="-317500" algn="l" rtl="0">
              <a:spcBef>
                <a:spcPts val="1200"/>
              </a:spcBef>
              <a:spcAft>
                <a:spcPts val="0"/>
              </a:spcAft>
              <a:buClr>
                <a:schemeClr val="accent6"/>
              </a:buClr>
              <a:buSzPts val="1400"/>
              <a:buChar char="●"/>
            </a:pPr>
            <a:r>
              <a:rPr lang="en" sz="1400">
                <a:solidFill>
                  <a:schemeClr val="accent6"/>
                </a:solidFill>
              </a:rPr>
              <a:t>$ Kubectl get pod &lt;pod name&gt;</a:t>
            </a:r>
            <a:endParaRPr sz="1400">
              <a:solidFill>
                <a:schemeClr val="accent6"/>
              </a:solidFill>
            </a:endParaRPr>
          </a:p>
          <a:p>
            <a:pPr marL="457200" lvl="0" indent="-317500" algn="l" rtl="0">
              <a:spcBef>
                <a:spcPts val="0"/>
              </a:spcBef>
              <a:spcAft>
                <a:spcPts val="0"/>
              </a:spcAft>
              <a:buClr>
                <a:schemeClr val="accent6"/>
              </a:buClr>
              <a:buSzPts val="1400"/>
              <a:buChar char="●"/>
            </a:pPr>
            <a:r>
              <a:rPr lang="en" sz="1400">
                <a:solidFill>
                  <a:schemeClr val="accent6"/>
                </a:solidFill>
              </a:rPr>
              <a:t>$ kubectl delete pod &lt;pod name&gt;</a:t>
            </a:r>
            <a:endParaRPr sz="1400">
              <a:solidFill>
                <a:schemeClr val="accent6"/>
              </a:solidFill>
            </a:endParaRPr>
          </a:p>
          <a:p>
            <a:pPr marL="457200" lvl="0" indent="-317500" algn="l" rtl="0">
              <a:spcBef>
                <a:spcPts val="0"/>
              </a:spcBef>
              <a:spcAft>
                <a:spcPts val="0"/>
              </a:spcAft>
              <a:buClr>
                <a:schemeClr val="accent6"/>
              </a:buClr>
              <a:buSzPts val="1400"/>
              <a:buChar char="●"/>
            </a:pPr>
            <a:r>
              <a:rPr lang="en" sz="1400">
                <a:solidFill>
                  <a:schemeClr val="accent6"/>
                </a:solidFill>
              </a:rPr>
              <a:t>$ kubectl describe pod &lt;pod name&gt;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2081575" y="201050"/>
            <a:ext cx="7505700" cy="59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OpenShift – Application Scaling</a:t>
            </a:r>
            <a:endParaRPr sz="2400"/>
          </a:p>
        </p:txBody>
      </p:sp>
      <p:sp>
        <p:nvSpPr>
          <p:cNvPr id="136" name="Google Shape;136;p14"/>
          <p:cNvSpPr txBox="1">
            <a:spLocks noGrp="1"/>
          </p:cNvSpPr>
          <p:nvPr>
            <p:ph type="body" idx="1"/>
          </p:nvPr>
        </p:nvSpPr>
        <p:spPr>
          <a:xfrm>
            <a:off x="220800" y="792350"/>
            <a:ext cx="8702400" cy="40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Autoscaling is a feature in OpenShift where the applications deployed can scale and sink as and when required as per certain specifications. In OpenShift application, autoscaling is also known as pod autoscaling. There are two types of application scaling as follows.</a:t>
            </a:r>
            <a:endParaRPr sz="1500"/>
          </a:p>
          <a:p>
            <a:pPr marL="0" lvl="0" indent="0" algn="l" rtl="0">
              <a:spcBef>
                <a:spcPts val="1200"/>
              </a:spcBef>
              <a:spcAft>
                <a:spcPts val="0"/>
              </a:spcAft>
              <a:buNone/>
            </a:pPr>
            <a:r>
              <a:rPr lang="en" sz="1500" b="1"/>
              <a:t>Vertical Scaling</a:t>
            </a:r>
            <a:endParaRPr sz="1500" b="1"/>
          </a:p>
          <a:p>
            <a:pPr marL="0" lvl="0" indent="0" algn="l" rtl="0">
              <a:spcBef>
                <a:spcPts val="1200"/>
              </a:spcBef>
              <a:spcAft>
                <a:spcPts val="0"/>
              </a:spcAft>
              <a:buNone/>
            </a:pPr>
            <a:r>
              <a:rPr lang="en" sz="1500"/>
              <a:t>Vertical scaling is all about adding more and more power to a single machine which means adding more CPU and hard disk. The is an old method of OpenShift which is now not supported by OpenShift releases.</a:t>
            </a:r>
            <a:endParaRPr sz="1500"/>
          </a:p>
          <a:p>
            <a:pPr marL="0" lvl="0" indent="0" algn="l" rtl="0">
              <a:spcBef>
                <a:spcPts val="1200"/>
              </a:spcBef>
              <a:spcAft>
                <a:spcPts val="0"/>
              </a:spcAft>
              <a:buNone/>
            </a:pPr>
            <a:r>
              <a:rPr lang="en" sz="1500" b="1"/>
              <a:t>Horizontal Scaling</a:t>
            </a:r>
            <a:endParaRPr sz="1500" b="1"/>
          </a:p>
          <a:p>
            <a:pPr marL="0" lvl="0" indent="0" algn="l" rtl="0">
              <a:spcBef>
                <a:spcPts val="1200"/>
              </a:spcBef>
              <a:spcAft>
                <a:spcPts val="0"/>
              </a:spcAft>
              <a:buNone/>
            </a:pPr>
            <a:r>
              <a:rPr lang="en" sz="1500"/>
              <a:t>This type of scaling is useful when there is a need of handling more request by increasing the number of machines.</a:t>
            </a:r>
            <a:endParaRPr sz="1500"/>
          </a:p>
          <a:p>
            <a:pPr marL="0" lvl="0" indent="0" algn="l" rtl="0">
              <a:spcBef>
                <a:spcPts val="1200"/>
              </a:spcBef>
              <a:spcAft>
                <a:spcPts val="0"/>
              </a:spcAft>
              <a:buNone/>
            </a:pPr>
            <a:r>
              <a:rPr lang="en" sz="1500"/>
              <a:t>In OpenShift, thee are two methods to enable the scaling feature.</a:t>
            </a:r>
            <a:endParaRPr sz="1500"/>
          </a:p>
          <a:p>
            <a:pPr marL="457200" lvl="0" indent="-323850" algn="l" rtl="0">
              <a:spcBef>
                <a:spcPts val="1200"/>
              </a:spcBef>
              <a:spcAft>
                <a:spcPts val="0"/>
              </a:spcAft>
              <a:buSzPts val="1500"/>
              <a:buChar char="●"/>
            </a:pPr>
            <a:r>
              <a:rPr lang="en" sz="1500"/>
              <a:t>Using the deployment configuration file</a:t>
            </a:r>
            <a:endParaRPr sz="1500"/>
          </a:p>
          <a:p>
            <a:pPr marL="457200" lvl="0" indent="-323850" algn="l" rtl="0">
              <a:spcBef>
                <a:spcPts val="0"/>
              </a:spcBef>
              <a:spcAft>
                <a:spcPts val="0"/>
              </a:spcAft>
              <a:buSzPts val="1500"/>
              <a:buChar char="●"/>
            </a:pPr>
            <a:r>
              <a:rPr lang="en" sz="1500"/>
              <a:t>While running the image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body" idx="1"/>
          </p:nvPr>
        </p:nvSpPr>
        <p:spPr>
          <a:xfrm>
            <a:off x="747150" y="524650"/>
            <a:ext cx="7505700" cy="41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For </a:t>
            </a:r>
            <a:r>
              <a:rPr lang="en" sz="1700" b="1"/>
              <a:t>Replication Controller</a:t>
            </a:r>
            <a:endParaRPr sz="1700" b="1"/>
          </a:p>
          <a:p>
            <a:pPr marL="457200" lvl="0" indent="-336550" algn="l" rtl="0">
              <a:spcBef>
                <a:spcPts val="1200"/>
              </a:spcBef>
              <a:spcAft>
                <a:spcPts val="0"/>
              </a:spcAft>
              <a:buClr>
                <a:schemeClr val="accent6"/>
              </a:buClr>
              <a:buSzPts val="1700"/>
              <a:buChar char="●"/>
            </a:pPr>
            <a:r>
              <a:rPr lang="en" sz="1700">
                <a:solidFill>
                  <a:schemeClr val="accent6"/>
                </a:solidFill>
              </a:rPr>
              <a:t>$ Kubectl get rc &lt;rc name&gt;</a:t>
            </a:r>
            <a:endParaRPr sz="1700">
              <a:solidFill>
                <a:schemeClr val="accent6"/>
              </a:solidFill>
            </a:endParaRPr>
          </a:p>
          <a:p>
            <a:pPr marL="457200" lvl="0" indent="-336550" algn="l" rtl="0">
              <a:spcBef>
                <a:spcPts val="0"/>
              </a:spcBef>
              <a:spcAft>
                <a:spcPts val="0"/>
              </a:spcAft>
              <a:buClr>
                <a:schemeClr val="accent6"/>
              </a:buClr>
              <a:buSzPts val="1700"/>
              <a:buChar char="●"/>
            </a:pPr>
            <a:r>
              <a:rPr lang="en" sz="1700">
                <a:solidFill>
                  <a:schemeClr val="accent6"/>
                </a:solidFill>
              </a:rPr>
              <a:t>$ kubectl delete rc &lt;rc name&gt;</a:t>
            </a:r>
            <a:endParaRPr sz="1700">
              <a:solidFill>
                <a:schemeClr val="accent6"/>
              </a:solidFill>
            </a:endParaRPr>
          </a:p>
          <a:p>
            <a:pPr marL="457200" lvl="0" indent="-336550" algn="l" rtl="0">
              <a:spcBef>
                <a:spcPts val="0"/>
              </a:spcBef>
              <a:spcAft>
                <a:spcPts val="0"/>
              </a:spcAft>
              <a:buClr>
                <a:schemeClr val="accent6"/>
              </a:buClr>
              <a:buSzPts val="1700"/>
              <a:buChar char="●"/>
            </a:pPr>
            <a:r>
              <a:rPr lang="en" sz="1700">
                <a:solidFill>
                  <a:schemeClr val="accent6"/>
                </a:solidFill>
              </a:rPr>
              <a:t>$ kubectl describe rc &lt;rc name&gt;</a:t>
            </a:r>
            <a:endParaRPr sz="1700">
              <a:solidFill>
                <a:schemeClr val="accent6"/>
              </a:solidFill>
            </a:endParaRPr>
          </a:p>
          <a:p>
            <a:pPr marL="0" lvl="0" indent="0" algn="l" rtl="0">
              <a:spcBef>
                <a:spcPts val="1200"/>
              </a:spcBef>
              <a:spcAft>
                <a:spcPts val="0"/>
              </a:spcAft>
              <a:buNone/>
            </a:pPr>
            <a:endParaRPr sz="1700">
              <a:solidFill>
                <a:schemeClr val="accent6"/>
              </a:solidFill>
            </a:endParaRPr>
          </a:p>
          <a:p>
            <a:pPr marL="0" lvl="0" indent="0" algn="l" rtl="0">
              <a:spcBef>
                <a:spcPts val="1200"/>
              </a:spcBef>
              <a:spcAft>
                <a:spcPts val="0"/>
              </a:spcAft>
              <a:buNone/>
            </a:pPr>
            <a:r>
              <a:rPr lang="en" sz="1700"/>
              <a:t>For </a:t>
            </a:r>
            <a:r>
              <a:rPr lang="en" sz="1700" b="1"/>
              <a:t>Service</a:t>
            </a:r>
            <a:endParaRPr sz="1700" b="1"/>
          </a:p>
          <a:p>
            <a:pPr marL="457200" lvl="0" indent="-336550" algn="l" rtl="0">
              <a:spcBef>
                <a:spcPts val="1200"/>
              </a:spcBef>
              <a:spcAft>
                <a:spcPts val="0"/>
              </a:spcAft>
              <a:buClr>
                <a:schemeClr val="accent6"/>
              </a:buClr>
              <a:buSzPts val="1700"/>
              <a:buChar char="●"/>
            </a:pPr>
            <a:r>
              <a:rPr lang="en" sz="1700">
                <a:solidFill>
                  <a:schemeClr val="accent6"/>
                </a:solidFill>
              </a:rPr>
              <a:t>$ Kubectl get svc &lt;svc name&gt;</a:t>
            </a:r>
            <a:endParaRPr sz="1700">
              <a:solidFill>
                <a:schemeClr val="accent6"/>
              </a:solidFill>
            </a:endParaRPr>
          </a:p>
          <a:p>
            <a:pPr marL="457200" lvl="0" indent="-336550" algn="l" rtl="0">
              <a:spcBef>
                <a:spcPts val="0"/>
              </a:spcBef>
              <a:spcAft>
                <a:spcPts val="0"/>
              </a:spcAft>
              <a:buClr>
                <a:schemeClr val="accent6"/>
              </a:buClr>
              <a:buSzPts val="1700"/>
              <a:buChar char="●"/>
            </a:pPr>
            <a:r>
              <a:rPr lang="en" sz="1700">
                <a:solidFill>
                  <a:schemeClr val="accent6"/>
                </a:solidFill>
              </a:rPr>
              <a:t>$ kubectl delete svc &lt;svc name&gt;</a:t>
            </a:r>
            <a:endParaRPr sz="1700">
              <a:solidFill>
                <a:schemeClr val="accent6"/>
              </a:solidFill>
            </a:endParaRPr>
          </a:p>
          <a:p>
            <a:pPr marL="457200" lvl="0" indent="-336550" algn="l" rtl="0">
              <a:spcBef>
                <a:spcPts val="0"/>
              </a:spcBef>
              <a:spcAft>
                <a:spcPts val="0"/>
              </a:spcAft>
              <a:buClr>
                <a:schemeClr val="accent6"/>
              </a:buClr>
              <a:buSzPts val="1700"/>
              <a:buChar char="●"/>
            </a:pPr>
            <a:r>
              <a:rPr lang="en" sz="1700">
                <a:solidFill>
                  <a:schemeClr val="accent6"/>
                </a:solidFill>
              </a:rPr>
              <a:t>$ kubectl describe svc &lt;svc name&gt;</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747150" y="506125"/>
            <a:ext cx="7505700" cy="63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OpenShift – Security</a:t>
            </a:r>
            <a:endParaRPr/>
          </a:p>
        </p:txBody>
      </p:sp>
      <p:sp>
        <p:nvSpPr>
          <p:cNvPr id="265" name="Google Shape;265;p33"/>
          <p:cNvSpPr txBox="1">
            <a:spLocks noGrp="1"/>
          </p:cNvSpPr>
          <p:nvPr>
            <p:ph type="body" idx="1"/>
          </p:nvPr>
        </p:nvSpPr>
        <p:spPr>
          <a:xfrm>
            <a:off x="819150" y="1141825"/>
            <a:ext cx="7505700" cy="3297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Security Context Constraints (SCC)</a:t>
            </a:r>
            <a:endParaRPr/>
          </a:p>
          <a:p>
            <a:pPr marL="457200" lvl="0" indent="-311150" algn="l" rtl="0">
              <a:spcBef>
                <a:spcPts val="0"/>
              </a:spcBef>
              <a:spcAft>
                <a:spcPts val="0"/>
              </a:spcAft>
              <a:buSzPts val="1300"/>
              <a:buAutoNum type="arabicPeriod"/>
            </a:pPr>
            <a:r>
              <a:rPr lang="en"/>
              <a:t>Service Account</a:t>
            </a:r>
            <a:endParaRPr/>
          </a:p>
          <a:p>
            <a:pPr marL="0" lvl="0" indent="0" algn="l" rtl="0">
              <a:spcBef>
                <a:spcPts val="1200"/>
              </a:spcBef>
              <a:spcAft>
                <a:spcPts val="0"/>
              </a:spcAft>
              <a:buNone/>
            </a:pPr>
            <a:r>
              <a:rPr lang="en" b="1"/>
              <a:t>Security Context Constraints (SCC)</a:t>
            </a:r>
            <a:endParaRPr b="1"/>
          </a:p>
          <a:p>
            <a:pPr marL="0" lvl="0" indent="0" algn="l" rtl="0">
              <a:spcBef>
                <a:spcPts val="1200"/>
              </a:spcBef>
              <a:spcAft>
                <a:spcPts val="0"/>
              </a:spcAft>
              <a:buNone/>
            </a:pPr>
            <a:r>
              <a:rPr lang="en"/>
              <a:t>OpenShift provides a set of predefined SCC that can be used, modified, and extended by the administrator.</a:t>
            </a:r>
            <a:endParaRPr/>
          </a:p>
          <a:p>
            <a:pPr marL="0" lvl="0" indent="0" algn="l" rtl="0">
              <a:spcBef>
                <a:spcPts val="1200"/>
              </a:spcBef>
              <a:spcAft>
                <a:spcPts val="1200"/>
              </a:spcAft>
              <a:buNone/>
            </a:pPr>
            <a:endParaRPr/>
          </a:p>
        </p:txBody>
      </p:sp>
      <p:pic>
        <p:nvPicPr>
          <p:cNvPr id="266" name="Google Shape;266;p33"/>
          <p:cNvPicPr preferRelativeResize="0"/>
          <p:nvPr/>
        </p:nvPicPr>
        <p:blipFill>
          <a:blip r:embed="rId3">
            <a:alphaModFix/>
          </a:blip>
          <a:stretch>
            <a:fillRect/>
          </a:stretch>
        </p:blipFill>
        <p:spPr>
          <a:xfrm>
            <a:off x="997850" y="2520325"/>
            <a:ext cx="7108301" cy="231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body" idx="1"/>
          </p:nvPr>
        </p:nvSpPr>
        <p:spPr>
          <a:xfrm>
            <a:off x="819150" y="534925"/>
            <a:ext cx="7505700" cy="390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If one wishes to use any pre-defined scc, that can be done by simply adding the user or the group to the scc group.</a:t>
            </a:r>
            <a:endParaRPr sz="1400"/>
          </a:p>
          <a:p>
            <a:pPr marL="457200" lvl="0" indent="-317500" algn="l" rtl="0">
              <a:spcBef>
                <a:spcPts val="1200"/>
              </a:spcBef>
              <a:spcAft>
                <a:spcPts val="0"/>
              </a:spcAft>
              <a:buClr>
                <a:schemeClr val="accent6"/>
              </a:buClr>
              <a:buSzPts val="1400"/>
              <a:buChar char="●"/>
            </a:pPr>
            <a:r>
              <a:rPr lang="en" sz="1400">
                <a:solidFill>
                  <a:schemeClr val="accent6"/>
                </a:solidFill>
              </a:rPr>
              <a:t>$ oadm policy add-user-to-scc &lt;scc_name&gt; &lt;user_name&gt;</a:t>
            </a:r>
            <a:endParaRPr sz="1400">
              <a:solidFill>
                <a:schemeClr val="accent6"/>
              </a:solidFill>
            </a:endParaRPr>
          </a:p>
          <a:p>
            <a:pPr marL="457200" lvl="0" indent="-317500" algn="l" rtl="0">
              <a:spcBef>
                <a:spcPts val="0"/>
              </a:spcBef>
              <a:spcAft>
                <a:spcPts val="0"/>
              </a:spcAft>
              <a:buClr>
                <a:schemeClr val="accent6"/>
              </a:buClr>
              <a:buSzPts val="1400"/>
              <a:buChar char="●"/>
            </a:pPr>
            <a:r>
              <a:rPr lang="en" sz="1400">
                <a:solidFill>
                  <a:schemeClr val="accent6"/>
                </a:solidFill>
              </a:rPr>
              <a:t>$ oadm policy add-group-to-scc &lt;scc_name&gt; &lt;group_name&gt;</a:t>
            </a:r>
            <a:endParaRPr sz="1400">
              <a:solidFill>
                <a:schemeClr val="accent6"/>
              </a:solidFill>
            </a:endParaRPr>
          </a:p>
          <a:p>
            <a:pPr marL="457200" lvl="0" indent="0" algn="l" rtl="0">
              <a:spcBef>
                <a:spcPts val="1200"/>
              </a:spcBef>
              <a:spcAft>
                <a:spcPts val="0"/>
              </a:spcAft>
              <a:buNone/>
            </a:pPr>
            <a:endParaRPr sz="1400">
              <a:solidFill>
                <a:schemeClr val="accent6"/>
              </a:solidFill>
            </a:endParaRPr>
          </a:p>
          <a:p>
            <a:pPr marL="0" lvl="0" indent="0" algn="l" rtl="0">
              <a:spcBef>
                <a:spcPts val="1200"/>
              </a:spcBef>
              <a:spcAft>
                <a:spcPts val="0"/>
              </a:spcAft>
              <a:buNone/>
            </a:pPr>
            <a:r>
              <a:rPr lang="en" sz="1700" b="1"/>
              <a:t>Service Account</a:t>
            </a:r>
            <a:endParaRPr sz="1700" b="1"/>
          </a:p>
          <a:p>
            <a:pPr marL="0" lvl="0" indent="0" algn="l" rtl="0">
              <a:spcBef>
                <a:spcPts val="1200"/>
              </a:spcBef>
              <a:spcAft>
                <a:spcPts val="0"/>
              </a:spcAft>
              <a:buNone/>
            </a:pPr>
            <a:r>
              <a:rPr lang="en" sz="1400"/>
              <a:t>Service accounts are basically used to control access to OpenShift master API, which gets called when a command or a request is fired from any of the master or node machine.</a:t>
            </a:r>
            <a:endParaRPr sz="1400"/>
          </a:p>
          <a:p>
            <a:pPr marL="457200" lvl="0" indent="-317500" algn="l" rtl="0">
              <a:spcBef>
                <a:spcPts val="1200"/>
              </a:spcBef>
              <a:spcAft>
                <a:spcPts val="0"/>
              </a:spcAft>
              <a:buClr>
                <a:schemeClr val="accent6"/>
              </a:buClr>
              <a:buSzPts val="1400"/>
              <a:buChar char="●"/>
            </a:pPr>
            <a:r>
              <a:rPr lang="en" sz="1400">
                <a:solidFill>
                  <a:schemeClr val="accent6"/>
                </a:solidFill>
              </a:rPr>
              <a:t>$ oc create serviceaccount Cadmin</a:t>
            </a:r>
            <a:endParaRPr sz="1400">
              <a:solidFill>
                <a:schemeClr val="accent6"/>
              </a:solidFill>
            </a:endParaRPr>
          </a:p>
          <a:p>
            <a:pPr marL="457200" lvl="0" indent="-317500" algn="l" rtl="0">
              <a:spcBef>
                <a:spcPts val="0"/>
              </a:spcBef>
              <a:spcAft>
                <a:spcPts val="0"/>
              </a:spcAft>
              <a:buClr>
                <a:schemeClr val="accent6"/>
              </a:buClr>
              <a:buSzPts val="1400"/>
              <a:buChar char="●"/>
            </a:pPr>
            <a:r>
              <a:rPr lang="en" sz="1400">
                <a:solidFill>
                  <a:schemeClr val="accent6"/>
                </a:solidFill>
              </a:rPr>
              <a:t>$ oc adm policy add-scc-to-user vipin -z Cadmin</a:t>
            </a:r>
            <a:endParaRPr sz="1400">
              <a:solidFill>
                <a:schemeClr val="accent6"/>
              </a:solidFill>
            </a:endParaRPr>
          </a:p>
          <a:p>
            <a:pPr marL="0" lvl="0" indent="0" algn="l" rtl="0">
              <a:spcBef>
                <a:spcPts val="1200"/>
              </a:spcBef>
              <a:spcAft>
                <a:spcPts val="1200"/>
              </a:spcAft>
              <a:buNone/>
            </a:pPr>
            <a:endParaRPr sz="1400">
              <a:solidFill>
                <a:schemeClr val="accent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819150" y="223350"/>
            <a:ext cx="7505700" cy="627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a:t>Container Security</a:t>
            </a:r>
            <a:endParaRPr/>
          </a:p>
        </p:txBody>
      </p:sp>
      <p:sp>
        <p:nvSpPr>
          <p:cNvPr id="277" name="Google Shape;277;p35"/>
          <p:cNvSpPr txBox="1">
            <a:spLocks noGrp="1"/>
          </p:cNvSpPr>
          <p:nvPr>
            <p:ph type="body" idx="1"/>
          </p:nvPr>
        </p:nvSpPr>
        <p:spPr>
          <a:xfrm>
            <a:off x="255150" y="778900"/>
            <a:ext cx="8635200" cy="4082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b="1"/>
              <a:t>Image Provenance</a:t>
            </a:r>
            <a:r>
              <a:rPr lang="en" sz="1700"/>
              <a:t>: A secure labeling system is in place that identifies exactly and incontrovertibly where the containers running in the production environment came from.</a:t>
            </a:r>
            <a:endParaRPr sz="1700"/>
          </a:p>
          <a:p>
            <a:pPr marL="457200" lvl="0" indent="-336550" algn="l" rtl="0">
              <a:spcBef>
                <a:spcPts val="0"/>
              </a:spcBef>
              <a:spcAft>
                <a:spcPts val="0"/>
              </a:spcAft>
              <a:buSzPts val="1700"/>
              <a:buChar char="●"/>
            </a:pPr>
            <a:r>
              <a:rPr lang="en" sz="1700" b="1"/>
              <a:t>Security Scanning</a:t>
            </a:r>
            <a:r>
              <a:rPr lang="en" sz="1700"/>
              <a:t>: An image scanner automatically checks all the images for known vulnerabilities.</a:t>
            </a:r>
            <a:endParaRPr sz="1700"/>
          </a:p>
          <a:p>
            <a:pPr marL="457200" lvl="0" indent="-336550" algn="l" rtl="0">
              <a:spcBef>
                <a:spcPts val="0"/>
              </a:spcBef>
              <a:spcAft>
                <a:spcPts val="0"/>
              </a:spcAft>
              <a:buSzPts val="1700"/>
              <a:buChar char="●"/>
            </a:pPr>
            <a:r>
              <a:rPr lang="en" sz="1700" b="1"/>
              <a:t>Auditing</a:t>
            </a:r>
            <a:r>
              <a:rPr lang="en" sz="1700"/>
              <a:t>: The production environment is regularly audited to ensure all containers are based on up-to-date containers, and both hosts and containers are securely configured.</a:t>
            </a:r>
            <a:endParaRPr sz="1700"/>
          </a:p>
          <a:p>
            <a:pPr marL="457200" lvl="0" indent="-336550" algn="l" rtl="0">
              <a:spcBef>
                <a:spcPts val="0"/>
              </a:spcBef>
              <a:spcAft>
                <a:spcPts val="0"/>
              </a:spcAft>
              <a:buSzPts val="1700"/>
              <a:buChar char="●"/>
            </a:pPr>
            <a:r>
              <a:rPr lang="en" sz="1700" b="1"/>
              <a:t>Isolation and Least Privilege</a:t>
            </a:r>
            <a:r>
              <a:rPr lang="en" sz="1700"/>
              <a:t>: Containers run with the minimum resources and privileges needed to function effectively. They are not able to unduly interfere with the host or other containers.</a:t>
            </a:r>
            <a:endParaRPr sz="1700"/>
          </a:p>
          <a:p>
            <a:pPr marL="457200" lvl="0" indent="-336550" algn="l" rtl="0">
              <a:spcBef>
                <a:spcPts val="0"/>
              </a:spcBef>
              <a:spcAft>
                <a:spcPts val="0"/>
              </a:spcAft>
              <a:buSzPts val="1700"/>
              <a:buChar char="●"/>
            </a:pPr>
            <a:r>
              <a:rPr lang="en" sz="1700" b="1"/>
              <a:t>Runtime Threat Detection</a:t>
            </a:r>
            <a:r>
              <a:rPr lang="en" sz="1700"/>
              <a:t>: A capability that detects active threats against containerized application in runtime and automatically responds to it.</a:t>
            </a:r>
            <a:endParaRPr sz="1700"/>
          </a:p>
          <a:p>
            <a:pPr marL="457200" lvl="0" indent="-336550" algn="l" rtl="0">
              <a:spcBef>
                <a:spcPts val="0"/>
              </a:spcBef>
              <a:spcAft>
                <a:spcPts val="0"/>
              </a:spcAft>
              <a:buSzPts val="1700"/>
              <a:buChar char="●"/>
            </a:pPr>
            <a:r>
              <a:rPr lang="en" sz="1700" b="1"/>
              <a:t>Access Controls</a:t>
            </a:r>
            <a:r>
              <a:rPr lang="en" sz="1700"/>
              <a:t>: Linux security modules, such as AppArmor or SELinux, are used to enforce access controls.</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body" idx="1"/>
          </p:nvPr>
        </p:nvSpPr>
        <p:spPr>
          <a:xfrm>
            <a:off x="489975" y="360050"/>
            <a:ext cx="8181900" cy="4413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There are few key methods by which container security is archived.</a:t>
            </a:r>
            <a:endParaRPr/>
          </a:p>
          <a:p>
            <a:pPr marL="457200" lvl="0" indent="-311150" algn="l" rtl="0">
              <a:spcBef>
                <a:spcPts val="1200"/>
              </a:spcBef>
              <a:spcAft>
                <a:spcPts val="0"/>
              </a:spcAft>
              <a:buSzPts val="1300"/>
              <a:buChar char="●"/>
            </a:pPr>
            <a:r>
              <a:rPr lang="en"/>
              <a:t>Controlling access via oAuth</a:t>
            </a:r>
            <a:endParaRPr/>
          </a:p>
          <a:p>
            <a:pPr marL="457200" lvl="0" indent="-311150" algn="l" rtl="0">
              <a:spcBef>
                <a:spcPts val="0"/>
              </a:spcBef>
              <a:spcAft>
                <a:spcPts val="0"/>
              </a:spcAft>
              <a:buSzPts val="1300"/>
              <a:buChar char="●"/>
            </a:pPr>
            <a:r>
              <a:rPr lang="en"/>
              <a:t>Via self-service web console</a:t>
            </a:r>
            <a:endParaRPr/>
          </a:p>
          <a:p>
            <a:pPr marL="457200" lvl="0" indent="-311150" algn="l" rtl="0">
              <a:spcBef>
                <a:spcPts val="0"/>
              </a:spcBef>
              <a:spcAft>
                <a:spcPts val="0"/>
              </a:spcAft>
              <a:buSzPts val="1300"/>
              <a:buChar char="●"/>
            </a:pPr>
            <a:r>
              <a:rPr lang="en"/>
              <a:t>By Certificates of platform</a:t>
            </a:r>
            <a:endParaRPr/>
          </a:p>
          <a:p>
            <a:pPr marL="0" lvl="0" indent="0" algn="l" rtl="0">
              <a:spcBef>
                <a:spcPts val="1200"/>
              </a:spcBef>
              <a:spcAft>
                <a:spcPts val="0"/>
              </a:spcAft>
              <a:buNone/>
            </a:pPr>
            <a:r>
              <a:rPr lang="en" sz="1500" b="1"/>
              <a:t>Controlling Access via OAuth</a:t>
            </a:r>
            <a:endParaRPr sz="1500" b="1"/>
          </a:p>
          <a:p>
            <a:pPr marL="0" lvl="0" indent="0" algn="l" rtl="0">
              <a:spcBef>
                <a:spcPts val="1200"/>
              </a:spcBef>
              <a:spcAft>
                <a:spcPts val="0"/>
              </a:spcAft>
              <a:buNone/>
            </a:pPr>
            <a:r>
              <a:rPr lang="en"/>
              <a:t>In this method, authentication to API control access is archived getting a secured token for authentication via OAuth servers, which comes inbuilt in OpenShift master machine . As an administrator, you have the capability to modify the configuration of OAuth server configuration.</a:t>
            </a:r>
            <a:endParaRPr/>
          </a:p>
          <a:p>
            <a:pPr marL="0" lvl="0" indent="0" algn="l" rtl="0">
              <a:spcBef>
                <a:spcPts val="1200"/>
              </a:spcBef>
              <a:spcAft>
                <a:spcPts val="0"/>
              </a:spcAft>
              <a:buNone/>
            </a:pPr>
            <a:r>
              <a:rPr lang="en" sz="1400" b="1"/>
              <a:t>Via Self-Service Web Console</a:t>
            </a:r>
            <a:endParaRPr sz="1400" b="1"/>
          </a:p>
          <a:p>
            <a:pPr marL="0" lvl="0" indent="0" algn="l" rtl="0">
              <a:spcBef>
                <a:spcPts val="1200"/>
              </a:spcBef>
              <a:spcAft>
                <a:spcPts val="0"/>
              </a:spcAft>
              <a:buNone/>
            </a:pPr>
            <a:r>
              <a:rPr lang="en"/>
              <a:t>This web console security feature is inbuilt in OpenShift web console. This console ensures that all the teams working together do not have access to other environments without authentication. The multi-telnet master in OpenShift has the following security features - </a:t>
            </a:r>
            <a:endParaRPr/>
          </a:p>
          <a:p>
            <a:pPr marL="457200" lvl="0" indent="-311150" algn="l" rtl="0">
              <a:spcBef>
                <a:spcPts val="1200"/>
              </a:spcBef>
              <a:spcAft>
                <a:spcPts val="0"/>
              </a:spcAft>
              <a:buSzPts val="1300"/>
              <a:buChar char="●"/>
            </a:pPr>
            <a:r>
              <a:rPr lang="en"/>
              <a:t>TCL layer is enabled</a:t>
            </a:r>
            <a:endParaRPr/>
          </a:p>
          <a:p>
            <a:pPr marL="457200" lvl="0" indent="-311150" algn="l" rtl="0">
              <a:spcBef>
                <a:spcPts val="0"/>
              </a:spcBef>
              <a:spcAft>
                <a:spcPts val="0"/>
              </a:spcAft>
              <a:buSzPts val="1300"/>
              <a:buChar char="●"/>
            </a:pPr>
            <a:r>
              <a:rPr lang="en"/>
              <a:t>Uses x.509 certificate for authentication</a:t>
            </a:r>
            <a:endParaRPr/>
          </a:p>
          <a:p>
            <a:pPr marL="457200" lvl="0" indent="-311150" algn="l" rtl="0">
              <a:spcBef>
                <a:spcPts val="0"/>
              </a:spcBef>
              <a:spcAft>
                <a:spcPts val="0"/>
              </a:spcAft>
              <a:buSzPts val="1300"/>
              <a:buChar char="●"/>
            </a:pPr>
            <a:r>
              <a:rPr lang="en"/>
              <a:t>Secures the etcd configuration on the master machine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body" idx="1"/>
          </p:nvPr>
        </p:nvSpPr>
        <p:spPr>
          <a:xfrm>
            <a:off x="483500" y="462925"/>
            <a:ext cx="8126700" cy="434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By Certificates of Platform</a:t>
            </a:r>
            <a:endParaRPr sz="1800" b="1"/>
          </a:p>
          <a:p>
            <a:pPr marL="457200" lvl="0" indent="-330200" algn="l" rtl="0">
              <a:spcBef>
                <a:spcPts val="1200"/>
              </a:spcBef>
              <a:spcAft>
                <a:spcPts val="0"/>
              </a:spcAft>
              <a:buSzPts val="1600"/>
              <a:buChar char="●"/>
            </a:pPr>
            <a:r>
              <a:rPr lang="en" sz="1600"/>
              <a:t>In this method, certificates for each host is configured during installation via Ansible.</a:t>
            </a:r>
            <a:endParaRPr sz="1600"/>
          </a:p>
          <a:p>
            <a:pPr marL="457200" lvl="0" indent="-330200" algn="l" rtl="0">
              <a:spcBef>
                <a:spcPts val="0"/>
              </a:spcBef>
              <a:spcAft>
                <a:spcPts val="0"/>
              </a:spcAft>
              <a:buSzPts val="1600"/>
              <a:buChar char="●"/>
            </a:pPr>
            <a:r>
              <a:rPr lang="en" sz="1600"/>
              <a:t> During the initial setup of the master, custom certificates can be configured by overriding the existing certificates using openshift_master_overwrite_named_certificates parameter.</a:t>
            </a:r>
            <a:endParaRPr sz="1600"/>
          </a:p>
          <a:p>
            <a:pPr marL="457200" lvl="0" indent="-330200" algn="l" rtl="0">
              <a:spcBef>
                <a:spcPts val="0"/>
              </a:spcBef>
              <a:spcAft>
                <a:spcPts val="0"/>
              </a:spcAft>
              <a:buSzPts val="1600"/>
              <a:buChar char="●"/>
            </a:pPr>
            <a:r>
              <a:rPr lang="en" sz="1600"/>
              <a:t>Example</a:t>
            </a:r>
            <a:endParaRPr sz="1600"/>
          </a:p>
          <a:p>
            <a:pPr marL="457200" lvl="0" indent="0" algn="l" rtl="0">
              <a:spcBef>
                <a:spcPts val="1200"/>
              </a:spcBef>
              <a:spcAft>
                <a:spcPts val="0"/>
              </a:spcAft>
              <a:buNone/>
            </a:pPr>
            <a:r>
              <a:rPr lang="en" sz="1600">
                <a:solidFill>
                  <a:schemeClr val="accent6"/>
                </a:solidFill>
              </a:rPr>
              <a:t>openshift_master_named_certificates=[{"certfile":</a:t>
            </a:r>
            <a:endParaRPr sz="1600">
              <a:solidFill>
                <a:schemeClr val="accent6"/>
              </a:solidFill>
            </a:endParaRPr>
          </a:p>
          <a:p>
            <a:pPr marL="457200" lvl="0" indent="0" algn="l" rtl="0">
              <a:spcBef>
                <a:spcPts val="1200"/>
              </a:spcBef>
              <a:spcAft>
                <a:spcPts val="0"/>
              </a:spcAft>
              <a:buNone/>
            </a:pPr>
            <a:r>
              <a:rPr lang="en" sz="1600">
                <a:solidFill>
                  <a:schemeClr val="accent6"/>
                </a:solidFill>
              </a:rPr>
              <a:t>"/path/on/host/to/master.crt", "keyfile": "/path/on/host/to/master.key",</a:t>
            </a:r>
            <a:endParaRPr sz="1600">
              <a:solidFill>
                <a:schemeClr val="accent6"/>
              </a:solidFill>
            </a:endParaRPr>
          </a:p>
          <a:p>
            <a:pPr marL="457200" lvl="0" indent="0" algn="l" rtl="0">
              <a:spcBef>
                <a:spcPts val="1200"/>
              </a:spcBef>
              <a:spcAft>
                <a:spcPts val="0"/>
              </a:spcAft>
              <a:buNone/>
            </a:pPr>
            <a:r>
              <a:rPr lang="en" sz="1600">
                <a:solidFill>
                  <a:schemeClr val="accent6"/>
                </a:solidFill>
              </a:rPr>
              <a:t>"cafile": "/path/on/host/to/mastercert.crt"}]</a:t>
            </a:r>
            <a:endParaRPr sz="1600">
              <a:solidFill>
                <a:schemeClr val="accent6"/>
              </a:solidFill>
            </a:endParaRPr>
          </a:p>
          <a:p>
            <a:pPr marL="457200" lvl="0" indent="0" algn="l" rtl="0">
              <a:spcBef>
                <a:spcPts val="1200"/>
              </a:spcBef>
              <a:spcAft>
                <a:spcPts val="1200"/>
              </a:spcAft>
              <a:buNone/>
            </a:pPr>
            <a:endParaRPr sz="1400">
              <a:solidFill>
                <a:schemeClr val="accent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body" idx="1"/>
          </p:nvPr>
        </p:nvSpPr>
        <p:spPr>
          <a:xfrm>
            <a:off x="493775" y="452625"/>
            <a:ext cx="8116500" cy="431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Network Security</a:t>
            </a:r>
            <a:endParaRPr sz="1900" b="1"/>
          </a:p>
          <a:p>
            <a:pPr marL="457200" lvl="0" indent="-330200" algn="l" rtl="0">
              <a:spcBef>
                <a:spcPts val="1200"/>
              </a:spcBef>
              <a:spcAft>
                <a:spcPts val="0"/>
              </a:spcAft>
              <a:buSzPts val="1600"/>
              <a:buChar char="●"/>
            </a:pPr>
            <a:r>
              <a:rPr lang="en" sz="1600"/>
              <a:t>In OpenShift, Software Defined Networking (SDN) is used for communication. </a:t>
            </a:r>
            <a:endParaRPr sz="1600"/>
          </a:p>
          <a:p>
            <a:pPr marL="457200" lvl="0" indent="-330200" algn="l" rtl="0">
              <a:spcBef>
                <a:spcPts val="0"/>
              </a:spcBef>
              <a:spcAft>
                <a:spcPts val="0"/>
              </a:spcAft>
              <a:buSzPts val="1600"/>
              <a:buChar char="●"/>
            </a:pPr>
            <a:r>
              <a:rPr lang="en" sz="1600"/>
              <a:t>Network namespace is used for each pod in the cluster, wherein each pod gets its own IP and a range of ports to get network traffic on it.</a:t>
            </a:r>
            <a:endParaRPr sz="1600"/>
          </a:p>
          <a:p>
            <a:pPr marL="457200" lvl="0" indent="0" algn="l" rtl="0">
              <a:spcBef>
                <a:spcPts val="1200"/>
              </a:spcBef>
              <a:spcAft>
                <a:spcPts val="0"/>
              </a:spcAft>
              <a:buNone/>
            </a:pPr>
            <a:endParaRPr sz="1600"/>
          </a:p>
          <a:p>
            <a:pPr marL="0" lvl="0" indent="0" algn="l" rtl="0">
              <a:spcBef>
                <a:spcPts val="1200"/>
              </a:spcBef>
              <a:spcAft>
                <a:spcPts val="0"/>
              </a:spcAft>
              <a:buNone/>
            </a:pPr>
            <a:r>
              <a:rPr lang="en" sz="1600" b="1"/>
              <a:t>Isolating a Project</a:t>
            </a:r>
            <a:endParaRPr sz="1600" b="1"/>
          </a:p>
          <a:p>
            <a:pPr marL="457200" lvl="0" indent="-330200" algn="l" rtl="0">
              <a:spcBef>
                <a:spcPts val="1200"/>
              </a:spcBef>
              <a:spcAft>
                <a:spcPts val="0"/>
              </a:spcAft>
              <a:buSzPts val="1600"/>
              <a:buChar char="●"/>
            </a:pPr>
            <a:r>
              <a:rPr lang="en" sz="1600"/>
              <a:t>This can be done by the cluster admin using the following oadm command from CLI.</a:t>
            </a:r>
            <a:endParaRPr sz="1600"/>
          </a:p>
          <a:p>
            <a:pPr marL="457200" lvl="0" indent="-330200" algn="l" rtl="0">
              <a:spcBef>
                <a:spcPts val="0"/>
              </a:spcBef>
              <a:spcAft>
                <a:spcPts val="0"/>
              </a:spcAft>
              <a:buClr>
                <a:schemeClr val="accent6"/>
              </a:buClr>
              <a:buSzPts val="1600"/>
              <a:buChar char="●"/>
            </a:pPr>
            <a:r>
              <a:rPr lang="en" sz="1600">
                <a:solidFill>
                  <a:schemeClr val="accent6"/>
                </a:solidFill>
              </a:rPr>
              <a:t>$ oadm pod-network isolate-projects &lt;project name 1&gt; &lt;project name 2&gt;</a:t>
            </a:r>
            <a:endParaRPr sz="1600">
              <a:solidFill>
                <a:schemeClr val="accent6"/>
              </a:solidFill>
            </a:endParaRPr>
          </a:p>
          <a:p>
            <a:pPr marL="457200" lvl="0" indent="-330200" algn="l" rtl="0">
              <a:spcBef>
                <a:spcPts val="0"/>
              </a:spcBef>
              <a:spcAft>
                <a:spcPts val="0"/>
              </a:spcAft>
              <a:buSzPts val="1600"/>
              <a:buChar char="●"/>
            </a:pPr>
            <a:r>
              <a:rPr lang="en" sz="1600"/>
              <a:t>This means that the projects defined above cannot communicate with other projects in the cluster.</a:t>
            </a:r>
            <a:endParaRPr sz="1600"/>
          </a:p>
          <a:p>
            <a:pPr marL="0" lvl="0" indent="0" algn="l" rtl="0">
              <a:spcBef>
                <a:spcPts val="1200"/>
              </a:spcBef>
              <a:spcAft>
                <a:spcPts val="1200"/>
              </a:spcAft>
              <a:buNone/>
            </a:pP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body" idx="1"/>
          </p:nvPr>
        </p:nvSpPr>
        <p:spPr>
          <a:xfrm>
            <a:off x="473200" y="421775"/>
            <a:ext cx="8280900" cy="4371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b="1"/>
              <a:t>Volume Security</a:t>
            </a:r>
            <a:endParaRPr sz="1600" b="1"/>
          </a:p>
          <a:p>
            <a:pPr marL="0" lvl="0" indent="0" algn="l" rtl="0">
              <a:lnSpc>
                <a:spcPct val="95000"/>
              </a:lnSpc>
              <a:spcBef>
                <a:spcPts val="1200"/>
              </a:spcBef>
              <a:spcAft>
                <a:spcPts val="0"/>
              </a:spcAft>
              <a:buNone/>
            </a:pPr>
            <a:r>
              <a:rPr lang="en" sz="1400"/>
              <a:t>Volume security clearly means securing the PV and PVC of projects in OpenShift cluster.</a:t>
            </a:r>
            <a:endParaRPr sz="1400"/>
          </a:p>
          <a:p>
            <a:pPr marL="0" lvl="0" indent="0" algn="l" rtl="0">
              <a:lnSpc>
                <a:spcPct val="95000"/>
              </a:lnSpc>
              <a:spcBef>
                <a:spcPts val="1200"/>
              </a:spcBef>
              <a:spcAft>
                <a:spcPts val="0"/>
              </a:spcAft>
              <a:buNone/>
            </a:pPr>
            <a:r>
              <a:rPr lang="en" sz="1400"/>
              <a:t>There are mainly four sections to control access to volumes in OpenShift.</a:t>
            </a:r>
            <a:endParaRPr sz="1400"/>
          </a:p>
          <a:p>
            <a:pPr marL="457200" lvl="0" indent="-317500" algn="l" rtl="0">
              <a:lnSpc>
                <a:spcPct val="95000"/>
              </a:lnSpc>
              <a:spcBef>
                <a:spcPts val="1200"/>
              </a:spcBef>
              <a:spcAft>
                <a:spcPts val="0"/>
              </a:spcAft>
              <a:buSzPts val="1400"/>
              <a:buChar char="●"/>
            </a:pPr>
            <a:r>
              <a:rPr lang="en" sz="1400"/>
              <a:t>Supplemental Groups</a:t>
            </a:r>
            <a:endParaRPr sz="1400"/>
          </a:p>
          <a:p>
            <a:pPr marL="457200" lvl="0" indent="-317500" algn="l" rtl="0">
              <a:lnSpc>
                <a:spcPct val="95000"/>
              </a:lnSpc>
              <a:spcBef>
                <a:spcPts val="0"/>
              </a:spcBef>
              <a:spcAft>
                <a:spcPts val="0"/>
              </a:spcAft>
              <a:buSzPts val="1400"/>
              <a:buChar char="●"/>
            </a:pPr>
            <a:r>
              <a:rPr lang="en" sz="1400"/>
              <a:t>fsGroup</a:t>
            </a:r>
            <a:endParaRPr sz="1400"/>
          </a:p>
          <a:p>
            <a:pPr marL="457200" lvl="0" indent="-317500" algn="l" rtl="0">
              <a:lnSpc>
                <a:spcPct val="95000"/>
              </a:lnSpc>
              <a:spcBef>
                <a:spcPts val="0"/>
              </a:spcBef>
              <a:spcAft>
                <a:spcPts val="0"/>
              </a:spcAft>
              <a:buSzPts val="1400"/>
              <a:buChar char="●"/>
            </a:pPr>
            <a:r>
              <a:rPr lang="en" sz="1400"/>
              <a:t>runAsUser</a:t>
            </a:r>
            <a:endParaRPr sz="1400"/>
          </a:p>
          <a:p>
            <a:pPr marL="457200" lvl="0" indent="-317500" algn="l" rtl="0">
              <a:lnSpc>
                <a:spcPct val="95000"/>
              </a:lnSpc>
              <a:spcBef>
                <a:spcPts val="0"/>
              </a:spcBef>
              <a:spcAft>
                <a:spcPts val="0"/>
              </a:spcAft>
              <a:buSzPts val="1400"/>
              <a:buChar char="●"/>
            </a:pPr>
            <a:r>
              <a:rPr lang="en" sz="1400"/>
              <a:t>seLinuxOptions</a:t>
            </a:r>
            <a:endParaRPr sz="1400"/>
          </a:p>
          <a:p>
            <a:pPr marL="0" lvl="0" indent="0" algn="l" rtl="0">
              <a:lnSpc>
                <a:spcPct val="95000"/>
              </a:lnSpc>
              <a:spcBef>
                <a:spcPts val="1200"/>
              </a:spcBef>
              <a:spcAft>
                <a:spcPts val="0"/>
              </a:spcAft>
              <a:buNone/>
            </a:pPr>
            <a:r>
              <a:rPr lang="en" sz="1400" b="1"/>
              <a:t>Supplemental Groups</a:t>
            </a:r>
            <a:r>
              <a:rPr lang="en" sz="1400"/>
              <a:t>: Supplemental groups are regular Linux groups. When a process runs in the system, it runs with a user ID and group ID. These groups are used for controlling access to shared storage.</a:t>
            </a:r>
            <a:endParaRPr sz="1400"/>
          </a:p>
          <a:p>
            <a:pPr marL="0" lvl="0" indent="0" algn="l" rtl="0">
              <a:lnSpc>
                <a:spcPct val="95000"/>
              </a:lnSpc>
              <a:spcBef>
                <a:spcPts val="1200"/>
              </a:spcBef>
              <a:spcAft>
                <a:spcPts val="0"/>
              </a:spcAft>
              <a:buNone/>
            </a:pPr>
            <a:r>
              <a:rPr lang="en" sz="1400"/>
              <a:t>Check the NFS mount using the following command.</a:t>
            </a:r>
            <a:endParaRPr sz="1400"/>
          </a:p>
          <a:p>
            <a:pPr marL="0" lvl="0" indent="0" algn="l" rtl="0">
              <a:lnSpc>
                <a:spcPct val="95000"/>
              </a:lnSpc>
              <a:spcBef>
                <a:spcPts val="1200"/>
              </a:spcBef>
              <a:spcAft>
                <a:spcPts val="0"/>
              </a:spcAft>
              <a:buNone/>
            </a:pPr>
            <a:r>
              <a:rPr lang="en" sz="1400">
                <a:solidFill>
                  <a:schemeClr val="accent6"/>
                </a:solidFill>
              </a:rPr>
              <a:t># showmount -e &lt;nfs-server-ip-or-hostname&gt;</a:t>
            </a:r>
            <a:endParaRPr sz="1400">
              <a:solidFill>
                <a:schemeClr val="accent6"/>
              </a:solidFill>
            </a:endParaRPr>
          </a:p>
          <a:p>
            <a:pPr marL="0" lvl="0" indent="0" algn="l" rtl="0">
              <a:lnSpc>
                <a:spcPct val="95000"/>
              </a:lnSpc>
              <a:spcBef>
                <a:spcPts val="1200"/>
              </a:spcBef>
              <a:spcAft>
                <a:spcPts val="0"/>
              </a:spcAft>
              <a:buNone/>
            </a:pPr>
            <a:r>
              <a:rPr lang="en" sz="1400">
                <a:solidFill>
                  <a:schemeClr val="accent6"/>
                </a:solidFill>
              </a:rPr>
              <a:t>Export list for f21-nfs.vm:</a:t>
            </a:r>
            <a:endParaRPr sz="1400">
              <a:solidFill>
                <a:schemeClr val="accent6"/>
              </a:solidFill>
            </a:endParaRPr>
          </a:p>
          <a:p>
            <a:pPr marL="0" lvl="0" indent="0" algn="l" rtl="0">
              <a:lnSpc>
                <a:spcPct val="95000"/>
              </a:lnSpc>
              <a:spcBef>
                <a:spcPts val="1200"/>
              </a:spcBef>
              <a:spcAft>
                <a:spcPts val="0"/>
              </a:spcAft>
              <a:buNone/>
            </a:pPr>
            <a:r>
              <a:rPr lang="en" sz="1400">
                <a:solidFill>
                  <a:schemeClr val="accent6"/>
                </a:solidFill>
              </a:rPr>
              <a:t>/opt/nfs *</a:t>
            </a:r>
            <a:endParaRPr sz="1400">
              <a:solidFill>
                <a:schemeClr val="accent6"/>
              </a:solidFill>
            </a:endParaRPr>
          </a:p>
          <a:p>
            <a:pPr marL="0" lvl="0" indent="0" algn="l" rtl="0">
              <a:lnSpc>
                <a:spcPct val="95000"/>
              </a:lnSpc>
              <a:spcBef>
                <a:spcPts val="1200"/>
              </a:spcBef>
              <a:spcAft>
                <a:spcPts val="1200"/>
              </a:spcAft>
              <a:buNone/>
            </a:pP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body" idx="1"/>
          </p:nvPr>
        </p:nvSpPr>
        <p:spPr>
          <a:xfrm>
            <a:off x="483500" y="421775"/>
            <a:ext cx="8311800" cy="434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fsGroup</a:t>
            </a:r>
            <a:endParaRPr sz="1600" b="1"/>
          </a:p>
          <a:p>
            <a:pPr marL="457200" lvl="0" indent="-330200" algn="l" rtl="0">
              <a:spcBef>
                <a:spcPts val="1200"/>
              </a:spcBef>
              <a:spcAft>
                <a:spcPts val="0"/>
              </a:spcAft>
              <a:buSzPts val="1600"/>
              <a:buChar char="●"/>
            </a:pPr>
            <a:r>
              <a:rPr lang="en" sz="1600"/>
              <a:t>fsGroup stands for the file system group which is used for adding container supplemental groups. Supplement group ID is used for shared storage and fsGroup is used for block storage.</a:t>
            </a:r>
            <a:endParaRPr sz="1600"/>
          </a:p>
          <a:p>
            <a:pPr marL="457200" lvl="0" indent="0" algn="l" rtl="0">
              <a:spcBef>
                <a:spcPts val="1200"/>
              </a:spcBef>
              <a:spcAft>
                <a:spcPts val="0"/>
              </a:spcAft>
              <a:buNone/>
            </a:pPr>
            <a:endParaRPr sz="1600"/>
          </a:p>
          <a:p>
            <a:pPr marL="0" lvl="0" indent="0" algn="l" rtl="0">
              <a:spcBef>
                <a:spcPts val="1200"/>
              </a:spcBef>
              <a:spcAft>
                <a:spcPts val="0"/>
              </a:spcAft>
              <a:buNone/>
            </a:pPr>
            <a:r>
              <a:rPr lang="en" sz="1600" b="1"/>
              <a:t>runAsUser</a:t>
            </a:r>
            <a:endParaRPr sz="1600" b="1"/>
          </a:p>
          <a:p>
            <a:pPr marL="457200" lvl="0" indent="-330200" algn="l" rtl="0">
              <a:spcBef>
                <a:spcPts val="1200"/>
              </a:spcBef>
              <a:spcAft>
                <a:spcPts val="0"/>
              </a:spcAft>
              <a:buSzPts val="1600"/>
              <a:buChar char="●"/>
            </a:pPr>
            <a:r>
              <a:rPr lang="en" sz="1600"/>
              <a:t>runAsUser uses the user ID for communication. This is used in defining the container image in pod definition. A single ID user can be used in all containers, if required.</a:t>
            </a:r>
            <a:endParaRPr sz="1600"/>
          </a:p>
          <a:p>
            <a:pPr marL="457200" lvl="0" indent="-330200" algn="l" rtl="0">
              <a:spcBef>
                <a:spcPts val="0"/>
              </a:spcBef>
              <a:spcAft>
                <a:spcPts val="0"/>
              </a:spcAft>
              <a:buSzPts val="1600"/>
              <a:buChar char="●"/>
            </a:pPr>
            <a:r>
              <a:rPr lang="en" sz="1600"/>
              <a:t>While running the container, the defined ID is matched with the owner ID on the export.</a:t>
            </a:r>
            <a:endParaRPr sz="1600"/>
          </a:p>
          <a:p>
            <a:pPr marL="457200" lvl="0" indent="-330200" algn="l" rtl="0">
              <a:spcBef>
                <a:spcPts val="0"/>
              </a:spcBef>
              <a:spcAft>
                <a:spcPts val="0"/>
              </a:spcAft>
              <a:buSzPts val="1600"/>
              <a:buChar char="●"/>
            </a:pPr>
            <a:r>
              <a:rPr lang="en" sz="1600"/>
              <a:t>If the specified ID is defined outside, then it becomes global to all the containers in the pod. If it is defined with a specific pod, then it becomes specific to a single container.</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1"/>
          <p:cNvPicPr preferRelativeResize="0"/>
          <p:nvPr/>
        </p:nvPicPr>
        <p:blipFill>
          <a:blip r:embed="rId3">
            <a:alphaModFix/>
          </a:blip>
          <a:stretch>
            <a:fillRect/>
          </a:stretch>
        </p:blipFill>
        <p:spPr>
          <a:xfrm>
            <a:off x="563788" y="456312"/>
            <a:ext cx="8016424" cy="423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body" idx="1"/>
          </p:nvPr>
        </p:nvSpPr>
        <p:spPr>
          <a:xfrm>
            <a:off x="322300" y="295450"/>
            <a:ext cx="8568000" cy="45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Using Deployment Configuration File</a:t>
            </a:r>
            <a:endParaRPr sz="1700" b="1"/>
          </a:p>
          <a:p>
            <a:pPr marL="0" lvl="0" indent="0" algn="l" rtl="0">
              <a:spcBef>
                <a:spcPts val="1200"/>
              </a:spcBef>
              <a:spcAft>
                <a:spcPts val="0"/>
              </a:spcAft>
              <a:buNone/>
            </a:pPr>
            <a:r>
              <a:rPr lang="en" sz="1600"/>
              <a:t>In this method, the scaling feature is enabled via a deployment configuration yaml file. For this, OC autoscale command is used with minimum and maximum number of replicas, which needs to run at any given point of time in the cluster. </a:t>
            </a:r>
          </a:p>
          <a:p>
            <a:pPr marL="0" lvl="0" indent="0" algn="l" rtl="0">
              <a:spcBef>
                <a:spcPts val="1200"/>
              </a:spcBef>
              <a:spcAft>
                <a:spcPts val="0"/>
              </a:spcAft>
              <a:buNone/>
            </a:pPr>
            <a:r>
              <a:rPr lang="en" sz="1600"/>
              <a:t>Once we have the file in place, we need to save it with yaml format and run the following command for deployment.</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One can also autoscale without the yaml file, by using the following oc autoscale command in oc command line.</a:t>
            </a:r>
            <a:endParaRPr sz="1600"/>
          </a:p>
          <a:p>
            <a:pPr marL="0" lvl="0" indent="0" algn="l" rtl="0">
              <a:spcBef>
                <a:spcPts val="1200"/>
              </a:spcBef>
              <a:spcAft>
                <a:spcPts val="1200"/>
              </a:spcAft>
              <a:buNone/>
            </a:pPr>
            <a:endParaRPr sz="1600"/>
          </a:p>
        </p:txBody>
      </p:sp>
      <p:pic>
        <p:nvPicPr>
          <p:cNvPr id="142" name="Google Shape;142;p15"/>
          <p:cNvPicPr preferRelativeResize="0"/>
          <p:nvPr/>
        </p:nvPicPr>
        <p:blipFill>
          <a:blip r:embed="rId3">
            <a:alphaModFix/>
          </a:blip>
          <a:stretch>
            <a:fillRect/>
          </a:stretch>
        </p:blipFill>
        <p:spPr>
          <a:xfrm>
            <a:off x="322300" y="2418938"/>
            <a:ext cx="7886700" cy="466725"/>
          </a:xfrm>
          <a:prstGeom prst="rect">
            <a:avLst/>
          </a:prstGeom>
          <a:noFill/>
          <a:ln>
            <a:noFill/>
          </a:ln>
        </p:spPr>
      </p:pic>
      <p:pic>
        <p:nvPicPr>
          <p:cNvPr id="143" name="Google Shape;143;p15"/>
          <p:cNvPicPr preferRelativeResize="0"/>
          <p:nvPr/>
        </p:nvPicPr>
        <p:blipFill>
          <a:blip r:embed="rId4">
            <a:alphaModFix/>
          </a:blip>
          <a:stretch>
            <a:fillRect/>
          </a:stretch>
        </p:blipFill>
        <p:spPr>
          <a:xfrm>
            <a:off x="445388" y="3707413"/>
            <a:ext cx="7877175" cy="7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body" idx="1"/>
          </p:nvPr>
        </p:nvSpPr>
        <p:spPr>
          <a:xfrm>
            <a:off x="322300" y="295450"/>
            <a:ext cx="8514300" cy="451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a:t>Deployment Strategies in OpenShift</a:t>
            </a:r>
            <a:endParaRPr sz="1800" b="1"/>
          </a:p>
          <a:p>
            <a:pPr marL="0" lvl="0" indent="0" algn="l" rtl="0">
              <a:spcBef>
                <a:spcPts val="1200"/>
              </a:spcBef>
              <a:spcAft>
                <a:spcPts val="0"/>
              </a:spcAft>
              <a:buNone/>
            </a:pPr>
            <a:r>
              <a:rPr lang="en" sz="1700"/>
              <a:t>Deployment strategy in OpenShift defines a flow of deployment with different available methods. In OpenShift, following are the important types of deployment strategies.</a:t>
            </a:r>
            <a:endParaRPr sz="1700"/>
          </a:p>
          <a:p>
            <a:pPr marL="0" lvl="0" indent="0" algn="l" rtl="0">
              <a:spcBef>
                <a:spcPts val="1200"/>
              </a:spcBef>
              <a:spcAft>
                <a:spcPts val="0"/>
              </a:spcAft>
              <a:buNone/>
            </a:pPr>
            <a:r>
              <a:rPr lang="en" sz="1700" b="1"/>
              <a:t>Rolling strategy</a:t>
            </a:r>
            <a:endParaRPr sz="1700" b="1"/>
          </a:p>
          <a:p>
            <a:pPr marL="0" lvl="0" indent="0" algn="l" rtl="0">
              <a:spcBef>
                <a:spcPts val="1200"/>
              </a:spcBef>
              <a:spcAft>
                <a:spcPts val="0"/>
              </a:spcAft>
              <a:buNone/>
            </a:pPr>
            <a:r>
              <a:rPr lang="en" sz="1700"/>
              <a:t>Rolling strategy is used for rolling updates or deployment. This process also supports life-cycle hooks, which are used for injecting code into any deployment process.</a:t>
            </a:r>
            <a:endParaRPr sz="1700"/>
          </a:p>
          <a:p>
            <a:pPr marL="0" lvl="0" indent="0" algn="l" rtl="0">
              <a:spcBef>
                <a:spcPts val="1200"/>
              </a:spcBef>
              <a:spcAft>
                <a:spcPts val="0"/>
              </a:spcAft>
              <a:buNone/>
            </a:pPr>
            <a:r>
              <a:rPr lang="en" sz="1700" b="1"/>
              <a:t>Recreate strategy</a:t>
            </a:r>
            <a:endParaRPr sz="1700" b="1"/>
          </a:p>
          <a:p>
            <a:pPr marL="0" lvl="0" indent="0" algn="l" rtl="0">
              <a:spcBef>
                <a:spcPts val="1200"/>
              </a:spcBef>
              <a:spcAft>
                <a:spcPts val="0"/>
              </a:spcAft>
              <a:buNone/>
            </a:pPr>
            <a:r>
              <a:rPr lang="en" sz="1700"/>
              <a:t>This deployment strategy has some of the basic features of rolling deployment strategy and it also supports life-cycle hook.</a:t>
            </a: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body" idx="1"/>
          </p:nvPr>
        </p:nvSpPr>
        <p:spPr>
          <a:xfrm>
            <a:off x="282025" y="322300"/>
            <a:ext cx="8595000" cy="451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Custom Strategy</a:t>
            </a:r>
            <a:endParaRPr sz="1700" b="1"/>
          </a:p>
          <a:p>
            <a:pPr marL="0" lvl="0" indent="0" algn="l" rtl="0">
              <a:spcBef>
                <a:spcPts val="1200"/>
              </a:spcBef>
              <a:spcAft>
                <a:spcPts val="1200"/>
              </a:spcAft>
              <a:buNone/>
            </a:pPr>
            <a:r>
              <a:rPr lang="en" sz="1500"/>
              <a:t>This is very helpful when one wishes to provide his own deployment process or flow. All the customizations can be done as per the requirement.</a:t>
            </a:r>
            <a:endParaRPr sz="1500"/>
          </a:p>
        </p:txBody>
      </p:sp>
      <p:pic>
        <p:nvPicPr>
          <p:cNvPr id="154" name="Google Shape;154;p17"/>
          <p:cNvPicPr preferRelativeResize="0"/>
          <p:nvPr/>
        </p:nvPicPr>
        <p:blipFill>
          <a:blip r:embed="rId3">
            <a:alphaModFix/>
          </a:blip>
          <a:stretch>
            <a:fillRect/>
          </a:stretch>
        </p:blipFill>
        <p:spPr>
          <a:xfrm>
            <a:off x="282025" y="1580950"/>
            <a:ext cx="8595001" cy="31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2148650" y="214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OpenShift – Administration</a:t>
            </a:r>
            <a:endParaRPr/>
          </a:p>
        </p:txBody>
      </p:sp>
      <p:sp>
        <p:nvSpPr>
          <p:cNvPr id="160" name="Google Shape;160;p18"/>
          <p:cNvSpPr txBox="1">
            <a:spLocks noGrp="1"/>
          </p:cNvSpPr>
          <p:nvPr>
            <p:ph type="body" idx="1"/>
          </p:nvPr>
        </p:nvSpPr>
        <p:spPr>
          <a:xfrm>
            <a:off x="322300" y="872925"/>
            <a:ext cx="8527800" cy="400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Master and Node Configuration</a:t>
            </a:r>
            <a:endParaRPr sz="1700" b="1"/>
          </a:p>
          <a:p>
            <a:pPr marL="0" lvl="0" indent="0" algn="l" rtl="0">
              <a:spcBef>
                <a:spcPts val="1200"/>
              </a:spcBef>
              <a:spcAft>
                <a:spcPts val="0"/>
              </a:spcAft>
              <a:buNone/>
            </a:pPr>
            <a:r>
              <a:rPr lang="en" sz="1600"/>
              <a:t>In OpenShift, we need to use the start command along with OC to boot up a new server. While launching a new master, we need to use the master along with the start command, whereas while starting the new node we need to use the node along with the start command. In order to do this, we need to create configuration files for the master as well as for the nodes.</a:t>
            </a:r>
            <a:endParaRPr sz="1600"/>
          </a:p>
          <a:p>
            <a:pPr marL="0" lvl="0" indent="0" algn="l" rtl="0">
              <a:spcBef>
                <a:spcPts val="1200"/>
              </a:spcBef>
              <a:spcAft>
                <a:spcPts val="0"/>
              </a:spcAft>
              <a:buNone/>
            </a:pPr>
            <a:r>
              <a:rPr lang="en" sz="1700" b="1"/>
              <a:t>For master configuration file</a:t>
            </a:r>
            <a:endParaRPr sz="1700" b="1"/>
          </a:p>
          <a:p>
            <a:pPr marL="0" lvl="0" indent="0" algn="l" rtl="0">
              <a:spcBef>
                <a:spcPts val="1200"/>
              </a:spcBef>
              <a:spcAft>
                <a:spcPts val="0"/>
              </a:spcAft>
              <a:buNone/>
            </a:pPr>
            <a:endParaRPr sz="1700" b="1"/>
          </a:p>
          <a:p>
            <a:pPr marL="0" lvl="0" indent="0" algn="l" rtl="0">
              <a:spcBef>
                <a:spcPts val="1200"/>
              </a:spcBef>
              <a:spcAft>
                <a:spcPts val="1200"/>
              </a:spcAft>
              <a:buNone/>
            </a:pPr>
            <a:r>
              <a:rPr lang="en" sz="1700" b="1"/>
              <a:t>For node configuration file</a:t>
            </a:r>
            <a:endParaRPr sz="1700" b="1"/>
          </a:p>
        </p:txBody>
      </p:sp>
      <p:pic>
        <p:nvPicPr>
          <p:cNvPr id="161" name="Google Shape;161;p18"/>
          <p:cNvPicPr preferRelativeResize="0"/>
          <p:nvPr/>
        </p:nvPicPr>
        <p:blipFill>
          <a:blip r:embed="rId3">
            <a:alphaModFix/>
          </a:blip>
          <a:stretch>
            <a:fillRect/>
          </a:stretch>
        </p:blipFill>
        <p:spPr>
          <a:xfrm>
            <a:off x="445413" y="3054038"/>
            <a:ext cx="7877175" cy="485775"/>
          </a:xfrm>
          <a:prstGeom prst="rect">
            <a:avLst/>
          </a:prstGeom>
          <a:noFill/>
          <a:ln>
            <a:noFill/>
          </a:ln>
        </p:spPr>
      </p:pic>
      <p:pic>
        <p:nvPicPr>
          <p:cNvPr id="162" name="Google Shape;162;p18"/>
          <p:cNvPicPr preferRelativeResize="0"/>
          <p:nvPr/>
        </p:nvPicPr>
        <p:blipFill>
          <a:blip r:embed="rId4">
            <a:alphaModFix/>
          </a:blip>
          <a:stretch>
            <a:fillRect/>
          </a:stretch>
        </p:blipFill>
        <p:spPr>
          <a:xfrm>
            <a:off x="440663" y="4010125"/>
            <a:ext cx="7886700" cy="7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body" idx="1"/>
          </p:nvPr>
        </p:nvSpPr>
        <p:spPr>
          <a:xfrm>
            <a:off x="281250" y="282000"/>
            <a:ext cx="8581500" cy="45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we can run the following command to create master and node server.</a:t>
            </a:r>
            <a:endParaRPr sz="17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700" b="1"/>
              <a:t> </a:t>
            </a:r>
            <a:endParaRPr sz="1700" b="1"/>
          </a:p>
          <a:p>
            <a:pPr marL="0" lvl="0" indent="0" algn="l" rtl="0">
              <a:spcBef>
                <a:spcPts val="1200"/>
              </a:spcBef>
              <a:spcAft>
                <a:spcPts val="0"/>
              </a:spcAft>
              <a:buNone/>
            </a:pPr>
            <a:r>
              <a:rPr lang="en" sz="1800" b="1"/>
              <a:t>Managing Nodes</a:t>
            </a:r>
            <a:endParaRPr sz="1800" b="1"/>
          </a:p>
          <a:p>
            <a:pPr marL="0" lvl="0" indent="0" algn="l" rtl="0">
              <a:spcBef>
                <a:spcPts val="1200"/>
              </a:spcBef>
              <a:spcAft>
                <a:spcPts val="0"/>
              </a:spcAft>
              <a:buNone/>
            </a:pPr>
            <a:r>
              <a:rPr lang="en" sz="1700"/>
              <a:t>In OpenShift, we have OC command line utility which is mostly used for carrying out all the operations in OpenShift. We can use the following commands to manage the nodes.</a:t>
            </a:r>
            <a:endParaRPr sz="1700"/>
          </a:p>
          <a:p>
            <a:pPr marL="0" lvl="0" indent="0" algn="l" rtl="0">
              <a:spcBef>
                <a:spcPts val="1200"/>
              </a:spcBef>
              <a:spcAft>
                <a:spcPts val="1200"/>
              </a:spcAft>
              <a:buNone/>
            </a:pPr>
            <a:endParaRPr sz="1700"/>
          </a:p>
        </p:txBody>
      </p:sp>
      <p:pic>
        <p:nvPicPr>
          <p:cNvPr id="168" name="Google Shape;168;p19"/>
          <p:cNvPicPr preferRelativeResize="0"/>
          <p:nvPr/>
        </p:nvPicPr>
        <p:blipFill>
          <a:blip r:embed="rId3">
            <a:alphaModFix/>
          </a:blip>
          <a:stretch>
            <a:fillRect/>
          </a:stretch>
        </p:blipFill>
        <p:spPr>
          <a:xfrm>
            <a:off x="377375" y="946175"/>
            <a:ext cx="7905750" cy="914400"/>
          </a:xfrm>
          <a:prstGeom prst="rect">
            <a:avLst/>
          </a:prstGeom>
          <a:noFill/>
          <a:ln>
            <a:noFill/>
          </a:ln>
        </p:spPr>
      </p:pic>
      <p:pic>
        <p:nvPicPr>
          <p:cNvPr id="169" name="Google Shape;169;p19"/>
          <p:cNvPicPr preferRelativeResize="0"/>
          <p:nvPr/>
        </p:nvPicPr>
        <p:blipFill>
          <a:blip r:embed="rId4">
            <a:alphaModFix/>
          </a:blip>
          <a:stretch>
            <a:fillRect/>
          </a:stretch>
        </p:blipFill>
        <p:spPr>
          <a:xfrm>
            <a:off x="377375" y="3247700"/>
            <a:ext cx="7627524" cy="161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335750" y="295450"/>
            <a:ext cx="8541300" cy="455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t>Describing details about a node</a:t>
            </a:r>
            <a:endParaRPr sz="1700" b="1"/>
          </a:p>
          <a:p>
            <a:pPr marL="0" lvl="0" indent="0" algn="l" rtl="0">
              <a:spcBef>
                <a:spcPts val="1200"/>
              </a:spcBef>
              <a:spcAft>
                <a:spcPts val="0"/>
              </a:spcAft>
              <a:buNone/>
            </a:pPr>
            <a:endParaRPr sz="1700" b="1"/>
          </a:p>
          <a:p>
            <a:pPr marL="0" lvl="0" indent="0" algn="l" rtl="0">
              <a:spcBef>
                <a:spcPts val="1200"/>
              </a:spcBef>
              <a:spcAft>
                <a:spcPts val="0"/>
              </a:spcAft>
              <a:buNone/>
            </a:pPr>
            <a:r>
              <a:rPr lang="en" sz="1700" b="1"/>
              <a:t>Deleting a node</a:t>
            </a:r>
            <a:endParaRPr sz="1700" b="1"/>
          </a:p>
          <a:p>
            <a:pPr marL="0" lvl="0" indent="0" algn="l" rtl="0">
              <a:spcBef>
                <a:spcPts val="1200"/>
              </a:spcBef>
              <a:spcAft>
                <a:spcPts val="0"/>
              </a:spcAft>
              <a:buNone/>
            </a:pPr>
            <a:endParaRPr sz="1700" b="1"/>
          </a:p>
          <a:p>
            <a:pPr marL="0" lvl="0" indent="0" algn="l" rtl="0">
              <a:spcBef>
                <a:spcPts val="1200"/>
              </a:spcBef>
              <a:spcAft>
                <a:spcPts val="0"/>
              </a:spcAft>
              <a:buNone/>
            </a:pPr>
            <a:r>
              <a:rPr lang="en" sz="1700" b="1"/>
              <a:t> Listing pods on a node</a:t>
            </a:r>
            <a:endParaRPr sz="1700" b="1"/>
          </a:p>
          <a:p>
            <a:pPr marL="0" lvl="0" indent="0" algn="l" rtl="0">
              <a:spcBef>
                <a:spcPts val="1200"/>
              </a:spcBef>
              <a:spcAft>
                <a:spcPts val="0"/>
              </a:spcAft>
              <a:buNone/>
            </a:pPr>
            <a:endParaRPr sz="1700" b="1"/>
          </a:p>
          <a:p>
            <a:pPr marL="0" lvl="0" indent="0" algn="l" rtl="0">
              <a:spcBef>
                <a:spcPts val="1200"/>
              </a:spcBef>
              <a:spcAft>
                <a:spcPts val="0"/>
              </a:spcAft>
              <a:buNone/>
            </a:pPr>
            <a:endParaRPr sz="1700" b="1"/>
          </a:p>
          <a:p>
            <a:pPr marL="0" lvl="0" indent="0" algn="l" rtl="0">
              <a:spcBef>
                <a:spcPts val="1200"/>
              </a:spcBef>
              <a:spcAft>
                <a:spcPts val="0"/>
              </a:spcAft>
              <a:buNone/>
            </a:pPr>
            <a:r>
              <a:rPr lang="en" sz="1700" b="1"/>
              <a:t>Evaluating pods on a node</a:t>
            </a:r>
            <a:endParaRPr sz="1700" b="1"/>
          </a:p>
          <a:p>
            <a:pPr marL="0" lvl="0" indent="0" algn="l" rtl="0">
              <a:spcBef>
                <a:spcPts val="1200"/>
              </a:spcBef>
              <a:spcAft>
                <a:spcPts val="1200"/>
              </a:spcAft>
              <a:buNone/>
            </a:pPr>
            <a:endParaRPr sz="1700" b="1"/>
          </a:p>
        </p:txBody>
      </p:sp>
      <p:pic>
        <p:nvPicPr>
          <p:cNvPr id="175" name="Google Shape;175;p20"/>
          <p:cNvPicPr preferRelativeResize="0"/>
          <p:nvPr/>
        </p:nvPicPr>
        <p:blipFill>
          <a:blip r:embed="rId3">
            <a:alphaModFix/>
          </a:blip>
          <a:stretch>
            <a:fillRect/>
          </a:stretch>
        </p:blipFill>
        <p:spPr>
          <a:xfrm>
            <a:off x="400338" y="731600"/>
            <a:ext cx="7886700" cy="457200"/>
          </a:xfrm>
          <a:prstGeom prst="rect">
            <a:avLst/>
          </a:prstGeom>
          <a:noFill/>
          <a:ln>
            <a:noFill/>
          </a:ln>
        </p:spPr>
      </p:pic>
      <p:pic>
        <p:nvPicPr>
          <p:cNvPr id="176" name="Google Shape;176;p20"/>
          <p:cNvPicPr preferRelativeResize="0"/>
          <p:nvPr/>
        </p:nvPicPr>
        <p:blipFill>
          <a:blip r:embed="rId4">
            <a:alphaModFix/>
          </a:blip>
          <a:stretch>
            <a:fillRect/>
          </a:stretch>
        </p:blipFill>
        <p:spPr>
          <a:xfrm>
            <a:off x="405113" y="1648413"/>
            <a:ext cx="7877175" cy="466725"/>
          </a:xfrm>
          <a:prstGeom prst="rect">
            <a:avLst/>
          </a:prstGeom>
          <a:noFill/>
          <a:ln>
            <a:noFill/>
          </a:ln>
        </p:spPr>
      </p:pic>
      <p:pic>
        <p:nvPicPr>
          <p:cNvPr id="177" name="Google Shape;177;p20"/>
          <p:cNvPicPr preferRelativeResize="0"/>
          <p:nvPr/>
        </p:nvPicPr>
        <p:blipFill>
          <a:blip r:embed="rId5">
            <a:alphaModFix/>
          </a:blip>
          <a:stretch>
            <a:fillRect/>
          </a:stretch>
        </p:blipFill>
        <p:spPr>
          <a:xfrm>
            <a:off x="405113" y="2701113"/>
            <a:ext cx="7877175" cy="714375"/>
          </a:xfrm>
          <a:prstGeom prst="rect">
            <a:avLst/>
          </a:prstGeom>
          <a:noFill/>
          <a:ln>
            <a:noFill/>
          </a:ln>
        </p:spPr>
      </p:pic>
      <p:pic>
        <p:nvPicPr>
          <p:cNvPr id="178" name="Google Shape;178;p20"/>
          <p:cNvPicPr preferRelativeResize="0"/>
          <p:nvPr/>
        </p:nvPicPr>
        <p:blipFill>
          <a:blip r:embed="rId6">
            <a:alphaModFix/>
          </a:blip>
          <a:stretch>
            <a:fillRect/>
          </a:stretch>
        </p:blipFill>
        <p:spPr>
          <a:xfrm>
            <a:off x="405100" y="3947738"/>
            <a:ext cx="7877175" cy="69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438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Configuration Authentication</a:t>
            </a:r>
            <a:endParaRPr/>
          </a:p>
        </p:txBody>
      </p:sp>
      <p:sp>
        <p:nvSpPr>
          <p:cNvPr id="184" name="Google Shape;184;p21"/>
          <p:cNvSpPr txBox="1">
            <a:spLocks noGrp="1"/>
          </p:cNvSpPr>
          <p:nvPr>
            <p:ph type="body" idx="1"/>
          </p:nvPr>
        </p:nvSpPr>
        <p:spPr>
          <a:xfrm>
            <a:off x="235750" y="1315650"/>
            <a:ext cx="8744100" cy="3635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a:t>In OpenShift master, there is a built-in OAuth server, which can be used for managing authentication. All OpenShift users get the token from this server, which helps them communicate to OpenShift API.</a:t>
            </a:r>
            <a:endParaRPr sz="1500"/>
          </a:p>
          <a:p>
            <a:pPr marL="0" lvl="0" indent="0" algn="l" rtl="0">
              <a:lnSpc>
                <a:spcPct val="95000"/>
              </a:lnSpc>
              <a:spcBef>
                <a:spcPts val="1200"/>
              </a:spcBef>
              <a:spcAft>
                <a:spcPts val="0"/>
              </a:spcAft>
              <a:buNone/>
            </a:pPr>
            <a:r>
              <a:rPr lang="en" sz="1500"/>
              <a:t>There are different kinds of authentication level in OpenShift, which can be configured along with the main configuration file.</a:t>
            </a:r>
            <a:endParaRPr sz="1500"/>
          </a:p>
          <a:p>
            <a:pPr marL="457200" lvl="0" indent="-323850" algn="l" rtl="0">
              <a:lnSpc>
                <a:spcPct val="95000"/>
              </a:lnSpc>
              <a:spcBef>
                <a:spcPts val="1200"/>
              </a:spcBef>
              <a:spcAft>
                <a:spcPts val="0"/>
              </a:spcAft>
              <a:buSzPts val="1500"/>
              <a:buChar char="●"/>
            </a:pPr>
            <a:r>
              <a:rPr lang="en" sz="1500" b="1"/>
              <a:t>Allow All</a:t>
            </a:r>
            <a:r>
              <a:rPr lang="en" sz="1500"/>
              <a:t>  -  This will allow access to any user without entering any username and password.</a:t>
            </a:r>
            <a:endParaRPr sz="1500"/>
          </a:p>
          <a:p>
            <a:pPr marL="457200" lvl="0" indent="-323850" algn="l" rtl="0">
              <a:lnSpc>
                <a:spcPct val="95000"/>
              </a:lnSpc>
              <a:spcBef>
                <a:spcPts val="0"/>
              </a:spcBef>
              <a:spcAft>
                <a:spcPts val="0"/>
              </a:spcAft>
              <a:buSzPts val="1500"/>
              <a:buChar char="●"/>
            </a:pPr>
            <a:r>
              <a:rPr lang="en" sz="1500" b="1"/>
              <a:t>Deny All</a:t>
            </a:r>
            <a:r>
              <a:rPr lang="en" sz="1500"/>
              <a:t> -  This will deny access to all usernames and passwords.</a:t>
            </a:r>
            <a:endParaRPr sz="1500"/>
          </a:p>
          <a:p>
            <a:pPr marL="457200" lvl="0" indent="-323850" algn="l" rtl="0">
              <a:lnSpc>
                <a:spcPct val="95000"/>
              </a:lnSpc>
              <a:spcBef>
                <a:spcPts val="0"/>
              </a:spcBef>
              <a:spcAft>
                <a:spcPts val="0"/>
              </a:spcAft>
              <a:buSzPts val="1500"/>
              <a:buChar char="●"/>
            </a:pPr>
            <a:r>
              <a:rPr lang="en" sz="1500" b="1"/>
              <a:t>HTPasswd </a:t>
            </a:r>
            <a:r>
              <a:rPr lang="en" sz="1500"/>
              <a:t>- HTPasswd is used to validate the username and password against an encrypted file password.</a:t>
            </a:r>
            <a:endParaRPr sz="1500"/>
          </a:p>
          <a:p>
            <a:pPr marL="457200" lvl="0" indent="-323850" algn="l" rtl="0">
              <a:lnSpc>
                <a:spcPct val="95000"/>
              </a:lnSpc>
              <a:spcBef>
                <a:spcPts val="0"/>
              </a:spcBef>
              <a:spcAft>
                <a:spcPts val="0"/>
              </a:spcAft>
              <a:buSzPts val="1500"/>
              <a:buChar char="●"/>
            </a:pPr>
            <a:r>
              <a:rPr lang="en" sz="1500" b="1"/>
              <a:t>LDAP Identity Provider</a:t>
            </a:r>
            <a:r>
              <a:rPr lang="en" sz="1500"/>
              <a:t> -This is used for LDAP authentication wherein LDAP server plays a key role in authentication.</a:t>
            </a:r>
            <a:endParaRPr sz="1500"/>
          </a:p>
          <a:p>
            <a:pPr marL="457200" lvl="0" indent="-323850" algn="l" rtl="0">
              <a:lnSpc>
                <a:spcPct val="95000"/>
              </a:lnSpc>
              <a:spcBef>
                <a:spcPts val="0"/>
              </a:spcBef>
              <a:spcAft>
                <a:spcPts val="0"/>
              </a:spcAft>
              <a:buSzPts val="1500"/>
              <a:buChar char="●"/>
            </a:pPr>
            <a:r>
              <a:rPr lang="en" sz="1500" b="1"/>
              <a:t>Basic Authentication</a:t>
            </a:r>
            <a:r>
              <a:rPr lang="en" sz="1500"/>
              <a:t> -This is used when the validation of username and password is done against a server-to-server authentication. The authentication is protected in the base URL and is presented in  JSON format.</a:t>
            </a:r>
            <a:endParaRPr sz="1500"/>
          </a:p>
          <a:p>
            <a:pPr marL="0" lvl="0" indent="0" algn="l" rtl="0">
              <a:lnSpc>
                <a:spcPct val="95000"/>
              </a:lnSpc>
              <a:spcBef>
                <a:spcPts val="1200"/>
              </a:spcBef>
              <a:spcAft>
                <a:spcPts val="0"/>
              </a:spcAft>
              <a:buNone/>
            </a:pPr>
            <a:endParaRPr sz="1500"/>
          </a:p>
          <a:p>
            <a:pPr marL="0" lvl="0" indent="0" algn="l" rtl="0">
              <a:lnSpc>
                <a:spcPct val="95000"/>
              </a:lnSpc>
              <a:spcBef>
                <a:spcPts val="1200"/>
              </a:spcBef>
              <a:spcAft>
                <a:spcPts val="0"/>
              </a:spcAft>
              <a:buNone/>
            </a:pPr>
            <a:endParaRPr/>
          </a:p>
          <a:p>
            <a:pPr marL="457200" lvl="0" indent="-228600" algn="l" rtl="0">
              <a:lnSpc>
                <a:spcPct val="95000"/>
              </a:lnSpc>
              <a:spcBef>
                <a:spcPts val="1200"/>
              </a:spcBef>
              <a:spcAft>
                <a:spcPts val="0"/>
              </a:spcAft>
              <a:buSzPts val="1700"/>
              <a:buNone/>
            </a:pPr>
            <a:endParaRPr sz="17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Shift</vt:lpstr>
      <vt:lpstr>Redhat Openshift</vt:lpstr>
      <vt:lpstr>OpenShift – Application Scaling</vt:lpstr>
      <vt:lpstr>PowerPoint Presentation</vt:lpstr>
      <vt:lpstr>PowerPoint Presentation</vt:lpstr>
      <vt:lpstr>PowerPoint Presentation</vt:lpstr>
      <vt:lpstr>OpenShift – Administration</vt:lpstr>
      <vt:lpstr>PowerPoint Presentation</vt:lpstr>
      <vt:lpstr>PowerPoint Presentation</vt:lpstr>
      <vt:lpstr>Configuration Authentication</vt:lpstr>
      <vt:lpstr>Configuring a Service Account</vt:lpstr>
      <vt:lpstr>Working with HTTP Proxy</vt:lpstr>
      <vt:lpstr>OpenShift Storage with NFS</vt:lpstr>
      <vt:lpstr>User and Role Management</vt:lpstr>
      <vt:lpstr>User project limitations</vt:lpstr>
      <vt:lpstr>PowerPoint Presentation</vt:lpstr>
      <vt:lpstr>OpenShift –Docker and Kubernetes</vt:lpstr>
      <vt:lpstr>PowerPoint Presentation</vt:lpstr>
      <vt:lpstr>PowerPoint Presentation</vt:lpstr>
      <vt:lpstr>PowerPoint Presentation</vt:lpstr>
      <vt:lpstr>PowerPoint Presentation</vt:lpstr>
      <vt:lpstr>OpenShift – Security</vt:lpstr>
      <vt:lpstr>PowerPoint Presentation</vt:lpstr>
      <vt:lpstr>Container Security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Redhat Openshift</dc:title>
  <cp:revision>1</cp:revision>
  <dcterms:modified xsi:type="dcterms:W3CDTF">2022-09-29T10:36:24Z</dcterms:modified>
</cp:coreProperties>
</file>