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</p:sldIdLst>
  <p:sldSz cy="5143500" cx="9144000"/>
  <p:notesSz cx="6858000" cy="9144000"/>
  <p:embeddedFontLst>
    <p:embeddedFont>
      <p:font typeface="Roboto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5224E67-14EF-4969-8EEF-DFB1D6D179BB}">
  <a:tblStyle styleId="{C5224E67-14EF-4969-8EEF-DFB1D6D179B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font" Target="fonts/Roboto-bold.fntdata"/><Relationship Id="rId41" Type="http://schemas.openxmlformats.org/officeDocument/2006/relationships/font" Target="fonts/Roboto-regular.fntdata"/><Relationship Id="rId22" Type="http://schemas.openxmlformats.org/officeDocument/2006/relationships/slide" Target="slides/slide16.xml"/><Relationship Id="rId44" Type="http://schemas.openxmlformats.org/officeDocument/2006/relationships/font" Target="fonts/Roboto-boldItalic.fntdata"/><Relationship Id="rId21" Type="http://schemas.openxmlformats.org/officeDocument/2006/relationships/slide" Target="slides/slide15.xml"/><Relationship Id="rId43" Type="http://schemas.openxmlformats.org/officeDocument/2006/relationships/font" Target="fonts/Roboto-italic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57c74568e5_4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57c74568e5_4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57c74568e5_4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57c74568e5_4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57c74568e5_4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57c74568e5_4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57c74568e5_0_10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57c74568e5_0_1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57c74568e5_0_10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57c74568e5_0_10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57c74568e5_0_10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57c74568e5_0_10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57c74568e5_0_10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57c74568e5_0_10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57c74568e5_0_10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57c74568e5_0_10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57c74568e5_4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57c74568e5_4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57c74568e5_0_10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57c74568e5_0_10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57c74568e5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57c74568e5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57c74568e5_4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57c74568e5_4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57c74568e5_0_10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57c74568e5_0_10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57c74568e5_0_10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57c74568e5_0_10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57c74568e5_0_10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57c74568e5_0_10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57c74568e5_4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57c74568e5_4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57c74568e5_4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57c74568e5_4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57c74568e5_4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57c74568e5_4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57c74568e5_4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57c74568e5_4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57c74568e5_4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57c74568e5_4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57c74568e5_4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57c74568e5_4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57c74568e5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57c74568e5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57c74568e5_4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57c74568e5_4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57c74568e5_4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57c74568e5_4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57c74568e5_4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57c74568e5_4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57c74568e5_4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57c74568e5_4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57c74568e5_4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57c74568e5_4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57c74568e5_4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57c74568e5_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57c74568e5_4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57c74568e5_4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57c74568e5_6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57c74568e5_6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57c74568e5_6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57c74568e5_6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57c74568e5_6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57c74568e5_6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57c74568e5_6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57c74568e5_6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2041663" y="2152347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5700"/>
              <a:t>linux</a:t>
            </a:r>
            <a:endParaRPr i="1" sz="5700"/>
          </a:p>
        </p:txBody>
      </p:sp>
      <p:pic>
        <p:nvPicPr>
          <p:cNvPr id="86" name="Google Shape;8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0950" y="601567"/>
            <a:ext cx="3325176" cy="3940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311700" y="190500"/>
            <a:ext cx="8520600" cy="6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 INTERNAL AND EXTERNAL COMMANDS</a:t>
            </a:r>
            <a:endParaRPr/>
          </a:p>
        </p:txBody>
      </p:sp>
      <p:sp>
        <p:nvSpPr>
          <p:cNvPr id="140" name="Google Shape;140;p22"/>
          <p:cNvSpPr txBox="1"/>
          <p:nvPr>
            <p:ph idx="1" type="body"/>
          </p:nvPr>
        </p:nvSpPr>
        <p:spPr>
          <a:xfrm>
            <a:off x="311700" y="731925"/>
            <a:ext cx="8520600" cy="38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When the shell execute command(file) from its own set of built-in commands that are not stored as separate files in /bin directory, it is called internal command.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If the command (file) has an independence existence in the /bin directory, it is called external command.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Examples: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$ type echo              # echo is an internal command. echo is shell built-in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$ type ls                   # ls is an external command. ls is /bin/ls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If the command exists both as an internal and external one, shell execute internal command only.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Internal commands will have top priority compare to external command of same name.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7. COMMAND STRUCTURE</a:t>
            </a:r>
            <a:endParaRPr/>
          </a:p>
        </p:txBody>
      </p:sp>
      <p:sp>
        <p:nvSpPr>
          <p:cNvPr id="146" name="Google Shape;146;p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understand power of UNIX, user must know syntax of important UNIX commands.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general syntax of UNIX command is -</a:t>
            </a:r>
            <a:r>
              <a:rPr b="1" lang="en"/>
              <a:t> command arguments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Commands and arguments have to be separated by spaces or tabs to enable the system to interpret them as words.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UNIX arguments range from the simple to the complex.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Arguments may consist of options, expressions, instructions and filenames etc.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idx="1" type="body"/>
          </p:nvPr>
        </p:nvSpPr>
        <p:spPr>
          <a:xfrm>
            <a:off x="311700" y="453075"/>
            <a:ext cx="8520600" cy="41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33"/>
              <a:t>Options</a:t>
            </a:r>
            <a:endParaRPr b="1" sz="2133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Options are special type of arguments mostly used with a minus(-) sign.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option is normally preceded by a minus(-) sign to distinguish it from filenames or other arguments.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Example</a:t>
            </a:r>
            <a:r>
              <a:rPr lang="en"/>
              <a:t>:</a:t>
            </a:r>
            <a:endParaRPr/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$ ls -l note</a:t>
            </a:r>
            <a:r>
              <a:rPr lang="en"/>
              <a:t>		 # -l option list all the attributes of the file note</a:t>
            </a:r>
            <a:endParaRPr/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$ ls -z note 		</a:t>
            </a:r>
            <a:r>
              <a:rPr lang="en"/>
              <a:t># Message from ls, not from shell. ls: illegal option –z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Options can normally be combined with only one (-) sign, i.e., instead of using $ ls -l -a -t -d you might as well use $ ls -latd.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idx="1" type="body"/>
          </p:nvPr>
        </p:nvSpPr>
        <p:spPr>
          <a:xfrm>
            <a:off x="311700" y="411900"/>
            <a:ext cx="8520600" cy="41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63"/>
              <a:t>Filename Arguments</a:t>
            </a:r>
            <a:endParaRPr b="1" sz="2163"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Many UNIX commands use a filename as argument so the command can take input from the file.If a command uses a filename as argument, it will generally be its last argument.It's also quite common to see many commands working with multiple filenames as arguments.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command with its arguments and options is known as the command line.This line can be considered complete only after the user has hit [Enter].The complete line is then fed to the shell as its input for interpretation and execution.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Examples</a:t>
            </a:r>
            <a:r>
              <a:rPr lang="en"/>
              <a:t>:</a:t>
            </a:r>
            <a:endParaRPr/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</a:t>
            </a:r>
            <a:r>
              <a:rPr b="1" lang="en"/>
              <a:t> $ ls -lat chap01 chap02 chap03</a:t>
            </a:r>
            <a:r>
              <a:rPr lang="en"/>
              <a:t> 	# Multiple filenames as arguments</a:t>
            </a:r>
            <a:endParaRPr/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 </a:t>
            </a:r>
            <a:r>
              <a:rPr b="1" lang="en"/>
              <a:t>$ rm chap01 chap02</a:t>
            </a:r>
            <a:endParaRPr b="1"/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 </a:t>
            </a:r>
            <a:r>
              <a:rPr b="1" lang="en"/>
              <a:t>$ cp chap01 chap01.bak</a:t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idx="1" type="body"/>
          </p:nvPr>
        </p:nvSpPr>
        <p:spPr>
          <a:xfrm>
            <a:off x="311700" y="329525"/>
            <a:ext cx="85206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/>
              <a:t>Exceptions</a:t>
            </a:r>
            <a:endParaRPr b="1" sz="23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are some commands that don't accept any arguments.There are also some commands that may or may not be specified with arguments.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ls command can run without arguments (ls), with only options (ls -l) and also with only filenames like- (ls chap01 chap02)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Examples:</a:t>
            </a:r>
            <a:endParaRPr b="1"/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 </a:t>
            </a:r>
            <a:r>
              <a:rPr b="1" lang="en"/>
              <a:t>$ pwd</a:t>
            </a:r>
            <a:r>
              <a:rPr lang="en"/>
              <a:t> 	# pwd prints the current working directory</a:t>
            </a:r>
            <a:endParaRPr/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/root</a:t>
            </a:r>
            <a:endParaRPr/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 </a:t>
            </a:r>
            <a:r>
              <a:rPr b="1" lang="en"/>
              <a:t>$ who</a:t>
            </a:r>
            <a:r>
              <a:rPr lang="en"/>
              <a:t> 		# who lists currently logged in users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8. FLEXIBILITY OF COMMAND USAGE</a:t>
            </a:r>
            <a:endParaRPr/>
          </a:p>
        </p:txBody>
      </p:sp>
      <p:sp>
        <p:nvSpPr>
          <p:cNvPr id="167" name="Google Shape;167;p27"/>
          <p:cNvSpPr txBox="1"/>
          <p:nvPr>
            <p:ph idx="1" type="body"/>
          </p:nvPr>
        </p:nvSpPr>
        <p:spPr>
          <a:xfrm>
            <a:off x="311700" y="1136350"/>
            <a:ext cx="8520600" cy="34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UNIX system provides certain degree of flexibility in the usage of commands.A command can often be entered in more than one way.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Shell allow the following type of command usage</a:t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o Combining Commands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o A command line can overflow or Be split into multiple lines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o Entering a command before previous command has finished.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Combining Commands</a:t>
            </a:r>
            <a:endParaRPr b="1"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UNIX allows you to specify more than one command in the single command line.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Example:</a:t>
            </a:r>
            <a:endParaRPr b="1"/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 </a:t>
            </a:r>
            <a:r>
              <a:rPr b="1" lang="en"/>
              <a:t>$ ( wc note; ls -l note )</a:t>
            </a:r>
            <a:r>
              <a:rPr lang="en"/>
              <a:t> 	#Two commands combined here using ; &amp; parenthesis</a:t>
            </a:r>
            <a:endParaRPr/>
          </a:p>
          <a:p>
            <a:pPr indent="45720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/>
          <p:nvPr>
            <p:ph idx="1" type="body"/>
          </p:nvPr>
        </p:nvSpPr>
        <p:spPr>
          <a:xfrm>
            <a:off x="311700" y="411900"/>
            <a:ext cx="8520600" cy="41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</a:t>
            </a:r>
            <a:r>
              <a:rPr b="1" lang="en"/>
              <a:t>$ ls | wc</a:t>
            </a:r>
            <a:r>
              <a:rPr lang="en"/>
              <a:t> 	#Two commands combined here using filter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115 166 1227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A Command Line can Overflow or Be split into Multiple Lines</a:t>
            </a:r>
            <a:endParaRPr b="1"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UNIX terminal width is restricted to maximum 80 characters.Shell allows command line to overflow or be split into multiple lines.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Example: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 </a:t>
            </a:r>
            <a:r>
              <a:rPr b="1" lang="en"/>
              <a:t>$ echo “This is	</a:t>
            </a:r>
            <a:r>
              <a:rPr lang="en"/>
              <a:t> 	# $ first prompt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&gt; a three-line</a:t>
            </a:r>
            <a:r>
              <a:rPr lang="en"/>
              <a:t> 		#&gt; Second prompt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&gt; text message”		</a:t>
            </a:r>
            <a:r>
              <a:rPr lang="en"/>
              <a:t> #Command line ends here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This is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three-line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text message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/>
          <p:nvPr>
            <p:ph idx="1" type="body"/>
          </p:nvPr>
        </p:nvSpPr>
        <p:spPr>
          <a:xfrm>
            <a:off x="311700" y="576650"/>
            <a:ext cx="8520600" cy="399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Entering a Command Before Previous Command Has Finished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UNIX provides a full-duplex terminal which lets you type a command at any time, and rest assured that the system will interpret it.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you run a long program, the prompt won't appear until program execution is complete.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Subsequent commands can be entered at the keyboard without waiting for prompt.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input remains stored in a buffer maintained by kernel for all keyboard input.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command is passed on to the shell for interpretation after the previous program has completed.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9. man: BROWSING THE MANUAL PAGES ON-LINE</a:t>
            </a:r>
            <a:endParaRPr/>
          </a:p>
        </p:txBody>
      </p:sp>
      <p:sp>
        <p:nvSpPr>
          <p:cNvPr id="183" name="Google Shape;183;p3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syntax of UNIX commands can be confusing – even to the expert.User may not remember either the command or the required option that will perform a specific job.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UNIX offers an on-line help facility in the man command.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Man displays the documentation of practically every command on the system.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For example, to seek help on the wc command, simply run man with wc as argument.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man presents the first page and pauses.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It does this by sending its output to a pager program, which displays this output one page at a time.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pager is actually a UNIX command, and man is preconfigured to be used with a specific pager.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UNIX systems currently use the following pager programs-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 more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 less</a:t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Finally, to quit the pager, and ultimately man, </a:t>
            </a:r>
            <a:r>
              <a:rPr b="1" lang="en"/>
              <a:t>press q.</a:t>
            </a:r>
            <a:r>
              <a:rPr lang="en"/>
              <a:t>You'll be returned to the shell's prompt.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1"/>
          <p:cNvSpPr txBox="1"/>
          <p:nvPr>
            <p:ph idx="1" type="body"/>
          </p:nvPr>
        </p:nvSpPr>
        <p:spPr>
          <a:xfrm>
            <a:off x="311700" y="309000"/>
            <a:ext cx="8520600" cy="42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Navigation and Search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are following two navigation commands that often used across UNIX implementations.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 Spacebar or f – Advances the display by one screen of text at a time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 b – which moves back one screen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160725" y="120675"/>
            <a:ext cx="8090400" cy="5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THE UNIX OPERATING SYSTEM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160725" y="685800"/>
            <a:ext cx="8671500" cy="42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40"/>
              <a:t>What is an operating system?</a:t>
            </a:r>
            <a:endParaRPr sz="144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40"/>
              <a:t>An operating system is the software that manages the computer's hardware and provides a convenient and safe environment for running programs. It acts as an interface between user programs and the hardware resources that these programs access like – processor, memory, hard disk, printer &amp; so on. It is loaded into memory when a computer is booted and remains active </a:t>
            </a:r>
            <a:r>
              <a:rPr lang="en" sz="1340"/>
              <a:t>s long as the machine is up.</a:t>
            </a:r>
            <a:endParaRPr sz="1340"/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440"/>
              <a:t>1. THE UNIX OPERATING SYSTEM</a:t>
            </a:r>
            <a:endParaRPr sz="1440"/>
          </a:p>
          <a:p>
            <a:pPr indent="-311150" lvl="0" marL="457200" rtl="0" algn="just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Like mac os and Windows, there's another operating system called UNIX. </a:t>
            </a:r>
            <a:endParaRPr sz="1300"/>
          </a:p>
          <a:p>
            <a:pPr indent="-31115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It has practically everything an operating system should have, and several features which  other OS never had.</a:t>
            </a:r>
            <a:endParaRPr sz="1300"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You interact with a UNIX system through a command interpreter called the shell.</a:t>
            </a:r>
            <a:endParaRPr sz="1300"/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040"/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sz="104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10. UNDERSTANDING THE man DOCUMENTATION</a:t>
            </a:r>
            <a:endParaRPr/>
          </a:p>
        </p:txBody>
      </p:sp>
      <p:sp>
        <p:nvSpPr>
          <p:cNvPr id="194" name="Google Shape;194;p3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Vendors organize the man documentation differently, but in general you could see eight sections of the UNIX manual.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Understanding a man Page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man page is divided into a number of compulsory and optional sections.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Every command doesn't have all sections, but first three - </a:t>
            </a:r>
            <a:r>
              <a:rPr b="1" lang="en"/>
              <a:t>NAME, SYNOPSIS and DESCRIPTION</a:t>
            </a:r>
            <a:r>
              <a:rPr lang="en"/>
              <a:t> are seen.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NAME</a:t>
            </a:r>
            <a:r>
              <a:rPr lang="en"/>
              <a:t> presents a one-line introduction to the command.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SYNOPSIS</a:t>
            </a:r>
            <a:r>
              <a:rPr lang="en"/>
              <a:t> shows the syntax used by the command.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DESCRIPTION</a:t>
            </a:r>
            <a:r>
              <a:rPr lang="en"/>
              <a:t> provides a detailed description.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</a:t>
            </a:r>
            <a:r>
              <a:rPr b="1" lang="en"/>
              <a:t>SYNOPSIS </a:t>
            </a:r>
            <a:r>
              <a:rPr lang="en"/>
              <a:t>section is one that we need to examine closely.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3"/>
          <p:cNvSpPr txBox="1"/>
          <p:nvPr>
            <p:ph idx="1" type="body"/>
          </p:nvPr>
        </p:nvSpPr>
        <p:spPr>
          <a:xfrm>
            <a:off x="311700" y="350100"/>
            <a:ext cx="8520600" cy="4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Example:</a:t>
            </a:r>
            <a:endParaRPr b="1"/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$ man wc 		</a:t>
            </a:r>
            <a:r>
              <a:rPr lang="en"/>
              <a:t>#Help on the wc command</a:t>
            </a:r>
            <a:endParaRPr/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User Commands wc(1)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NAME</a:t>
            </a:r>
            <a:endParaRPr b="1"/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wc – display a count of lines, words and characters in a file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SYNOPSIS</a:t>
            </a:r>
            <a:endParaRPr b="1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wc [ -c | -m | -C] [ -lw ] [ files.... ]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DESCRIPTION</a:t>
            </a:r>
            <a:endParaRPr b="1"/>
          </a:p>
          <a:p>
            <a:pPr indent="45720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wc utility reads one or more input files and, by default, writes the number of newline characters, words and bytes contained in each input file to the standard output.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4"/>
          <p:cNvSpPr txBox="1"/>
          <p:nvPr>
            <p:ph idx="1" type="body"/>
          </p:nvPr>
        </p:nvSpPr>
        <p:spPr>
          <a:xfrm>
            <a:off x="311700" y="370700"/>
            <a:ext cx="8520600" cy="419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OPTIONS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following options are supported: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-c Count Bytes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-m Count Characters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-l Count Lines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-w Count Words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OPERANDS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following operands are supported: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File- a path name of an input file. If no file operand are specified, the standard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input will be used.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5"/>
          <p:cNvSpPr txBox="1"/>
          <p:nvPr>
            <p:ph idx="1" type="body"/>
          </p:nvPr>
        </p:nvSpPr>
        <p:spPr>
          <a:xfrm>
            <a:off x="311700" y="226550"/>
            <a:ext cx="8520600" cy="42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000"/>
              <a:t>Using man to understand man</a:t>
            </a:r>
            <a:endParaRPr b="1"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Since man is also an UNIX command like ls or cat.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User will also like to know how man itself is used.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Use the same command to view its own documentation:</a:t>
            </a:r>
            <a:endParaRPr sz="20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000"/>
              <a:t>Example:</a:t>
            </a:r>
            <a:endParaRPr b="1" sz="2000"/>
          </a:p>
          <a:p>
            <a:pPr indent="45720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000"/>
              <a:t>$ man man 		</a:t>
            </a:r>
            <a:r>
              <a:rPr lang="en" sz="2000"/>
              <a:t>#Viewing man pages with man</a:t>
            </a:r>
            <a:endParaRPr sz="2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11. FURTHER HELP WITH man -K, apropos AND whatis</a:t>
            </a:r>
            <a:endParaRPr/>
          </a:p>
        </p:txBody>
      </p:sp>
      <p:sp>
        <p:nvSpPr>
          <p:cNvPr id="215" name="Google Shape;215;p36"/>
          <p:cNvSpPr txBox="1"/>
          <p:nvPr>
            <p:ph idx="1" type="body"/>
          </p:nvPr>
        </p:nvSpPr>
        <p:spPr>
          <a:xfrm>
            <a:off x="311700" y="1176150"/>
            <a:ext cx="8520600" cy="37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man is used with option, it searches a summary database and prints a one-line description of the command.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/>
              <a:t>          1</a:t>
            </a:r>
            <a:r>
              <a:rPr lang="en"/>
              <a:t>. </a:t>
            </a:r>
            <a:r>
              <a:rPr b="1" lang="en"/>
              <a:t>$ man -k awk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/>
              <a:t>              </a:t>
            </a:r>
            <a:r>
              <a:rPr lang="en" sz="1575"/>
              <a:t> </a:t>
            </a:r>
            <a:r>
              <a:rPr lang="en" sz="1600"/>
              <a:t>awk (1) - pattern scanning and text processing language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                  mawk (1) - pattern scanning and text processing language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                  nawk (1) - pattern scanning and text processing langua</a:t>
            </a:r>
            <a:r>
              <a:rPr lang="en" sz="1500"/>
              <a:t>ge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/>
              <a:t>      </a:t>
            </a:r>
            <a:endParaRPr sz="125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7"/>
          <p:cNvSpPr txBox="1"/>
          <p:nvPr>
            <p:ph idx="1" type="body"/>
          </p:nvPr>
        </p:nvSpPr>
        <p:spPr>
          <a:xfrm>
            <a:off x="311700" y="268575"/>
            <a:ext cx="8520600" cy="43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$ apropos awk 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        </a:t>
            </a:r>
            <a:r>
              <a:rPr lang="en" sz="1700"/>
              <a:t> 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$ whatis awk</a:t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       awk (1) - pattern scanning and text processing language</a:t>
            </a:r>
            <a:endParaRPr/>
          </a:p>
        </p:txBody>
      </p:sp>
      <p:pic>
        <p:nvPicPr>
          <p:cNvPr id="221" name="Google Shape;22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1525" y="3626000"/>
            <a:ext cx="5385175" cy="76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4925" y="818925"/>
            <a:ext cx="6258151" cy="175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8"/>
          <p:cNvSpPr txBox="1"/>
          <p:nvPr>
            <p:ph type="title"/>
          </p:nvPr>
        </p:nvSpPr>
        <p:spPr>
          <a:xfrm>
            <a:off x="311700" y="2085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00"/>
              <a:t>12. MANAGING THE NONUNIFORM BEHAVIOUR OF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00"/>
              <a:t>TERMINALS AND KEYBOARDS: WHEN THINGS GO WRONG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600"/>
          </a:p>
        </p:txBody>
      </p:sp>
      <p:sp>
        <p:nvSpPr>
          <p:cNvPr id="228" name="Google Shape;228;p3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The following table lists keyboard commands to try when things go wrong.</a:t>
            </a:r>
            <a:endParaRPr b="1"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700"/>
          </a:p>
        </p:txBody>
      </p:sp>
      <p:graphicFrame>
        <p:nvGraphicFramePr>
          <p:cNvPr id="229" name="Google Shape;229;p38"/>
          <p:cNvGraphicFramePr/>
          <p:nvPr/>
        </p:nvGraphicFramePr>
        <p:xfrm>
          <a:off x="311700" y="2008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{C5224E67-14EF-4969-8EEF-DFB1D6D179BB}</a:tableStyleId>
              </a:tblPr>
              <a:tblGrid>
                <a:gridCol w="1780300"/>
                <a:gridCol w="6683700"/>
              </a:tblGrid>
              <a:tr h="535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 </a:t>
                      </a:r>
                      <a:r>
                        <a:rPr lang="en" sz="1600"/>
                        <a:t>[Ctrl-h]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Erases text.         (^H^H^H)</a:t>
                      </a:r>
                      <a:endParaRPr sz="1600"/>
                    </a:p>
                  </a:txBody>
                  <a:tcPr marT="91425" marB="91425" marR="91425" marL="91425"/>
                </a:tc>
              </a:tr>
              <a:tr h="535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[Ctrl-c] or Delete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Interrupts a command</a:t>
                      </a:r>
                      <a:endParaRPr sz="1600"/>
                    </a:p>
                  </a:txBody>
                  <a:tcPr marT="91425" marB="91425" marR="91425" marL="91425"/>
                </a:tc>
              </a:tr>
              <a:tr h="535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        [Ctrl-d]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Terminates login session or a program that expects its input from keyboard</a:t>
                      </a:r>
                      <a:endParaRPr sz="1600"/>
                    </a:p>
                  </a:txBody>
                  <a:tcPr marT="91425" marB="91425" marR="91425" marL="91425"/>
                </a:tc>
              </a:tr>
              <a:tr h="515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        [Ctrl-s]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Stops scrolling of screen output and locks keyboard</a:t>
                      </a:r>
                      <a:endParaRPr sz="1600"/>
                    </a:p>
                  </a:txBody>
                  <a:tcPr marT="91425" marB="91425" marR="91425" marL="91425"/>
                </a:tc>
              </a:tr>
              <a:tr h="515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        [Ctrl-u]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Kills command line without executing it</a:t>
                      </a:r>
                      <a:endParaRPr sz="16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4" name="Google Shape;234;p39"/>
          <p:cNvGraphicFramePr/>
          <p:nvPr/>
        </p:nvGraphicFramePr>
        <p:xfrm>
          <a:off x="489150" y="914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{C5224E67-14EF-4969-8EEF-DFB1D6D179BB}</a:tableStyleId>
              </a:tblPr>
              <a:tblGrid>
                <a:gridCol w="1366725"/>
                <a:gridCol w="6913075"/>
              </a:tblGrid>
              <a:tr h="568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    </a:t>
                      </a:r>
                      <a:r>
                        <a:rPr lang="en" sz="1600"/>
                        <a:t>[Ctrl-z]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Suspends process and returns shell prompt.</a:t>
                      </a:r>
                      <a:endParaRPr sz="1600"/>
                    </a:p>
                  </a:txBody>
                  <a:tcPr marT="91425" marB="91425" marR="91425" marL="91425"/>
                </a:tc>
              </a:tr>
              <a:tr h="782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   </a:t>
                      </a:r>
                      <a:r>
                        <a:rPr lang="en" sz="1600"/>
                        <a:t> [Ctrl-\]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Kills running program but creates a core file containing the memory</a:t>
                      </a:r>
                      <a:endParaRPr sz="16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image of the program</a:t>
                      </a:r>
                      <a:endParaRPr sz="16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68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</a:t>
                      </a:r>
                      <a:r>
                        <a:rPr lang="en" sz="1600"/>
                        <a:t> </a:t>
                      </a:r>
                      <a:r>
                        <a:rPr lang="en" sz="1600"/>
                        <a:t>[Ctrl-m]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Alternative to [Enter]</a:t>
                      </a:r>
                      <a:endParaRPr sz="1600"/>
                    </a:p>
                  </a:txBody>
                  <a:tcPr marT="91425" marB="91425" marR="91425" marL="91425"/>
                </a:tc>
              </a:tr>
              <a:tr h="568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    </a:t>
                      </a:r>
                      <a:r>
                        <a:rPr lang="en" sz="1600"/>
                        <a:t>[Ctrl-j]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Alternative to [Enter]</a:t>
                      </a:r>
                      <a:endParaRPr sz="1600"/>
                    </a:p>
                  </a:txBody>
                  <a:tcPr marT="91425" marB="91425" marR="91425" marL="91425"/>
                </a:tc>
              </a:tr>
              <a:tr h="568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</a:t>
                      </a:r>
                      <a:r>
                        <a:rPr lang="en" sz="1600"/>
                        <a:t>stty sane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Restores terminal to normal status</a:t>
                      </a:r>
                      <a:endParaRPr sz="16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13. cal: THE COMMAND</a:t>
            </a:r>
            <a:endParaRPr/>
          </a:p>
        </p:txBody>
      </p:sp>
      <p:sp>
        <p:nvSpPr>
          <p:cNvPr id="240" name="Google Shape;240;p4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 command can be used to see the calendar of any specific month or a complete year.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Syntax:   </a:t>
            </a:r>
            <a:r>
              <a:rPr b="1" lang="en"/>
              <a:t>cal [ [ month] year ]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$ cal September 2022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Su Mo Tu We Th Fr Sa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                               1  2  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 3   4    5   6   7     8   9 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10 11 12 13 14 15 16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17 18 19 20 21 22 23 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24 25 26 27 28 29 30</a:t>
            </a:r>
            <a:endParaRPr sz="20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1"/>
          <p:cNvSpPr txBox="1"/>
          <p:nvPr>
            <p:ph idx="1" type="body"/>
          </p:nvPr>
        </p:nvSpPr>
        <p:spPr>
          <a:xfrm>
            <a:off x="311700" y="308875"/>
            <a:ext cx="8520600" cy="42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$ cal 8 2022</a:t>
            </a:r>
            <a:endParaRPr b="1"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      </a:t>
            </a:r>
            <a:r>
              <a:rPr lang="en"/>
              <a:t>  August 2022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Su  Mo Tu  We Th  Fr  Sa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1    2     3   4    5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6     7    8    9    10 11  12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13  14  15   16  17 18  19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20   21  22  23  24 25 26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27   28  29  30  31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You can’t hold the calendar of a year in a single screen page;it scrolls off rapidly before you can use [ctrl-s] to make it pause.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                                                   </a:t>
            </a:r>
            <a:r>
              <a:rPr b="1" lang="en"/>
              <a:t>$cal 2022 | more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54525" y="109975"/>
            <a:ext cx="8520600" cy="5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THE UNIX ARCHITECTURE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107150" y="717950"/>
            <a:ext cx="8725200" cy="41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The UNIX architecture has three important agencies-</a:t>
            </a:r>
            <a:endParaRPr sz="1200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 Division of labor: Kernel and shell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 The file and process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The system calls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/>
              <a:t>The Kernel</a:t>
            </a:r>
            <a:endParaRPr b="1" sz="1200"/>
          </a:p>
          <a:p>
            <a:pPr indent="-3048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The core of the operating system - a collection of routines mostly written in C.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It is loaded into memory when the system is booted and communicates directly with the hardware.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User programs (the applications) that need to access the hardware use the services of the kernel, which performs the job on the user's behalf.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It manages the system's memory, schedules processes, decides their priorities and so on.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The kernel is also called as the operating system - a programs gateway to the computer's resources.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14. date: DISPLAYING THE SYSTEM DATE</a:t>
            </a:r>
            <a:endParaRPr/>
          </a:p>
        </p:txBody>
      </p:sp>
      <p:sp>
        <p:nvSpPr>
          <p:cNvPr id="251" name="Google Shape;251;p42"/>
          <p:cNvSpPr txBox="1"/>
          <p:nvPr>
            <p:ph idx="1" type="body"/>
          </p:nvPr>
        </p:nvSpPr>
        <p:spPr>
          <a:xfrm>
            <a:off x="311700" y="1017800"/>
            <a:ext cx="85206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can display the current date with the date command, which shows the date and time to the nearest second: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$ date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Thu Sep 22 2:15:02 IST 2022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The command can also be used with suitable format specifiers as arguments.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 </a:t>
            </a:r>
            <a:r>
              <a:rPr lang="en"/>
              <a:t>Example :</a:t>
            </a:r>
            <a:r>
              <a:rPr b="1" lang="en"/>
              <a:t> </a:t>
            </a:r>
            <a:r>
              <a:rPr lang="en"/>
              <a:t>1.</a:t>
            </a:r>
            <a:r>
              <a:rPr b="1" lang="en"/>
              <a:t>  $date +%m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09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2.  </a:t>
            </a:r>
            <a:r>
              <a:rPr b="1" lang="en"/>
              <a:t>$ date +%h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Sep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</a:t>
            </a:r>
            <a:r>
              <a:rPr b="1" lang="en"/>
              <a:t> </a:t>
            </a:r>
            <a:r>
              <a:rPr lang="en"/>
              <a:t>3.</a:t>
            </a:r>
            <a:r>
              <a:rPr b="1" lang="en"/>
              <a:t>  $ date + “%h %m”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Sep 09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15. echo: Displaying the Message</a:t>
            </a:r>
            <a:endParaRPr/>
          </a:p>
        </p:txBody>
      </p:sp>
      <p:sp>
        <p:nvSpPr>
          <p:cNvPr id="257" name="Google Shape;257;p4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echo command is used is shell scripts to display a message on the terminal, or to issue a prompt for taking user input.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$ echo "Enter your name:\c"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Enter your name:$_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$echo $SHELL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/usr/bin/bash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4"/>
          <p:cNvSpPr txBox="1"/>
          <p:nvPr>
            <p:ph type="title"/>
          </p:nvPr>
        </p:nvSpPr>
        <p:spPr>
          <a:xfrm>
            <a:off x="311700" y="1817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16. printf: AN ALTERNATIVE TO ECHO</a:t>
            </a:r>
            <a:endParaRPr/>
          </a:p>
        </p:txBody>
      </p:sp>
      <p:sp>
        <p:nvSpPr>
          <p:cNvPr id="263" name="Google Shape;263;p44"/>
          <p:cNvSpPr txBox="1"/>
          <p:nvPr>
            <p:ph idx="1" type="body"/>
          </p:nvPr>
        </p:nvSpPr>
        <p:spPr>
          <a:xfrm>
            <a:off x="311700" y="899775"/>
            <a:ext cx="8520600" cy="3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printf command is available on most modern UNIX systems, and is the one we can use instead of echo.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$ printf "Enter your name\n"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Enter your name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$_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printf doesn’t automatically insert new line unless the \n is used explicitly.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printf "My current shell is %s\n" $SHELL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current shell is /bin/bash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$_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5"/>
          <p:cNvSpPr txBox="1"/>
          <p:nvPr>
            <p:ph idx="1" type="body"/>
          </p:nvPr>
        </p:nvSpPr>
        <p:spPr>
          <a:xfrm>
            <a:off x="311700" y="308875"/>
            <a:ext cx="8520600" cy="42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printf uses many of the formats used by C’s printf function. Here are some of the commonly used ones: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%s – String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%30s – As above but printed in a space 30 characters wide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%d – Decimal integer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%6d - As above but printed in a space 30 characters wide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%o – Octal integer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%x – Hexadecimal integer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%f – Floating point number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   </a:t>
            </a:r>
            <a:r>
              <a:rPr b="1" lang="en" sz="1700"/>
              <a:t>$ printf "The value of 255 is %o in octal and %f in Floating point number\n" 255 255</a:t>
            </a:r>
            <a:endParaRPr b="1"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The value of 255 is 377 in octal and 255.0 in hexadecimal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Google Shape;273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650" y="964000"/>
            <a:ext cx="8469351" cy="321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75950" y="1528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THE UNIX ARCHITECTURE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8000" y="760625"/>
            <a:ext cx="8596500" cy="40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b="1" lang="en" sz="1265"/>
              <a:t>The Shell</a:t>
            </a:r>
            <a:endParaRPr b="1" sz="1265"/>
          </a:p>
          <a:p>
            <a:pPr indent="-308927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65"/>
              <a:buChar char="●"/>
            </a:pPr>
            <a:r>
              <a:rPr lang="en" sz="1265"/>
              <a:t>Computers don't have any capability of translating commands into action .That requires a command interpreter, also called as the shell.</a:t>
            </a:r>
            <a:endParaRPr sz="1265"/>
          </a:p>
          <a:p>
            <a:pPr indent="-3089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65"/>
              <a:buChar char="●"/>
            </a:pPr>
            <a:r>
              <a:rPr lang="en" sz="1265"/>
              <a:t>Shell is actually interface between the user and the kernel.</a:t>
            </a:r>
            <a:endParaRPr sz="1265"/>
          </a:p>
          <a:p>
            <a:pPr indent="-3089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65"/>
              <a:buChar char="●"/>
            </a:pPr>
            <a:r>
              <a:rPr lang="en" sz="1265"/>
              <a:t>Most of the time, there's only one kernel running on the system, there could be several shells running – one for each user logged in.</a:t>
            </a:r>
            <a:endParaRPr sz="1265"/>
          </a:p>
          <a:p>
            <a:pPr indent="-3089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65"/>
              <a:buChar char="●"/>
            </a:pPr>
            <a:r>
              <a:rPr lang="en" sz="1265"/>
              <a:t>The shell accepts commands from user, if require rebuilds a user command, and finally communicates with the kernel to see that the command is executed.</a:t>
            </a:r>
            <a:endParaRPr sz="1265"/>
          </a:p>
          <a:p>
            <a:pPr indent="-3089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65"/>
              <a:buChar char="●"/>
            </a:pPr>
            <a:r>
              <a:rPr lang="en" sz="1265"/>
              <a:t>Example:</a:t>
            </a:r>
            <a:endParaRPr sz="1265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b="1" lang="en" sz="1265"/>
              <a:t>$ echo VTU Belagavi</a:t>
            </a:r>
            <a:endParaRPr sz="1265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1265"/>
              <a:t>VTU Belagavi</a:t>
            </a:r>
            <a:endParaRPr sz="126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1265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0" y="671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UNIX ARCHITECTURE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43800" y="608375"/>
            <a:ext cx="8520600" cy="42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The File</a:t>
            </a:r>
            <a:endParaRPr b="1" sz="1300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 file is just an array of bytes and can contain virtually anything.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Every file in UNIX is part of the one file structure provided by UNIX.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/>
              <a:t>The Process</a:t>
            </a:r>
            <a:endParaRPr b="1" sz="1300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The process is the name given to the file when it is executed as a program (Process is program under execution).</a:t>
            </a:r>
            <a:endParaRPr sz="12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/>
              <a:t>The System Calls</a:t>
            </a:r>
            <a:endParaRPr b="1" sz="1300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The UNIX system-comprising the kernel, shell and applications-is written in C.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Though there are several commands that use functions called system calls to  communicate with the kernel.</a:t>
            </a:r>
            <a:endParaRPr sz="12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0" y="671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FEATURES OF UNIX</a:t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0" y="726250"/>
            <a:ext cx="8520600" cy="41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25"/>
              <a:t>A Multiuser System</a:t>
            </a:r>
            <a:endParaRPr b="1" sz="1725"/>
          </a:p>
          <a:p>
            <a:pPr indent="-318219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525"/>
              <a:t>UNIX is a multiprogramming system, it permits multiple programs to run and compete for the attention of the CPU.</a:t>
            </a:r>
            <a:endParaRPr sz="1525"/>
          </a:p>
          <a:p>
            <a:pPr indent="-318219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525"/>
              <a:t>Multiple users can run separate jobs or a single user can also run multiple jobs</a:t>
            </a:r>
            <a:endParaRPr sz="152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25"/>
              <a:t>A Multitasking System</a:t>
            </a:r>
            <a:endParaRPr b="1" sz="1525"/>
          </a:p>
          <a:p>
            <a:pPr indent="-318219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525"/>
              <a:t>A single user can also run multiple tasks concurrently.</a:t>
            </a:r>
            <a:endParaRPr sz="1525"/>
          </a:p>
          <a:p>
            <a:pPr indent="-318219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525"/>
              <a:t>UNIX is a multitasking system.</a:t>
            </a:r>
            <a:endParaRPr sz="152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25"/>
              <a:t>The Building-block Approach</a:t>
            </a:r>
            <a:endParaRPr sz="1525"/>
          </a:p>
          <a:p>
            <a:pPr indent="-318219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525"/>
              <a:t>UNIX offers the | (filters) to combine various simple tools to carry out complex jobs.</a:t>
            </a:r>
            <a:endParaRPr sz="1525"/>
          </a:p>
          <a:p>
            <a:pPr indent="-318219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525"/>
              <a:t>EXAMPLES -    </a:t>
            </a:r>
            <a:r>
              <a:rPr b="1" lang="en" sz="1525"/>
              <a:t>$ cat note</a:t>
            </a:r>
            <a:r>
              <a:rPr lang="en" sz="1525"/>
              <a:t> - #cat displays the file contents -  WELCOME TO HIT</a:t>
            </a:r>
            <a:endParaRPr sz="1525"/>
          </a:p>
          <a:p>
            <a:pPr indent="-318219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 sz="1525"/>
              <a:t>$ cat note | wc</a:t>
            </a:r>
            <a:r>
              <a:rPr lang="en" sz="1525"/>
              <a:t>  - #wc counts number of lines, words &amp; characters in the file - 1 3 15</a:t>
            </a:r>
            <a:endParaRPr sz="152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97375" y="885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</a:t>
            </a:r>
            <a:r>
              <a:rPr lang="en"/>
              <a:t>FEATURES OF UNIX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0" y="696350"/>
            <a:ext cx="9144000" cy="42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1"/>
              <a:t>The UNIX Toolkit</a:t>
            </a:r>
            <a:endParaRPr sz="2968"/>
          </a:p>
          <a:p>
            <a:pPr indent="-308921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3892"/>
              <a:t>UNIX offers facility to add and remove many applications as and when required.</a:t>
            </a:r>
            <a:endParaRPr sz="3892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3101"/>
              <a:t>Pattern Matching</a:t>
            </a:r>
            <a:endParaRPr b="1" sz="3101"/>
          </a:p>
          <a:p>
            <a:pPr indent="-29707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3318"/>
              <a:t>UNIX features very sophisticated pattern matching features.</a:t>
            </a:r>
            <a:endParaRPr sz="3318"/>
          </a:p>
          <a:p>
            <a:pPr indent="-29707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3318"/>
              <a:t>Example: The * (zero or more occurrences of characters) is a special character used by system to indicate that it </a:t>
            </a:r>
            <a:r>
              <a:rPr lang="en" sz="3318"/>
              <a:t>can </a:t>
            </a:r>
            <a:r>
              <a:rPr lang="en" sz="3318"/>
              <a:t>match a number of filenames.</a:t>
            </a:r>
            <a:endParaRPr sz="3318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3061"/>
              <a:t>Programming Facility</a:t>
            </a:r>
            <a:endParaRPr b="1" sz="3061"/>
          </a:p>
          <a:p>
            <a:pPr indent="-298474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3385"/>
              <a:t>The UNIX shell is also a programming language; it was designed for programmer, not for end user.</a:t>
            </a:r>
            <a:endParaRPr sz="3385"/>
          </a:p>
          <a:p>
            <a:pPr indent="-298474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3385"/>
              <a:t>It has all the necessary ingredients, like control structures, loops and variables, that  establish powerful programming language.</a:t>
            </a:r>
            <a:endParaRPr sz="338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3287"/>
              <a:t>Documentation</a:t>
            </a:r>
            <a:endParaRPr b="1" sz="3287"/>
          </a:p>
          <a:p>
            <a:pPr indent="-299743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3447"/>
              <a:t>The principal on-line help facility available is the man command, which remains the most important references for commands and their configuration files.</a:t>
            </a:r>
            <a:endParaRPr sz="344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97375" y="1528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POSIX AND THE SINGLE UNIX SPECIFICATION</a:t>
            </a:r>
            <a:endParaRPr/>
          </a:p>
        </p:txBody>
      </p:sp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140250" y="84412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Group of standards, the POSIX (Portable Operating System for Computer Environment) were developed by IEEE (Institute of Electrical and ElectronicsEngineers).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Two of the most important standards from POSIX are: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POSIX.1 – Specifies the C application program interface – the system calls (Kernel).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POSIX.2 – Deals with the Shell and utilities.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In 2001, a joint initiative of X/Open and IEEE resulted in the unification of two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standards.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This is the Single UNIX Specification, Version 3 (SUSV3).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The “Write once, adopt everywhere” approach to this development means that once software has been developed on any POSIX machine it can be easily ported to another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POSIX compliant machine with minimum or no modification.</a:t>
            </a:r>
            <a:endParaRPr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108100" y="563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LOCATING COMMANDS</a:t>
            </a:r>
            <a:endParaRPr/>
          </a:p>
        </p:txBody>
      </p:sp>
      <p:sp>
        <p:nvSpPr>
          <p:cNvPr id="134" name="Google Shape;134;p21"/>
          <p:cNvSpPr txBox="1"/>
          <p:nvPr>
            <p:ph idx="1" type="body"/>
          </p:nvPr>
        </p:nvSpPr>
        <p:spPr>
          <a:xfrm>
            <a:off x="54525" y="664175"/>
            <a:ext cx="8520600" cy="41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The UNIX is command based system i.e.,- things happens because the user enters commands in.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All UNIX commands are single words like – cat, ls, pwd, date, mkdir, rmdir, cd,  etc.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Example: $ LS - bash: LS: command not found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All UNIX commands(files) are stored in directories(folders).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Example:$ type date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- output is - </a:t>
            </a:r>
            <a:r>
              <a:rPr lang="en" sz="1200"/>
              <a:t>date is /bin/date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When you execute date command, the shell locates this file in the /bin directory and</a:t>
            </a:r>
            <a:r>
              <a:rPr lang="en" sz="1200"/>
              <a:t> </a:t>
            </a:r>
            <a:r>
              <a:rPr lang="en" sz="1200"/>
              <a:t>makes arrangements to execute it.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/>
              <a:t>The PATH</a:t>
            </a:r>
            <a:endParaRPr b="1" sz="1200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The sequence of directories that the shell searches to look for a command is specified in its own PATH variable.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Example: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$ echo $PATH</a:t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/bin: /usr/bin: /usr/local/bin: /usr/ccs/bin: /usr/local/java/bin:</a:t>
            </a:r>
            <a:endParaRPr sz="12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