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64" r:id="rId15"/>
    <p:sldId id="265" r:id="rId16"/>
    <p:sldId id="266" r:id="rId17"/>
    <p:sldId id="267" r:id="rId18"/>
    <p:sldId id="257" r:id="rId19"/>
    <p:sldId id="258" r:id="rId20"/>
    <p:sldId id="259" r:id="rId21"/>
    <p:sldId id="263" r:id="rId22"/>
    <p:sldId id="260" r:id="rId23"/>
    <p:sldId id="261"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6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4DB6-5964-4145-994E-F31AF6C6A8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E2ECF77-7D1E-416D-B6DD-6E3F55C37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CF77AD5-D401-41BA-AC33-509DCB802381}"/>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5" name="Footer Placeholder 4">
            <a:extLst>
              <a:ext uri="{FF2B5EF4-FFF2-40B4-BE49-F238E27FC236}">
                <a16:creationId xmlns:a16="http://schemas.microsoft.com/office/drawing/2014/main" id="{9A0233B2-C711-448E-A8F3-3B0616D75AC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4A8F70-9F72-4B84-8C03-CE0D68D2B41F}"/>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403905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156E-AC69-47D3-B3C1-B26F6046733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416F73C-3883-47D1-98C0-BC761C9B39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E7EA10-99E3-41C3-93C7-FCC65EF56666}"/>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5" name="Footer Placeholder 4">
            <a:extLst>
              <a:ext uri="{FF2B5EF4-FFF2-40B4-BE49-F238E27FC236}">
                <a16:creationId xmlns:a16="http://schemas.microsoft.com/office/drawing/2014/main" id="{E2C01F23-AD22-4CF8-A8CE-4BB10F06FE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737220-F838-4067-A68D-219D4A89A64C}"/>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75827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5BEA2-477C-460E-8B57-0F4D3668C7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D2EEE71-31AE-4094-BE7F-ABD7048670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D9E213B-BE45-4C27-AE4C-5A2B01E12773}"/>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5" name="Footer Placeholder 4">
            <a:extLst>
              <a:ext uri="{FF2B5EF4-FFF2-40B4-BE49-F238E27FC236}">
                <a16:creationId xmlns:a16="http://schemas.microsoft.com/office/drawing/2014/main" id="{EC50A425-FA18-4511-B3EE-664B5D3890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CD998F-4ED9-4DA0-A480-E4D031812A99}"/>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221750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C3B5-52B6-4195-A4FD-E60536F3EF5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E3B9B45-266C-4AA9-BB2A-7379B9CCA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CE018A2-73EF-4555-98F0-B890586C6661}"/>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5" name="Footer Placeholder 4">
            <a:extLst>
              <a:ext uri="{FF2B5EF4-FFF2-40B4-BE49-F238E27FC236}">
                <a16:creationId xmlns:a16="http://schemas.microsoft.com/office/drawing/2014/main" id="{AEADC219-7CAC-4384-B7AD-CB1FB12451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98B384B-0DCA-49E6-B30F-5A07B78EFAB7}"/>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374462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2ECB-FC83-4F8F-831B-72E96F66F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3D1A421-B120-4E11-BC52-B5B92B27C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DB15C-0D2A-4CC3-838D-1340012A848F}"/>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5" name="Footer Placeholder 4">
            <a:extLst>
              <a:ext uri="{FF2B5EF4-FFF2-40B4-BE49-F238E27FC236}">
                <a16:creationId xmlns:a16="http://schemas.microsoft.com/office/drawing/2014/main" id="{CE8FC1A5-FC35-4DCB-B1DC-1F9DDC270E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93788B-C1F6-4772-9E7A-E6CF05981134}"/>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136291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61DD-E55E-40A8-B3F5-4CE23FACA53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5BD757C-AE4B-4FDD-9AA6-EA4B6230F4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32027F6-8493-45E0-AD4B-2AC13035DF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0703719-4FE3-482F-9AD7-F8D278841D69}"/>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6" name="Footer Placeholder 5">
            <a:extLst>
              <a:ext uri="{FF2B5EF4-FFF2-40B4-BE49-F238E27FC236}">
                <a16:creationId xmlns:a16="http://schemas.microsoft.com/office/drawing/2014/main" id="{FC286F54-92F5-41C9-B7FB-AC7F7A2108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1D3EE2B-5C06-4414-8A7E-54805E0FB600}"/>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48638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8B77-B480-4433-A9C8-13A2C1D75E2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D634270-E75D-4CFF-AEA4-FFDE14A1D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C3D25-F1C4-4ED0-ABBA-2AADA92B7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1885FB8-AC26-4F93-A4F9-8ED3242D6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86CCDD-9C8B-49E0-8DD9-583CBE646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33F6D7C-E685-43EB-B461-28E3E35A5FA8}"/>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8" name="Footer Placeholder 7">
            <a:extLst>
              <a:ext uri="{FF2B5EF4-FFF2-40B4-BE49-F238E27FC236}">
                <a16:creationId xmlns:a16="http://schemas.microsoft.com/office/drawing/2014/main" id="{442D2A67-C8C4-4B29-9488-6FDB59AB849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2CA191A-9D02-47D5-9087-91C4175A4E7C}"/>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57443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D229-6A52-433C-923C-360A1D6919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94F18C6-889F-44A8-8E40-4C97F838AFE7}"/>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4" name="Footer Placeholder 3">
            <a:extLst>
              <a:ext uri="{FF2B5EF4-FFF2-40B4-BE49-F238E27FC236}">
                <a16:creationId xmlns:a16="http://schemas.microsoft.com/office/drawing/2014/main" id="{3A8623C7-DA87-456B-8199-28446FCB0B6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ACC9515-7989-486D-9D0E-DD49010F474D}"/>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230753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089BB-531E-49E5-835C-B1EF26D6A636}"/>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3" name="Footer Placeholder 2">
            <a:extLst>
              <a:ext uri="{FF2B5EF4-FFF2-40B4-BE49-F238E27FC236}">
                <a16:creationId xmlns:a16="http://schemas.microsoft.com/office/drawing/2014/main" id="{D433C5E8-299C-434B-AF08-D6F1F65C9B6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12801E5-0FD6-4555-83FA-2F72135DE0DD}"/>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132117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04F5-F048-4C35-9746-72171529C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3B5CD9B-5D53-47BA-932E-9BD8E87BD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196C146-8A8B-417F-AD96-22904346E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D0C36-0484-4271-994F-61ED44DFD3EF}"/>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6" name="Footer Placeholder 5">
            <a:extLst>
              <a:ext uri="{FF2B5EF4-FFF2-40B4-BE49-F238E27FC236}">
                <a16:creationId xmlns:a16="http://schemas.microsoft.com/office/drawing/2014/main" id="{AC61B9BA-44DC-43E0-9037-85E25E4B1B0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B43251-9FB4-4391-8FAC-E20C63CEBD3A}"/>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394841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4F3E-3BC2-431C-B8A1-D464C1C61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658468-044D-40E6-9F3F-E389C7403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C81B888-35B6-4DEF-8829-30B462ECA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CCB33-5FD5-41DD-B0F2-C90789FD4E32}"/>
              </a:ext>
            </a:extLst>
          </p:cNvPr>
          <p:cNvSpPr>
            <a:spLocks noGrp="1"/>
          </p:cNvSpPr>
          <p:nvPr>
            <p:ph type="dt" sz="half" idx="10"/>
          </p:nvPr>
        </p:nvSpPr>
        <p:spPr/>
        <p:txBody>
          <a:bodyPr/>
          <a:lstStyle/>
          <a:p>
            <a:fld id="{359A6522-6789-43AB-B1E9-129606326E1C}" type="datetimeFigureOut">
              <a:rPr lang="en-AU" smtClean="0"/>
              <a:t>28/09/2022</a:t>
            </a:fld>
            <a:endParaRPr lang="en-AU"/>
          </a:p>
        </p:txBody>
      </p:sp>
      <p:sp>
        <p:nvSpPr>
          <p:cNvPr id="6" name="Footer Placeholder 5">
            <a:extLst>
              <a:ext uri="{FF2B5EF4-FFF2-40B4-BE49-F238E27FC236}">
                <a16:creationId xmlns:a16="http://schemas.microsoft.com/office/drawing/2014/main" id="{F67B46C5-BFEF-484A-AF81-CD991FE78B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6CE556A-029B-438D-90F4-9B449ED27562}"/>
              </a:ext>
            </a:extLst>
          </p:cNvPr>
          <p:cNvSpPr>
            <a:spLocks noGrp="1"/>
          </p:cNvSpPr>
          <p:nvPr>
            <p:ph type="sldNum" sz="quarter" idx="12"/>
          </p:nvPr>
        </p:nvSpPr>
        <p:spPr/>
        <p:txBody>
          <a:bodyPr/>
          <a:lstStyle/>
          <a:p>
            <a:fld id="{00D10C9A-FBC8-47AF-A172-BD2E7C4E4BDF}" type="slidenum">
              <a:rPr lang="en-AU" smtClean="0"/>
              <a:t>‹#›</a:t>
            </a:fld>
            <a:endParaRPr lang="en-AU"/>
          </a:p>
        </p:txBody>
      </p:sp>
    </p:spTree>
    <p:extLst>
      <p:ext uri="{BB962C8B-B14F-4D97-AF65-F5344CB8AC3E}">
        <p14:creationId xmlns:p14="http://schemas.microsoft.com/office/powerpoint/2010/main" val="56640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DD16B-CD1A-4918-B02C-3B719EA58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25235B-7B19-4DCD-9B39-9DACB9271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CE5374-48D2-4ED7-A113-E8FCB2D9AE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A6522-6789-43AB-B1E9-129606326E1C}" type="datetimeFigureOut">
              <a:rPr lang="en-AU" smtClean="0"/>
              <a:t>28/09/2022</a:t>
            </a:fld>
            <a:endParaRPr lang="en-AU"/>
          </a:p>
        </p:txBody>
      </p:sp>
      <p:sp>
        <p:nvSpPr>
          <p:cNvPr id="5" name="Footer Placeholder 4">
            <a:extLst>
              <a:ext uri="{FF2B5EF4-FFF2-40B4-BE49-F238E27FC236}">
                <a16:creationId xmlns:a16="http://schemas.microsoft.com/office/drawing/2014/main" id="{B49D1C0C-8A89-4C48-80B9-2E8C62A72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EF13896-64BC-4ED9-8288-BA14097F5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10C9A-FBC8-47AF-A172-BD2E7C4E4BDF}" type="slidenum">
              <a:rPr lang="en-AU" smtClean="0"/>
              <a:t>‹#›</a:t>
            </a:fld>
            <a:endParaRPr lang="en-AU"/>
          </a:p>
        </p:txBody>
      </p:sp>
    </p:spTree>
    <p:extLst>
      <p:ext uri="{BB962C8B-B14F-4D97-AF65-F5344CB8AC3E}">
        <p14:creationId xmlns:p14="http://schemas.microsoft.com/office/powerpoint/2010/main" val="3081665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5A00-935D-4D96-82A0-D3B38500318F}"/>
              </a:ext>
            </a:extLst>
          </p:cNvPr>
          <p:cNvSpPr>
            <a:spLocks noGrp="1"/>
          </p:cNvSpPr>
          <p:nvPr>
            <p:ph type="ctrTitle"/>
          </p:nvPr>
        </p:nvSpPr>
        <p:spPr/>
        <p:txBody>
          <a:bodyPr/>
          <a:lstStyle/>
          <a:p>
            <a:r>
              <a:rPr lang="en-AU" dirty="0"/>
              <a:t>JENKINS</a:t>
            </a:r>
          </a:p>
        </p:txBody>
      </p:sp>
    </p:spTree>
    <p:extLst>
      <p:ext uri="{BB962C8B-B14F-4D97-AF65-F5344CB8AC3E}">
        <p14:creationId xmlns:p14="http://schemas.microsoft.com/office/powerpoint/2010/main" val="155024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DEC96-A033-4B60-A021-E1349C835C9E}"/>
              </a:ext>
            </a:extLst>
          </p:cNvPr>
          <p:cNvSpPr>
            <a:spLocks noGrp="1"/>
          </p:cNvSpPr>
          <p:nvPr>
            <p:ph idx="1"/>
          </p:nvPr>
        </p:nvSpPr>
        <p:spPr>
          <a:xfrm>
            <a:off x="838200" y="386499"/>
            <a:ext cx="10515600" cy="5790464"/>
          </a:xfrm>
        </p:spPr>
        <p:txBody>
          <a:bodyPr>
            <a:normAutofit fontScale="47500" lnSpcReduction="20000"/>
          </a:bodyPr>
          <a:lstStyle/>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Declarative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pipeline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agent none</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stages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stage('Build')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agent any</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steps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checkout </a:t>
            </a:r>
            <a:r>
              <a:rPr lang="en-US" sz="1800" kern="1200" dirty="0" err="1">
                <a:solidFill>
                  <a:srgbClr val="000000"/>
                </a:solidFill>
                <a:effectLst/>
                <a:latin typeface="Calibri" panose="020F0502020204030204" pitchFamily="34" charset="0"/>
                <a:ea typeface="+mn-ea"/>
                <a:cs typeface="+mn-cs"/>
              </a:rPr>
              <a:t>scm</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sh</a:t>
            </a:r>
            <a:r>
              <a:rPr lang="en-US" sz="1800" kern="1200" dirty="0">
                <a:solidFill>
                  <a:srgbClr val="000000"/>
                </a:solidFill>
                <a:effectLst/>
                <a:latin typeface="Calibri" panose="020F0502020204030204" pitchFamily="34" charset="0"/>
                <a:ea typeface="+mn-ea"/>
                <a:cs typeface="+mn-cs"/>
              </a:rPr>
              <a:t> 'make'</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stash includes: '**/target/*.jar', name: 'app' ①</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stage('Test on Linux')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agent { ②</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label '</a:t>
            </a:r>
            <a:r>
              <a:rPr lang="en-US" sz="1800" kern="1200" dirty="0" err="1">
                <a:solidFill>
                  <a:srgbClr val="000000"/>
                </a:solidFill>
                <a:effectLst/>
                <a:latin typeface="Calibri" panose="020F0502020204030204" pitchFamily="34" charset="0"/>
                <a:ea typeface="+mn-ea"/>
                <a:cs typeface="+mn-cs"/>
              </a:rPr>
              <a:t>linux</a:t>
            </a:r>
            <a:r>
              <a:rPr lang="en-US" sz="1800" kern="1200" dirty="0">
                <a:solidFill>
                  <a:srgbClr val="000000"/>
                </a:solidFill>
                <a:effectLst/>
                <a:latin typeface="Calibri" panose="020F0502020204030204" pitchFamily="34" charset="0"/>
                <a:ea typeface="+mn-ea"/>
                <a:cs typeface="+mn-cs"/>
              </a:rPr>
              <a:t>'</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steps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unstash</a:t>
            </a:r>
            <a:r>
              <a:rPr lang="en-US" sz="1800" kern="1200" dirty="0">
                <a:solidFill>
                  <a:srgbClr val="000000"/>
                </a:solidFill>
                <a:effectLst/>
                <a:latin typeface="Calibri" panose="020F0502020204030204" pitchFamily="34" charset="0"/>
                <a:ea typeface="+mn-ea"/>
                <a:cs typeface="+mn-cs"/>
              </a:rPr>
              <a:t> 'app' ③</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sh</a:t>
            </a:r>
            <a:r>
              <a:rPr lang="en-US" sz="1800" kern="1200" dirty="0">
                <a:solidFill>
                  <a:srgbClr val="000000"/>
                </a:solidFill>
                <a:effectLst/>
                <a:latin typeface="Calibri" panose="020F0502020204030204" pitchFamily="34" charset="0"/>
                <a:ea typeface="+mn-ea"/>
                <a:cs typeface="+mn-cs"/>
              </a:rPr>
              <a:t> 'make check'</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post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always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junit</a:t>
            </a:r>
            <a:r>
              <a:rPr lang="en-US" sz="1800" kern="1200" dirty="0">
                <a:solidFill>
                  <a:srgbClr val="000000"/>
                </a:solidFill>
                <a:effectLst/>
                <a:latin typeface="Calibri" panose="020F0502020204030204" pitchFamily="34" charset="0"/>
                <a:ea typeface="+mn-ea"/>
                <a:cs typeface="+mn-cs"/>
              </a:rPr>
              <a:t> '**/target/*.xml'</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p:txBody>
      </p:sp>
      <p:pic>
        <p:nvPicPr>
          <p:cNvPr id="5" name="Picture 4">
            <a:extLst>
              <a:ext uri="{FF2B5EF4-FFF2-40B4-BE49-F238E27FC236}">
                <a16:creationId xmlns:a16="http://schemas.microsoft.com/office/drawing/2014/main" id="{6F3A3389-FEDB-48E4-B1B2-8AB5034A0F77}"/>
              </a:ext>
            </a:extLst>
          </p:cNvPr>
          <p:cNvPicPr>
            <a:picLocks noChangeAspect="1"/>
          </p:cNvPicPr>
          <p:nvPr/>
        </p:nvPicPr>
        <p:blipFill>
          <a:blip r:embed="rId2"/>
          <a:stretch>
            <a:fillRect/>
          </a:stretch>
        </p:blipFill>
        <p:spPr>
          <a:xfrm>
            <a:off x="5138787" y="2538781"/>
            <a:ext cx="6477000" cy="742950"/>
          </a:xfrm>
          <a:prstGeom prst="rect">
            <a:avLst/>
          </a:prstGeom>
        </p:spPr>
      </p:pic>
    </p:spTree>
    <p:extLst>
      <p:ext uri="{BB962C8B-B14F-4D97-AF65-F5344CB8AC3E}">
        <p14:creationId xmlns:p14="http://schemas.microsoft.com/office/powerpoint/2010/main" val="234907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45146-F4BE-4162-B2A2-7431BDCC3472}"/>
              </a:ext>
            </a:extLst>
          </p:cNvPr>
          <p:cNvSpPr>
            <a:spLocks noGrp="1"/>
          </p:cNvSpPr>
          <p:nvPr>
            <p:ph idx="1"/>
          </p:nvPr>
        </p:nvSpPr>
        <p:spPr>
          <a:xfrm>
            <a:off x="838200" y="301658"/>
            <a:ext cx="10515600" cy="5875305"/>
          </a:xfrm>
        </p:spPr>
        <p:txBody>
          <a:bodyPr>
            <a:normAutofit fontScale="92500" lnSpcReduction="10000"/>
          </a:bodyPr>
          <a:lstStyle/>
          <a:p>
            <a:pPr marL="0" indent="0">
              <a:buNone/>
            </a:pPr>
            <a:r>
              <a:rPr lang="en-US" dirty="0"/>
              <a:t> </a:t>
            </a:r>
            <a:r>
              <a:rPr lang="en-US" sz="1100" dirty="0"/>
              <a:t>stage('Test on Windows') {</a:t>
            </a:r>
          </a:p>
          <a:p>
            <a:pPr marL="0" indent="0">
              <a:buNone/>
            </a:pPr>
            <a:r>
              <a:rPr lang="en-US" sz="1100" dirty="0"/>
              <a:t>  agent {</a:t>
            </a:r>
          </a:p>
          <a:p>
            <a:pPr marL="0" indent="0">
              <a:buNone/>
            </a:pPr>
            <a:r>
              <a:rPr lang="en-US" sz="1100" dirty="0"/>
              <a:t>  label 'windows'</a:t>
            </a:r>
          </a:p>
          <a:p>
            <a:pPr marL="0" indent="0">
              <a:buNone/>
            </a:pPr>
            <a:r>
              <a:rPr lang="en-US" sz="1100" dirty="0"/>
              <a:t>  }</a:t>
            </a:r>
          </a:p>
          <a:p>
            <a:pPr marL="0" indent="0">
              <a:buNone/>
            </a:pPr>
            <a:r>
              <a:rPr lang="en-US" sz="1100" dirty="0"/>
              <a:t>  steps {</a:t>
            </a:r>
          </a:p>
          <a:p>
            <a:pPr marL="0" indent="0">
              <a:buNone/>
            </a:pPr>
            <a:r>
              <a:rPr lang="en-US" sz="1100" dirty="0"/>
              <a:t>  </a:t>
            </a:r>
            <a:r>
              <a:rPr lang="en-US" sz="1100" dirty="0" err="1"/>
              <a:t>unstash</a:t>
            </a:r>
            <a:r>
              <a:rPr lang="en-US" sz="1100" dirty="0"/>
              <a:t> 'app'</a:t>
            </a:r>
          </a:p>
          <a:p>
            <a:pPr marL="0" indent="0">
              <a:buNone/>
            </a:pPr>
            <a:r>
              <a:rPr lang="en-US" sz="1100" dirty="0"/>
              <a:t>  bat 'make check' ④</a:t>
            </a:r>
          </a:p>
          <a:p>
            <a:pPr marL="0" indent="0">
              <a:buNone/>
            </a:pPr>
            <a:r>
              <a:rPr lang="en-US" sz="1100" dirty="0"/>
              <a:t>  }</a:t>
            </a:r>
          </a:p>
          <a:p>
            <a:pPr marL="0" indent="0">
              <a:buNone/>
            </a:pPr>
            <a:r>
              <a:rPr lang="en-US" sz="1100" dirty="0"/>
              <a:t>  post {</a:t>
            </a:r>
          </a:p>
          <a:p>
            <a:pPr marL="0" indent="0">
              <a:buNone/>
            </a:pPr>
            <a:r>
              <a:rPr lang="en-US" sz="1100" dirty="0"/>
              <a:t>  always {</a:t>
            </a:r>
          </a:p>
          <a:p>
            <a:pPr marL="0" indent="0">
              <a:buNone/>
            </a:pPr>
            <a:r>
              <a:rPr lang="en-US" sz="1100" dirty="0"/>
              <a:t>  </a:t>
            </a:r>
            <a:r>
              <a:rPr lang="en-US" sz="1100" dirty="0" err="1"/>
              <a:t>junit</a:t>
            </a:r>
            <a:r>
              <a:rPr lang="en-US" sz="1100" dirty="0"/>
              <a:t> '**/target/*.xml'</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Pipeline follows the Groovy language convention of allowing parentheses to be omitted around</a:t>
            </a:r>
          </a:p>
          <a:p>
            <a:pPr marL="0" indent="0">
              <a:buNone/>
            </a:pPr>
            <a:r>
              <a:rPr lang="en-US" sz="1100" dirty="0"/>
              <a:t>method arguments.</a:t>
            </a:r>
          </a:p>
          <a:p>
            <a:pPr marL="0" indent="0">
              <a:buNone/>
            </a:pPr>
            <a:r>
              <a:rPr lang="en-US" sz="1100" dirty="0"/>
              <a:t>Many Pipeline steps also use the named-parameter syntax as a shorthand for creating a Map in</a:t>
            </a:r>
          </a:p>
          <a:p>
            <a:pPr marL="0" indent="0">
              <a:buNone/>
            </a:pPr>
            <a:r>
              <a:rPr lang="en-US" sz="1100" dirty="0"/>
              <a:t>Groovy, which uses the syntax [key1: value1, key2: value2]. Making statements like the following</a:t>
            </a:r>
          </a:p>
          <a:p>
            <a:pPr marL="0" indent="0">
              <a:buNone/>
            </a:pPr>
            <a:r>
              <a:rPr lang="en-US" sz="1100" dirty="0"/>
              <a:t>functionally equivalent:</a:t>
            </a:r>
          </a:p>
          <a:p>
            <a:pPr marL="0" indent="0">
              <a:buNone/>
            </a:pPr>
            <a:r>
              <a:rPr lang="en-US" sz="1100" b="1" dirty="0"/>
              <a:t>git url: 'git://example.com/amazing-</a:t>
            </a:r>
            <a:r>
              <a:rPr lang="en-US" sz="1100" b="1" dirty="0" err="1"/>
              <a:t>project.git</a:t>
            </a:r>
            <a:r>
              <a:rPr lang="en-US" sz="1100" b="1" dirty="0"/>
              <a:t>', branch: 'master'</a:t>
            </a:r>
          </a:p>
          <a:p>
            <a:pPr marL="0" indent="0">
              <a:buNone/>
            </a:pPr>
            <a:r>
              <a:rPr lang="en-US" sz="1100" b="1" dirty="0"/>
              <a:t>git([url: 'git://example.com/amazing-</a:t>
            </a:r>
            <a:r>
              <a:rPr lang="en-US" sz="1100" b="1" dirty="0" err="1"/>
              <a:t>project.git</a:t>
            </a:r>
            <a:r>
              <a:rPr lang="en-US" sz="1100" b="1" dirty="0"/>
              <a:t>', branch: 'master'])</a:t>
            </a:r>
          </a:p>
          <a:p>
            <a:pPr marL="0" indent="0">
              <a:buNone/>
            </a:pPr>
            <a:endParaRPr lang="en-AU" sz="1100" dirty="0"/>
          </a:p>
        </p:txBody>
      </p:sp>
      <p:pic>
        <p:nvPicPr>
          <p:cNvPr id="5" name="Picture 4">
            <a:extLst>
              <a:ext uri="{FF2B5EF4-FFF2-40B4-BE49-F238E27FC236}">
                <a16:creationId xmlns:a16="http://schemas.microsoft.com/office/drawing/2014/main" id="{CF23F6D6-0757-4F4E-A6E5-F7421CF1B131}"/>
              </a:ext>
            </a:extLst>
          </p:cNvPr>
          <p:cNvPicPr>
            <a:picLocks noChangeAspect="1"/>
          </p:cNvPicPr>
          <p:nvPr/>
        </p:nvPicPr>
        <p:blipFill>
          <a:blip r:embed="rId2"/>
          <a:stretch>
            <a:fillRect/>
          </a:stretch>
        </p:blipFill>
        <p:spPr>
          <a:xfrm>
            <a:off x="5169570" y="1980365"/>
            <a:ext cx="3248025" cy="314325"/>
          </a:xfrm>
          <a:prstGeom prst="rect">
            <a:avLst/>
          </a:prstGeom>
        </p:spPr>
      </p:pic>
    </p:spTree>
    <p:extLst>
      <p:ext uri="{BB962C8B-B14F-4D97-AF65-F5344CB8AC3E}">
        <p14:creationId xmlns:p14="http://schemas.microsoft.com/office/powerpoint/2010/main" val="277476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72C14-E9D8-41CD-AD0D-1649295AF2A4}"/>
              </a:ext>
            </a:extLst>
          </p:cNvPr>
          <p:cNvSpPr>
            <a:spLocks noGrp="1"/>
          </p:cNvSpPr>
          <p:nvPr>
            <p:ph idx="1"/>
          </p:nvPr>
        </p:nvSpPr>
        <p:spPr>
          <a:xfrm>
            <a:off x="838200" y="414779"/>
            <a:ext cx="10515600" cy="5762184"/>
          </a:xfrm>
        </p:spPr>
        <p:txBody>
          <a:bodyPr>
            <a:normAutofit lnSpcReduction="10000"/>
          </a:bodyPr>
          <a:lstStyle/>
          <a:p>
            <a:pPr marL="0" indent="0" algn="l" rtl="0" eaLnBrk="1" latinLnBrk="0" hangingPunct="1">
              <a:lnSpc>
                <a:spcPct val="90000"/>
              </a:lnSpc>
              <a:spcBef>
                <a:spcPts val="1000"/>
              </a:spcBef>
              <a:spcAft>
                <a:spcPts val="0"/>
              </a:spcAft>
              <a:buClrTx/>
              <a:buSzPts val="2400"/>
              <a:buNone/>
            </a:pPr>
            <a:r>
              <a:rPr lang="en-US" sz="1100" kern="1200" dirty="0">
                <a:solidFill>
                  <a:srgbClr val="000000"/>
                </a:solidFill>
                <a:effectLst/>
                <a:latin typeface="Calibri" panose="020F0502020204030204" pitchFamily="34" charset="0"/>
                <a:ea typeface="+mn-ea"/>
                <a:cs typeface="+mn-cs"/>
              </a:rPr>
              <a:t>For convenience, when calling steps taking only one parameter (or only one mandatory parameter), the parameter name may be omitted, for example:</a:t>
            </a:r>
            <a:endParaRPr lang="en-AU" sz="1100" dirty="0">
              <a:effectLst/>
            </a:endParaRPr>
          </a:p>
          <a:p>
            <a:pPr marL="0" indent="0" algn="l" rtl="0" eaLnBrk="1" latinLnBrk="0" hangingPunct="1">
              <a:lnSpc>
                <a:spcPct val="90000"/>
              </a:lnSpc>
              <a:spcBef>
                <a:spcPts val="1000"/>
              </a:spcBef>
              <a:spcAft>
                <a:spcPts val="0"/>
              </a:spcAft>
              <a:buNone/>
            </a:pPr>
            <a:r>
              <a:rPr lang="en-US" sz="1100" b="1" kern="1200" dirty="0" err="1">
                <a:solidFill>
                  <a:srgbClr val="000000"/>
                </a:solidFill>
                <a:effectLst/>
                <a:latin typeface="Calibri" panose="020F0502020204030204" pitchFamily="34" charset="0"/>
                <a:ea typeface="+mn-ea"/>
                <a:cs typeface="+mn-cs"/>
              </a:rPr>
              <a:t>sh</a:t>
            </a:r>
            <a:r>
              <a:rPr lang="en-US" sz="1100" b="1" kern="1200" dirty="0">
                <a:solidFill>
                  <a:srgbClr val="000000"/>
                </a:solidFill>
                <a:effectLst/>
                <a:latin typeface="Calibri" panose="020F0502020204030204" pitchFamily="34" charset="0"/>
                <a:ea typeface="+mn-ea"/>
                <a:cs typeface="+mn-cs"/>
              </a:rPr>
              <a:t> 'echo hello' /* short form */</a:t>
            </a:r>
            <a:endParaRPr lang="en-AU" sz="1100" dirty="0">
              <a:effectLst/>
            </a:endParaRPr>
          </a:p>
          <a:p>
            <a:pPr marL="0" indent="0" algn="l" rtl="0" eaLnBrk="1" latinLnBrk="0" hangingPunct="1">
              <a:lnSpc>
                <a:spcPct val="90000"/>
              </a:lnSpc>
              <a:spcBef>
                <a:spcPts val="1000"/>
              </a:spcBef>
              <a:spcAft>
                <a:spcPts val="0"/>
              </a:spcAft>
              <a:buNone/>
            </a:pPr>
            <a:r>
              <a:rPr lang="en-US" sz="1100" b="1" dirty="0" err="1">
                <a:solidFill>
                  <a:srgbClr val="000000"/>
                </a:solidFill>
                <a:latin typeface="Calibri" panose="020F0502020204030204" pitchFamily="34" charset="0"/>
              </a:rPr>
              <a:t>s</a:t>
            </a:r>
            <a:r>
              <a:rPr lang="en-US" sz="1100" b="1" kern="1200" dirty="0" err="1">
                <a:solidFill>
                  <a:srgbClr val="000000"/>
                </a:solidFill>
                <a:effectLst/>
                <a:latin typeface="Calibri" panose="020F0502020204030204" pitchFamily="34" charset="0"/>
                <a:ea typeface="+mn-ea"/>
                <a:cs typeface="+mn-cs"/>
              </a:rPr>
              <a:t>h</a:t>
            </a:r>
            <a:r>
              <a:rPr lang="en-US" sz="1100" b="1" kern="1200" dirty="0">
                <a:solidFill>
                  <a:srgbClr val="000000"/>
                </a:solidFill>
                <a:effectLst/>
                <a:latin typeface="Calibri" panose="020F0502020204030204" pitchFamily="34" charset="0"/>
                <a:ea typeface="+mn-ea"/>
                <a:cs typeface="+mn-cs"/>
              </a:rPr>
              <a:t>([script: 'echo hello']) /* long form */</a:t>
            </a:r>
          </a:p>
          <a:p>
            <a:pPr marL="0" indent="0" algn="l" rtl="0" eaLnBrk="1" latinLnBrk="0" hangingPunct="1">
              <a:lnSpc>
                <a:spcPct val="90000"/>
              </a:lnSpc>
              <a:spcBef>
                <a:spcPts val="1000"/>
              </a:spcBef>
              <a:spcAft>
                <a:spcPts val="0"/>
              </a:spcAft>
              <a:buNone/>
            </a:pPr>
            <a:r>
              <a:rPr lang="en-US" sz="1100" b="1" kern="1200" dirty="0">
                <a:solidFill>
                  <a:srgbClr val="000000"/>
                </a:solidFill>
                <a:effectLst/>
                <a:latin typeface="Calibri" panose="020F0502020204030204" pitchFamily="34" charset="0"/>
                <a:ea typeface="+mj-ea"/>
                <a:cs typeface="+mj-cs"/>
              </a:rPr>
              <a:t>Advanced Scripted Pipeline:</a:t>
            </a: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Scripted Pipeline is a domain-specific language based on Groovy, most Groovy syntax can be used in Scripted Pipeline without modification.</a:t>
            </a:r>
            <a:endParaRPr lang="en-AU" sz="1100" dirty="0">
              <a:effectLst/>
            </a:endParaRPr>
          </a:p>
          <a:p>
            <a:pPr marL="0" indent="0" algn="l" rtl="0" eaLnBrk="1" latinLnBrk="0" hangingPunct="1">
              <a:lnSpc>
                <a:spcPct val="90000"/>
              </a:lnSpc>
              <a:spcBef>
                <a:spcPts val="1000"/>
              </a:spcBef>
              <a:spcAft>
                <a:spcPts val="0"/>
              </a:spcAft>
              <a:buNone/>
            </a:pPr>
            <a:r>
              <a:rPr lang="en-US" sz="1100" b="1" kern="1200" dirty="0">
                <a:solidFill>
                  <a:srgbClr val="000000"/>
                </a:solidFill>
                <a:effectLst/>
                <a:latin typeface="Calibri" panose="020F0502020204030204" pitchFamily="34" charset="0"/>
                <a:ea typeface="+mn-ea"/>
                <a:cs typeface="+mn-cs"/>
              </a:rPr>
              <a:t>Parallel execution:</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The example in the section above runs tests across two different platforms in a linear series. In practice, if the make check execution takes 30 minutes to complete, the "Test" stage would now take 60 minutes to complete!</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Fortunately, Pipeline has built-in functionality for executing portions of Scripted Pipeline in parallel, implemented in the aptly named parallel step.</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Refactoring the example above to use the parallel step:</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//Script//</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stage('Build') {</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    node { </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  checkout </a:t>
            </a:r>
            <a:r>
              <a:rPr lang="en-US" sz="1100" kern="1200" dirty="0" err="1">
                <a:solidFill>
                  <a:srgbClr val="000000"/>
                </a:solidFill>
                <a:effectLst/>
                <a:latin typeface="Calibri" panose="020F0502020204030204" pitchFamily="34" charset="0"/>
                <a:ea typeface="+mn-ea"/>
                <a:cs typeface="+mn-cs"/>
              </a:rPr>
              <a:t>scm</a:t>
            </a:r>
            <a:r>
              <a:rPr lang="en-US" sz="1100" kern="1200" dirty="0">
                <a:solidFill>
                  <a:srgbClr val="000000"/>
                </a:solidFill>
                <a:effectLst/>
                <a:latin typeface="Calibri" panose="020F0502020204030204" pitchFamily="34" charset="0"/>
                <a:ea typeface="+mn-ea"/>
                <a:cs typeface="+mn-cs"/>
              </a:rPr>
              <a:t>   </a:t>
            </a:r>
            <a:r>
              <a:rPr lang="en-US" sz="1100" kern="1200" dirty="0" err="1">
                <a:solidFill>
                  <a:srgbClr val="000000"/>
                </a:solidFill>
                <a:effectLst/>
                <a:latin typeface="Calibri" panose="020F0502020204030204" pitchFamily="34" charset="0"/>
                <a:ea typeface="+mn-ea"/>
                <a:cs typeface="+mn-cs"/>
              </a:rPr>
              <a:t>sh</a:t>
            </a:r>
            <a:r>
              <a:rPr lang="en-US" sz="1100" kern="1200" dirty="0">
                <a:solidFill>
                  <a:srgbClr val="000000"/>
                </a:solidFill>
                <a:effectLst/>
                <a:latin typeface="Calibri" panose="020F0502020204030204" pitchFamily="34" charset="0"/>
                <a:ea typeface="+mn-ea"/>
                <a:cs typeface="+mn-cs"/>
              </a:rPr>
              <a:t> 'make'   stash includes: '**/target/*.jar’, </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name: 'app’ </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 }</a:t>
            </a:r>
            <a:endParaRPr lang="en-AU" sz="1100" dirty="0">
              <a:effectLst/>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panose="020F0502020204030204" pitchFamily="34" charset="0"/>
                <a:ea typeface="+mn-ea"/>
                <a:cs typeface="+mn-cs"/>
              </a:rPr>
              <a:t>}</a:t>
            </a:r>
          </a:p>
          <a:p>
            <a:pPr marL="0" indent="0">
              <a:buNone/>
            </a:pPr>
            <a:r>
              <a:rPr lang="en-US" sz="1100" dirty="0"/>
              <a:t>stage('Test') {</a:t>
            </a:r>
          </a:p>
          <a:p>
            <a:pPr marL="0" indent="0">
              <a:buNone/>
            </a:pPr>
            <a:r>
              <a:rPr lang="en-US" sz="1100" dirty="0"/>
              <a:t>    parallel </a:t>
            </a:r>
            <a:r>
              <a:rPr lang="en-US" sz="1100" dirty="0" err="1"/>
              <a:t>linux</a:t>
            </a:r>
            <a:r>
              <a:rPr lang="en-US" sz="1100" dirty="0"/>
              <a:t>: {</a:t>
            </a:r>
            <a:endParaRPr lang="en-US" sz="1100" dirty="0">
              <a:solidFill>
                <a:srgbClr val="000000"/>
              </a:solidFill>
              <a:latin typeface="Calibri" panose="020F0502020204030204" pitchFamily="34" charset="0"/>
            </a:endParaRPr>
          </a:p>
          <a:p>
            <a:pPr marL="0" indent="0">
              <a:buNone/>
            </a:pPr>
            <a:r>
              <a:rPr lang="en-US" sz="1100" dirty="0"/>
              <a:t>node('</a:t>
            </a:r>
            <a:r>
              <a:rPr lang="en-US" sz="1100" dirty="0" err="1"/>
              <a:t>linux</a:t>
            </a:r>
            <a:r>
              <a:rPr lang="en-US" sz="1100" dirty="0"/>
              <a:t>') {</a:t>
            </a:r>
          </a:p>
          <a:p>
            <a:pPr marL="0" indent="0">
              <a:buNone/>
            </a:pPr>
            <a:r>
              <a:rPr lang="en-US" sz="1100" dirty="0"/>
              <a:t>            checkout </a:t>
            </a:r>
            <a:r>
              <a:rPr lang="en-US" sz="1100" dirty="0" err="1"/>
              <a:t>scm</a:t>
            </a:r>
            <a:endParaRPr lang="en-US" sz="1100" dirty="0"/>
          </a:p>
          <a:p>
            <a:pPr marL="0" indent="0">
              <a:buNone/>
            </a:pPr>
            <a:r>
              <a:rPr lang="en-US" sz="1100" dirty="0"/>
              <a:t>            try {</a:t>
            </a:r>
          </a:p>
          <a:p>
            <a:pPr marL="0" indent="0">
              <a:buNone/>
            </a:pPr>
            <a:endParaRPr lang="en-AU" sz="1100" dirty="0">
              <a:effectLst/>
            </a:endParaRPr>
          </a:p>
          <a:p>
            <a:pPr marL="0" indent="0" algn="l" rtl="0" eaLnBrk="1" latinLnBrk="0" hangingPunct="1">
              <a:lnSpc>
                <a:spcPct val="90000"/>
              </a:lnSpc>
              <a:spcBef>
                <a:spcPts val="1000"/>
              </a:spcBef>
              <a:spcAft>
                <a:spcPts val="0"/>
              </a:spcAft>
              <a:buNone/>
            </a:pPr>
            <a:endParaRPr lang="en-AU" sz="1100" dirty="0">
              <a:effectLst/>
            </a:endParaRPr>
          </a:p>
          <a:p>
            <a:pPr marL="0" indent="0">
              <a:buNone/>
            </a:pPr>
            <a:endParaRPr lang="en-AU" dirty="0"/>
          </a:p>
        </p:txBody>
      </p:sp>
    </p:spTree>
    <p:extLst>
      <p:ext uri="{BB962C8B-B14F-4D97-AF65-F5344CB8AC3E}">
        <p14:creationId xmlns:p14="http://schemas.microsoft.com/office/powerpoint/2010/main" val="104635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C6FCF-078B-43C9-B8B2-95A2A6F2334D}"/>
              </a:ext>
            </a:extLst>
          </p:cNvPr>
          <p:cNvSpPr>
            <a:spLocks noGrp="1"/>
          </p:cNvSpPr>
          <p:nvPr>
            <p:ph idx="1"/>
          </p:nvPr>
        </p:nvSpPr>
        <p:spPr>
          <a:xfrm>
            <a:off x="838200" y="292231"/>
            <a:ext cx="10515600" cy="5884732"/>
          </a:xfrm>
        </p:spPr>
        <p:txBody>
          <a:bodyPr>
            <a:normAutofit/>
          </a:bodyPr>
          <a:lstStyle/>
          <a:p>
            <a:pPr marL="0" indent="0">
              <a:buNone/>
            </a:pPr>
            <a:r>
              <a:rPr lang="en-US" sz="1100" dirty="0" err="1"/>
              <a:t>unstash</a:t>
            </a:r>
            <a:r>
              <a:rPr lang="en-US" sz="1100" dirty="0"/>
              <a:t> 'app'</a:t>
            </a:r>
          </a:p>
          <a:p>
            <a:pPr marL="0" indent="0">
              <a:buNone/>
            </a:pPr>
            <a:r>
              <a:rPr lang="en-US" sz="1100" dirty="0"/>
              <a:t>                </a:t>
            </a:r>
            <a:r>
              <a:rPr lang="en-US" sz="1100" dirty="0" err="1"/>
              <a:t>sh</a:t>
            </a:r>
            <a:r>
              <a:rPr lang="en-US" sz="1100" dirty="0"/>
              <a:t> 'make check'</a:t>
            </a:r>
          </a:p>
          <a:p>
            <a:pPr marL="0" indent="0">
              <a:buNone/>
            </a:pPr>
            <a:r>
              <a:rPr lang="en-US" sz="1100" dirty="0"/>
              <a:t>            }</a:t>
            </a:r>
          </a:p>
          <a:p>
            <a:pPr marL="0" indent="0">
              <a:buNone/>
            </a:pPr>
            <a:r>
              <a:rPr lang="en-US" sz="1100" dirty="0"/>
              <a:t>            finally {</a:t>
            </a:r>
          </a:p>
          <a:p>
            <a:pPr marL="0" indent="0">
              <a:buNone/>
            </a:pPr>
            <a:r>
              <a:rPr lang="en-US" sz="1100" dirty="0"/>
              <a:t>                </a:t>
            </a:r>
            <a:r>
              <a:rPr lang="en-US" sz="1100" dirty="0" err="1"/>
              <a:t>junit</a:t>
            </a:r>
            <a:r>
              <a:rPr lang="en-US" sz="1100" dirty="0"/>
              <a:t> '**/target/*.xml'</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windows: {</a:t>
            </a:r>
          </a:p>
          <a:p>
            <a:pPr marL="0" indent="0">
              <a:buNone/>
            </a:pPr>
            <a:r>
              <a:rPr lang="en-US" sz="1100" dirty="0"/>
              <a:t>        node('windows') {</a:t>
            </a:r>
          </a:p>
          <a:p>
            <a:pPr marL="0" indent="0">
              <a:buNone/>
            </a:pPr>
            <a:r>
              <a:rPr lang="en-US" sz="1100" dirty="0"/>
              <a:t>            /* .. snip .. */</a:t>
            </a:r>
          </a:p>
          <a:p>
            <a:pPr marL="0" indent="0">
              <a:buNone/>
            </a:pPr>
            <a:r>
              <a:rPr lang="en-US" sz="1100" dirty="0"/>
              <a:t>        }</a:t>
            </a:r>
          </a:p>
          <a:p>
            <a:pPr marL="0" indent="0">
              <a:buNone/>
            </a:pPr>
            <a:r>
              <a:rPr lang="en-US" sz="1100" dirty="0"/>
              <a:t>    }</a:t>
            </a:r>
          </a:p>
          <a:p>
            <a:pPr marL="0" indent="0">
              <a:buNone/>
            </a:pPr>
            <a:r>
              <a:rPr lang="en-US" sz="1100" dirty="0"/>
              <a:t>}</a:t>
            </a:r>
          </a:p>
          <a:p>
            <a:pPr marL="0" indent="0">
              <a:buNone/>
            </a:pPr>
            <a:r>
              <a:rPr lang="en-US" sz="1100" dirty="0"/>
              <a:t>Instead of executing the tests on the "</a:t>
            </a:r>
            <a:r>
              <a:rPr lang="en-US" sz="1100" dirty="0" err="1"/>
              <a:t>linux</a:t>
            </a:r>
            <a:r>
              <a:rPr lang="en-US" sz="1100" dirty="0"/>
              <a:t>" and "windows" labelled nodes in series, they will now execute in parallel assuming the requisite capacity exists in the Jenkins environment.</a:t>
            </a:r>
          </a:p>
          <a:p>
            <a:pPr marL="0" indent="0">
              <a:buNone/>
            </a:pPr>
            <a:r>
              <a:rPr lang="en-US" sz="1100" b="1" i="0" kern="1200" dirty="0">
                <a:solidFill>
                  <a:srgbClr val="000C1A"/>
                </a:solidFill>
                <a:effectLst/>
                <a:latin typeface="system-ui"/>
                <a:ea typeface="+mj-ea"/>
                <a:cs typeface="+mj-cs"/>
              </a:rPr>
              <a:t>Branches and Pull Requests:</a:t>
            </a:r>
          </a:p>
          <a:p>
            <a:pPr marL="0" indent="0">
              <a:buNone/>
            </a:pPr>
            <a:r>
              <a:rPr lang="en-US" sz="1100" kern="1200" dirty="0">
                <a:solidFill>
                  <a:srgbClr val="000000"/>
                </a:solidFill>
                <a:effectLst/>
                <a:latin typeface="Calibri" panose="020F0502020204030204" pitchFamily="34" charset="0"/>
                <a:ea typeface="+mn-ea"/>
                <a:cs typeface="+mn-cs"/>
              </a:rPr>
              <a:t>A </a:t>
            </a:r>
            <a:r>
              <a:rPr lang="en-US" sz="1100" kern="1200" dirty="0" err="1">
                <a:solidFill>
                  <a:srgbClr val="000000"/>
                </a:solidFill>
                <a:effectLst/>
                <a:latin typeface="Calibri" panose="020F0502020204030204" pitchFamily="34" charset="0"/>
                <a:ea typeface="+mn-ea"/>
                <a:cs typeface="+mn-cs"/>
              </a:rPr>
              <a:t>Jenkinsfile</a:t>
            </a:r>
            <a:r>
              <a:rPr lang="en-US" sz="1100" kern="1200" dirty="0">
                <a:solidFill>
                  <a:srgbClr val="000000"/>
                </a:solidFill>
                <a:effectLst/>
                <a:latin typeface="Calibri" panose="020F0502020204030204" pitchFamily="34" charset="0"/>
                <a:ea typeface="+mn-ea"/>
                <a:cs typeface="+mn-cs"/>
              </a:rPr>
              <a:t> which could be checked into source control was implemented. Now we will covers the concept of Multibranch Pipelines which build on the </a:t>
            </a:r>
            <a:r>
              <a:rPr lang="en-US" sz="1100" kern="1200" dirty="0" err="1">
                <a:solidFill>
                  <a:srgbClr val="000000"/>
                </a:solidFill>
                <a:effectLst/>
                <a:latin typeface="Calibri" panose="020F0502020204030204" pitchFamily="34" charset="0"/>
                <a:ea typeface="+mn-ea"/>
                <a:cs typeface="+mn-cs"/>
              </a:rPr>
              <a:t>Jenkinsfile</a:t>
            </a:r>
            <a:r>
              <a:rPr lang="en-US" sz="1100" kern="1200" dirty="0">
                <a:solidFill>
                  <a:srgbClr val="000000"/>
                </a:solidFill>
                <a:effectLst/>
                <a:latin typeface="Calibri" panose="020F0502020204030204" pitchFamily="34" charset="0"/>
                <a:ea typeface="+mn-ea"/>
                <a:cs typeface="+mn-cs"/>
              </a:rPr>
              <a:t> foundation to provide more dynamic and automatic functionality in Jenkins.</a:t>
            </a:r>
            <a:endParaRPr lang="en-AU" sz="1100" dirty="0">
              <a:effectLst/>
            </a:endParaRPr>
          </a:p>
          <a:p>
            <a:pPr marL="0" indent="0">
              <a:buNone/>
            </a:pPr>
            <a:endParaRPr lang="en-AU" sz="1100" dirty="0"/>
          </a:p>
        </p:txBody>
      </p:sp>
    </p:spTree>
    <p:extLst>
      <p:ext uri="{BB962C8B-B14F-4D97-AF65-F5344CB8AC3E}">
        <p14:creationId xmlns:p14="http://schemas.microsoft.com/office/powerpoint/2010/main" val="152643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A902-0F2C-45E5-A5CE-99080B6DD0A9}"/>
              </a:ext>
            </a:extLst>
          </p:cNvPr>
          <p:cNvSpPr>
            <a:spLocks noGrp="1"/>
          </p:cNvSpPr>
          <p:nvPr>
            <p:ph type="title"/>
          </p:nvPr>
        </p:nvSpPr>
        <p:spPr/>
        <p:txBody>
          <a:bodyPr/>
          <a:lstStyle/>
          <a:p>
            <a:pPr algn="ctr"/>
            <a:r>
              <a:rPr lang="en-US" sz="4400" b="1" dirty="0">
                <a:solidFill>
                  <a:srgbClr val="333333"/>
                </a:solidFill>
                <a:effectLst/>
                <a:ea typeface="Palatino Linotype" panose="02040502050505030304" pitchFamily="18" charset="0"/>
                <a:cs typeface="Palatino Linotype" panose="02040502050505030304" pitchFamily="18" charset="0"/>
              </a:rPr>
              <a:t>Creating</a:t>
            </a:r>
            <a:r>
              <a:rPr lang="en-US" sz="4400" b="1" spc="-100" dirty="0">
                <a:solidFill>
                  <a:srgbClr val="333333"/>
                </a:solidFill>
                <a:effectLst/>
                <a:ea typeface="Palatino Linotype" panose="02040502050505030304" pitchFamily="18" charset="0"/>
                <a:cs typeface="Palatino Linotype" panose="02040502050505030304" pitchFamily="18" charset="0"/>
              </a:rPr>
              <a:t> </a:t>
            </a:r>
            <a:r>
              <a:rPr lang="en-US" sz="4400" b="1" dirty="0">
                <a:solidFill>
                  <a:srgbClr val="333333"/>
                </a:solidFill>
                <a:effectLst/>
                <a:ea typeface="Palatino Linotype" panose="02040502050505030304" pitchFamily="18" charset="0"/>
                <a:cs typeface="Palatino Linotype" panose="02040502050505030304" pitchFamily="18" charset="0"/>
              </a:rPr>
              <a:t>a</a:t>
            </a:r>
            <a:r>
              <a:rPr lang="en-US" sz="4400" b="1" spc="-100" dirty="0">
                <a:solidFill>
                  <a:srgbClr val="333333"/>
                </a:solidFill>
                <a:effectLst/>
                <a:ea typeface="Palatino Linotype" panose="02040502050505030304" pitchFamily="18" charset="0"/>
                <a:cs typeface="Palatino Linotype" panose="02040502050505030304" pitchFamily="18" charset="0"/>
              </a:rPr>
              <a:t> </a:t>
            </a:r>
            <a:r>
              <a:rPr lang="en-US" sz="4400" b="1" dirty="0">
                <a:solidFill>
                  <a:srgbClr val="333333"/>
                </a:solidFill>
                <a:effectLst/>
                <a:ea typeface="Palatino Linotype" panose="02040502050505030304" pitchFamily="18" charset="0"/>
                <a:cs typeface="Palatino Linotype" panose="02040502050505030304" pitchFamily="18" charset="0"/>
              </a:rPr>
              <a:t>Multibranch</a:t>
            </a:r>
            <a:r>
              <a:rPr lang="en-US" sz="4400" b="1" spc="-95" dirty="0">
                <a:solidFill>
                  <a:srgbClr val="333333"/>
                </a:solidFill>
                <a:effectLst/>
                <a:ea typeface="Palatino Linotype" panose="02040502050505030304" pitchFamily="18" charset="0"/>
                <a:cs typeface="Palatino Linotype" panose="02040502050505030304" pitchFamily="18" charset="0"/>
              </a:rPr>
              <a:t> </a:t>
            </a:r>
            <a:r>
              <a:rPr lang="en-US" sz="4400" b="1" dirty="0">
                <a:solidFill>
                  <a:srgbClr val="333333"/>
                </a:solidFill>
                <a:effectLst/>
                <a:ea typeface="Palatino Linotype" panose="02040502050505030304" pitchFamily="18" charset="0"/>
                <a:cs typeface="Palatino Linotype" panose="02040502050505030304" pitchFamily="18" charset="0"/>
              </a:rPr>
              <a:t>Pipeline</a:t>
            </a:r>
            <a:br>
              <a:rPr lang="en-IN" sz="4400" b="1" dirty="0">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AU" dirty="0"/>
          </a:p>
        </p:txBody>
      </p:sp>
      <p:sp>
        <p:nvSpPr>
          <p:cNvPr id="3" name="Content Placeholder 2">
            <a:extLst>
              <a:ext uri="{FF2B5EF4-FFF2-40B4-BE49-F238E27FC236}">
                <a16:creationId xmlns:a16="http://schemas.microsoft.com/office/drawing/2014/main" id="{3E3FB42A-3278-40E0-A6F3-D479255BE59C}"/>
              </a:ext>
            </a:extLst>
          </p:cNvPr>
          <p:cNvSpPr>
            <a:spLocks noGrp="1"/>
          </p:cNvSpPr>
          <p:nvPr>
            <p:ph idx="1"/>
          </p:nvPr>
        </p:nvSpPr>
        <p:spPr/>
        <p:txBody>
          <a:bodyPr>
            <a:normAutofit lnSpcReduction="10000"/>
          </a:bodyPr>
          <a:lstStyle/>
          <a:p>
            <a:pPr marL="0" indent="0">
              <a:buNone/>
            </a:pPr>
            <a:r>
              <a:rPr lang="en-US" sz="1100" dirty="0">
                <a:solidFill>
                  <a:srgbClr val="333333"/>
                </a:solidFill>
                <a:effectLst/>
                <a:latin typeface="Calibri body"/>
                <a:ea typeface="Times New Roman" panose="02020603050405020304" pitchFamily="18" charset="0"/>
              </a:rPr>
              <a:t>The </a:t>
            </a:r>
            <a:r>
              <a:rPr lang="en-US" sz="1100" b="1" dirty="0">
                <a:solidFill>
                  <a:srgbClr val="333333"/>
                </a:solidFill>
                <a:effectLst/>
                <a:latin typeface="Calibri body"/>
                <a:ea typeface="Times New Roman" panose="02020603050405020304" pitchFamily="18" charset="0"/>
                <a:cs typeface="Times New Roman" panose="02020603050405020304" pitchFamily="18" charset="0"/>
              </a:rPr>
              <a:t>Multibranch Pipeline </a:t>
            </a:r>
            <a:r>
              <a:rPr lang="en-US" sz="1100" dirty="0">
                <a:solidFill>
                  <a:srgbClr val="333333"/>
                </a:solidFill>
                <a:effectLst/>
                <a:latin typeface="Calibri body"/>
                <a:ea typeface="Times New Roman" panose="02020603050405020304" pitchFamily="18" charset="0"/>
              </a:rPr>
              <a:t>project type enables you to implement different </a:t>
            </a:r>
            <a:r>
              <a:rPr lang="en-US" sz="1100" dirty="0" err="1">
                <a:solidFill>
                  <a:srgbClr val="333333"/>
                </a:solidFill>
                <a:effectLst/>
                <a:latin typeface="Calibri body"/>
                <a:ea typeface="Times New Roman" panose="02020603050405020304" pitchFamily="18" charset="0"/>
              </a:rPr>
              <a:t>Jenkinsfiles</a:t>
            </a:r>
            <a:r>
              <a:rPr lang="en-US" sz="1100" dirty="0">
                <a:solidFill>
                  <a:srgbClr val="333333"/>
                </a:solidFill>
                <a:effectLst/>
                <a:latin typeface="Calibri body"/>
                <a:ea typeface="Times New Roman" panose="02020603050405020304" pitchFamily="18" charset="0"/>
              </a:rPr>
              <a:t> for</a:t>
            </a:r>
            <a:r>
              <a:rPr lang="en-US" sz="1100" spc="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different branches of the same project. </a:t>
            </a:r>
          </a:p>
          <a:p>
            <a:pPr marL="0" indent="0">
              <a:buNone/>
            </a:pPr>
            <a:r>
              <a:rPr lang="en-US" sz="1100" dirty="0">
                <a:solidFill>
                  <a:srgbClr val="333333"/>
                </a:solidFill>
                <a:effectLst/>
                <a:latin typeface="Calibri body"/>
                <a:ea typeface="Times New Roman" panose="02020603050405020304" pitchFamily="18" charset="0"/>
              </a:rPr>
              <a:t>This eliminates the need for manual Pipeline creation and management.</a:t>
            </a:r>
            <a:r>
              <a:rPr lang="en-US" sz="1100" spc="-300" dirty="0">
                <a:solidFill>
                  <a:srgbClr val="333333"/>
                </a:solidFill>
                <a:effectLst/>
                <a:latin typeface="Calibri body"/>
                <a:ea typeface="Times New Roman" panose="02020603050405020304" pitchFamily="18" charset="0"/>
              </a:rPr>
              <a:t> </a:t>
            </a:r>
          </a:p>
          <a:p>
            <a:pPr marL="0" indent="0">
              <a:buNone/>
            </a:pPr>
            <a:r>
              <a:rPr lang="en-US" sz="1100" dirty="0">
                <a:solidFill>
                  <a:srgbClr val="333333"/>
                </a:solidFill>
                <a:effectLst/>
                <a:latin typeface="Calibri body"/>
                <a:ea typeface="Times New Roman" panose="02020603050405020304" pitchFamily="18" charset="0"/>
              </a:rPr>
              <a:t>To</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create</a:t>
            </a:r>
            <a:r>
              <a:rPr lang="en-US" sz="1100" spc="-5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a</a:t>
            </a:r>
            <a:r>
              <a:rPr lang="en-US" sz="1100" spc="-5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Multibranch</a:t>
            </a:r>
            <a:r>
              <a:rPr lang="en-US" sz="1100" spc="-5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Pipeline:</a:t>
            </a:r>
          </a:p>
          <a:p>
            <a:pPr marL="0" indent="0">
              <a:buNone/>
            </a:pPr>
            <a:r>
              <a:rPr lang="en-US" sz="1100" spc="-5" dirty="0">
                <a:solidFill>
                  <a:srgbClr val="333333"/>
                </a:solidFill>
                <a:effectLst/>
                <a:latin typeface="Calibri body"/>
                <a:ea typeface="Times New Roman" panose="02020603050405020304" pitchFamily="18" charset="0"/>
              </a:rPr>
              <a:t>Click</a:t>
            </a:r>
            <a:r>
              <a:rPr lang="en-US" sz="1100" spc="-70" dirty="0">
                <a:solidFill>
                  <a:srgbClr val="333333"/>
                </a:solidFill>
                <a:effectLst/>
                <a:latin typeface="Calibri body"/>
                <a:ea typeface="Times New Roman" panose="02020603050405020304" pitchFamily="18" charset="0"/>
              </a:rPr>
              <a:t> </a:t>
            </a:r>
            <a:r>
              <a:rPr lang="en-US" sz="1100" b="1" dirty="0">
                <a:solidFill>
                  <a:srgbClr val="333333"/>
                </a:solidFill>
                <a:effectLst/>
                <a:latin typeface="Calibri body"/>
                <a:ea typeface="Times New Roman" panose="02020603050405020304" pitchFamily="18" charset="0"/>
              </a:rPr>
              <a:t>New</a:t>
            </a:r>
            <a:r>
              <a:rPr lang="en-US" sz="1100" b="1" spc="-75" dirty="0">
                <a:solidFill>
                  <a:srgbClr val="333333"/>
                </a:solidFill>
                <a:effectLst/>
                <a:latin typeface="Calibri body"/>
                <a:ea typeface="Times New Roman" panose="02020603050405020304" pitchFamily="18" charset="0"/>
              </a:rPr>
              <a:t> </a:t>
            </a:r>
            <a:r>
              <a:rPr lang="en-US" sz="1100" b="1" dirty="0">
                <a:solidFill>
                  <a:srgbClr val="333333"/>
                </a:solidFill>
                <a:effectLst/>
                <a:latin typeface="Calibri body"/>
                <a:ea typeface="Times New Roman" panose="02020603050405020304" pitchFamily="18" charset="0"/>
              </a:rPr>
              <a:t>Item</a:t>
            </a:r>
            <a:r>
              <a:rPr lang="en-US" sz="1100" b="1" spc="-7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on</a:t>
            </a:r>
            <a:r>
              <a:rPr lang="en-US" sz="1100" spc="-7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Jenkins</a:t>
            </a:r>
            <a:r>
              <a:rPr lang="en-US" sz="1100" spc="-7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home</a:t>
            </a:r>
            <a:r>
              <a:rPr lang="en-US" sz="1100" spc="-7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page.</a:t>
            </a:r>
            <a:endParaRPr lang="en-IN" sz="1100" dirty="0">
              <a:effectLst/>
              <a:latin typeface="Calibri body"/>
              <a:ea typeface="Times New Roman" panose="02020603050405020304" pitchFamily="18" charset="0"/>
            </a:endParaRP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US" sz="1100" dirty="0">
              <a:solidFill>
                <a:srgbClr val="333333"/>
              </a:solidFill>
              <a:effectLst/>
              <a:latin typeface="Calibri body"/>
              <a:ea typeface="Times New Roman" panose="02020603050405020304" pitchFamily="18" charset="0"/>
            </a:endParaRPr>
          </a:p>
          <a:p>
            <a:pPr marL="0" indent="0">
              <a:buNone/>
            </a:pPr>
            <a:endParaRPr lang="en-US" sz="1100" dirty="0">
              <a:solidFill>
                <a:srgbClr val="333333"/>
              </a:solidFill>
              <a:latin typeface="Calibri body"/>
              <a:ea typeface="Times New Roman" panose="02020603050405020304" pitchFamily="18" charset="0"/>
            </a:endParaRPr>
          </a:p>
          <a:p>
            <a:pPr marL="0" indent="0">
              <a:buNone/>
            </a:pPr>
            <a:r>
              <a:rPr lang="en-US" sz="1100" dirty="0">
                <a:solidFill>
                  <a:srgbClr val="333333"/>
                </a:solidFill>
                <a:effectLst/>
                <a:latin typeface="Calibri body"/>
                <a:ea typeface="Times New Roman" panose="02020603050405020304" pitchFamily="18" charset="0"/>
              </a:rPr>
              <a:t>Enter</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a</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name</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for</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your</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Pipeline,</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select</a:t>
            </a:r>
            <a:r>
              <a:rPr lang="en-US" sz="1100" spc="-50" dirty="0">
                <a:solidFill>
                  <a:srgbClr val="333333"/>
                </a:solidFill>
                <a:effectLst/>
                <a:latin typeface="Calibri body"/>
                <a:ea typeface="Times New Roman" panose="02020603050405020304" pitchFamily="18" charset="0"/>
              </a:rPr>
              <a:t> </a:t>
            </a:r>
            <a:r>
              <a:rPr lang="en-US" sz="1100" b="1" dirty="0">
                <a:solidFill>
                  <a:srgbClr val="333333"/>
                </a:solidFill>
                <a:effectLst/>
                <a:latin typeface="Calibri body"/>
                <a:ea typeface="Times New Roman" panose="02020603050405020304" pitchFamily="18" charset="0"/>
              </a:rPr>
              <a:t>Multibranch</a:t>
            </a:r>
            <a:r>
              <a:rPr lang="en-US" sz="1100" b="1" spc="-55" dirty="0">
                <a:solidFill>
                  <a:srgbClr val="333333"/>
                </a:solidFill>
                <a:effectLst/>
                <a:latin typeface="Calibri body"/>
                <a:ea typeface="Times New Roman" panose="02020603050405020304" pitchFamily="18" charset="0"/>
              </a:rPr>
              <a:t> </a:t>
            </a:r>
            <a:r>
              <a:rPr lang="en-US" sz="1100" b="1" dirty="0">
                <a:solidFill>
                  <a:srgbClr val="333333"/>
                </a:solidFill>
                <a:effectLst/>
                <a:latin typeface="Calibri body"/>
                <a:ea typeface="Times New Roman" panose="02020603050405020304" pitchFamily="18" charset="0"/>
              </a:rPr>
              <a:t>Pipeline</a:t>
            </a:r>
            <a:r>
              <a:rPr lang="en-US" sz="1100" b="1" spc="-6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and</a:t>
            </a:r>
            <a:r>
              <a:rPr lang="en-US" sz="1100" spc="-5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click</a:t>
            </a:r>
            <a:r>
              <a:rPr lang="en-US" sz="1100" spc="-50" dirty="0">
                <a:solidFill>
                  <a:srgbClr val="333333"/>
                </a:solidFill>
                <a:effectLst/>
                <a:latin typeface="Calibri body"/>
                <a:ea typeface="Times New Roman" panose="02020603050405020304" pitchFamily="18" charset="0"/>
              </a:rPr>
              <a:t> </a:t>
            </a:r>
            <a:r>
              <a:rPr lang="en-US" sz="1100" b="1" dirty="0">
                <a:solidFill>
                  <a:srgbClr val="333333"/>
                </a:solidFill>
                <a:effectLst/>
                <a:latin typeface="Calibri body"/>
                <a:ea typeface="Times New Roman" panose="02020603050405020304" pitchFamily="18" charset="0"/>
              </a:rPr>
              <a:t>OK.</a:t>
            </a:r>
            <a:endParaRPr lang="en-AU" sz="1100" dirty="0">
              <a:latin typeface="Calibri body"/>
            </a:endParaRPr>
          </a:p>
        </p:txBody>
      </p:sp>
      <p:pic>
        <p:nvPicPr>
          <p:cNvPr id="5" name="Picture 4">
            <a:extLst>
              <a:ext uri="{FF2B5EF4-FFF2-40B4-BE49-F238E27FC236}">
                <a16:creationId xmlns:a16="http://schemas.microsoft.com/office/drawing/2014/main" id="{25865AF4-E75E-453D-9E0D-EC6CABE8185F}"/>
              </a:ext>
            </a:extLst>
          </p:cNvPr>
          <p:cNvPicPr>
            <a:picLocks noChangeAspect="1"/>
          </p:cNvPicPr>
          <p:nvPr/>
        </p:nvPicPr>
        <p:blipFill>
          <a:blip r:embed="rId2"/>
          <a:stretch>
            <a:fillRect/>
          </a:stretch>
        </p:blipFill>
        <p:spPr>
          <a:xfrm>
            <a:off x="1151150" y="2953731"/>
            <a:ext cx="2838450" cy="2476107"/>
          </a:xfrm>
          <a:prstGeom prst="rect">
            <a:avLst/>
          </a:prstGeom>
        </p:spPr>
      </p:pic>
    </p:spTree>
    <p:extLst>
      <p:ext uri="{BB962C8B-B14F-4D97-AF65-F5344CB8AC3E}">
        <p14:creationId xmlns:p14="http://schemas.microsoft.com/office/powerpoint/2010/main" val="369079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1A118-4AB9-4C83-8A99-C05056CFA22F}"/>
              </a:ext>
            </a:extLst>
          </p:cNvPr>
          <p:cNvSpPr>
            <a:spLocks noGrp="1"/>
          </p:cNvSpPr>
          <p:nvPr>
            <p:ph idx="1"/>
          </p:nvPr>
        </p:nvSpPr>
        <p:spPr>
          <a:xfrm>
            <a:off x="838200" y="405353"/>
            <a:ext cx="10515600" cy="5771610"/>
          </a:xfrm>
        </p:spPr>
        <p:txBody>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US" sz="1100" kern="1200" dirty="0">
              <a:solidFill>
                <a:srgbClr val="333333"/>
              </a:solidFill>
              <a:effectLst/>
              <a:latin typeface="Calibri body"/>
              <a:ea typeface="Times New Roman" panose="02020603050405020304" pitchFamily="18" charset="0"/>
            </a:endParaRPr>
          </a:p>
          <a:p>
            <a:pPr marL="0" indent="0">
              <a:buNone/>
            </a:pPr>
            <a:r>
              <a:rPr lang="en-US" sz="1100" kern="1200" dirty="0">
                <a:solidFill>
                  <a:srgbClr val="333333"/>
                </a:solidFill>
                <a:effectLst/>
                <a:latin typeface="Calibri body"/>
                <a:ea typeface="Times New Roman" panose="02020603050405020304" pitchFamily="18" charset="0"/>
              </a:rPr>
              <a:t>Add</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a</a:t>
            </a:r>
            <a:r>
              <a:rPr lang="en-US" sz="1100" kern="1200" spc="10" dirty="0">
                <a:solidFill>
                  <a:srgbClr val="333333"/>
                </a:solidFill>
                <a:effectLst/>
                <a:latin typeface="Calibri body"/>
                <a:ea typeface="Times New Roman" panose="02020603050405020304" pitchFamily="18" charset="0"/>
              </a:rPr>
              <a:t> </a:t>
            </a:r>
            <a:r>
              <a:rPr lang="en-US" sz="1100" b="1" kern="1200" dirty="0">
                <a:solidFill>
                  <a:srgbClr val="333333"/>
                </a:solidFill>
                <a:effectLst/>
                <a:latin typeface="Calibri body"/>
                <a:ea typeface="Times New Roman" panose="02020603050405020304" pitchFamily="18" charset="0"/>
              </a:rPr>
              <a:t>Branch</a:t>
            </a:r>
            <a:r>
              <a:rPr lang="en-US" sz="1100" b="1" kern="1200" spc="5" dirty="0">
                <a:solidFill>
                  <a:srgbClr val="333333"/>
                </a:solidFill>
                <a:effectLst/>
                <a:latin typeface="Calibri body"/>
                <a:ea typeface="Times New Roman" panose="02020603050405020304" pitchFamily="18" charset="0"/>
              </a:rPr>
              <a:t> </a:t>
            </a:r>
            <a:r>
              <a:rPr lang="en-US" sz="1100" b="1" kern="1200" dirty="0">
                <a:solidFill>
                  <a:srgbClr val="333333"/>
                </a:solidFill>
                <a:effectLst/>
                <a:latin typeface="Calibri body"/>
                <a:ea typeface="Times New Roman" panose="02020603050405020304" pitchFamily="18" charset="0"/>
              </a:rPr>
              <a:t>Source</a:t>
            </a:r>
            <a:r>
              <a:rPr lang="en-US" sz="1100" b="1"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(for</a:t>
            </a:r>
            <a:r>
              <a:rPr lang="en-US" sz="1100" kern="1200" spc="10"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example,</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Git)</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and</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enter</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the</a:t>
            </a:r>
            <a:r>
              <a:rPr lang="en-US" sz="1100" kern="1200" spc="10"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location</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of</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the</a:t>
            </a:r>
            <a:r>
              <a:rPr lang="en-US" sz="1100" kern="1200" spc="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repository.				</a:t>
            </a:r>
            <a:r>
              <a:rPr lang="en-US" sz="1100" b="1" kern="1200" dirty="0">
                <a:solidFill>
                  <a:srgbClr val="333333"/>
                </a:solidFill>
                <a:effectLst/>
                <a:latin typeface="Calibri body"/>
                <a:ea typeface="Times New Roman" panose="02020603050405020304" pitchFamily="18" charset="0"/>
              </a:rPr>
              <a:t>Save</a:t>
            </a:r>
            <a:r>
              <a:rPr lang="en-US" sz="1100" b="1" kern="1200" spc="35"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the</a:t>
            </a:r>
            <a:r>
              <a:rPr lang="en-US" sz="1100" kern="1200" spc="40"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Multibranch</a:t>
            </a:r>
            <a:r>
              <a:rPr lang="en-US" sz="1100" kern="1200" spc="40"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Pipeline</a:t>
            </a:r>
            <a:r>
              <a:rPr lang="en-US" sz="1100" kern="1200" spc="40" dirty="0">
                <a:solidFill>
                  <a:srgbClr val="333333"/>
                </a:solidFill>
                <a:effectLst/>
                <a:latin typeface="Calibri body"/>
                <a:ea typeface="Times New Roman" panose="02020603050405020304" pitchFamily="18" charset="0"/>
              </a:rPr>
              <a:t> </a:t>
            </a:r>
            <a:r>
              <a:rPr lang="en-US" sz="1100" kern="1200" dirty="0">
                <a:solidFill>
                  <a:srgbClr val="333333"/>
                </a:solidFill>
                <a:effectLst/>
                <a:latin typeface="Calibri body"/>
                <a:ea typeface="Times New Roman" panose="02020603050405020304" pitchFamily="18" charset="0"/>
              </a:rPr>
              <a:t>project.</a:t>
            </a:r>
            <a:endParaRPr lang="en-AU" sz="1100" dirty="0">
              <a:effectLst/>
              <a:latin typeface="Calibri body"/>
            </a:endParaRPr>
          </a:p>
          <a:p>
            <a:pPr marL="0" indent="0">
              <a:buNone/>
            </a:pPr>
            <a:endParaRPr lang="en-AU" sz="1100" dirty="0">
              <a:effectLst/>
              <a:latin typeface="Calibri body"/>
            </a:endParaRPr>
          </a:p>
          <a:p>
            <a:pPr marL="0" indent="0">
              <a:buNone/>
            </a:pPr>
            <a:endParaRPr lang="en-AU" dirty="0"/>
          </a:p>
        </p:txBody>
      </p:sp>
      <p:pic>
        <p:nvPicPr>
          <p:cNvPr id="4" name="Picture 3">
            <a:extLst>
              <a:ext uri="{FF2B5EF4-FFF2-40B4-BE49-F238E27FC236}">
                <a16:creationId xmlns:a16="http://schemas.microsoft.com/office/drawing/2014/main" id="{C5CB1C64-3142-4F5E-A76E-5CB408AB51D9}"/>
              </a:ext>
            </a:extLst>
          </p:cNvPr>
          <p:cNvPicPr>
            <a:picLocks noChangeAspect="1"/>
          </p:cNvPicPr>
          <p:nvPr/>
        </p:nvPicPr>
        <p:blipFill>
          <a:blip r:embed="rId2"/>
          <a:stretch>
            <a:fillRect/>
          </a:stretch>
        </p:blipFill>
        <p:spPr>
          <a:xfrm>
            <a:off x="301658" y="514153"/>
            <a:ext cx="5429839" cy="4293517"/>
          </a:xfrm>
          <a:prstGeom prst="rect">
            <a:avLst/>
          </a:prstGeom>
        </p:spPr>
      </p:pic>
      <p:pic>
        <p:nvPicPr>
          <p:cNvPr id="5" name="Picture 4">
            <a:extLst>
              <a:ext uri="{FF2B5EF4-FFF2-40B4-BE49-F238E27FC236}">
                <a16:creationId xmlns:a16="http://schemas.microsoft.com/office/drawing/2014/main" id="{33B890E6-CB8D-4D9A-B5C6-5AE5FE167D95}"/>
              </a:ext>
            </a:extLst>
          </p:cNvPr>
          <p:cNvPicPr>
            <a:picLocks noChangeAspect="1"/>
          </p:cNvPicPr>
          <p:nvPr/>
        </p:nvPicPr>
        <p:blipFill>
          <a:blip r:embed="rId3"/>
          <a:stretch>
            <a:fillRect/>
          </a:stretch>
        </p:blipFill>
        <p:spPr>
          <a:xfrm>
            <a:off x="6176983" y="557930"/>
            <a:ext cx="5409353" cy="4249740"/>
          </a:xfrm>
          <a:prstGeom prst="rect">
            <a:avLst/>
          </a:prstGeom>
        </p:spPr>
      </p:pic>
    </p:spTree>
    <p:extLst>
      <p:ext uri="{BB962C8B-B14F-4D97-AF65-F5344CB8AC3E}">
        <p14:creationId xmlns:p14="http://schemas.microsoft.com/office/powerpoint/2010/main" val="32858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B18B0-5ED7-411B-BC22-1A2AD21282E6}"/>
              </a:ext>
            </a:extLst>
          </p:cNvPr>
          <p:cNvSpPr>
            <a:spLocks noGrp="1"/>
          </p:cNvSpPr>
          <p:nvPr>
            <p:ph idx="1"/>
          </p:nvPr>
        </p:nvSpPr>
        <p:spPr>
          <a:xfrm>
            <a:off x="838200" y="584462"/>
            <a:ext cx="10515600" cy="5592501"/>
          </a:xfrm>
        </p:spPr>
        <p:txBody>
          <a:bodyPr>
            <a:normAutofit/>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spcBef>
                <a:spcPts val="520"/>
              </a:spcBef>
              <a:buClr>
                <a:srgbClr val="333333"/>
              </a:buClr>
              <a:buSzPts val="1050"/>
              <a:buNone/>
              <a:tabLst>
                <a:tab pos="307975" algn="l"/>
              </a:tabLst>
            </a:pPr>
            <a:r>
              <a:rPr lang="en-US" sz="1100" dirty="0">
                <a:solidFill>
                  <a:srgbClr val="333333"/>
                </a:solidFill>
                <a:effectLst/>
                <a:latin typeface="Calibri body"/>
                <a:ea typeface="Times New Roman" panose="02020603050405020304" pitchFamily="18" charset="0"/>
              </a:rPr>
              <a:t>By default, Jenkins will not automatically re-index the repository for branch additions or deletions</a:t>
            </a:r>
            <a:r>
              <a:rPr lang="en-US" sz="1100" spc="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(unless using an </a:t>
            </a:r>
            <a:r>
              <a:rPr lang="en-US" sz="1100" dirty="0">
                <a:latin typeface="Calibri body"/>
                <a:ea typeface="Times New Roman" panose="02020603050405020304" pitchFamily="18" charset="0"/>
              </a:rPr>
              <a:t>Organization Folder</a:t>
            </a:r>
            <a:r>
              <a:rPr lang="en-US" sz="1100" dirty="0">
                <a:solidFill>
                  <a:srgbClr val="333333"/>
                </a:solidFill>
                <a:effectLst/>
                <a:latin typeface="Calibri body"/>
                <a:ea typeface="Times New Roman" panose="02020603050405020304" pitchFamily="18" charset="0"/>
              </a:rPr>
              <a:t>), so it is often useful to configure a Multibranch Pipeline to</a:t>
            </a:r>
            <a:r>
              <a:rPr lang="en-US" sz="1100" spc="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periodically</a:t>
            </a:r>
            <a:r>
              <a:rPr lang="en-US" sz="1100" spc="-5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re-index</a:t>
            </a:r>
            <a:r>
              <a:rPr lang="en-US" sz="1100" spc="-5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in</a:t>
            </a:r>
            <a:r>
              <a:rPr lang="en-US" sz="1100" spc="-50"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the</a:t>
            </a:r>
            <a:r>
              <a:rPr lang="en-US" sz="1100" spc="-45" dirty="0">
                <a:solidFill>
                  <a:srgbClr val="333333"/>
                </a:solidFill>
                <a:effectLst/>
                <a:latin typeface="Calibri body"/>
                <a:ea typeface="Times New Roman" panose="02020603050405020304" pitchFamily="18" charset="0"/>
              </a:rPr>
              <a:t> </a:t>
            </a:r>
            <a:r>
              <a:rPr lang="en-US" sz="1100" dirty="0">
                <a:solidFill>
                  <a:srgbClr val="333333"/>
                </a:solidFill>
                <a:effectLst/>
                <a:latin typeface="Calibri body"/>
                <a:ea typeface="Times New Roman" panose="02020603050405020304" pitchFamily="18" charset="0"/>
              </a:rPr>
              <a:t>configuration</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520"/>
              </a:spcBef>
              <a:spcAft>
                <a:spcPts val="0"/>
              </a:spcAft>
              <a:buClr>
                <a:srgbClr val="333333"/>
              </a:buClr>
              <a:buSzPts val="1050"/>
              <a:buFont typeface="Times New Roman" panose="02020603050405020304" pitchFamily="18" charset="0"/>
              <a:buChar char="•"/>
              <a:tabLst>
                <a:tab pos="307975" algn="l"/>
              </a:tabLst>
            </a:pPr>
            <a:endParaRPr lang="en-IN" sz="3200" dirty="0">
              <a:effectLst/>
              <a:latin typeface="Times New Roman" panose="02020603050405020304" pitchFamily="18" charset="0"/>
              <a:ea typeface="Times New Roman" panose="02020603050405020304" pitchFamily="18" charset="0"/>
            </a:endParaRPr>
          </a:p>
          <a:p>
            <a:pPr marL="0" indent="0">
              <a:buNone/>
            </a:pPr>
            <a:endParaRPr lang="en-AU" dirty="0"/>
          </a:p>
        </p:txBody>
      </p:sp>
      <p:pic>
        <p:nvPicPr>
          <p:cNvPr id="4" name="Picture 3">
            <a:extLst>
              <a:ext uri="{FF2B5EF4-FFF2-40B4-BE49-F238E27FC236}">
                <a16:creationId xmlns:a16="http://schemas.microsoft.com/office/drawing/2014/main" id="{E03E2534-BD53-46F3-9C00-07EB161DB19D}"/>
              </a:ext>
            </a:extLst>
          </p:cNvPr>
          <p:cNvPicPr>
            <a:picLocks noChangeAspect="1"/>
          </p:cNvPicPr>
          <p:nvPr/>
        </p:nvPicPr>
        <p:blipFill>
          <a:blip r:embed="rId2"/>
          <a:stretch>
            <a:fillRect/>
          </a:stretch>
        </p:blipFill>
        <p:spPr>
          <a:xfrm>
            <a:off x="496658" y="917984"/>
            <a:ext cx="5781594" cy="4096867"/>
          </a:xfrm>
          <a:prstGeom prst="rect">
            <a:avLst/>
          </a:prstGeom>
        </p:spPr>
      </p:pic>
      <p:pic>
        <p:nvPicPr>
          <p:cNvPr id="5" name="Picture 4">
            <a:extLst>
              <a:ext uri="{FF2B5EF4-FFF2-40B4-BE49-F238E27FC236}">
                <a16:creationId xmlns:a16="http://schemas.microsoft.com/office/drawing/2014/main" id="{3180C8A7-A183-4224-B744-CB28A854706F}"/>
              </a:ext>
            </a:extLst>
          </p:cNvPr>
          <p:cNvPicPr>
            <a:picLocks noChangeAspect="1"/>
          </p:cNvPicPr>
          <p:nvPr/>
        </p:nvPicPr>
        <p:blipFill>
          <a:blip r:embed="rId3"/>
          <a:stretch>
            <a:fillRect/>
          </a:stretch>
        </p:blipFill>
        <p:spPr>
          <a:xfrm>
            <a:off x="6381946" y="1126173"/>
            <a:ext cx="5486400" cy="1475360"/>
          </a:xfrm>
          <a:prstGeom prst="rect">
            <a:avLst/>
          </a:prstGeom>
        </p:spPr>
      </p:pic>
    </p:spTree>
    <p:extLst>
      <p:ext uri="{BB962C8B-B14F-4D97-AF65-F5344CB8AC3E}">
        <p14:creationId xmlns:p14="http://schemas.microsoft.com/office/powerpoint/2010/main" val="189865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8D5EE-BD0A-414B-ADB5-B39CA4F5F6B6}"/>
              </a:ext>
            </a:extLst>
          </p:cNvPr>
          <p:cNvSpPr>
            <a:spLocks noGrp="1"/>
          </p:cNvSpPr>
          <p:nvPr>
            <p:ph idx="1"/>
          </p:nvPr>
        </p:nvSpPr>
        <p:spPr>
          <a:xfrm>
            <a:off x="838200" y="424206"/>
            <a:ext cx="10515600" cy="5752757"/>
          </a:xfrm>
        </p:spPr>
        <p:txBody>
          <a:bodyPr>
            <a:normAutofit/>
          </a:bodyPr>
          <a:lstStyle/>
          <a:p>
            <a:pPr marL="0" indent="0">
              <a:lnSpc>
                <a:spcPct val="150000"/>
              </a:lnSpc>
              <a:buNone/>
            </a:pPr>
            <a:r>
              <a:rPr lang="en-US" sz="1400" b="1" spc="-5" dirty="0">
                <a:solidFill>
                  <a:srgbClr val="333333"/>
                </a:solidFill>
                <a:effectLst/>
                <a:latin typeface="Calibri body"/>
                <a:ea typeface="Times New Roman" panose="02020603050405020304" pitchFamily="18" charset="0"/>
              </a:rPr>
              <a:t>Additional</a:t>
            </a:r>
            <a:r>
              <a:rPr lang="en-US" sz="1400" b="1" spc="-115" dirty="0">
                <a:solidFill>
                  <a:srgbClr val="333333"/>
                </a:solidFill>
                <a:effectLst/>
                <a:latin typeface="Calibri body"/>
                <a:ea typeface="Times New Roman" panose="02020603050405020304" pitchFamily="18" charset="0"/>
              </a:rPr>
              <a:t> </a:t>
            </a:r>
            <a:r>
              <a:rPr lang="en-US" sz="1400" b="1" spc="-5" dirty="0">
                <a:solidFill>
                  <a:srgbClr val="333333"/>
                </a:solidFill>
                <a:effectLst/>
                <a:latin typeface="Calibri body"/>
                <a:ea typeface="Times New Roman" panose="02020603050405020304" pitchFamily="18" charset="0"/>
              </a:rPr>
              <a:t>Environment</a:t>
            </a:r>
            <a:r>
              <a:rPr lang="en-US" sz="1400" b="1" spc="-110" dirty="0">
                <a:solidFill>
                  <a:srgbClr val="333333"/>
                </a:solidFill>
                <a:effectLst/>
                <a:latin typeface="Calibri body"/>
                <a:ea typeface="Times New Roman" panose="02020603050405020304" pitchFamily="18" charset="0"/>
              </a:rPr>
              <a:t> </a:t>
            </a:r>
            <a:r>
              <a:rPr lang="en-US" sz="1400" b="1" dirty="0">
                <a:solidFill>
                  <a:srgbClr val="333333"/>
                </a:solidFill>
                <a:effectLst/>
                <a:latin typeface="Calibri body"/>
                <a:ea typeface="Times New Roman" panose="02020603050405020304" pitchFamily="18" charset="0"/>
              </a:rPr>
              <a:t>Variables:</a:t>
            </a:r>
          </a:p>
          <a:p>
            <a:pPr marL="0" indent="0">
              <a:buNone/>
            </a:pPr>
            <a:r>
              <a:rPr lang="en-US" sz="1400" dirty="0">
                <a:solidFill>
                  <a:srgbClr val="333333"/>
                </a:solidFill>
                <a:effectLst/>
                <a:latin typeface="Calibri body"/>
                <a:ea typeface="Times New Roman" panose="02020603050405020304" pitchFamily="18" charset="0"/>
              </a:rPr>
              <a:t>Multibranch</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Pipelines</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expose</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additional</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information</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about</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the</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branch</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being</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built</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through</a:t>
            </a:r>
            <a:r>
              <a:rPr lang="en-US" sz="1400" spc="2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the</a:t>
            </a:r>
            <a:r>
              <a:rPr lang="en-US" sz="1400" spc="75" dirty="0">
                <a:solidFill>
                  <a:srgbClr val="333333"/>
                </a:solidFill>
                <a:effectLst/>
                <a:latin typeface="Calibri body"/>
                <a:ea typeface="Times New Roman" panose="02020603050405020304" pitchFamily="18" charset="0"/>
              </a:rPr>
              <a:t> </a:t>
            </a:r>
            <a:r>
              <a:rPr lang="en-US" sz="1400" dirty="0">
                <a:solidFill>
                  <a:srgbClr val="B02045"/>
                </a:solidFill>
                <a:effectLst/>
                <a:latin typeface="Calibri body"/>
                <a:ea typeface="Times New Roman" panose="02020603050405020304" pitchFamily="18" charset="0"/>
              </a:rPr>
              <a:t>env</a:t>
            </a:r>
            <a:r>
              <a:rPr lang="en-IN" sz="1400" dirty="0">
                <a:latin typeface="Calibri body"/>
                <a:ea typeface="Times New Roman" panose="02020603050405020304" pitchFamily="18" charset="0"/>
              </a:rPr>
              <a:t>. </a:t>
            </a:r>
            <a:r>
              <a:rPr lang="en-US" sz="1400" spc="-5" dirty="0">
                <a:solidFill>
                  <a:srgbClr val="333333"/>
                </a:solidFill>
                <a:effectLst/>
                <a:latin typeface="Calibri body"/>
                <a:ea typeface="Times New Roman" panose="02020603050405020304" pitchFamily="18" charset="0"/>
              </a:rPr>
              <a:t>A global</a:t>
            </a:r>
            <a:r>
              <a:rPr lang="en-US" sz="1400" spc="-70" dirty="0">
                <a:solidFill>
                  <a:srgbClr val="333333"/>
                </a:solidFill>
                <a:effectLst/>
                <a:latin typeface="Calibri body"/>
                <a:ea typeface="Times New Roman" panose="02020603050405020304" pitchFamily="18" charset="0"/>
              </a:rPr>
              <a:t> </a:t>
            </a:r>
            <a:r>
              <a:rPr lang="en-US" sz="1400" spc="-5" dirty="0">
                <a:solidFill>
                  <a:srgbClr val="333333"/>
                </a:solidFill>
                <a:effectLst/>
                <a:latin typeface="Calibri body"/>
                <a:ea typeface="Times New Roman" panose="02020603050405020304" pitchFamily="18" charset="0"/>
              </a:rPr>
              <a:t>variable,</a:t>
            </a:r>
            <a:r>
              <a:rPr lang="en-US" sz="1400" spc="-7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such</a:t>
            </a:r>
            <a:r>
              <a:rPr lang="en-US" sz="1400" spc="-6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as:</a:t>
            </a:r>
            <a:endParaRPr lang="en-IN" sz="1400" dirty="0">
              <a:effectLst/>
              <a:latin typeface="Calibri body"/>
              <a:ea typeface="Times New Roman" panose="02020603050405020304" pitchFamily="18" charset="0"/>
            </a:endParaRPr>
          </a:p>
          <a:p>
            <a:pPr marL="0" indent="0">
              <a:spcBef>
                <a:spcPts val="5"/>
              </a:spcBef>
              <a:buNone/>
            </a:pPr>
            <a:endParaRPr lang="en-US" sz="1400" b="1" dirty="0">
              <a:solidFill>
                <a:srgbClr val="333333"/>
              </a:solidFill>
              <a:effectLst/>
              <a:latin typeface="Calibri body"/>
              <a:ea typeface="Palatino Linotype" panose="02040502050505030304" pitchFamily="18" charset="0"/>
              <a:cs typeface="Palatino Linotype" panose="02040502050505030304" pitchFamily="18" charset="0"/>
            </a:endParaRPr>
          </a:p>
          <a:p>
            <a:pPr marL="0" indent="0">
              <a:spcBef>
                <a:spcPts val="5"/>
              </a:spcBef>
              <a:buNone/>
            </a:pPr>
            <a:endParaRPr lang="en-US" sz="1400" b="1" dirty="0">
              <a:solidFill>
                <a:srgbClr val="333333"/>
              </a:solidFill>
              <a:effectLst/>
              <a:latin typeface="Calibri body"/>
              <a:ea typeface="Palatino Linotype" panose="02040502050505030304" pitchFamily="18" charset="0"/>
              <a:cs typeface="Palatino Linotype" panose="02040502050505030304" pitchFamily="18" charset="0"/>
            </a:endParaRPr>
          </a:p>
          <a:p>
            <a:pPr marL="0" indent="0">
              <a:spcBef>
                <a:spcPts val="5"/>
              </a:spcBef>
              <a:buNone/>
            </a:pPr>
            <a:r>
              <a:rPr lang="en-US" sz="1400" b="1" dirty="0">
                <a:solidFill>
                  <a:srgbClr val="333333"/>
                </a:solidFill>
                <a:effectLst/>
                <a:latin typeface="Calibri body"/>
                <a:ea typeface="Palatino Linotype" panose="02040502050505030304" pitchFamily="18" charset="0"/>
                <a:cs typeface="Palatino Linotype" panose="02040502050505030304" pitchFamily="18" charset="0"/>
              </a:rPr>
              <a:t>BRANCH_NAME</a:t>
            </a:r>
          </a:p>
          <a:p>
            <a:pPr marL="0" indent="0">
              <a:spcBef>
                <a:spcPts val="5"/>
              </a:spcBef>
              <a:buNone/>
            </a:pPr>
            <a:endParaRPr lang="en-US" sz="1400" b="1" dirty="0">
              <a:solidFill>
                <a:srgbClr val="333333"/>
              </a:solidFill>
              <a:effectLst/>
              <a:latin typeface="Calibri body"/>
              <a:ea typeface="Palatino Linotype" panose="02040502050505030304" pitchFamily="18" charset="0"/>
              <a:cs typeface="Palatino Linotype" panose="02040502050505030304" pitchFamily="18" charset="0"/>
            </a:endParaRPr>
          </a:p>
          <a:p>
            <a:pPr marL="0" indent="0">
              <a:spcBef>
                <a:spcPts val="5"/>
              </a:spcBef>
              <a:buNone/>
            </a:pPr>
            <a:r>
              <a:rPr lang="en-US" sz="1400" dirty="0">
                <a:solidFill>
                  <a:srgbClr val="333333"/>
                </a:solidFill>
                <a:effectLst/>
                <a:latin typeface="Calibri body"/>
                <a:ea typeface="Times New Roman" panose="02020603050405020304" pitchFamily="18" charset="0"/>
              </a:rPr>
              <a:t>Name</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of</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the</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branch</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for</a:t>
            </a:r>
            <a:r>
              <a:rPr lang="en-US" sz="1400" spc="1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which</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this</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Pipeline</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is</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executing,</a:t>
            </a:r>
            <a:r>
              <a:rPr lang="en-US" sz="1400" spc="1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for</a:t>
            </a:r>
            <a:r>
              <a:rPr lang="en-US" sz="1400" spc="1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example,</a:t>
            </a:r>
            <a:r>
              <a:rPr lang="en-US" sz="1400" spc="20" dirty="0">
                <a:solidFill>
                  <a:srgbClr val="333333"/>
                </a:solidFill>
                <a:effectLst/>
                <a:latin typeface="Calibri body"/>
                <a:ea typeface="Times New Roman" panose="02020603050405020304" pitchFamily="18" charset="0"/>
              </a:rPr>
              <a:t> </a:t>
            </a:r>
            <a:r>
              <a:rPr lang="en-US" sz="1400" dirty="0">
                <a:solidFill>
                  <a:srgbClr val="B02045"/>
                </a:solidFill>
                <a:effectLst/>
                <a:latin typeface="Calibri body"/>
                <a:ea typeface="Times New Roman" panose="02020603050405020304" pitchFamily="18" charset="0"/>
              </a:rPr>
              <a:t>master</a:t>
            </a:r>
            <a:r>
              <a:rPr lang="en-US" sz="1400" dirty="0">
                <a:solidFill>
                  <a:srgbClr val="333333"/>
                </a:solidFill>
                <a:effectLst/>
                <a:latin typeface="Calibri body"/>
                <a:ea typeface="Times New Roman" panose="02020603050405020304" pitchFamily="18" charset="0"/>
              </a:rPr>
              <a:t>.</a:t>
            </a:r>
            <a:endParaRPr lang="en-IN" sz="1400" dirty="0">
              <a:solidFill>
                <a:srgbClr val="333333"/>
              </a:solidFill>
              <a:latin typeface="Calibri body"/>
              <a:ea typeface="Times New Roman" panose="02020603050405020304" pitchFamily="18" charset="0"/>
            </a:endParaRPr>
          </a:p>
          <a:p>
            <a:pPr marL="0" indent="0">
              <a:buNone/>
            </a:pPr>
            <a:endParaRPr lang="en-US" sz="1400" b="1" dirty="0">
              <a:solidFill>
                <a:srgbClr val="333333"/>
              </a:solidFill>
              <a:effectLst/>
              <a:latin typeface="Calibri body"/>
              <a:ea typeface="Palatino Linotype" panose="02040502050505030304" pitchFamily="18" charset="0"/>
              <a:cs typeface="Palatino Linotype" panose="02040502050505030304" pitchFamily="18" charset="0"/>
            </a:endParaRPr>
          </a:p>
          <a:p>
            <a:pPr marL="0" indent="0">
              <a:buNone/>
            </a:pPr>
            <a:r>
              <a:rPr lang="en-US" sz="1400" b="1" dirty="0">
                <a:solidFill>
                  <a:srgbClr val="333333"/>
                </a:solidFill>
                <a:effectLst/>
                <a:latin typeface="Calibri body"/>
                <a:ea typeface="Palatino Linotype" panose="02040502050505030304" pitchFamily="18" charset="0"/>
                <a:cs typeface="Palatino Linotype" panose="02040502050505030304" pitchFamily="18" charset="0"/>
              </a:rPr>
              <a:t>CHANGE_ID</a:t>
            </a:r>
            <a:endParaRPr lang="en-IN" sz="1400" b="1" dirty="0">
              <a:effectLst/>
              <a:latin typeface="Calibri body"/>
              <a:ea typeface="Palatino Linotype" panose="02040502050505030304" pitchFamily="18" charset="0"/>
              <a:cs typeface="Palatino Linotype" panose="02040502050505030304" pitchFamily="18" charset="0"/>
            </a:endParaRPr>
          </a:p>
          <a:p>
            <a:pPr marL="0" indent="0">
              <a:buNone/>
            </a:pPr>
            <a:r>
              <a:rPr lang="en-US" sz="1400" dirty="0">
                <a:solidFill>
                  <a:srgbClr val="333333"/>
                </a:solidFill>
                <a:effectLst/>
                <a:latin typeface="Calibri body"/>
                <a:ea typeface="Times New Roman" panose="02020603050405020304" pitchFamily="18" charset="0"/>
              </a:rPr>
              <a:t>An</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identifier</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corresponding</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to</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some</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kind</a:t>
            </a:r>
            <a:r>
              <a:rPr lang="en-US" sz="1400" spc="-3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of</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change</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request,</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such</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as</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a</a:t>
            </a:r>
            <a:r>
              <a:rPr lang="en-US" sz="1400" spc="-3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pull</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request</a:t>
            </a:r>
            <a:r>
              <a:rPr lang="en-US" sz="1400" spc="-3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number</a:t>
            </a:r>
            <a:r>
              <a:rPr lang="en-US" sz="1400" spc="5" dirty="0">
                <a:solidFill>
                  <a:srgbClr val="333333"/>
                </a:solidFill>
                <a:effectLst/>
                <a:latin typeface="Calibri body"/>
                <a:ea typeface="Times New Roman" panose="02020603050405020304" pitchFamily="18" charset="0"/>
              </a:rPr>
              <a:t> </a:t>
            </a:r>
          </a:p>
          <a:p>
            <a:pPr marL="0" indent="0">
              <a:buNone/>
            </a:pPr>
            <a:r>
              <a:rPr lang="en-US" sz="1400" dirty="0">
                <a:solidFill>
                  <a:srgbClr val="333333"/>
                </a:solidFill>
                <a:effectLst/>
                <a:latin typeface="Calibri body"/>
                <a:ea typeface="Times New Roman" panose="02020603050405020304" pitchFamily="18" charset="0"/>
              </a:rPr>
              <a:t>Additional</a:t>
            </a:r>
            <a:r>
              <a:rPr lang="en-US" sz="1400" spc="-6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environment</a:t>
            </a:r>
            <a:r>
              <a:rPr lang="en-US" sz="1400" spc="-6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variables</a:t>
            </a:r>
            <a:r>
              <a:rPr lang="en-US" sz="1400" spc="-5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are</a:t>
            </a:r>
            <a:r>
              <a:rPr lang="en-US" sz="1400" spc="-6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listed</a:t>
            </a:r>
            <a:r>
              <a:rPr lang="en-US" sz="1400" spc="-55"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in</a:t>
            </a:r>
            <a:r>
              <a:rPr lang="en-US" sz="1400" spc="-60" dirty="0">
                <a:solidFill>
                  <a:srgbClr val="333333"/>
                </a:solidFill>
                <a:effectLst/>
                <a:latin typeface="Calibri body"/>
                <a:ea typeface="Times New Roman" panose="02020603050405020304" pitchFamily="18" charset="0"/>
              </a:rPr>
              <a:t> </a:t>
            </a:r>
            <a:r>
              <a:rPr lang="en-US" sz="1400" dirty="0">
                <a:solidFill>
                  <a:srgbClr val="333333"/>
                </a:solidFill>
                <a:effectLst/>
                <a:latin typeface="Calibri body"/>
                <a:ea typeface="Times New Roman" panose="02020603050405020304" pitchFamily="18" charset="0"/>
              </a:rPr>
              <a:t>the</a:t>
            </a:r>
            <a:r>
              <a:rPr lang="en-US" sz="1400" spc="-40" dirty="0">
                <a:solidFill>
                  <a:srgbClr val="333333"/>
                </a:solidFill>
                <a:effectLst/>
                <a:latin typeface="Calibri body"/>
                <a:ea typeface="Times New Roman" panose="02020603050405020304" pitchFamily="18" charset="0"/>
              </a:rPr>
              <a:t> </a:t>
            </a:r>
            <a:r>
              <a:rPr lang="en-US" sz="1400" dirty="0">
                <a:solidFill>
                  <a:srgbClr val="418BCA"/>
                </a:solidFill>
                <a:effectLst/>
                <a:latin typeface="Calibri body"/>
                <a:ea typeface="Times New Roman" panose="02020603050405020304" pitchFamily="18" charset="0"/>
              </a:rPr>
              <a:t>Global</a:t>
            </a:r>
            <a:r>
              <a:rPr lang="en-US" sz="1400" spc="-60" dirty="0">
                <a:solidFill>
                  <a:srgbClr val="418BCA"/>
                </a:solidFill>
                <a:effectLst/>
                <a:latin typeface="Calibri body"/>
                <a:ea typeface="Times New Roman" panose="02020603050405020304" pitchFamily="18" charset="0"/>
              </a:rPr>
              <a:t> </a:t>
            </a:r>
            <a:r>
              <a:rPr lang="en-US" sz="1400" dirty="0">
                <a:solidFill>
                  <a:srgbClr val="418BCA"/>
                </a:solidFill>
                <a:effectLst/>
                <a:latin typeface="Calibri body"/>
                <a:ea typeface="Times New Roman" panose="02020603050405020304" pitchFamily="18" charset="0"/>
              </a:rPr>
              <a:t>Variable</a:t>
            </a:r>
            <a:r>
              <a:rPr lang="en-US" sz="1400" spc="-60" dirty="0">
                <a:solidFill>
                  <a:srgbClr val="418BCA"/>
                </a:solidFill>
                <a:effectLst/>
                <a:latin typeface="Calibri body"/>
                <a:ea typeface="Times New Roman" panose="02020603050405020304" pitchFamily="18" charset="0"/>
              </a:rPr>
              <a:t> </a:t>
            </a:r>
            <a:r>
              <a:rPr lang="en-US" sz="1400" dirty="0">
                <a:solidFill>
                  <a:srgbClr val="418BCA"/>
                </a:solidFill>
                <a:effectLst/>
                <a:latin typeface="Calibri body"/>
                <a:ea typeface="Times New Roman" panose="02020603050405020304" pitchFamily="18" charset="0"/>
              </a:rPr>
              <a:t>Reference</a:t>
            </a:r>
            <a:endParaRPr lang="en-US" sz="1400" spc="5" dirty="0">
              <a:solidFill>
                <a:srgbClr val="333333"/>
              </a:solidFill>
              <a:effectLst/>
              <a:latin typeface="Calibri body"/>
              <a:ea typeface="Times New Roman" panose="02020603050405020304" pitchFamily="18" charset="0"/>
            </a:endParaRPr>
          </a:p>
          <a:p>
            <a:pPr marL="0" indent="0">
              <a:lnSpc>
                <a:spcPct val="150000"/>
              </a:lnSpc>
              <a:buNone/>
            </a:pPr>
            <a:r>
              <a:rPr lang="en-IN" sz="1400" b="1" dirty="0">
                <a:latin typeface="Calibri body"/>
              </a:rPr>
              <a:t>Supporting Pull Requests:</a:t>
            </a:r>
          </a:p>
          <a:p>
            <a:pPr marL="0" indent="0">
              <a:lnSpc>
                <a:spcPct val="150000"/>
              </a:lnSpc>
              <a:buNone/>
            </a:pPr>
            <a:r>
              <a:rPr lang="en-US" sz="1400" dirty="0">
                <a:latin typeface="Calibri body"/>
              </a:rPr>
              <a:t>With the "GitHub" or "Bitbucket" Branch Sources, Multibranch Pipelines can be used for validating pull/change requests. This functionality is provided, respectively, by the plugin: GitHub-branch- source[GitHub Branch Source] and plugin: </a:t>
            </a:r>
            <a:r>
              <a:rPr lang="en-US" sz="1400" dirty="0" err="1">
                <a:latin typeface="Calibri body"/>
              </a:rPr>
              <a:t>cloudbees</a:t>
            </a:r>
            <a:r>
              <a:rPr lang="en-US" sz="1400" dirty="0">
                <a:latin typeface="Calibri body"/>
              </a:rPr>
              <a:t>-bitbucket-branch-source[Bitbucket Branch Source] plugins.</a:t>
            </a:r>
          </a:p>
          <a:p>
            <a:pPr marL="0" indent="0">
              <a:buNone/>
            </a:pPr>
            <a:r>
              <a:rPr lang="en-IN" sz="1400" b="1" dirty="0">
                <a:latin typeface="Calibri body"/>
              </a:rPr>
              <a:t>Using Organization Folders:</a:t>
            </a:r>
          </a:p>
          <a:p>
            <a:pPr marL="0" indent="0">
              <a:lnSpc>
                <a:spcPct val="150000"/>
              </a:lnSpc>
              <a:buNone/>
            </a:pPr>
            <a:r>
              <a:rPr lang="en-US" sz="1400" dirty="0">
                <a:latin typeface="Calibri body"/>
              </a:rPr>
              <a:t>Organization Folders enable Jenkins to monitor an entire GitHub Organization or Bitbucket Team/Project and automatically create new Multibranch Pipelines for repositories that contain branches and pull requests containing a </a:t>
            </a:r>
            <a:r>
              <a:rPr lang="en-US" sz="1400" dirty="0" err="1">
                <a:latin typeface="Calibri body"/>
              </a:rPr>
              <a:t>Jenkinsfile</a:t>
            </a:r>
            <a:r>
              <a:rPr lang="en-US" sz="1400" dirty="0">
                <a:latin typeface="Calibri body"/>
              </a:rPr>
              <a:t>.</a:t>
            </a:r>
          </a:p>
          <a:p>
            <a:pPr marL="0" indent="0">
              <a:buNone/>
            </a:pPr>
            <a:endParaRPr lang="en-AU" dirty="0"/>
          </a:p>
        </p:txBody>
      </p:sp>
    </p:spTree>
    <p:extLst>
      <p:ext uri="{BB962C8B-B14F-4D97-AF65-F5344CB8AC3E}">
        <p14:creationId xmlns:p14="http://schemas.microsoft.com/office/powerpoint/2010/main" val="284789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03AA-F2CA-4DE5-9B1A-4053D8F40D53}"/>
              </a:ext>
            </a:extLst>
          </p:cNvPr>
          <p:cNvSpPr>
            <a:spLocks noGrp="1"/>
          </p:cNvSpPr>
          <p:nvPr>
            <p:ph type="title"/>
          </p:nvPr>
        </p:nvSpPr>
        <p:spPr/>
        <p:txBody>
          <a:bodyPr/>
          <a:lstStyle/>
          <a:p>
            <a:pPr algn="ctr"/>
            <a:r>
              <a:rPr lang="en-AU" b="1" dirty="0"/>
              <a:t>Using Docker with Pipeline</a:t>
            </a:r>
          </a:p>
        </p:txBody>
      </p:sp>
      <p:sp>
        <p:nvSpPr>
          <p:cNvPr id="3" name="Content Placeholder 2">
            <a:extLst>
              <a:ext uri="{FF2B5EF4-FFF2-40B4-BE49-F238E27FC236}">
                <a16:creationId xmlns:a16="http://schemas.microsoft.com/office/drawing/2014/main" id="{E73FF1AC-1A96-4740-BB29-33236ED68B24}"/>
              </a:ext>
            </a:extLst>
          </p:cNvPr>
          <p:cNvSpPr>
            <a:spLocks noGrp="1"/>
          </p:cNvSpPr>
          <p:nvPr>
            <p:ph idx="1"/>
          </p:nvPr>
        </p:nvSpPr>
        <p:spPr/>
        <p:txBody>
          <a:bodyPr>
            <a:noAutofit/>
          </a:bodyPr>
          <a:lstStyle/>
          <a:p>
            <a:pPr marL="0" indent="0" algn="l">
              <a:buNone/>
            </a:pPr>
            <a:r>
              <a:rPr lang="en-AU" sz="1100" b="0" i="0" u="none" strike="noStrike" baseline="0" dirty="0">
                <a:solidFill>
                  <a:srgbClr val="333333"/>
                </a:solidFill>
                <a:latin typeface="Calibri body"/>
              </a:rPr>
              <a:t>Many organizations use</a:t>
            </a:r>
            <a:r>
              <a:rPr lang="en-AU" sz="1100" b="0" i="0" u="none" strike="noStrike" baseline="0" dirty="0">
                <a:latin typeface="Calibri body"/>
              </a:rPr>
              <a:t> Docker </a:t>
            </a:r>
            <a:r>
              <a:rPr lang="en-AU" sz="1100" b="0" i="0" u="none" strike="noStrike" baseline="0" dirty="0">
                <a:solidFill>
                  <a:srgbClr val="333333"/>
                </a:solidFill>
                <a:latin typeface="Calibri body"/>
              </a:rPr>
              <a:t>to unify their build and test environments across machines, and to provide an efficient mechanism for deploying applications. Starting with Pipeline versions 2.5 and higher, Pipeline has built-in support for interacting with Docker from within a</a:t>
            </a:r>
            <a:r>
              <a:rPr lang="en-AU" sz="1100" b="0" i="0" u="none" strike="noStrike" baseline="0" dirty="0">
                <a:latin typeface="Calibri body"/>
              </a:rPr>
              <a:t> </a:t>
            </a:r>
            <a:r>
              <a:rPr lang="en-AU" sz="1100" b="0" i="0" u="none" strike="noStrike" baseline="0" dirty="0" err="1">
                <a:latin typeface="Calibri body"/>
              </a:rPr>
              <a:t>Jenkinsfile</a:t>
            </a:r>
            <a:r>
              <a:rPr lang="en-AU" sz="1100" b="0" i="0" u="none" strike="noStrike" baseline="0" dirty="0">
                <a:latin typeface="Calibri body"/>
              </a:rPr>
              <a:t>.</a:t>
            </a:r>
          </a:p>
          <a:p>
            <a:pPr marL="0" indent="0" algn="l">
              <a:buNone/>
            </a:pPr>
            <a:r>
              <a:rPr lang="en-AU" sz="1100" b="1" dirty="0"/>
              <a:t>Customizing the environment variables</a:t>
            </a:r>
            <a:r>
              <a:rPr lang="en-AU" sz="1100" dirty="0"/>
              <a:t>:</a:t>
            </a:r>
          </a:p>
          <a:p>
            <a:pPr marL="0" indent="0" algn="l">
              <a:buNone/>
            </a:pPr>
            <a:r>
              <a:rPr lang="en-AU" sz="1100" b="0" i="0" u="none" strike="noStrike" baseline="0" dirty="0">
                <a:latin typeface="Calibri body"/>
              </a:rPr>
              <a:t>Pipeline is designed to easily use Docker images as the execution environment for a single Stage or the entire Pipeline. Meaning that a user can define the tools required for their Pipeline, without having to manually configure agents. Practically any tool which can be packaged in a Docker container. can be used with ease by making only minor edits to a </a:t>
            </a:r>
            <a:r>
              <a:rPr lang="en-AU" sz="1100" b="0" i="0" u="none" strike="noStrike" baseline="0" dirty="0" err="1">
                <a:latin typeface="Calibri body"/>
              </a:rPr>
              <a:t>Jenkinsfile</a:t>
            </a:r>
            <a:r>
              <a:rPr lang="en-AU" sz="1100" b="0" i="0" u="none" strike="noStrike" baseline="0" dirty="0">
                <a:latin typeface="Calibri body"/>
              </a:rPr>
              <a:t>.</a:t>
            </a:r>
          </a:p>
          <a:p>
            <a:pPr marL="0" indent="0" algn="l">
              <a:buNone/>
            </a:pPr>
            <a:r>
              <a:rPr lang="en-AU" sz="1100" dirty="0">
                <a:latin typeface="Calibri body"/>
              </a:rPr>
              <a:t>The below is the syntax for declaring the pipeline for docker image</a:t>
            </a:r>
          </a:p>
          <a:p>
            <a:pPr marL="0" indent="0" algn="l">
              <a:buNone/>
            </a:pPr>
            <a:r>
              <a:rPr lang="en-AU" sz="1100" b="0" i="0" u="none" strike="noStrike" baseline="0" dirty="0">
                <a:solidFill>
                  <a:srgbClr val="333333"/>
                </a:solidFill>
                <a:latin typeface="mplus1mn-regular"/>
              </a:rPr>
              <a:t>pipeline {</a:t>
            </a:r>
          </a:p>
          <a:p>
            <a:pPr marL="0" indent="0" algn="l">
              <a:buNone/>
            </a:pPr>
            <a:r>
              <a:rPr lang="en-AU" sz="1100" b="0" i="0" u="none" strike="noStrike" baseline="0" dirty="0">
                <a:solidFill>
                  <a:srgbClr val="333333"/>
                </a:solidFill>
                <a:latin typeface="mplus1mn-regular"/>
              </a:rPr>
              <a:t>agent {</a:t>
            </a:r>
          </a:p>
          <a:p>
            <a:pPr marL="0" indent="0" algn="l">
              <a:buNone/>
            </a:pPr>
            <a:r>
              <a:rPr lang="en-AU" sz="1100" b="0" i="0" u="none" strike="noStrike" baseline="0" dirty="0">
                <a:solidFill>
                  <a:srgbClr val="333333"/>
                </a:solidFill>
                <a:latin typeface="mplus1mn-regular"/>
              </a:rPr>
              <a:t>docker { image 'node:7-alpine' }</a:t>
            </a:r>
          </a:p>
          <a:p>
            <a:pPr marL="0" indent="0" algn="l">
              <a:buNone/>
            </a:pPr>
            <a:r>
              <a:rPr lang="en-AU" sz="1100" b="0" i="0" u="none" strike="noStrike" baseline="0" dirty="0">
                <a:solidFill>
                  <a:srgbClr val="333333"/>
                </a:solidFill>
                <a:latin typeface="mplus1mn-regular"/>
              </a:rPr>
              <a:t>}</a:t>
            </a:r>
          </a:p>
          <a:p>
            <a:pPr marL="0" indent="0" algn="l">
              <a:buNone/>
            </a:pPr>
            <a:r>
              <a:rPr lang="en-AU" sz="1100" b="0" i="0" u="none" strike="noStrike" baseline="0" dirty="0">
                <a:solidFill>
                  <a:srgbClr val="333333"/>
                </a:solidFill>
                <a:latin typeface="mplus1mn-regular"/>
              </a:rPr>
              <a:t>stages {</a:t>
            </a:r>
          </a:p>
          <a:p>
            <a:pPr marL="0" indent="0" algn="l">
              <a:buNone/>
            </a:pPr>
            <a:r>
              <a:rPr lang="en-AU" sz="1100" b="0" i="0" u="none" strike="noStrike" baseline="0" dirty="0">
                <a:solidFill>
                  <a:srgbClr val="333333"/>
                </a:solidFill>
                <a:latin typeface="mplus1mn-regular"/>
              </a:rPr>
              <a:t>stage('Test') {</a:t>
            </a:r>
          </a:p>
          <a:p>
            <a:pPr marL="0" indent="0" algn="l">
              <a:buNone/>
            </a:pPr>
            <a:r>
              <a:rPr lang="en-AU" sz="1100" b="0" i="0" u="none" strike="noStrike" baseline="0" dirty="0">
                <a:solidFill>
                  <a:srgbClr val="333333"/>
                </a:solidFill>
                <a:latin typeface="mplus1mn-regular"/>
              </a:rPr>
              <a:t>steps {</a:t>
            </a:r>
          </a:p>
          <a:p>
            <a:pPr marL="0" indent="0" algn="l">
              <a:buNone/>
            </a:pPr>
            <a:r>
              <a:rPr lang="en-AU" sz="1100" b="0" i="0" u="none" strike="noStrike" baseline="0" dirty="0" err="1">
                <a:solidFill>
                  <a:srgbClr val="333333"/>
                </a:solidFill>
                <a:latin typeface="mplus1mn-regular"/>
              </a:rPr>
              <a:t>sh</a:t>
            </a:r>
            <a:r>
              <a:rPr lang="en-AU" sz="1100" b="0" i="0" u="none" strike="noStrike" baseline="0" dirty="0">
                <a:solidFill>
                  <a:srgbClr val="333333"/>
                </a:solidFill>
                <a:latin typeface="mplus1mn-regular"/>
              </a:rPr>
              <a:t> 'node --version'</a:t>
            </a:r>
          </a:p>
          <a:p>
            <a:pPr marL="0" indent="0" algn="l">
              <a:buNone/>
            </a:pPr>
            <a:r>
              <a:rPr lang="en-AU" sz="1100" b="0" i="0" u="none" strike="noStrike" baseline="0" dirty="0">
                <a:solidFill>
                  <a:srgbClr val="333333"/>
                </a:solidFill>
                <a:latin typeface="mplus1mn-regular"/>
              </a:rPr>
              <a:t>}</a:t>
            </a:r>
          </a:p>
          <a:p>
            <a:pPr marL="0" indent="0" algn="l">
              <a:buNone/>
            </a:pPr>
            <a:r>
              <a:rPr lang="en-AU" sz="1100" b="0" i="0" u="none" strike="noStrike" baseline="0" dirty="0">
                <a:solidFill>
                  <a:srgbClr val="333333"/>
                </a:solidFill>
                <a:latin typeface="mplus1mn-regular"/>
              </a:rPr>
              <a:t>}</a:t>
            </a:r>
          </a:p>
          <a:p>
            <a:pPr marL="0" indent="0" algn="l">
              <a:buNone/>
            </a:pPr>
            <a:r>
              <a:rPr lang="en-AU" sz="1100" b="0" i="0" u="none" strike="noStrike" baseline="0" dirty="0">
                <a:solidFill>
                  <a:srgbClr val="333333"/>
                </a:solidFill>
                <a:latin typeface="mplus1mn-regular"/>
              </a:rPr>
              <a:t>}</a:t>
            </a:r>
          </a:p>
          <a:p>
            <a:pPr marL="0" indent="0" algn="l">
              <a:buNone/>
            </a:pPr>
            <a:r>
              <a:rPr lang="en-AU" sz="1100" b="0" i="0" u="none" strike="noStrike" baseline="0" dirty="0">
                <a:solidFill>
                  <a:srgbClr val="333333"/>
                </a:solidFill>
                <a:latin typeface="mplus1mn-regular"/>
              </a:rPr>
              <a:t>}</a:t>
            </a:r>
            <a:endParaRPr lang="en-AU" sz="1100" b="0" i="0" u="none" strike="noStrike" baseline="0" dirty="0">
              <a:latin typeface="Calibri body"/>
            </a:endParaRPr>
          </a:p>
        </p:txBody>
      </p:sp>
    </p:spTree>
    <p:extLst>
      <p:ext uri="{BB962C8B-B14F-4D97-AF65-F5344CB8AC3E}">
        <p14:creationId xmlns:p14="http://schemas.microsoft.com/office/powerpoint/2010/main" val="356049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56ACA7-51C6-4DEB-B3C7-BCAD3277DEC7}"/>
              </a:ext>
            </a:extLst>
          </p:cNvPr>
          <p:cNvSpPr>
            <a:spLocks noGrp="1"/>
          </p:cNvSpPr>
          <p:nvPr>
            <p:ph idx="1"/>
          </p:nvPr>
        </p:nvSpPr>
        <p:spPr>
          <a:xfrm>
            <a:off x="838200" y="573088"/>
            <a:ext cx="10515600" cy="5603875"/>
          </a:xfrm>
        </p:spPr>
        <p:txBody>
          <a:bodyPr>
            <a:normAutofit/>
          </a:bodyPr>
          <a:lstStyle/>
          <a:p>
            <a:pPr marL="0" indent="0" algn="l">
              <a:buNone/>
            </a:pPr>
            <a:r>
              <a:rPr lang="en-AU" sz="1100" b="0" i="0" u="none" strike="noStrike" baseline="0" dirty="0">
                <a:solidFill>
                  <a:srgbClr val="333333"/>
                </a:solidFill>
                <a:latin typeface="Calibri body"/>
              </a:rPr>
              <a:t>When the Pipeline executes, Jenkins will automatically start the specified container and execute the</a:t>
            </a:r>
          </a:p>
          <a:p>
            <a:pPr marL="0" indent="0" algn="l">
              <a:buNone/>
            </a:pPr>
            <a:r>
              <a:rPr lang="en-AU" sz="1100" b="0" i="0" u="none" strike="noStrike" baseline="0" dirty="0">
                <a:solidFill>
                  <a:srgbClr val="333333"/>
                </a:solidFill>
                <a:latin typeface="Calibri body"/>
              </a:rPr>
              <a:t>defined steps within it:</a:t>
            </a:r>
          </a:p>
          <a:p>
            <a:pPr marL="0" indent="0" algn="l">
              <a:buNone/>
            </a:pPr>
            <a:r>
              <a:rPr lang="en-AU" sz="1100" b="0" i="0" u="none" strike="noStrike" baseline="0" dirty="0">
                <a:solidFill>
                  <a:srgbClr val="333333"/>
                </a:solidFill>
                <a:latin typeface="Calibri body"/>
              </a:rPr>
              <a:t>[Pipeline] stage</a:t>
            </a:r>
          </a:p>
          <a:p>
            <a:pPr marL="0" indent="0" algn="l">
              <a:buNone/>
            </a:pPr>
            <a:r>
              <a:rPr lang="en-AU" sz="1100" b="0" i="0" u="none" strike="noStrike" baseline="0" dirty="0">
                <a:solidFill>
                  <a:srgbClr val="333333"/>
                </a:solidFill>
                <a:latin typeface="Calibri body"/>
              </a:rPr>
              <a:t>[Pipeline] { (Test)</a:t>
            </a:r>
          </a:p>
          <a:p>
            <a:pPr marL="0" indent="0" algn="l">
              <a:buNone/>
            </a:pPr>
            <a:r>
              <a:rPr lang="en-AU" sz="1100" b="0" i="0" u="none" strike="noStrike" baseline="0" dirty="0">
                <a:solidFill>
                  <a:srgbClr val="333333"/>
                </a:solidFill>
                <a:latin typeface="Calibri body"/>
              </a:rPr>
              <a:t>[Pipeline] </a:t>
            </a:r>
            <a:r>
              <a:rPr lang="en-AU" sz="1100" b="0" i="0" u="none" strike="noStrike" baseline="0" dirty="0" err="1">
                <a:solidFill>
                  <a:srgbClr val="333333"/>
                </a:solidFill>
                <a:latin typeface="Calibri body"/>
              </a:rPr>
              <a:t>sh</a:t>
            </a:r>
            <a:endParaRPr lang="en-AU" sz="1100" b="0" i="0" u="none" strike="noStrike" baseline="0" dirty="0">
              <a:solidFill>
                <a:srgbClr val="333333"/>
              </a:solidFill>
              <a:latin typeface="Calibri body"/>
            </a:endParaRPr>
          </a:p>
          <a:p>
            <a:pPr marL="0" indent="0" algn="l">
              <a:buNone/>
            </a:pPr>
            <a:r>
              <a:rPr lang="en-AU" sz="1100" b="0" i="0" u="none" strike="noStrike" baseline="0" dirty="0">
                <a:solidFill>
                  <a:srgbClr val="333333"/>
                </a:solidFill>
                <a:latin typeface="Calibri body"/>
              </a:rPr>
              <a:t>[guided-tour] Running shell script</a:t>
            </a:r>
          </a:p>
          <a:p>
            <a:pPr marL="0" indent="0" algn="l">
              <a:buNone/>
            </a:pPr>
            <a:r>
              <a:rPr lang="en-AU" sz="1100" b="0" i="0" u="none" strike="noStrike" baseline="0" dirty="0">
                <a:solidFill>
                  <a:srgbClr val="333333"/>
                </a:solidFill>
                <a:latin typeface="Calibri body"/>
              </a:rPr>
              <a:t>+ node –version v7.4.0</a:t>
            </a:r>
          </a:p>
          <a:p>
            <a:pPr marL="0" indent="0" algn="l">
              <a:buNone/>
            </a:pPr>
            <a:r>
              <a:rPr lang="en-AU" sz="1100" b="0" i="0" u="none" strike="noStrike" baseline="0" dirty="0">
                <a:solidFill>
                  <a:srgbClr val="333333"/>
                </a:solidFill>
                <a:latin typeface="Calibri body"/>
              </a:rPr>
              <a:t>[Pipeline] }</a:t>
            </a:r>
          </a:p>
          <a:p>
            <a:pPr marL="0" indent="0" algn="l">
              <a:buNone/>
            </a:pPr>
            <a:r>
              <a:rPr lang="en-AU" sz="1100" b="0" i="0" u="none" strike="noStrike" baseline="0" dirty="0">
                <a:solidFill>
                  <a:srgbClr val="333333"/>
                </a:solidFill>
                <a:latin typeface="Calibri body"/>
              </a:rPr>
              <a:t>[Pipeline] // stage</a:t>
            </a:r>
          </a:p>
          <a:p>
            <a:pPr marL="0" indent="0" algn="l">
              <a:buNone/>
            </a:pPr>
            <a:r>
              <a:rPr lang="en-AU" sz="1100" b="0" i="0" u="none" strike="noStrike" baseline="0" dirty="0">
                <a:solidFill>
                  <a:srgbClr val="333333"/>
                </a:solidFill>
                <a:latin typeface="Calibri body"/>
              </a:rPr>
              <a:t>[Pipeline] }</a:t>
            </a:r>
          </a:p>
          <a:p>
            <a:pPr marL="0" indent="0" algn="l">
              <a:buNone/>
            </a:pPr>
            <a:r>
              <a:rPr lang="en-AU" sz="1100" b="1" i="0" u="none" strike="noStrike" baseline="0" dirty="0">
                <a:solidFill>
                  <a:srgbClr val="333333"/>
                </a:solidFill>
                <a:latin typeface="Calibri body"/>
              </a:rPr>
              <a:t>Catching Data for Containers:</a:t>
            </a:r>
          </a:p>
          <a:p>
            <a:pPr marL="0" indent="0" algn="l">
              <a:buNone/>
            </a:pPr>
            <a:r>
              <a:rPr lang="en-AU" sz="1100" b="0" i="0" u="none" strike="noStrike" baseline="0" dirty="0">
                <a:latin typeface="Calibri body"/>
              </a:rPr>
              <a:t>Many build tools will download external dependencies and cache them locally for future re-use. Since containers are initially created with "clean" file systems, this can result in slower Pipelines, as they may not take advantage of on-disk caches between subsequent Pipeline runs.</a:t>
            </a:r>
          </a:p>
          <a:p>
            <a:pPr marL="0" indent="0" algn="l">
              <a:buNone/>
            </a:pPr>
            <a:r>
              <a:rPr lang="en-AU" sz="1100" b="0" i="0" u="none" strike="noStrike" baseline="0" dirty="0">
                <a:latin typeface="Calibri body"/>
              </a:rPr>
              <a:t>Pipeline supports adding custom arguments which are passed to Docker, allowing users to specify custom Docker Volumes to mount, which can be used for caching data on the agent between Pipeline runs.</a:t>
            </a:r>
          </a:p>
          <a:p>
            <a:pPr marL="0" indent="0" algn="l">
              <a:buNone/>
            </a:pPr>
            <a:r>
              <a:rPr lang="en-AU" sz="1100" b="1" dirty="0">
                <a:latin typeface="Calibri body"/>
              </a:rPr>
              <a:t>Using Multiple Containers:</a:t>
            </a:r>
          </a:p>
          <a:p>
            <a:pPr marL="0" indent="0" algn="l">
              <a:buNone/>
            </a:pPr>
            <a:r>
              <a:rPr lang="en-AU" sz="1100" b="0" i="0" u="none" strike="noStrike" baseline="0" dirty="0">
                <a:latin typeface="Calibri body"/>
              </a:rPr>
              <a:t>It has become increasingly common for code bases to rely on multiple, different, technologies. For example, a repository might have both a Java-based back-end API implementation </a:t>
            </a:r>
            <a:r>
              <a:rPr lang="en-AU" sz="1100" b="0" i="1" u="none" strike="noStrike" baseline="0" dirty="0">
                <a:latin typeface="Calibri body"/>
              </a:rPr>
              <a:t>and </a:t>
            </a:r>
            <a:r>
              <a:rPr lang="en-AU" sz="1100" b="0" i="0" u="none" strike="noStrike" baseline="0" dirty="0">
                <a:latin typeface="Calibri body"/>
              </a:rPr>
              <a:t>a </a:t>
            </a:r>
            <a:r>
              <a:rPr lang="en-AU" sz="1100" b="0" i="0" u="none" strike="noStrike" baseline="0" dirty="0" err="1">
                <a:latin typeface="Calibri body"/>
              </a:rPr>
              <a:t>JavaScriptbased</a:t>
            </a:r>
            <a:r>
              <a:rPr lang="en-AU" sz="1100" dirty="0">
                <a:latin typeface="Calibri body"/>
              </a:rPr>
              <a:t> </a:t>
            </a:r>
            <a:r>
              <a:rPr lang="en-AU" sz="1100" b="0" i="0" u="none" strike="noStrike" baseline="0" dirty="0">
                <a:latin typeface="Calibri body"/>
              </a:rPr>
              <a:t>front-end implementation. Combining Docker and Pipeline allows a </a:t>
            </a:r>
            <a:r>
              <a:rPr lang="en-AU" sz="1100" b="0" i="0" u="none" strike="noStrike" baseline="0" dirty="0" err="1">
                <a:latin typeface="Calibri body"/>
              </a:rPr>
              <a:t>Jenkinsfile</a:t>
            </a:r>
            <a:r>
              <a:rPr lang="en-AU" sz="1100" b="0" i="0" u="none" strike="noStrike" baseline="0" dirty="0">
                <a:latin typeface="Calibri body"/>
              </a:rPr>
              <a:t> to use </a:t>
            </a:r>
            <a:r>
              <a:rPr lang="en-AU" sz="1100" b="1" i="0" u="none" strike="noStrike" baseline="0" dirty="0">
                <a:latin typeface="Calibri body"/>
              </a:rPr>
              <a:t>multiple </a:t>
            </a:r>
            <a:r>
              <a:rPr lang="en-AU" sz="1100" b="0" i="0" u="none" strike="noStrike" baseline="0" dirty="0">
                <a:latin typeface="Calibri body"/>
              </a:rPr>
              <a:t>types of technologies by combining the agent {} directive, with different stages.</a:t>
            </a:r>
          </a:p>
          <a:p>
            <a:pPr marL="0" indent="0" algn="l">
              <a:buNone/>
            </a:pPr>
            <a:r>
              <a:rPr lang="en-AU" sz="1100" b="1" i="0" u="none" strike="noStrike" baseline="0" dirty="0">
                <a:solidFill>
                  <a:srgbClr val="333333"/>
                </a:solidFill>
                <a:latin typeface="Calibri body"/>
              </a:rPr>
              <a:t>Using a </a:t>
            </a:r>
            <a:r>
              <a:rPr lang="en-AU" sz="1100" b="1" i="0" u="none" strike="noStrike" baseline="0" dirty="0" err="1">
                <a:solidFill>
                  <a:srgbClr val="333333"/>
                </a:solidFill>
                <a:latin typeface="Calibri body"/>
              </a:rPr>
              <a:t>Dockerfile</a:t>
            </a:r>
            <a:r>
              <a:rPr lang="en-AU" sz="1100" b="1" i="0" u="none" strike="noStrike" baseline="0" dirty="0">
                <a:solidFill>
                  <a:srgbClr val="333333"/>
                </a:solidFill>
                <a:latin typeface="Calibri body"/>
              </a:rPr>
              <a:t>:</a:t>
            </a:r>
          </a:p>
          <a:p>
            <a:pPr marL="0" indent="0" algn="l">
              <a:buNone/>
            </a:pPr>
            <a:r>
              <a:rPr lang="en-AU" sz="1100" b="0" i="0" u="none" strike="noStrike" baseline="0" dirty="0">
                <a:latin typeface="Calibri body"/>
              </a:rPr>
              <a:t>For projects which require a more customized execution environment, Pipeline also supports building and running a container from a </a:t>
            </a:r>
            <a:r>
              <a:rPr lang="en-AU" sz="1100" b="0" i="0" u="none" strike="noStrike" baseline="0" dirty="0" err="1">
                <a:latin typeface="Calibri body"/>
              </a:rPr>
              <a:t>Dockerfile</a:t>
            </a:r>
            <a:r>
              <a:rPr lang="en-AU" sz="1100" b="0" i="0" u="none" strike="noStrike" baseline="0" dirty="0">
                <a:latin typeface="Calibri body"/>
              </a:rPr>
              <a:t> in the source repository. In contrast to the previous approach of using an "off-the-shelf" container, using the agent { </a:t>
            </a:r>
            <a:r>
              <a:rPr lang="en-AU" sz="1100" b="0" i="0" u="none" strike="noStrike" baseline="0" dirty="0" err="1">
                <a:latin typeface="Calibri body"/>
              </a:rPr>
              <a:t>dockerfile</a:t>
            </a:r>
            <a:r>
              <a:rPr lang="en-AU" sz="1100" b="0" i="0" u="none" strike="noStrike" baseline="0" dirty="0">
                <a:latin typeface="Calibri body"/>
              </a:rPr>
              <a:t> true } syntax will build a new image from a </a:t>
            </a:r>
            <a:r>
              <a:rPr lang="en-AU" sz="1100" b="0" i="0" u="none" strike="noStrike" baseline="0" dirty="0" err="1">
                <a:latin typeface="Calibri body"/>
              </a:rPr>
              <a:t>Dockerfile</a:t>
            </a:r>
            <a:r>
              <a:rPr lang="en-AU" sz="1100" b="0" i="0" u="none" strike="noStrike" baseline="0" dirty="0">
                <a:latin typeface="Calibri body"/>
              </a:rPr>
              <a:t> rather than pulling one from Docker Hub.</a:t>
            </a:r>
            <a:endParaRPr lang="en-AU" sz="1100" dirty="0">
              <a:latin typeface="Calibri body"/>
            </a:endParaRPr>
          </a:p>
        </p:txBody>
      </p:sp>
    </p:spTree>
    <p:extLst>
      <p:ext uri="{BB962C8B-B14F-4D97-AF65-F5344CB8AC3E}">
        <p14:creationId xmlns:p14="http://schemas.microsoft.com/office/powerpoint/2010/main" val="274093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23E8-943E-45C4-8CF6-23FD31E077D3}"/>
              </a:ext>
            </a:extLst>
          </p:cNvPr>
          <p:cNvSpPr>
            <a:spLocks noGrp="1"/>
          </p:cNvSpPr>
          <p:nvPr>
            <p:ph type="title"/>
          </p:nvPr>
        </p:nvSpPr>
        <p:spPr/>
        <p:txBody>
          <a:bodyPr/>
          <a:lstStyle/>
          <a:p>
            <a:pPr algn="ctr"/>
            <a:r>
              <a:rPr lang="en-US" b="1" dirty="0"/>
              <a:t>Advanced Syntax for Pipeline</a:t>
            </a:r>
            <a:endParaRPr lang="en-AU" dirty="0"/>
          </a:p>
        </p:txBody>
      </p:sp>
      <p:sp>
        <p:nvSpPr>
          <p:cNvPr id="3" name="Content Placeholder 2">
            <a:extLst>
              <a:ext uri="{FF2B5EF4-FFF2-40B4-BE49-F238E27FC236}">
                <a16:creationId xmlns:a16="http://schemas.microsoft.com/office/drawing/2014/main" id="{51DD938E-73F3-4F7F-9E59-E5C5B0A26C66}"/>
              </a:ext>
            </a:extLst>
          </p:cNvPr>
          <p:cNvSpPr>
            <a:spLocks noGrp="1"/>
          </p:cNvSpPr>
          <p:nvPr>
            <p:ph idx="1"/>
          </p:nvPr>
        </p:nvSpPr>
        <p:spPr/>
        <p:txBody>
          <a:bodyPr>
            <a:normAutofit lnSpcReduction="10000"/>
          </a:bodyPr>
          <a:lstStyle/>
          <a:p>
            <a:pPr marL="0" indent="0" algn="l">
              <a:buNone/>
            </a:pPr>
            <a:r>
              <a:rPr lang="en-US" sz="1100" b="1" i="0" dirty="0">
                <a:solidFill>
                  <a:srgbClr val="000C1A"/>
                </a:solidFill>
                <a:effectLst/>
              </a:rPr>
              <a:t>String interpolation:</a:t>
            </a:r>
          </a:p>
          <a:p>
            <a:pPr marL="0" indent="0" algn="l">
              <a:buNone/>
            </a:pPr>
            <a:r>
              <a:rPr lang="en-US" sz="1100" dirty="0"/>
              <a:t>Jenkins Pipeline uses rules identical to Groovy for string interpolation. </a:t>
            </a:r>
            <a:r>
              <a:rPr lang="en-US" sz="1100" dirty="0" err="1"/>
              <a:t>Groovy’s</a:t>
            </a:r>
            <a:r>
              <a:rPr lang="en-US" sz="1100" dirty="0"/>
              <a:t> String interpolation support can be confusing to many newcomers to the language. While Groovy supports declaring a string with either single quotes, or double quotes, for example: </a:t>
            </a:r>
            <a:endParaRPr lang="en-US" sz="1100" b="1" dirty="0">
              <a:solidFill>
                <a:srgbClr val="000C1A"/>
              </a:solidFill>
            </a:endParaRPr>
          </a:p>
          <a:p>
            <a:pPr marL="0" indent="0" algn="l">
              <a:buNone/>
            </a:pPr>
            <a:r>
              <a:rPr lang="en-US" sz="1100" b="1" i="0" dirty="0">
                <a:solidFill>
                  <a:srgbClr val="000C1A"/>
                </a:solidFill>
                <a:effectLst/>
              </a:rPr>
              <a:t>	  	 </a:t>
            </a:r>
            <a:r>
              <a:rPr lang="en-US" sz="1100" dirty="0"/>
              <a:t>def </a:t>
            </a:r>
            <a:r>
              <a:rPr lang="en-US" sz="1100" dirty="0" err="1"/>
              <a:t>singlyQuoted</a:t>
            </a:r>
            <a:r>
              <a:rPr lang="en-US" sz="1100" dirty="0"/>
              <a:t> = 'Hello’</a:t>
            </a:r>
          </a:p>
          <a:p>
            <a:pPr marL="0" indent="0" algn="l">
              <a:buNone/>
            </a:pPr>
            <a:r>
              <a:rPr lang="en-US" sz="1100" dirty="0"/>
              <a:t>	 	 def </a:t>
            </a:r>
            <a:r>
              <a:rPr lang="en-US" sz="1100" dirty="0" err="1"/>
              <a:t>doublyQuoted</a:t>
            </a:r>
            <a:r>
              <a:rPr lang="en-US" sz="1100" dirty="0"/>
              <a:t> = "World“</a:t>
            </a:r>
          </a:p>
          <a:p>
            <a:pPr marL="0" indent="0" algn="l">
              <a:buNone/>
            </a:pPr>
            <a:r>
              <a:rPr lang="en-US" sz="1100" dirty="0"/>
              <a:t>Only the latter string will support the dollar-sign ($) based string interpolation, for example: </a:t>
            </a:r>
          </a:p>
          <a:p>
            <a:pPr marL="0" indent="0" algn="l">
              <a:buNone/>
            </a:pPr>
            <a:r>
              <a:rPr lang="en-US" sz="1100" b="1" i="0" dirty="0">
                <a:solidFill>
                  <a:srgbClr val="000C1A"/>
                </a:solidFill>
                <a:effectLst/>
              </a:rPr>
              <a:t>		</a:t>
            </a:r>
            <a:r>
              <a:rPr lang="en-US" sz="1100" dirty="0"/>
              <a:t>def username = 'Jenkins’ </a:t>
            </a:r>
          </a:p>
          <a:p>
            <a:pPr marL="0" indent="0" algn="l">
              <a:buNone/>
            </a:pPr>
            <a:r>
              <a:rPr lang="en-US" sz="1100" dirty="0"/>
              <a:t>		echo 'Hello Mr. ${username}’ </a:t>
            </a:r>
          </a:p>
          <a:p>
            <a:pPr marL="0" indent="0" algn="l">
              <a:buNone/>
            </a:pPr>
            <a:r>
              <a:rPr lang="en-US" sz="1100" dirty="0"/>
              <a:t>		echo "I said, Hello Mr. ${username}“</a:t>
            </a:r>
          </a:p>
          <a:p>
            <a:pPr marL="0" indent="0" algn="l">
              <a:buNone/>
            </a:pPr>
            <a:r>
              <a:rPr lang="en-US" sz="1100" dirty="0"/>
              <a:t>Would result in:</a:t>
            </a:r>
          </a:p>
          <a:p>
            <a:pPr marL="0" indent="0" algn="l">
              <a:buNone/>
            </a:pPr>
            <a:r>
              <a:rPr lang="en-US" sz="1100" dirty="0"/>
              <a:t>		Hello Mr. ${username} </a:t>
            </a:r>
          </a:p>
          <a:p>
            <a:pPr marL="0" indent="0" algn="l">
              <a:buNone/>
            </a:pPr>
            <a:r>
              <a:rPr lang="en-US" sz="1100" dirty="0"/>
              <a:t>		I said, Hello Mr. Jenkins</a:t>
            </a:r>
          </a:p>
          <a:p>
            <a:pPr marL="0" indent="0" algn="l">
              <a:buNone/>
            </a:pPr>
            <a:r>
              <a:rPr lang="en-US" sz="1100" b="1" dirty="0"/>
              <a:t>Working with the Environment:</a:t>
            </a:r>
          </a:p>
          <a:p>
            <a:pPr marL="0" indent="0" algn="l">
              <a:buNone/>
            </a:pPr>
            <a:r>
              <a:rPr lang="en-US" sz="1100" dirty="0"/>
              <a:t>Jenkins Pipeline exposes environment variables via the global variable env, which is available from anywhere within a </a:t>
            </a:r>
            <a:r>
              <a:rPr lang="en-US" sz="1100" dirty="0" err="1"/>
              <a:t>Jenkinsfile</a:t>
            </a:r>
            <a:r>
              <a:rPr lang="en-US" sz="1100" dirty="0"/>
              <a:t>. </a:t>
            </a:r>
          </a:p>
          <a:p>
            <a:pPr marL="0" indent="0">
              <a:buNone/>
            </a:pPr>
            <a:endParaRPr lang="en-US" sz="1100" dirty="0"/>
          </a:p>
          <a:p>
            <a:r>
              <a:rPr lang="en-US" sz="1100" dirty="0"/>
              <a:t>BUILD_ID</a:t>
            </a:r>
          </a:p>
          <a:p>
            <a:pPr marL="0" indent="0">
              <a:buNone/>
            </a:pPr>
            <a:r>
              <a:rPr lang="en-US" sz="1100" dirty="0"/>
              <a:t> The current build ID, identical to BUILD_NUMBER for builds created in Jenkins versions 1.597+</a:t>
            </a:r>
          </a:p>
          <a:p>
            <a:pPr marL="0" indent="0" algn="l">
              <a:buNone/>
            </a:pPr>
            <a:endParaRPr lang="en-US" sz="1100" b="1" i="0" dirty="0">
              <a:solidFill>
                <a:srgbClr val="000C1A"/>
              </a:solidFill>
              <a:effectLst/>
            </a:endParaRPr>
          </a:p>
          <a:p>
            <a:pPr marL="0" indent="0">
              <a:buNone/>
            </a:pPr>
            <a:endParaRPr lang="en-AU" dirty="0"/>
          </a:p>
        </p:txBody>
      </p:sp>
    </p:spTree>
    <p:extLst>
      <p:ext uri="{BB962C8B-B14F-4D97-AF65-F5344CB8AC3E}">
        <p14:creationId xmlns:p14="http://schemas.microsoft.com/office/powerpoint/2010/main" val="293299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F8434-5E72-43C0-A66C-AF38B152C9CD}"/>
              </a:ext>
            </a:extLst>
          </p:cNvPr>
          <p:cNvSpPr>
            <a:spLocks noGrp="1"/>
          </p:cNvSpPr>
          <p:nvPr>
            <p:ph idx="1"/>
          </p:nvPr>
        </p:nvSpPr>
        <p:spPr>
          <a:xfrm>
            <a:off x="838200" y="485030"/>
            <a:ext cx="10515600" cy="5691933"/>
          </a:xfrm>
        </p:spPr>
        <p:txBody>
          <a:bodyPr>
            <a:normAutofit/>
          </a:bodyPr>
          <a:lstStyle/>
          <a:p>
            <a:pPr marL="0" indent="0">
              <a:buNone/>
            </a:pPr>
            <a:r>
              <a:rPr lang="en-AU" sz="1100" b="1" i="0" dirty="0">
                <a:effectLst/>
                <a:latin typeface="Calibri body"/>
              </a:rPr>
              <a:t>Specifying a Docker Label:</a:t>
            </a:r>
          </a:p>
          <a:p>
            <a:pPr marL="0" indent="0">
              <a:buNone/>
            </a:pPr>
            <a:r>
              <a:rPr lang="en-AU" sz="1100" b="0" i="0" dirty="0">
                <a:effectLst/>
                <a:latin typeface="Calibri body"/>
              </a:rPr>
              <a:t>By default, Pipeline assumes that </a:t>
            </a:r>
            <a:r>
              <a:rPr lang="en-AU" sz="1100" b="0" i="1" dirty="0">
                <a:effectLst/>
                <a:latin typeface="Calibri body"/>
              </a:rPr>
              <a:t>any</a:t>
            </a:r>
            <a:r>
              <a:rPr lang="en-AU" sz="1100" b="0" i="0" dirty="0">
                <a:effectLst/>
                <a:latin typeface="Calibri body"/>
              </a:rPr>
              <a:t> configured </a:t>
            </a:r>
            <a:r>
              <a:rPr lang="en-AU" sz="1100" dirty="0">
                <a:latin typeface="Calibri body"/>
              </a:rPr>
              <a:t>agent</a:t>
            </a:r>
            <a:r>
              <a:rPr lang="en-AU" sz="1100" b="0" i="0" dirty="0">
                <a:effectLst/>
                <a:latin typeface="Calibri body"/>
              </a:rPr>
              <a:t> is capable of running Docker-based Pipelines. For Jenkins environments which have macOS, Windows, or other agents, which are unable to run the Docker daemon, this default setting may be problematic. Pipeline provides a global option in the </a:t>
            </a:r>
            <a:r>
              <a:rPr lang="en-AU" sz="1100" b="1" i="0" dirty="0">
                <a:effectLst/>
                <a:latin typeface="Calibri body"/>
              </a:rPr>
              <a:t>Manage Jenkins</a:t>
            </a:r>
            <a:r>
              <a:rPr lang="en-AU" sz="1100" b="0" i="0" dirty="0">
                <a:effectLst/>
                <a:latin typeface="Calibri body"/>
              </a:rPr>
              <a:t> page, and on the </a:t>
            </a:r>
            <a:r>
              <a:rPr lang="en-AU" sz="1100" dirty="0">
                <a:latin typeface="Calibri body"/>
              </a:rPr>
              <a:t>Folder</a:t>
            </a:r>
            <a:r>
              <a:rPr lang="en-AU" sz="1100" b="0" i="0" dirty="0">
                <a:effectLst/>
                <a:latin typeface="Calibri body"/>
              </a:rPr>
              <a:t> level, for specifying which agents (by </a:t>
            </a:r>
            <a:r>
              <a:rPr lang="en-AU" sz="1100" dirty="0">
                <a:latin typeface="Calibri body"/>
              </a:rPr>
              <a:t>Label</a:t>
            </a:r>
            <a:r>
              <a:rPr lang="en-AU" sz="1100" b="0" i="0" dirty="0">
                <a:effectLst/>
                <a:latin typeface="Calibri body"/>
              </a:rPr>
              <a:t>) to use for running Docker-based Pipelines.</a:t>
            </a:r>
          </a:p>
          <a:p>
            <a:pPr marL="0" indent="0">
              <a:buNone/>
            </a:pPr>
            <a:endParaRPr lang="en-AU" sz="1100" dirty="0">
              <a:latin typeface="Calibri body"/>
            </a:endParaRPr>
          </a:p>
          <a:p>
            <a:pPr marL="0" indent="0">
              <a:buNone/>
            </a:pPr>
            <a:endParaRPr lang="en-AU" sz="1100" b="0" i="0" dirty="0">
              <a:effectLst/>
              <a:latin typeface="Calibri body"/>
            </a:endParaRPr>
          </a:p>
        </p:txBody>
      </p:sp>
      <p:pic>
        <p:nvPicPr>
          <p:cNvPr id="4" name="Picture 3">
            <a:extLst>
              <a:ext uri="{FF2B5EF4-FFF2-40B4-BE49-F238E27FC236}">
                <a16:creationId xmlns:a16="http://schemas.microsoft.com/office/drawing/2014/main" id="{5EF96121-C657-452A-8CDC-A941AB2F2BB8}"/>
              </a:ext>
            </a:extLst>
          </p:cNvPr>
          <p:cNvPicPr>
            <a:picLocks noChangeAspect="1"/>
          </p:cNvPicPr>
          <p:nvPr/>
        </p:nvPicPr>
        <p:blipFill>
          <a:blip r:embed="rId2"/>
          <a:stretch>
            <a:fillRect/>
          </a:stretch>
        </p:blipFill>
        <p:spPr>
          <a:xfrm>
            <a:off x="985838" y="1885362"/>
            <a:ext cx="8337272" cy="3912124"/>
          </a:xfrm>
          <a:prstGeom prst="rect">
            <a:avLst/>
          </a:prstGeom>
        </p:spPr>
      </p:pic>
    </p:spTree>
    <p:extLst>
      <p:ext uri="{BB962C8B-B14F-4D97-AF65-F5344CB8AC3E}">
        <p14:creationId xmlns:p14="http://schemas.microsoft.com/office/powerpoint/2010/main" val="159819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751C-E3D5-4ECD-B09E-FC7459CF4759}"/>
              </a:ext>
            </a:extLst>
          </p:cNvPr>
          <p:cNvSpPr>
            <a:spLocks noGrp="1"/>
          </p:cNvSpPr>
          <p:nvPr>
            <p:ph type="title"/>
          </p:nvPr>
        </p:nvSpPr>
        <p:spPr>
          <a:xfrm>
            <a:off x="838200" y="365126"/>
            <a:ext cx="10515600" cy="954628"/>
          </a:xfrm>
        </p:spPr>
        <p:txBody>
          <a:bodyPr>
            <a:normAutofit fontScale="90000"/>
          </a:bodyPr>
          <a:lstStyle/>
          <a:p>
            <a:pPr algn="ctr"/>
            <a:r>
              <a:rPr lang="en-AU" sz="4900" b="1" dirty="0"/>
              <a:t>Advanced Usage With Scripted Pipeline</a:t>
            </a:r>
            <a:br>
              <a:rPr lang="en-AU" sz="4400" b="1" dirty="0">
                <a:latin typeface="Calibri body"/>
              </a:rPr>
            </a:br>
            <a:endParaRPr lang="en-AU" dirty="0"/>
          </a:p>
        </p:txBody>
      </p:sp>
      <p:sp>
        <p:nvSpPr>
          <p:cNvPr id="3" name="Content Placeholder 2">
            <a:extLst>
              <a:ext uri="{FF2B5EF4-FFF2-40B4-BE49-F238E27FC236}">
                <a16:creationId xmlns:a16="http://schemas.microsoft.com/office/drawing/2014/main" id="{B9B8F003-9260-4AC8-A987-646DAFEBD2A7}"/>
              </a:ext>
            </a:extLst>
          </p:cNvPr>
          <p:cNvSpPr>
            <a:spLocks noGrp="1"/>
          </p:cNvSpPr>
          <p:nvPr>
            <p:ph idx="1"/>
          </p:nvPr>
        </p:nvSpPr>
        <p:spPr>
          <a:xfrm>
            <a:off x="838200" y="1527142"/>
            <a:ext cx="10515600" cy="4649821"/>
          </a:xfrm>
        </p:spPr>
        <p:txBody>
          <a:bodyPr>
            <a:noAutofit/>
          </a:bodyPr>
          <a:lstStyle/>
          <a:p>
            <a:pPr marL="0" indent="0" algn="l" rtl="0" eaLnBrk="1" latinLnBrk="0" hangingPunct="1">
              <a:lnSpc>
                <a:spcPct val="90000"/>
              </a:lnSpc>
              <a:spcBef>
                <a:spcPts val="1000"/>
              </a:spcBef>
              <a:spcAft>
                <a:spcPts val="0"/>
              </a:spcAft>
              <a:buNone/>
            </a:pPr>
            <a:r>
              <a:rPr lang="en-AU" sz="1100" b="1" i="0" kern="1200" baseline="0" dirty="0">
                <a:solidFill>
                  <a:srgbClr val="333333"/>
                </a:solidFill>
                <a:effectLst/>
                <a:latin typeface="Calibri body"/>
                <a:ea typeface="+mn-ea"/>
                <a:cs typeface="+mn-cs"/>
              </a:rPr>
              <a:t>Running "sidecar" containers:</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000000"/>
                </a:solidFill>
                <a:effectLst/>
                <a:latin typeface="Calibri body"/>
                <a:ea typeface="+mn-ea"/>
                <a:cs typeface="+mn-cs"/>
              </a:rPr>
              <a:t>Using Docker in Pipeline can be an effective way to run a service on which the build, or a set of tests, may rely. Similar to the sidecar pattern, Docker Pipeline can run one container "in the background", while performing work in another. Utilizing this sidecar approach, a Pipeline can have a "clean" container provisioned for each Pipeline run.</a:t>
            </a:r>
            <a:endParaRPr lang="en-AU" sz="1100" dirty="0">
              <a:effectLst/>
            </a:endParaRPr>
          </a:p>
          <a:p>
            <a:pPr marL="0" indent="0" algn="l" rtl="0" eaLnBrk="1" latinLnBrk="0" hangingPunct="1">
              <a:lnSpc>
                <a:spcPct val="90000"/>
              </a:lnSpc>
              <a:spcBef>
                <a:spcPts val="1000"/>
              </a:spcBef>
              <a:spcAft>
                <a:spcPts val="0"/>
              </a:spcAft>
              <a:buNone/>
            </a:pPr>
            <a:r>
              <a:rPr lang="en-AU" sz="1100" b="1" kern="1200" dirty="0">
                <a:solidFill>
                  <a:srgbClr val="000000"/>
                </a:solidFill>
                <a:effectLst/>
                <a:latin typeface="Calibri body"/>
                <a:ea typeface="+mn-ea"/>
                <a:cs typeface="+mn-cs"/>
              </a:rPr>
              <a:t>Building Container: </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000000"/>
                </a:solidFill>
                <a:effectLst/>
                <a:latin typeface="Calibri body"/>
                <a:ea typeface="+mn-ea"/>
                <a:cs typeface="+mn-cs"/>
              </a:rPr>
              <a:t>In order to create a Docker image, the </a:t>
            </a:r>
            <a:r>
              <a:rPr lang="en-AU" sz="1100" b="0" i="0" kern="1200" baseline="0" dirty="0" err="1">
                <a:solidFill>
                  <a:srgbClr val="000000"/>
                </a:solidFill>
                <a:effectLst/>
                <a:latin typeface="Calibri body"/>
                <a:ea typeface="+mn-ea"/>
                <a:cs typeface="+mn-cs"/>
              </a:rPr>
              <a:t>plugin:docker-workflow</a:t>
            </a:r>
            <a:r>
              <a:rPr lang="en-AU" sz="1100" b="0" i="0" kern="1200" baseline="0" dirty="0">
                <a:solidFill>
                  <a:srgbClr val="000000"/>
                </a:solidFill>
                <a:effectLst/>
                <a:latin typeface="Calibri body"/>
                <a:ea typeface="+mn-ea"/>
                <a:cs typeface="+mn-cs"/>
              </a:rPr>
              <a:t>[Docker Pipeline] is used. This plugin also provides a build() method for creating a new image, from a </a:t>
            </a:r>
            <a:r>
              <a:rPr lang="en-AU" sz="1100" b="0" i="0" kern="1200" baseline="0" dirty="0" err="1">
                <a:solidFill>
                  <a:srgbClr val="000000"/>
                </a:solidFill>
                <a:effectLst/>
                <a:latin typeface="Calibri body"/>
                <a:ea typeface="+mn-ea"/>
                <a:cs typeface="+mn-cs"/>
              </a:rPr>
              <a:t>Dockerfile</a:t>
            </a:r>
            <a:r>
              <a:rPr lang="en-AU" sz="1100" b="0" i="0" kern="1200" baseline="0" dirty="0">
                <a:solidFill>
                  <a:srgbClr val="000000"/>
                </a:solidFill>
                <a:effectLst/>
                <a:latin typeface="Calibri body"/>
                <a:ea typeface="+mn-ea"/>
                <a:cs typeface="+mn-cs"/>
              </a:rPr>
              <a:t> in the repository, during a Pipeline run. One major benefit of using the syntax </a:t>
            </a:r>
            <a:r>
              <a:rPr lang="en-AU" sz="1100" b="0" i="0" kern="1200" baseline="0" dirty="0" err="1">
                <a:solidFill>
                  <a:srgbClr val="000000"/>
                </a:solidFill>
                <a:effectLst/>
                <a:latin typeface="Calibri body"/>
                <a:ea typeface="+mn-ea"/>
                <a:cs typeface="+mn-cs"/>
              </a:rPr>
              <a:t>docker.build</a:t>
            </a:r>
            <a:r>
              <a:rPr lang="en-AU" sz="1100" b="0" i="0" kern="1200" baseline="0" dirty="0">
                <a:solidFill>
                  <a:srgbClr val="000000"/>
                </a:solidFill>
                <a:effectLst/>
                <a:latin typeface="Calibri body"/>
                <a:ea typeface="+mn-ea"/>
                <a:cs typeface="+mn-cs"/>
              </a:rPr>
              <a:t>("my-image-name") is that a Scripted Pipeline can use the return value for subsequent Docker Pipeline calls.</a:t>
            </a:r>
            <a:endParaRPr lang="en-AU" sz="1100" dirty="0">
              <a:effectLst/>
            </a:endParaRPr>
          </a:p>
          <a:p>
            <a:pPr marL="0" indent="0" algn="l" rtl="0" eaLnBrk="1" latinLnBrk="0" hangingPunct="1">
              <a:lnSpc>
                <a:spcPct val="90000"/>
              </a:lnSpc>
              <a:spcBef>
                <a:spcPts val="1000"/>
              </a:spcBef>
              <a:spcAft>
                <a:spcPts val="0"/>
              </a:spcAft>
              <a:buNone/>
            </a:pPr>
            <a:r>
              <a:rPr lang="en-AU" sz="1100" b="1" i="0" kern="1200" baseline="0" dirty="0">
                <a:solidFill>
                  <a:srgbClr val="000000"/>
                </a:solidFill>
                <a:effectLst/>
                <a:latin typeface="Calibri body"/>
                <a:ea typeface="+mn-ea"/>
                <a:cs typeface="+mn-cs"/>
              </a:rPr>
              <a:t>Using a remote Docker server:</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000000"/>
                </a:solidFill>
                <a:effectLst/>
                <a:latin typeface="Calibri body"/>
                <a:ea typeface="+mn-ea"/>
                <a:cs typeface="+mn-cs"/>
              </a:rPr>
              <a:t>By default, the </a:t>
            </a:r>
            <a:r>
              <a:rPr lang="en-AU" sz="1100" b="0" i="0" kern="1200" baseline="0" dirty="0" err="1">
                <a:solidFill>
                  <a:srgbClr val="000000"/>
                </a:solidFill>
                <a:effectLst/>
                <a:latin typeface="Calibri body"/>
                <a:ea typeface="+mn-ea"/>
                <a:cs typeface="+mn-cs"/>
              </a:rPr>
              <a:t>plugin:docker-workflow</a:t>
            </a:r>
            <a:r>
              <a:rPr lang="en-AU" sz="1100" b="0" i="0" kern="1200" baseline="0" dirty="0">
                <a:solidFill>
                  <a:srgbClr val="000000"/>
                </a:solidFill>
                <a:effectLst/>
                <a:latin typeface="Calibri body"/>
                <a:ea typeface="+mn-ea"/>
                <a:cs typeface="+mn-cs"/>
              </a:rPr>
              <a:t>[Docker Pipeline] plugin will communicate with a local Docker daemon, typically accessed through /var/run/</a:t>
            </a:r>
            <a:r>
              <a:rPr lang="en-AU" sz="1100" b="0" i="0" kern="1200" baseline="0" dirty="0" err="1">
                <a:solidFill>
                  <a:srgbClr val="000000"/>
                </a:solidFill>
                <a:effectLst/>
                <a:latin typeface="Calibri body"/>
                <a:ea typeface="+mn-ea"/>
                <a:cs typeface="+mn-cs"/>
              </a:rPr>
              <a:t>docker.sock</a:t>
            </a:r>
            <a:r>
              <a:rPr lang="en-AU" sz="1100" b="0" i="0" kern="1200" baseline="0" dirty="0">
                <a:solidFill>
                  <a:srgbClr val="000000"/>
                </a:solidFill>
                <a:effectLst/>
                <a:latin typeface="Calibri body"/>
                <a:ea typeface="+mn-ea"/>
                <a:cs typeface="+mn-cs"/>
              </a:rPr>
              <a:t>.</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000000"/>
                </a:solidFill>
                <a:effectLst/>
                <a:latin typeface="Calibri body"/>
                <a:ea typeface="+mn-ea"/>
                <a:cs typeface="+mn-cs"/>
              </a:rPr>
              <a:t>To select a non-default Docker server, such as with Docker Swarm, the </a:t>
            </a:r>
            <a:r>
              <a:rPr lang="en-AU" sz="1100" b="0" i="0" kern="1200" baseline="0" dirty="0" err="1">
                <a:solidFill>
                  <a:srgbClr val="000000"/>
                </a:solidFill>
                <a:effectLst/>
                <a:latin typeface="Calibri body"/>
                <a:ea typeface="+mn-ea"/>
                <a:cs typeface="+mn-cs"/>
              </a:rPr>
              <a:t>withServer</a:t>
            </a:r>
            <a:r>
              <a:rPr lang="en-AU" sz="1100" b="0" i="0" kern="1200" baseline="0" dirty="0">
                <a:solidFill>
                  <a:srgbClr val="000000"/>
                </a:solidFill>
                <a:effectLst/>
                <a:latin typeface="Calibri body"/>
                <a:ea typeface="+mn-ea"/>
                <a:cs typeface="+mn-cs"/>
              </a:rPr>
              <a:t>() method </a:t>
            </a:r>
            <a:r>
              <a:rPr lang="en-AU" sz="1100" b="0" i="0" kern="1200" baseline="0" dirty="0" err="1">
                <a:solidFill>
                  <a:srgbClr val="000000"/>
                </a:solidFill>
                <a:effectLst/>
                <a:latin typeface="Calibri body"/>
                <a:ea typeface="+mn-ea"/>
                <a:cs typeface="+mn-cs"/>
              </a:rPr>
              <a:t>shouldbe</a:t>
            </a:r>
            <a:r>
              <a:rPr lang="en-AU" sz="1100" b="0" i="0" kern="1200" baseline="0" dirty="0">
                <a:solidFill>
                  <a:srgbClr val="000000"/>
                </a:solidFill>
                <a:effectLst/>
                <a:latin typeface="Calibri body"/>
                <a:ea typeface="+mn-ea"/>
                <a:cs typeface="+mn-cs"/>
              </a:rPr>
              <a:t> used.</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000000"/>
                </a:solidFill>
                <a:effectLst/>
                <a:latin typeface="Calibri body"/>
                <a:ea typeface="+mn-ea"/>
                <a:cs typeface="+mn-cs"/>
              </a:rPr>
              <a:t>By passing a URI, and optionally the Credentials ID of a </a:t>
            </a:r>
            <a:r>
              <a:rPr lang="en-AU" sz="1100" b="1" i="0" kern="1200" baseline="0" dirty="0">
                <a:solidFill>
                  <a:srgbClr val="000000"/>
                </a:solidFill>
                <a:effectLst/>
                <a:latin typeface="Calibri body"/>
                <a:ea typeface="+mn-ea"/>
                <a:cs typeface="+mn-cs"/>
              </a:rPr>
              <a:t>Docker Server Certificate Authentication </a:t>
            </a:r>
            <a:r>
              <a:rPr lang="en-AU" sz="1100" b="0" i="0" kern="1200" baseline="0" dirty="0">
                <a:solidFill>
                  <a:srgbClr val="000000"/>
                </a:solidFill>
                <a:effectLst/>
                <a:latin typeface="Calibri body"/>
                <a:ea typeface="+mn-ea"/>
                <a:cs typeface="+mn-cs"/>
              </a:rPr>
              <a:t>pre-configured in Jenkins, to the method with:</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333333"/>
                </a:solidFill>
                <a:effectLst/>
                <a:latin typeface="Calibri body"/>
                <a:ea typeface="+mn-ea"/>
                <a:cs typeface="+mn-cs"/>
              </a:rPr>
              <a:t>node {</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333333"/>
                </a:solidFill>
                <a:effectLst/>
                <a:latin typeface="Calibri body"/>
                <a:ea typeface="+mn-ea"/>
                <a:cs typeface="+mn-cs"/>
              </a:rPr>
              <a:t>checkout </a:t>
            </a:r>
            <a:r>
              <a:rPr lang="en-AU" sz="1100" b="0" i="0" kern="1200" baseline="0" dirty="0" err="1">
                <a:solidFill>
                  <a:srgbClr val="333333"/>
                </a:solidFill>
                <a:effectLst/>
                <a:latin typeface="Calibri body"/>
                <a:ea typeface="+mn-ea"/>
                <a:cs typeface="+mn-cs"/>
              </a:rPr>
              <a:t>scm</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err="1">
                <a:solidFill>
                  <a:srgbClr val="333333"/>
                </a:solidFill>
                <a:effectLst/>
                <a:latin typeface="Calibri body"/>
                <a:ea typeface="+mn-ea"/>
                <a:cs typeface="+mn-cs"/>
              </a:rPr>
              <a:t>docker.withServer</a:t>
            </a:r>
            <a:r>
              <a:rPr lang="en-AU" sz="1100" b="0" i="0" kern="1200" baseline="0" dirty="0">
                <a:solidFill>
                  <a:srgbClr val="333333"/>
                </a:solidFill>
                <a:effectLst/>
                <a:latin typeface="Calibri body"/>
                <a:ea typeface="+mn-ea"/>
                <a:cs typeface="+mn-cs"/>
              </a:rPr>
              <a:t>('</a:t>
            </a:r>
            <a:r>
              <a:rPr lang="en-AU" sz="1100" b="0" i="0" kern="1200" baseline="0" dirty="0" err="1">
                <a:solidFill>
                  <a:srgbClr val="333333"/>
                </a:solidFill>
                <a:effectLst/>
                <a:latin typeface="Calibri body"/>
                <a:ea typeface="+mn-ea"/>
                <a:cs typeface="+mn-cs"/>
              </a:rPr>
              <a:t>tcp</a:t>
            </a:r>
            <a:r>
              <a:rPr lang="en-AU" sz="1100" b="0" i="0" kern="1200" baseline="0" dirty="0">
                <a:solidFill>
                  <a:srgbClr val="333333"/>
                </a:solidFill>
                <a:effectLst/>
                <a:latin typeface="Calibri body"/>
                <a:ea typeface="+mn-ea"/>
                <a:cs typeface="+mn-cs"/>
              </a:rPr>
              <a:t>://swarm.example.com:2376', 'swarm-certs') {</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err="1">
                <a:solidFill>
                  <a:srgbClr val="333333"/>
                </a:solidFill>
                <a:effectLst/>
                <a:latin typeface="Calibri body"/>
                <a:ea typeface="+mn-ea"/>
                <a:cs typeface="+mn-cs"/>
              </a:rPr>
              <a:t>docker.image</a:t>
            </a:r>
            <a:r>
              <a:rPr lang="en-AU" sz="1100" b="0" i="0" kern="1200" baseline="0" dirty="0">
                <a:solidFill>
                  <a:srgbClr val="333333"/>
                </a:solidFill>
                <a:effectLst/>
                <a:latin typeface="Calibri body"/>
                <a:ea typeface="+mn-ea"/>
                <a:cs typeface="+mn-cs"/>
              </a:rPr>
              <a:t>('mysql:5').</a:t>
            </a:r>
            <a:r>
              <a:rPr lang="en-AU" sz="1100" b="0" i="0" kern="1200" baseline="0" dirty="0" err="1">
                <a:solidFill>
                  <a:srgbClr val="333333"/>
                </a:solidFill>
                <a:effectLst/>
                <a:latin typeface="Calibri body"/>
                <a:ea typeface="+mn-ea"/>
                <a:cs typeface="+mn-cs"/>
              </a:rPr>
              <a:t>withRun</a:t>
            </a:r>
            <a:r>
              <a:rPr lang="en-AU" sz="1100" b="0" i="0" kern="1200" baseline="0" dirty="0">
                <a:solidFill>
                  <a:srgbClr val="333333"/>
                </a:solidFill>
                <a:effectLst/>
                <a:latin typeface="Calibri body"/>
                <a:ea typeface="+mn-ea"/>
                <a:cs typeface="+mn-cs"/>
              </a:rPr>
              <a:t>('-p 3306:3306') {</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333333"/>
                </a:solidFill>
                <a:effectLst/>
                <a:latin typeface="Calibri body"/>
                <a:ea typeface="+mn-ea"/>
                <a:cs typeface="+mn-cs"/>
              </a:rPr>
              <a:t>/* do things */</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333333"/>
                </a:solidFill>
                <a:effectLst/>
                <a:latin typeface="Calibri body"/>
                <a:ea typeface="+mn-ea"/>
                <a:cs typeface="+mn-cs"/>
              </a:rPr>
              <a:t>}</a:t>
            </a:r>
            <a:endParaRPr lang="en-AU" sz="1100" dirty="0">
              <a:effectLst/>
            </a:endParaRPr>
          </a:p>
          <a:p>
            <a:pPr marL="0" indent="0" algn="l" rtl="0" eaLnBrk="1" latinLnBrk="0" hangingPunct="1">
              <a:lnSpc>
                <a:spcPct val="90000"/>
              </a:lnSpc>
              <a:spcBef>
                <a:spcPts val="1000"/>
              </a:spcBef>
              <a:spcAft>
                <a:spcPts val="0"/>
              </a:spcAft>
              <a:buNone/>
            </a:pPr>
            <a:r>
              <a:rPr lang="en-AU" sz="1100" b="0" i="0" kern="1200" baseline="0" dirty="0">
                <a:solidFill>
                  <a:srgbClr val="333333"/>
                </a:solidFill>
                <a:effectLst/>
                <a:latin typeface="Calibri body"/>
                <a:ea typeface="+mn-ea"/>
                <a:cs typeface="+mn-cs"/>
              </a:rPr>
              <a:t>}</a:t>
            </a:r>
            <a:endParaRPr lang="en-AU" sz="1100" dirty="0">
              <a:effectLst/>
            </a:endParaRPr>
          </a:p>
          <a:p>
            <a:pPr marL="0" indent="0">
              <a:buNone/>
            </a:pPr>
            <a:r>
              <a:rPr lang="en-AU" sz="1100" b="0" i="0" kern="1200" baseline="0" dirty="0">
                <a:solidFill>
                  <a:srgbClr val="333333"/>
                </a:solidFill>
                <a:effectLst/>
                <a:latin typeface="Calibri body"/>
                <a:ea typeface="+mn-ea"/>
                <a:cs typeface="+mn-cs"/>
              </a:rPr>
              <a:t>}</a:t>
            </a:r>
            <a:endParaRPr lang="en-AU" sz="1100" dirty="0"/>
          </a:p>
        </p:txBody>
      </p:sp>
    </p:spTree>
    <p:extLst>
      <p:ext uri="{BB962C8B-B14F-4D97-AF65-F5344CB8AC3E}">
        <p14:creationId xmlns:p14="http://schemas.microsoft.com/office/powerpoint/2010/main" val="2911939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1D842-B2FE-4CCF-B512-34E831368E96}"/>
              </a:ext>
            </a:extLst>
          </p:cNvPr>
          <p:cNvSpPr>
            <a:spLocks noGrp="1"/>
          </p:cNvSpPr>
          <p:nvPr>
            <p:ph idx="1"/>
          </p:nvPr>
        </p:nvSpPr>
        <p:spPr>
          <a:xfrm>
            <a:off x="838200" y="532737"/>
            <a:ext cx="10515600" cy="5644226"/>
          </a:xfrm>
        </p:spPr>
        <p:txBody>
          <a:bodyPr>
            <a:normAutofit/>
          </a:bodyPr>
          <a:lstStyle/>
          <a:p>
            <a:pPr marL="0" indent="0" algn="l">
              <a:buNone/>
            </a:pPr>
            <a:r>
              <a:rPr lang="en-AU" sz="1100" b="0" i="0" u="none" strike="noStrike" baseline="0" dirty="0">
                <a:latin typeface="Calibri body"/>
              </a:rPr>
              <a:t>inside() and build() methods will not work properly with a Docker Swarm server out of the box</a:t>
            </a:r>
          </a:p>
          <a:p>
            <a:pPr marL="0" indent="0" algn="l">
              <a:buNone/>
            </a:pPr>
            <a:r>
              <a:rPr lang="en-AU" sz="1100" b="0" i="0" u="none" strike="noStrike" baseline="0" dirty="0">
                <a:latin typeface="Calibri body"/>
              </a:rPr>
              <a:t>For inside() to work, the Docker server and the Jenkins agent must use the same filesystem, so that the workspace can be mounted.</a:t>
            </a:r>
          </a:p>
          <a:p>
            <a:pPr marL="0" indent="0" algn="l">
              <a:buNone/>
            </a:pPr>
            <a:r>
              <a:rPr lang="en-AU" sz="1100" b="0" i="0" u="none" strike="noStrike" baseline="0" dirty="0">
                <a:latin typeface="Calibri body"/>
              </a:rPr>
              <a:t>Currently neither the Jenkins plugin nor the Docker command line interface (CLI) will automatically detect the case that the server is running remotely; a typical symptom would be errors from nested </a:t>
            </a:r>
            <a:r>
              <a:rPr lang="en-AU" sz="1100" b="0" i="0" u="none" strike="noStrike" baseline="0" dirty="0" err="1">
                <a:latin typeface="Calibri body"/>
              </a:rPr>
              <a:t>sh</a:t>
            </a:r>
            <a:r>
              <a:rPr lang="en-AU" sz="1100" b="0" i="0" u="none" strike="noStrike" baseline="0" dirty="0">
                <a:latin typeface="Calibri body"/>
              </a:rPr>
              <a:t> commands such as the following example</a:t>
            </a:r>
          </a:p>
          <a:p>
            <a:pPr marL="0" indent="0" algn="l">
              <a:buNone/>
            </a:pPr>
            <a:r>
              <a:rPr lang="en-AU" sz="1100" b="0" i="0" u="none" strike="noStrike" baseline="0" dirty="0">
                <a:latin typeface="Calibri body"/>
              </a:rPr>
              <a:t>cannot create /…@tmp/durable-…/pid: Directory </a:t>
            </a:r>
            <a:r>
              <a:rPr lang="en-AU" sz="1100" b="0" i="0" u="none" strike="noStrike" baseline="0" dirty="0" err="1">
                <a:latin typeface="Calibri body"/>
              </a:rPr>
              <a:t>nonexistent</a:t>
            </a:r>
            <a:endParaRPr lang="en-AU" sz="1100" b="0" i="0" u="none" strike="noStrike" baseline="0" dirty="0">
              <a:latin typeface="Calibri body"/>
            </a:endParaRPr>
          </a:p>
          <a:p>
            <a:pPr marL="0" indent="0" algn="l">
              <a:buNone/>
            </a:pPr>
            <a:r>
              <a:rPr lang="en-AU" sz="1100" b="0" i="0" u="none" strike="noStrike" baseline="0" dirty="0">
                <a:latin typeface="Calibri body"/>
              </a:rPr>
              <a:t>When Jenkins detects that the agent is itself running inside a Docker container, it will automatically pass the --volumes-from argument to the inside container, ensuring that it can share a workspace with the agent.</a:t>
            </a:r>
          </a:p>
          <a:p>
            <a:pPr marL="0" indent="0" algn="l">
              <a:buNone/>
            </a:pPr>
            <a:r>
              <a:rPr lang="en-AU" sz="1100" b="0" i="0" u="none" strike="noStrike" baseline="0" dirty="0">
                <a:latin typeface="Calibri body"/>
              </a:rPr>
              <a:t>Additionally some versions of Docker Swarm do not support custom Registries.</a:t>
            </a:r>
          </a:p>
          <a:p>
            <a:pPr marL="0" indent="0" algn="l">
              <a:buNone/>
            </a:pPr>
            <a:r>
              <a:rPr lang="en-AU" sz="1100" b="1" i="0" u="none" strike="noStrike" baseline="0" dirty="0">
                <a:solidFill>
                  <a:srgbClr val="333333"/>
                </a:solidFill>
                <a:latin typeface="Calibri body"/>
              </a:rPr>
              <a:t>Using a custom registry:</a:t>
            </a:r>
          </a:p>
          <a:p>
            <a:pPr marL="0" indent="0" algn="l">
              <a:buNone/>
            </a:pPr>
            <a:r>
              <a:rPr lang="en-AU" sz="1100" b="0" i="0" u="none" strike="noStrike" baseline="0" dirty="0">
                <a:latin typeface="Calibri body"/>
              </a:rPr>
              <a:t>By default the </a:t>
            </a:r>
            <a:r>
              <a:rPr lang="en-AU" sz="1100" b="0" i="0" u="none" strike="noStrike" baseline="0" dirty="0" err="1">
                <a:latin typeface="Calibri body"/>
              </a:rPr>
              <a:t>plugin:docker-workflow</a:t>
            </a:r>
            <a:r>
              <a:rPr lang="en-AU" sz="1100" b="0" i="0" u="none" strike="noStrike" baseline="0" dirty="0">
                <a:latin typeface="Calibri body"/>
              </a:rPr>
              <a:t>[Docker Pipeline] integrates assumes the default Docker Registry of Docker Hub.</a:t>
            </a:r>
          </a:p>
          <a:p>
            <a:pPr marL="0" indent="0" algn="l">
              <a:buNone/>
            </a:pPr>
            <a:r>
              <a:rPr lang="en-AU" sz="1100" b="0" i="0" u="none" strike="noStrike" baseline="0" dirty="0">
                <a:latin typeface="Calibri body"/>
              </a:rPr>
              <a:t>In order to use a custom Docker Registry, users of Scripted Pipeline can wrap steps with the </a:t>
            </a:r>
            <a:r>
              <a:rPr lang="en-AU" sz="1100" b="0" i="0" u="none" strike="noStrike" baseline="0" dirty="0" err="1">
                <a:latin typeface="Calibri body"/>
              </a:rPr>
              <a:t>withRegistry</a:t>
            </a:r>
            <a:r>
              <a:rPr lang="en-AU" sz="1100" b="0" i="0" u="none" strike="noStrike" baseline="0" dirty="0">
                <a:latin typeface="Calibri body"/>
              </a:rPr>
              <a:t>() method, passing in the custom Registry URL, for example:</a:t>
            </a:r>
          </a:p>
          <a:p>
            <a:pPr marL="0" indent="0" algn="l">
              <a:buNone/>
            </a:pPr>
            <a:r>
              <a:rPr lang="en-AU" sz="1100" dirty="0">
                <a:latin typeface="Calibri body"/>
              </a:rPr>
              <a:t>n</a:t>
            </a:r>
            <a:r>
              <a:rPr lang="en-AU" sz="1100" b="0" i="0" u="none" strike="noStrike" baseline="0" dirty="0">
                <a:latin typeface="Calibri body"/>
              </a:rPr>
              <a:t>ode {</a:t>
            </a:r>
          </a:p>
          <a:p>
            <a:pPr marL="0" indent="0" algn="l">
              <a:buNone/>
            </a:pPr>
            <a:r>
              <a:rPr lang="en-AU" sz="1100" b="0" i="0" u="none" strike="noStrike" baseline="0" dirty="0">
                <a:latin typeface="Calibri body"/>
              </a:rPr>
              <a:t>checkout </a:t>
            </a:r>
            <a:r>
              <a:rPr lang="en-AU" sz="1100" b="0" i="0" u="none" strike="noStrike" baseline="0" dirty="0" err="1">
                <a:latin typeface="Calibri body"/>
              </a:rPr>
              <a:t>scm</a:t>
            </a:r>
            <a:endParaRPr lang="en-AU" sz="1100" b="0" i="0" u="none" strike="noStrike" baseline="0" dirty="0">
              <a:latin typeface="Calibri body"/>
            </a:endParaRPr>
          </a:p>
          <a:p>
            <a:pPr marL="0" indent="0" algn="l">
              <a:buNone/>
            </a:pPr>
            <a:r>
              <a:rPr lang="en-AU" sz="1100" b="0" i="0" u="none" strike="noStrike" baseline="0" dirty="0" err="1">
                <a:latin typeface="Calibri body"/>
              </a:rPr>
              <a:t>docker.withRegistry</a:t>
            </a:r>
            <a:r>
              <a:rPr lang="en-AU" sz="1100" b="0" i="0" u="none" strike="noStrike" baseline="0" dirty="0">
                <a:latin typeface="Calibri body"/>
              </a:rPr>
              <a:t>('https://registry.example.com') {</a:t>
            </a:r>
          </a:p>
          <a:p>
            <a:pPr marL="0" indent="0" algn="l">
              <a:buNone/>
            </a:pPr>
            <a:r>
              <a:rPr lang="en-AU" sz="1100" b="0" i="0" u="none" strike="noStrike" baseline="0" dirty="0" err="1">
                <a:latin typeface="Calibri body"/>
              </a:rPr>
              <a:t>docker.image</a:t>
            </a:r>
            <a:r>
              <a:rPr lang="en-AU" sz="1100" b="0" i="0" u="none" strike="noStrike" baseline="0" dirty="0">
                <a:latin typeface="Calibri body"/>
              </a:rPr>
              <a:t>('my-custom-image').inside {</a:t>
            </a:r>
          </a:p>
          <a:p>
            <a:pPr marL="0" indent="0" algn="l">
              <a:buNone/>
            </a:pPr>
            <a:r>
              <a:rPr lang="en-AU" sz="1100" b="0" i="0" u="none" strike="noStrike" baseline="0" dirty="0" err="1">
                <a:latin typeface="Calibri body"/>
              </a:rPr>
              <a:t>sh</a:t>
            </a:r>
            <a:r>
              <a:rPr lang="en-AU" sz="1100" b="0" i="0" u="none" strike="noStrike" baseline="0" dirty="0">
                <a:latin typeface="Calibri body"/>
              </a:rPr>
              <a:t> 'make test'</a:t>
            </a:r>
          </a:p>
          <a:p>
            <a:pPr marL="0" indent="0" algn="l">
              <a:buNone/>
            </a:pPr>
            <a:r>
              <a:rPr lang="en-AU" sz="1100" b="0" i="0" u="none" strike="noStrike" baseline="0" dirty="0">
                <a:latin typeface="Calibri body"/>
              </a:rPr>
              <a:t>}</a:t>
            </a:r>
          </a:p>
          <a:p>
            <a:pPr marL="0" indent="0" algn="l">
              <a:buNone/>
            </a:pPr>
            <a:r>
              <a:rPr lang="en-AU" sz="1100" b="0" i="0" u="none" strike="noStrike" baseline="0" dirty="0">
                <a:latin typeface="Calibri body"/>
              </a:rPr>
              <a:t>}</a:t>
            </a:r>
          </a:p>
          <a:p>
            <a:pPr marL="0" indent="0" algn="l">
              <a:buNone/>
            </a:pPr>
            <a:r>
              <a:rPr lang="en-AU" sz="1100" b="0" i="0" u="none" strike="noStrike" baseline="0" dirty="0">
                <a:latin typeface="Calibri body"/>
              </a:rPr>
              <a:t>}</a:t>
            </a:r>
          </a:p>
          <a:p>
            <a:pPr marL="0" indent="0" algn="l">
              <a:buNone/>
            </a:pPr>
            <a:endParaRPr lang="en-AU" sz="1100" dirty="0">
              <a:latin typeface="Calibri body"/>
            </a:endParaRPr>
          </a:p>
        </p:txBody>
      </p:sp>
    </p:spTree>
    <p:extLst>
      <p:ext uri="{BB962C8B-B14F-4D97-AF65-F5344CB8AC3E}">
        <p14:creationId xmlns:p14="http://schemas.microsoft.com/office/powerpoint/2010/main" val="82668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E81CE-A657-43D8-B4AC-762EBD0867A7}"/>
              </a:ext>
            </a:extLst>
          </p:cNvPr>
          <p:cNvSpPr>
            <a:spLocks noGrp="1"/>
          </p:cNvSpPr>
          <p:nvPr>
            <p:ph idx="1"/>
          </p:nvPr>
        </p:nvSpPr>
        <p:spPr>
          <a:xfrm>
            <a:off x="838200" y="404813"/>
            <a:ext cx="10515600" cy="5772150"/>
          </a:xfrm>
        </p:spPr>
        <p:txBody>
          <a:bodyPr>
            <a:normAutofit/>
          </a:bodyPr>
          <a:lstStyle/>
          <a:p>
            <a:pPr marL="0" indent="0">
              <a:buNone/>
            </a:pPr>
            <a:r>
              <a:rPr lang="en-AU" sz="1100" dirty="0">
                <a:latin typeface="Calibri body"/>
              </a:rPr>
              <a:t>For a Docker Registry which requires authentication, add a "Username/Password" Credentials item from the Jenkins home page and use the Credentials ID as a second argument to </a:t>
            </a:r>
            <a:r>
              <a:rPr lang="en-AU" sz="1100" dirty="0" err="1">
                <a:latin typeface="Calibri body"/>
              </a:rPr>
              <a:t>withRegistry</a:t>
            </a:r>
            <a:r>
              <a:rPr lang="en-AU" sz="1100" dirty="0">
                <a:latin typeface="Calibri body"/>
              </a:rPr>
              <a:t>():</a:t>
            </a:r>
          </a:p>
          <a:p>
            <a:pPr marL="0" indent="0">
              <a:buNone/>
            </a:pPr>
            <a:r>
              <a:rPr lang="en-AU" sz="1100" dirty="0">
                <a:latin typeface="Calibri body"/>
              </a:rPr>
              <a:t>node {</a:t>
            </a:r>
          </a:p>
          <a:p>
            <a:pPr marL="0" indent="0">
              <a:buNone/>
            </a:pPr>
            <a:r>
              <a:rPr lang="en-AU" sz="1100" dirty="0">
                <a:latin typeface="Calibri body"/>
              </a:rPr>
              <a:t>checkout </a:t>
            </a:r>
            <a:r>
              <a:rPr lang="en-AU" sz="1100" dirty="0" err="1">
                <a:latin typeface="Calibri body"/>
              </a:rPr>
              <a:t>scm</a:t>
            </a:r>
            <a:endParaRPr lang="en-AU" sz="1100" dirty="0">
              <a:latin typeface="Calibri body"/>
            </a:endParaRPr>
          </a:p>
          <a:p>
            <a:pPr marL="0" indent="0">
              <a:buNone/>
            </a:pPr>
            <a:r>
              <a:rPr lang="en-AU" sz="1100" dirty="0" err="1">
                <a:latin typeface="Calibri body"/>
              </a:rPr>
              <a:t>docker.withRegistry</a:t>
            </a:r>
            <a:r>
              <a:rPr lang="en-AU" sz="1100" dirty="0">
                <a:latin typeface="Calibri body"/>
              </a:rPr>
              <a:t>('https://registry.example.com', 'credentials-id') {</a:t>
            </a:r>
          </a:p>
          <a:p>
            <a:pPr marL="0" indent="0">
              <a:buNone/>
            </a:pPr>
            <a:r>
              <a:rPr lang="en-AU" sz="1100" dirty="0">
                <a:latin typeface="Calibri body"/>
              </a:rPr>
              <a:t>def </a:t>
            </a:r>
            <a:r>
              <a:rPr lang="en-AU" sz="1100" dirty="0" err="1">
                <a:latin typeface="Calibri body"/>
              </a:rPr>
              <a:t>customImage</a:t>
            </a:r>
            <a:r>
              <a:rPr lang="en-AU" sz="1100" dirty="0">
                <a:latin typeface="Calibri body"/>
              </a:rPr>
              <a:t> = </a:t>
            </a:r>
            <a:r>
              <a:rPr lang="en-AU" sz="1100" dirty="0" err="1">
                <a:latin typeface="Calibri body"/>
              </a:rPr>
              <a:t>docker.build</a:t>
            </a:r>
            <a:r>
              <a:rPr lang="en-AU" sz="1100" dirty="0">
                <a:latin typeface="Calibri body"/>
              </a:rPr>
              <a:t>("my-image:${</a:t>
            </a:r>
            <a:r>
              <a:rPr lang="en-AU" sz="1100" dirty="0" err="1">
                <a:latin typeface="Calibri body"/>
              </a:rPr>
              <a:t>env.BUILD_ID</a:t>
            </a:r>
            <a:r>
              <a:rPr lang="en-AU" sz="1100" dirty="0">
                <a:latin typeface="Calibri body"/>
              </a:rPr>
              <a:t>}")</a:t>
            </a:r>
          </a:p>
          <a:p>
            <a:pPr marL="0" indent="0">
              <a:buNone/>
            </a:pPr>
            <a:r>
              <a:rPr lang="en-AU" sz="1100" dirty="0">
                <a:latin typeface="Calibri body"/>
              </a:rPr>
              <a:t>/* Push the container to the custom Registry */</a:t>
            </a:r>
          </a:p>
          <a:p>
            <a:pPr marL="0" indent="0">
              <a:buNone/>
            </a:pPr>
            <a:r>
              <a:rPr lang="en-AU" sz="1100" dirty="0" err="1">
                <a:latin typeface="Calibri body"/>
              </a:rPr>
              <a:t>customImage.push</a:t>
            </a:r>
            <a:r>
              <a:rPr lang="en-AU" sz="1100" dirty="0">
                <a:latin typeface="Calibri body"/>
              </a:rPr>
              <a:t>()</a:t>
            </a:r>
          </a:p>
          <a:p>
            <a:pPr marL="0" indent="0">
              <a:buNone/>
            </a:pPr>
            <a:r>
              <a:rPr lang="en-AU" sz="1100" dirty="0">
                <a:latin typeface="Calibri body"/>
              </a:rPr>
              <a:t>}</a:t>
            </a:r>
          </a:p>
          <a:p>
            <a:pPr marL="0" indent="0">
              <a:buNone/>
            </a:pPr>
            <a:endParaRPr lang="en-AU" sz="1100" dirty="0">
              <a:latin typeface="Calibri body"/>
            </a:endParaRPr>
          </a:p>
        </p:txBody>
      </p:sp>
    </p:spTree>
    <p:extLst>
      <p:ext uri="{BB962C8B-B14F-4D97-AF65-F5344CB8AC3E}">
        <p14:creationId xmlns:p14="http://schemas.microsoft.com/office/powerpoint/2010/main" val="47641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82A8D-A617-436B-92A3-4EB6A3AA78E7}"/>
              </a:ext>
            </a:extLst>
          </p:cNvPr>
          <p:cNvSpPr>
            <a:spLocks noGrp="1"/>
          </p:cNvSpPr>
          <p:nvPr>
            <p:ph idx="1"/>
          </p:nvPr>
        </p:nvSpPr>
        <p:spPr>
          <a:xfrm>
            <a:off x="838200" y="588397"/>
            <a:ext cx="10515600" cy="5588566"/>
          </a:xfrm>
        </p:spPr>
        <p:txBody>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lgn="ctr">
              <a:buNone/>
            </a:pPr>
            <a:r>
              <a:rPr lang="en-AU" dirty="0"/>
              <a:t>THANK YOU</a:t>
            </a:r>
          </a:p>
        </p:txBody>
      </p:sp>
    </p:spTree>
    <p:extLst>
      <p:ext uri="{BB962C8B-B14F-4D97-AF65-F5344CB8AC3E}">
        <p14:creationId xmlns:p14="http://schemas.microsoft.com/office/powerpoint/2010/main" val="182866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D4D42-2904-4790-85E6-CEBC1898AB72}"/>
              </a:ext>
            </a:extLst>
          </p:cNvPr>
          <p:cNvSpPr>
            <a:spLocks noGrp="1"/>
          </p:cNvSpPr>
          <p:nvPr>
            <p:ph idx="1"/>
          </p:nvPr>
        </p:nvSpPr>
        <p:spPr>
          <a:xfrm>
            <a:off x="838200" y="377072"/>
            <a:ext cx="10515600" cy="5799891"/>
          </a:xfrm>
        </p:spPr>
        <p:txBody>
          <a:bodyPr>
            <a:normAutofit fontScale="77500" lnSpcReduction="20000"/>
          </a:bodyPr>
          <a:lstStyle/>
          <a:p>
            <a:r>
              <a:rPr lang="en-US" sz="1300" kern="1200" dirty="0">
                <a:solidFill>
                  <a:srgbClr val="000000"/>
                </a:solidFill>
                <a:effectLst/>
                <a:latin typeface="Calibri body"/>
              </a:rPr>
              <a:t>BUILD_NUMBER</a:t>
            </a:r>
            <a:endParaRPr lang="en-AU" sz="1300" dirty="0">
              <a:effectLst/>
              <a:latin typeface="Calibri body"/>
            </a:endParaRPr>
          </a:p>
          <a:p>
            <a:pPr marL="0" indent="0" algn="l" rtl="0" eaLnBrk="1" latinLnBrk="0" hangingPunct="1">
              <a:lnSpc>
                <a:spcPct val="90000"/>
              </a:lnSpc>
              <a:spcBef>
                <a:spcPts val="1000"/>
              </a:spcBef>
              <a:spcAft>
                <a:spcPts val="0"/>
              </a:spcAft>
              <a:buNone/>
            </a:pPr>
            <a:r>
              <a:rPr lang="en-US" sz="1300" kern="1200" dirty="0">
                <a:solidFill>
                  <a:srgbClr val="000000"/>
                </a:solidFill>
                <a:effectLst/>
                <a:latin typeface="Calibri body"/>
              </a:rPr>
              <a:t>	The current build number, such as "153"</a:t>
            </a:r>
            <a:endParaRPr lang="en-AU" sz="1300" dirty="0">
              <a:effectLst/>
              <a:latin typeface="Calibri body"/>
            </a:endParaRPr>
          </a:p>
          <a:p>
            <a:pPr marL="228600" indent="-228600" algn="l" rtl="0" eaLnBrk="1" latinLnBrk="0" hangingPunct="1">
              <a:lnSpc>
                <a:spcPct val="90000"/>
              </a:lnSpc>
              <a:spcBef>
                <a:spcPts val="1000"/>
              </a:spcBef>
              <a:spcAft>
                <a:spcPts val="0"/>
              </a:spcAft>
            </a:pPr>
            <a:r>
              <a:rPr lang="en-US" sz="1300" kern="1200" dirty="0">
                <a:solidFill>
                  <a:srgbClr val="000000"/>
                </a:solidFill>
                <a:effectLst/>
                <a:latin typeface="Calibri body"/>
              </a:rPr>
              <a:t>BUILD_TAG</a:t>
            </a:r>
            <a:endParaRPr lang="en-AU" sz="1300" dirty="0">
              <a:effectLst/>
              <a:latin typeface="Calibri body"/>
            </a:endParaRPr>
          </a:p>
          <a:p>
            <a:pPr marL="0" indent="0" algn="l" rtl="0" eaLnBrk="1" latinLnBrk="0" hangingPunct="1">
              <a:lnSpc>
                <a:spcPct val="90000"/>
              </a:lnSpc>
              <a:spcBef>
                <a:spcPts val="1000"/>
              </a:spcBef>
              <a:spcAft>
                <a:spcPts val="0"/>
              </a:spcAft>
              <a:buNone/>
            </a:pPr>
            <a:r>
              <a:rPr lang="en-US" sz="1300" kern="1200" dirty="0">
                <a:solidFill>
                  <a:srgbClr val="000000"/>
                </a:solidFill>
                <a:effectLst/>
                <a:latin typeface="Calibri body"/>
              </a:rPr>
              <a:t>	String of </a:t>
            </a:r>
            <a:r>
              <a:rPr lang="en-US" sz="1300" kern="1200" dirty="0" err="1">
                <a:solidFill>
                  <a:srgbClr val="000000"/>
                </a:solidFill>
                <a:effectLst/>
                <a:latin typeface="Calibri body"/>
              </a:rPr>
              <a:t>jenkins</a:t>
            </a:r>
            <a:r>
              <a:rPr lang="en-US" sz="1300" kern="1200" dirty="0">
                <a:solidFill>
                  <a:srgbClr val="000000"/>
                </a:solidFill>
                <a:effectLst/>
                <a:latin typeface="Calibri body"/>
              </a:rPr>
              <a:t>-${JOB_NAME}-${BUILD_NUMBER}. Convenient to put into a resource file, a jar file, </a:t>
            </a:r>
            <a:r>
              <a:rPr lang="en-US" sz="1300" kern="1200" dirty="0" err="1">
                <a:solidFill>
                  <a:srgbClr val="000000"/>
                </a:solidFill>
                <a:effectLst/>
                <a:latin typeface="Calibri body"/>
              </a:rPr>
              <a:t>etc</a:t>
            </a:r>
            <a:r>
              <a:rPr lang="en-US" sz="1300" kern="1200" dirty="0">
                <a:solidFill>
                  <a:srgbClr val="000000"/>
                </a:solidFill>
                <a:effectLst/>
                <a:latin typeface="Calibri body"/>
              </a:rPr>
              <a:t> for easier identification</a:t>
            </a:r>
            <a:endParaRPr lang="en-AU" sz="1300" dirty="0">
              <a:effectLst/>
              <a:latin typeface="Calibri body"/>
            </a:endParaRPr>
          </a:p>
          <a:p>
            <a:pPr marL="228600" indent="-228600" algn="l" rtl="0" eaLnBrk="1" latinLnBrk="0" hangingPunct="1">
              <a:lnSpc>
                <a:spcPct val="90000"/>
              </a:lnSpc>
              <a:spcBef>
                <a:spcPts val="1000"/>
              </a:spcBef>
              <a:spcAft>
                <a:spcPts val="0"/>
              </a:spcAft>
            </a:pPr>
            <a:r>
              <a:rPr lang="en-US" sz="1300" kern="1200" dirty="0">
                <a:solidFill>
                  <a:srgbClr val="000000"/>
                </a:solidFill>
                <a:effectLst/>
                <a:latin typeface="Calibri body"/>
              </a:rPr>
              <a:t>BUILD_URL</a:t>
            </a:r>
            <a:endParaRPr lang="en-AU" sz="1300" dirty="0">
              <a:effectLst/>
              <a:latin typeface="Calibri body"/>
            </a:endParaRPr>
          </a:p>
          <a:p>
            <a:pPr marL="0" indent="0" algn="l" rtl="0" eaLnBrk="1" latinLnBrk="0" hangingPunct="1">
              <a:lnSpc>
                <a:spcPct val="90000"/>
              </a:lnSpc>
              <a:spcBef>
                <a:spcPts val="1000"/>
              </a:spcBef>
              <a:spcAft>
                <a:spcPts val="0"/>
              </a:spcAft>
              <a:buNone/>
            </a:pPr>
            <a:r>
              <a:rPr lang="en-US" sz="1300" kern="1200" dirty="0">
                <a:solidFill>
                  <a:srgbClr val="000000"/>
                </a:solidFill>
                <a:effectLst/>
                <a:latin typeface="Calibri body"/>
              </a:rPr>
              <a:t>	The URL where the results of this build can be found (for example http://buildserver/jenkins/job/MyJobName/17/ )</a:t>
            </a:r>
          </a:p>
          <a:p>
            <a:r>
              <a:rPr lang="en-US" sz="1300" dirty="0"/>
              <a:t>EXECUTOR_NUMBER</a:t>
            </a:r>
          </a:p>
          <a:p>
            <a:pPr marL="0" indent="0">
              <a:buNone/>
            </a:pPr>
            <a:r>
              <a:rPr lang="en-US" sz="1300" dirty="0"/>
              <a:t>The unique number that identifies the current executor (among executors of the same machine) performing this build. This is the number you see in the "build executor status", except that the number starts from 0, not 1</a:t>
            </a:r>
          </a:p>
          <a:p>
            <a:pPr marL="0" indent="0">
              <a:buNone/>
            </a:pPr>
            <a:endParaRPr lang="en-US" sz="1300" dirty="0"/>
          </a:p>
          <a:p>
            <a:r>
              <a:rPr lang="en-US" sz="1300" dirty="0"/>
              <a:t>JAVA_HOME</a:t>
            </a:r>
          </a:p>
          <a:p>
            <a:pPr marL="0" indent="0">
              <a:buNone/>
            </a:pPr>
            <a:r>
              <a:rPr lang="en-US" sz="1300" dirty="0"/>
              <a:t>If your job is configured to use a specific JDK, this variable is set to the JAVA_HOME of the specified JDK. When this variable is set, PATH is also updated to include the bin subdirectory of JAVA_HOME</a:t>
            </a:r>
          </a:p>
          <a:p>
            <a:pPr marL="0" indent="0">
              <a:buNone/>
            </a:pPr>
            <a:endParaRPr lang="en-US" sz="1300" dirty="0"/>
          </a:p>
          <a:p>
            <a:r>
              <a:rPr lang="en-US" sz="1300" dirty="0"/>
              <a:t>JENKINS_URL</a:t>
            </a:r>
          </a:p>
          <a:p>
            <a:pPr marL="0" indent="0">
              <a:buNone/>
            </a:pPr>
            <a:r>
              <a:rPr lang="en-US" sz="1300" dirty="0"/>
              <a:t>Full URL of Jenkins, such as https://example.com:port/jenkins/ (NOTE: only available if Jenkins URL set in "System Configuration")</a:t>
            </a:r>
          </a:p>
          <a:p>
            <a:pPr marL="0" indent="0">
              <a:buNone/>
            </a:pPr>
            <a:endParaRPr lang="en-US" sz="1300" dirty="0"/>
          </a:p>
          <a:p>
            <a:r>
              <a:rPr lang="en-US" sz="1300" dirty="0"/>
              <a:t>JOB_NAME</a:t>
            </a:r>
          </a:p>
          <a:p>
            <a:pPr marL="0" indent="0">
              <a:buNone/>
            </a:pPr>
            <a:r>
              <a:rPr lang="en-US" sz="1300" dirty="0"/>
              <a:t>Name of the project of this build, such as "foo" or "foo/bar".</a:t>
            </a:r>
          </a:p>
          <a:p>
            <a:pPr>
              <a:buFont typeface="Wingdings" panose="05000000000000000000" pitchFamily="2" charset="2"/>
              <a:buChar char="Ø"/>
            </a:pPr>
            <a:endParaRPr lang="en-US" sz="1300" dirty="0"/>
          </a:p>
          <a:p>
            <a:r>
              <a:rPr lang="en-US" sz="1300" dirty="0"/>
              <a:t>NODE_NAME</a:t>
            </a:r>
          </a:p>
          <a:p>
            <a:pPr marL="0" indent="0">
              <a:buNone/>
            </a:pPr>
            <a:r>
              <a:rPr lang="en-US" sz="1300" dirty="0"/>
              <a:t>The name of the node the current build is running on. Set to 'master' for the Jenkins controller.</a:t>
            </a:r>
          </a:p>
          <a:p>
            <a:pPr>
              <a:buFont typeface="Wingdings" panose="05000000000000000000" pitchFamily="2" charset="2"/>
              <a:buChar char="Ø"/>
            </a:pPr>
            <a:endParaRPr lang="en-US" sz="1300" dirty="0"/>
          </a:p>
          <a:p>
            <a:r>
              <a:rPr lang="en-US" sz="1300" dirty="0"/>
              <a:t>WORKSPACE</a:t>
            </a:r>
          </a:p>
          <a:p>
            <a:pPr marL="0" indent="0">
              <a:buNone/>
            </a:pPr>
            <a:r>
              <a:rPr lang="en-US" sz="1300" dirty="0"/>
              <a:t>The absolute path of the workspace</a:t>
            </a:r>
          </a:p>
          <a:p>
            <a:pPr marL="0" indent="0" algn="l" rtl="0" eaLnBrk="1" latinLnBrk="0" hangingPunct="1">
              <a:lnSpc>
                <a:spcPct val="90000"/>
              </a:lnSpc>
              <a:spcBef>
                <a:spcPts val="1000"/>
              </a:spcBef>
              <a:spcAft>
                <a:spcPts val="0"/>
              </a:spcAft>
              <a:buNone/>
            </a:pPr>
            <a:endParaRPr lang="en-AU" sz="1300" dirty="0">
              <a:effectLst/>
              <a:latin typeface="Calibri body"/>
            </a:endParaRPr>
          </a:p>
          <a:p>
            <a:pPr marL="0" indent="0">
              <a:buNone/>
            </a:pPr>
            <a:endParaRPr lang="en-AU" dirty="0"/>
          </a:p>
        </p:txBody>
      </p:sp>
    </p:spTree>
    <p:extLst>
      <p:ext uri="{BB962C8B-B14F-4D97-AF65-F5344CB8AC3E}">
        <p14:creationId xmlns:p14="http://schemas.microsoft.com/office/powerpoint/2010/main" val="104315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CEA03-A88F-456C-8E02-EA7A1B4FC727}"/>
              </a:ext>
            </a:extLst>
          </p:cNvPr>
          <p:cNvSpPr>
            <a:spLocks noGrp="1"/>
          </p:cNvSpPr>
          <p:nvPr>
            <p:ph idx="1"/>
          </p:nvPr>
        </p:nvSpPr>
        <p:spPr>
          <a:xfrm>
            <a:off x="687372" y="358219"/>
            <a:ext cx="10515600" cy="5771610"/>
          </a:xfrm>
        </p:spPr>
        <p:txBody>
          <a:bodyPr>
            <a:normAutofit/>
          </a:bodyPr>
          <a:lstStyle/>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Referencing or using these environment variables can be accomplished like accessing any key in a Groovy Map.</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for example:</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dirty="0">
                <a:solidFill>
                  <a:srgbClr val="000000"/>
                </a:solidFill>
                <a:latin typeface="Calibri body"/>
              </a:rPr>
              <a:t>/</a:t>
            </a:r>
            <a:r>
              <a:rPr lang="en-US" sz="1100" kern="1200" dirty="0">
                <a:solidFill>
                  <a:srgbClr val="000000"/>
                </a:solidFill>
                <a:effectLst/>
                <a:latin typeface="Calibri body"/>
              </a:rPr>
              <a:t>/ Declarative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pipeline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dirty="0">
                <a:solidFill>
                  <a:srgbClr val="000000"/>
                </a:solidFill>
                <a:latin typeface="Calibri body"/>
              </a:rPr>
              <a:t>a</a:t>
            </a:r>
            <a:r>
              <a:rPr lang="en-US" sz="1100" kern="1200" dirty="0">
                <a:solidFill>
                  <a:srgbClr val="000000"/>
                </a:solidFill>
                <a:effectLst/>
                <a:latin typeface="Calibri body"/>
              </a:rPr>
              <a:t>gent any</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stages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stage('Example')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steps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echo "Running ${</a:t>
            </a:r>
            <a:r>
              <a:rPr lang="en-US" sz="1100" kern="1200" dirty="0" err="1">
                <a:solidFill>
                  <a:srgbClr val="000000"/>
                </a:solidFill>
                <a:effectLst/>
                <a:latin typeface="Calibri body"/>
              </a:rPr>
              <a:t>env.BUILD_ID</a:t>
            </a:r>
            <a:r>
              <a:rPr lang="en-US" sz="1100" kern="1200" dirty="0">
                <a:solidFill>
                  <a:srgbClr val="000000"/>
                </a:solidFill>
                <a:effectLst/>
                <a:latin typeface="Calibri body"/>
              </a:rPr>
              <a:t>} on ${</a:t>
            </a:r>
            <a:r>
              <a:rPr lang="en-US" sz="1100" kern="1200" dirty="0" err="1">
                <a:solidFill>
                  <a:srgbClr val="000000"/>
                </a:solidFill>
                <a:effectLst/>
                <a:latin typeface="Calibri body"/>
              </a:rPr>
              <a:t>env.JENKINS_URL</a:t>
            </a:r>
            <a:r>
              <a:rPr lang="en-US" sz="1100" kern="1200" dirty="0">
                <a:solidFill>
                  <a:srgbClr val="000000"/>
                </a:solidFill>
                <a:effectLst/>
                <a:latin typeface="Calibri body"/>
              </a:rPr>
              <a:t>}"</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 Script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node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  echo "Running ${</a:t>
            </a:r>
            <a:r>
              <a:rPr lang="en-US" sz="1100" kern="1200" dirty="0" err="1">
                <a:solidFill>
                  <a:srgbClr val="000000"/>
                </a:solidFill>
                <a:effectLst/>
                <a:latin typeface="Calibri body"/>
              </a:rPr>
              <a:t>env.BUILD_ID</a:t>
            </a:r>
            <a:r>
              <a:rPr lang="en-US" sz="1100" kern="1200" dirty="0">
                <a:solidFill>
                  <a:srgbClr val="000000"/>
                </a:solidFill>
                <a:effectLst/>
                <a:latin typeface="Calibri body"/>
              </a:rPr>
              <a:t>} on ${</a:t>
            </a:r>
            <a:r>
              <a:rPr lang="en-US" sz="1100" kern="1200" dirty="0" err="1">
                <a:solidFill>
                  <a:srgbClr val="000000"/>
                </a:solidFill>
                <a:effectLst/>
                <a:latin typeface="Calibri body"/>
              </a:rPr>
              <a:t>env.JENKINS_URL</a:t>
            </a:r>
            <a:r>
              <a:rPr lang="en-US" sz="1100" kern="1200" dirty="0">
                <a:solidFill>
                  <a:srgbClr val="000000"/>
                </a:solidFill>
                <a:effectLst/>
                <a:latin typeface="Calibri body"/>
              </a:rPr>
              <a:t>}“</a:t>
            </a: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a:t>
            </a:r>
          </a:p>
          <a:p>
            <a:pPr marL="0" indent="0">
              <a:lnSpc>
                <a:spcPct val="120000"/>
              </a:lnSpc>
              <a:buNone/>
            </a:pPr>
            <a:r>
              <a:rPr lang="en-US" sz="1100" b="1" kern="1200" dirty="0">
                <a:solidFill>
                  <a:srgbClr val="000000"/>
                </a:solidFill>
                <a:effectLst/>
                <a:latin typeface="Calibri" panose="020F0502020204030204" pitchFamily="34" charset="0"/>
                <a:ea typeface="+mj-ea"/>
                <a:cs typeface="+mj-cs"/>
              </a:rPr>
              <a:t>Setting environment variables</a:t>
            </a:r>
            <a:r>
              <a:rPr lang="en-US" sz="1800" b="1" kern="1200" dirty="0">
                <a:solidFill>
                  <a:srgbClr val="000000"/>
                </a:solidFill>
                <a:effectLst/>
                <a:latin typeface="Calibri" panose="020F0502020204030204" pitchFamily="34" charset="0"/>
                <a:ea typeface="+mj-ea"/>
                <a:cs typeface="+mj-cs"/>
              </a:rPr>
              <a:t>:</a:t>
            </a:r>
            <a:endParaRPr lang="en-US" sz="1100" dirty="0"/>
          </a:p>
          <a:p>
            <a:pPr marL="0" indent="0">
              <a:lnSpc>
                <a:spcPct val="120000"/>
              </a:lnSpc>
              <a:buNone/>
            </a:pPr>
            <a:r>
              <a:rPr lang="en-US" sz="1100" dirty="0"/>
              <a:t>Setting an environment variable within a Jenkins Pipeline is accomplished differently depending on whether Declarative or Scripted Pipeline is used.</a:t>
            </a:r>
          </a:p>
          <a:p>
            <a:pPr marL="0" indent="0">
              <a:buNone/>
            </a:pPr>
            <a:r>
              <a:rPr lang="en-US" sz="1100" dirty="0"/>
              <a:t>Declarative Pipeline supports an </a:t>
            </a:r>
            <a:r>
              <a:rPr lang="en-US" sz="1100" b="1" dirty="0"/>
              <a:t>environment directive</a:t>
            </a:r>
            <a:r>
              <a:rPr lang="en-US" sz="1100" dirty="0"/>
              <a:t>, whereas users of Scripted Pipeline must use the </a:t>
            </a:r>
            <a:r>
              <a:rPr lang="en-US" sz="1100" b="1" dirty="0" err="1"/>
              <a:t>withEnv</a:t>
            </a:r>
            <a:r>
              <a:rPr lang="en-US" sz="1100" dirty="0"/>
              <a:t> step.</a:t>
            </a:r>
          </a:p>
          <a:p>
            <a:pPr marL="0" indent="0" algn="l" rtl="0" eaLnBrk="1" latinLnBrk="0" hangingPunct="1">
              <a:lnSpc>
                <a:spcPct val="90000"/>
              </a:lnSpc>
              <a:spcBef>
                <a:spcPts val="1000"/>
              </a:spcBef>
              <a:spcAft>
                <a:spcPts val="0"/>
              </a:spcAft>
              <a:buNone/>
            </a:pPr>
            <a:endParaRPr lang="en-AU" sz="1100" dirty="0">
              <a:latin typeface="Calibri body"/>
            </a:endParaRPr>
          </a:p>
        </p:txBody>
      </p:sp>
    </p:spTree>
    <p:extLst>
      <p:ext uri="{BB962C8B-B14F-4D97-AF65-F5344CB8AC3E}">
        <p14:creationId xmlns:p14="http://schemas.microsoft.com/office/powerpoint/2010/main" val="29929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DF43E-AB90-4667-91E6-7196713AFE4D}"/>
              </a:ext>
            </a:extLst>
          </p:cNvPr>
          <p:cNvSpPr>
            <a:spLocks noGrp="1"/>
          </p:cNvSpPr>
          <p:nvPr>
            <p:ph idx="1"/>
          </p:nvPr>
        </p:nvSpPr>
        <p:spPr>
          <a:xfrm>
            <a:off x="838200" y="433633"/>
            <a:ext cx="10515600" cy="5743330"/>
          </a:xfrm>
        </p:spPr>
        <p:txBody>
          <a:bodyPr>
            <a:normAutofit fontScale="92500" lnSpcReduction="10000"/>
          </a:bodyPr>
          <a:lstStyle/>
          <a:p>
            <a:pPr marL="0" indent="0">
              <a:buNone/>
            </a:pPr>
            <a:r>
              <a:rPr lang="en-US" sz="1100" dirty="0"/>
              <a:t>// Declarative //</a:t>
            </a:r>
          </a:p>
          <a:p>
            <a:pPr marL="0" indent="0">
              <a:buNone/>
            </a:pPr>
            <a:r>
              <a:rPr lang="en-US" sz="1100" dirty="0"/>
              <a:t>pipeline {</a:t>
            </a:r>
          </a:p>
          <a:p>
            <a:pPr marL="0" indent="0">
              <a:buNone/>
            </a:pPr>
            <a:r>
              <a:rPr lang="en-US" sz="1100" dirty="0"/>
              <a:t>  agent any</a:t>
            </a:r>
          </a:p>
          <a:p>
            <a:pPr marL="0" indent="0">
              <a:buNone/>
            </a:pPr>
            <a:r>
              <a:rPr lang="en-US" sz="1100" dirty="0"/>
              <a:t>  environment { ①</a:t>
            </a:r>
          </a:p>
          <a:p>
            <a:pPr marL="0" indent="0">
              <a:buNone/>
            </a:pPr>
            <a:r>
              <a:rPr lang="en-US" sz="1100" dirty="0"/>
              <a:t>  CC = 'clang'</a:t>
            </a:r>
          </a:p>
          <a:p>
            <a:pPr marL="0" indent="0">
              <a:buNone/>
            </a:pPr>
            <a:r>
              <a:rPr lang="en-US" sz="1100" dirty="0"/>
              <a:t>  }</a:t>
            </a:r>
          </a:p>
          <a:p>
            <a:pPr marL="0" indent="0">
              <a:buNone/>
            </a:pPr>
            <a:r>
              <a:rPr lang="en-US" sz="1100" dirty="0"/>
              <a:t>  stages {</a:t>
            </a:r>
          </a:p>
          <a:p>
            <a:pPr marL="0" indent="0">
              <a:buNone/>
            </a:pPr>
            <a:r>
              <a:rPr lang="en-US" sz="1100" dirty="0"/>
              <a:t>  stage('Example') {</a:t>
            </a:r>
          </a:p>
          <a:p>
            <a:pPr marL="0" indent="0">
              <a:buNone/>
            </a:pPr>
            <a:r>
              <a:rPr lang="en-US" sz="1100" dirty="0"/>
              <a:t>  environment { ②</a:t>
            </a:r>
          </a:p>
          <a:p>
            <a:pPr marL="0" indent="0">
              <a:buNone/>
            </a:pPr>
            <a:r>
              <a:rPr lang="en-US" sz="1100" dirty="0"/>
              <a:t>  DEBUG_FLAGS = '-g'</a:t>
            </a:r>
          </a:p>
          <a:p>
            <a:pPr marL="0" indent="0">
              <a:buNone/>
            </a:pPr>
            <a:r>
              <a:rPr lang="en-US" sz="1100" dirty="0"/>
              <a:t>  }</a:t>
            </a:r>
          </a:p>
          <a:p>
            <a:pPr marL="0" indent="0">
              <a:buNone/>
            </a:pPr>
            <a:r>
              <a:rPr lang="en-US" sz="1100" dirty="0"/>
              <a:t>  steps {</a:t>
            </a:r>
          </a:p>
          <a:p>
            <a:pPr marL="0" indent="0">
              <a:buNone/>
            </a:pPr>
            <a:r>
              <a:rPr lang="en-US" sz="1100" dirty="0"/>
              <a:t>  </a:t>
            </a:r>
            <a:r>
              <a:rPr lang="en-US" sz="1100" dirty="0" err="1"/>
              <a:t>sh</a:t>
            </a:r>
            <a:r>
              <a:rPr lang="en-US" sz="1100" dirty="0"/>
              <a:t> '</a:t>
            </a:r>
            <a:r>
              <a:rPr lang="en-US" sz="1100" dirty="0" err="1"/>
              <a:t>printenv</a:t>
            </a:r>
            <a:r>
              <a:rPr lang="en-US" sz="1100" dirty="0"/>
              <a:t>'</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Script //</a:t>
            </a:r>
          </a:p>
          <a:p>
            <a:pPr marL="0" indent="0">
              <a:buNone/>
            </a:pPr>
            <a:r>
              <a:rPr lang="en-US" sz="1100" dirty="0"/>
              <a:t>node {</a:t>
            </a:r>
          </a:p>
          <a:p>
            <a:pPr marL="0" indent="0">
              <a:buNone/>
            </a:pPr>
            <a:r>
              <a:rPr lang="en-US" sz="1100" dirty="0"/>
              <a:t>  /* .. snip .. */</a:t>
            </a:r>
          </a:p>
          <a:p>
            <a:pPr marL="0" indent="0">
              <a:buNone/>
            </a:pPr>
            <a:r>
              <a:rPr lang="en-US" sz="1100" dirty="0"/>
              <a:t>  </a:t>
            </a:r>
            <a:r>
              <a:rPr lang="en-US" sz="1100" dirty="0" err="1"/>
              <a:t>withEnv</a:t>
            </a:r>
            <a:r>
              <a:rPr lang="en-US" sz="1100" dirty="0"/>
              <a:t>(["PATH+MAVEN=${tool 'M3'}/bin"]) {</a:t>
            </a:r>
          </a:p>
          <a:p>
            <a:pPr marL="0" indent="0">
              <a:buNone/>
            </a:pPr>
            <a:r>
              <a:rPr lang="en-US" sz="1100" dirty="0"/>
              <a:t>  </a:t>
            </a:r>
            <a:r>
              <a:rPr lang="en-US" sz="1100" dirty="0" err="1"/>
              <a:t>sh</a:t>
            </a:r>
            <a:r>
              <a:rPr lang="en-US" sz="1100" dirty="0"/>
              <a:t> '</a:t>
            </a:r>
            <a:r>
              <a:rPr lang="en-US" sz="1100" dirty="0" err="1"/>
              <a:t>mvn</a:t>
            </a:r>
            <a:r>
              <a:rPr lang="en-US" sz="1100" dirty="0"/>
              <a:t> -B verify'</a:t>
            </a:r>
          </a:p>
          <a:p>
            <a:pPr marL="0" indent="0">
              <a:buNone/>
            </a:pPr>
            <a:r>
              <a:rPr lang="en-US" sz="1100" dirty="0"/>
              <a:t>  }</a:t>
            </a:r>
          </a:p>
          <a:p>
            <a:pPr marL="0" indent="0">
              <a:buNone/>
            </a:pPr>
            <a:r>
              <a:rPr lang="en-US" sz="1100" dirty="0"/>
              <a:t>}</a:t>
            </a:r>
          </a:p>
          <a:p>
            <a:pPr marL="0" indent="0">
              <a:buNone/>
            </a:pPr>
            <a:endParaRPr lang="en-US" sz="1100" dirty="0"/>
          </a:p>
          <a:p>
            <a:pPr marL="0" indent="0">
              <a:buNone/>
            </a:pPr>
            <a:endParaRPr lang="en-AU" dirty="0"/>
          </a:p>
        </p:txBody>
      </p:sp>
    </p:spTree>
    <p:extLst>
      <p:ext uri="{BB962C8B-B14F-4D97-AF65-F5344CB8AC3E}">
        <p14:creationId xmlns:p14="http://schemas.microsoft.com/office/powerpoint/2010/main" val="348387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CA34D-D985-4877-A2F6-47A499853CB6}"/>
              </a:ext>
            </a:extLst>
          </p:cNvPr>
          <p:cNvSpPr>
            <a:spLocks noGrp="1"/>
          </p:cNvSpPr>
          <p:nvPr>
            <p:ph idx="1"/>
          </p:nvPr>
        </p:nvSpPr>
        <p:spPr>
          <a:xfrm>
            <a:off x="838200" y="348792"/>
            <a:ext cx="10515600" cy="5828171"/>
          </a:xfrm>
        </p:spPr>
        <p:txBody>
          <a:bodyPr>
            <a:normAutofit fontScale="47500" lnSpcReduction="20000"/>
          </a:bodyPr>
          <a:lstStyle/>
          <a:p>
            <a:pPr marL="0" indent="0">
              <a:buNone/>
            </a:pPr>
            <a:r>
              <a:rPr lang="en-US" sz="1500" dirty="0"/>
              <a:t>① An environment directive used in the top-level pipeline block will apply to all steps within the Pipeline. </a:t>
            </a:r>
          </a:p>
          <a:p>
            <a:pPr marL="0" indent="0">
              <a:buNone/>
            </a:pPr>
            <a:r>
              <a:rPr lang="en-US" sz="1500" dirty="0"/>
              <a:t>② An environment directive defined within a stage will only apply the given environment variables to steps within the stage.</a:t>
            </a:r>
          </a:p>
          <a:p>
            <a:pPr marL="0" indent="0">
              <a:buNone/>
            </a:pPr>
            <a:r>
              <a:rPr lang="en-US" sz="1500" b="1" dirty="0"/>
              <a:t>Parameters:</a:t>
            </a:r>
          </a:p>
          <a:p>
            <a:r>
              <a:rPr lang="en-US" sz="1500" dirty="0"/>
              <a:t>Declarative Pipeline supports parameters out-of-the-box, allowing the Pipeline to accept </a:t>
            </a:r>
            <a:r>
              <a:rPr lang="en-US" sz="1500" dirty="0" err="1"/>
              <a:t>userspecified</a:t>
            </a:r>
            <a:r>
              <a:rPr lang="en-US" sz="1500" dirty="0"/>
              <a:t> parameters at runtime via the parameters directive. </a:t>
            </a:r>
          </a:p>
          <a:p>
            <a:r>
              <a:rPr lang="en-US" sz="1500" dirty="0"/>
              <a:t>Configuring parameters with Scripted Pipeline is done with the properties step. </a:t>
            </a:r>
          </a:p>
          <a:p>
            <a:r>
              <a:rPr lang="en-US" sz="1500" dirty="0"/>
              <a:t>If you configured your pipeline to accept parameters using the Build with Parameters option, those parameters are accessible as members of the params variable.</a:t>
            </a:r>
          </a:p>
          <a:p>
            <a:r>
              <a:rPr lang="en-US" sz="1500" dirty="0"/>
              <a:t>Assuming that a String parameter named "Greeting" has been configuring in the </a:t>
            </a:r>
            <a:r>
              <a:rPr lang="en-US" sz="1500" dirty="0" err="1"/>
              <a:t>Jenkinsfile</a:t>
            </a:r>
            <a:r>
              <a:rPr lang="en-US" sz="1500" dirty="0"/>
              <a:t>, it can access that parameter via ${</a:t>
            </a:r>
            <a:r>
              <a:rPr lang="en-US" sz="1500" dirty="0" err="1"/>
              <a:t>params.Greeting</a:t>
            </a:r>
            <a:r>
              <a:rPr lang="en-US" sz="1500" dirty="0"/>
              <a:t>}:</a:t>
            </a:r>
          </a:p>
          <a:p>
            <a:pPr marL="0" indent="0">
              <a:buNone/>
            </a:pPr>
            <a:endParaRPr lang="en-US" sz="1500" dirty="0"/>
          </a:p>
          <a:p>
            <a:pPr marL="0" indent="0">
              <a:buNone/>
            </a:pPr>
            <a:r>
              <a:rPr lang="en-US" sz="1500" dirty="0"/>
              <a:t>// Declarative //</a:t>
            </a:r>
          </a:p>
          <a:p>
            <a:pPr marL="0" indent="0">
              <a:buNone/>
            </a:pPr>
            <a:r>
              <a:rPr lang="en-US" sz="1500" dirty="0"/>
              <a:t>pipeline {</a:t>
            </a:r>
          </a:p>
          <a:p>
            <a:pPr marL="0" indent="0">
              <a:buNone/>
            </a:pPr>
            <a:r>
              <a:rPr lang="en-US" sz="1500" dirty="0"/>
              <a:t>  agent any</a:t>
            </a:r>
          </a:p>
          <a:p>
            <a:pPr marL="0" indent="0">
              <a:buNone/>
            </a:pPr>
            <a:r>
              <a:rPr lang="en-US" sz="1500" dirty="0"/>
              <a:t>  parameters {</a:t>
            </a:r>
          </a:p>
          <a:p>
            <a:pPr marL="0" indent="0">
              <a:buNone/>
            </a:pPr>
            <a:r>
              <a:rPr lang="en-US" sz="1500" dirty="0"/>
              <a:t>  string(name: 'Greeting', </a:t>
            </a:r>
            <a:r>
              <a:rPr lang="en-US" sz="1500" dirty="0" err="1"/>
              <a:t>defaultValue</a:t>
            </a:r>
            <a:r>
              <a:rPr lang="en-US" sz="1500" dirty="0"/>
              <a:t>: 'Hello', description: 'How should I</a:t>
            </a:r>
          </a:p>
          <a:p>
            <a:pPr marL="0" indent="0">
              <a:buNone/>
            </a:pPr>
            <a:r>
              <a:rPr lang="en-US" sz="1500" dirty="0"/>
              <a:t>greet the world?')</a:t>
            </a:r>
          </a:p>
          <a:p>
            <a:pPr marL="0" indent="0">
              <a:buNone/>
            </a:pPr>
            <a:r>
              <a:rPr lang="en-US" sz="1500" dirty="0"/>
              <a:t>  }</a:t>
            </a:r>
          </a:p>
          <a:p>
            <a:pPr marL="0" indent="0">
              <a:buNone/>
            </a:pPr>
            <a:r>
              <a:rPr lang="en-US" sz="1500" dirty="0"/>
              <a:t>  stages {</a:t>
            </a:r>
          </a:p>
          <a:p>
            <a:pPr marL="0" indent="0">
              <a:buNone/>
            </a:pPr>
            <a:r>
              <a:rPr lang="en-US" sz="1500" dirty="0"/>
              <a:t>  stage('Example') {</a:t>
            </a:r>
          </a:p>
          <a:p>
            <a:pPr marL="0" indent="0">
              <a:buNone/>
            </a:pPr>
            <a:r>
              <a:rPr lang="en-US" sz="1500" dirty="0"/>
              <a:t>  steps {</a:t>
            </a:r>
          </a:p>
          <a:p>
            <a:pPr marL="0" indent="0">
              <a:buNone/>
            </a:pPr>
            <a:r>
              <a:rPr lang="en-US" sz="1500" dirty="0"/>
              <a:t>  echo "${</a:t>
            </a:r>
            <a:r>
              <a:rPr lang="en-US" sz="1500" dirty="0" err="1"/>
              <a:t>params.Greeting</a:t>
            </a:r>
            <a:r>
              <a:rPr lang="en-US" sz="1500" dirty="0"/>
              <a:t>} World!"</a:t>
            </a:r>
          </a:p>
          <a:p>
            <a:pPr marL="0" indent="0">
              <a:buNone/>
            </a:pPr>
            <a:r>
              <a:rPr lang="en-US" sz="1500" dirty="0"/>
              <a:t>  }</a:t>
            </a:r>
          </a:p>
          <a:p>
            <a:pPr marL="0" indent="0">
              <a:buNone/>
            </a:pPr>
            <a:r>
              <a:rPr lang="en-US" sz="1500" dirty="0"/>
              <a:t>  }</a:t>
            </a:r>
          </a:p>
          <a:p>
            <a:pPr marL="0" indent="0">
              <a:buNone/>
            </a:pPr>
            <a:r>
              <a:rPr lang="en-US" sz="1500" dirty="0"/>
              <a:t>  }</a:t>
            </a:r>
          </a:p>
          <a:p>
            <a:pPr marL="0" indent="0">
              <a:buNone/>
            </a:pPr>
            <a:r>
              <a:rPr lang="en-US" sz="1500" dirty="0"/>
              <a:t>}</a:t>
            </a:r>
          </a:p>
          <a:p>
            <a:pPr marL="0" indent="0">
              <a:buNone/>
            </a:pPr>
            <a:r>
              <a:rPr lang="en-US" sz="1500" dirty="0"/>
              <a:t>// Script //</a:t>
            </a:r>
          </a:p>
          <a:p>
            <a:pPr marL="0" indent="0">
              <a:buNone/>
            </a:pPr>
            <a:r>
              <a:rPr lang="en-US" sz="1500" dirty="0"/>
              <a:t>properties([parameters([string(</a:t>
            </a:r>
            <a:r>
              <a:rPr lang="en-US" sz="1500" dirty="0" err="1"/>
              <a:t>defaultValue</a:t>
            </a:r>
            <a:r>
              <a:rPr lang="en-US" sz="1500" dirty="0"/>
              <a:t>: 'Hello', description: 'How should I greet</a:t>
            </a:r>
          </a:p>
          <a:p>
            <a:pPr marL="0" indent="0">
              <a:buNone/>
            </a:pPr>
            <a:r>
              <a:rPr lang="en-US" sz="1500" dirty="0"/>
              <a:t>the world?', name: 'Greeting')])])</a:t>
            </a:r>
          </a:p>
          <a:p>
            <a:pPr marL="0" indent="0">
              <a:buNone/>
            </a:pPr>
            <a:r>
              <a:rPr lang="en-US" sz="1500" dirty="0"/>
              <a:t>node {</a:t>
            </a:r>
          </a:p>
          <a:p>
            <a:pPr marL="0" indent="0">
              <a:buNone/>
            </a:pPr>
            <a:r>
              <a:rPr lang="en-US" sz="1500" dirty="0"/>
              <a:t>  echo "${</a:t>
            </a:r>
            <a:r>
              <a:rPr lang="en-US" sz="1500" dirty="0" err="1"/>
              <a:t>params.Greeting</a:t>
            </a:r>
            <a:r>
              <a:rPr lang="en-US" sz="1500" dirty="0"/>
              <a:t>} World!"</a:t>
            </a:r>
          </a:p>
          <a:p>
            <a:pPr marL="0" indent="0">
              <a:buNone/>
            </a:pPr>
            <a:r>
              <a:rPr lang="en-US" sz="1500" dirty="0"/>
              <a:t>}</a:t>
            </a:r>
          </a:p>
          <a:p>
            <a:pPr marL="0" indent="0">
              <a:buNone/>
            </a:pPr>
            <a:endParaRPr lang="en-US" sz="1500" dirty="0"/>
          </a:p>
          <a:p>
            <a:pPr marL="0" indent="0">
              <a:buNone/>
            </a:pPr>
            <a:endParaRPr lang="en-US" sz="1500" dirty="0"/>
          </a:p>
          <a:p>
            <a:pPr marL="0" indent="0">
              <a:buNone/>
            </a:pPr>
            <a:endParaRPr lang="en-AU" dirty="0"/>
          </a:p>
        </p:txBody>
      </p:sp>
    </p:spTree>
    <p:extLst>
      <p:ext uri="{BB962C8B-B14F-4D97-AF65-F5344CB8AC3E}">
        <p14:creationId xmlns:p14="http://schemas.microsoft.com/office/powerpoint/2010/main" val="318991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F42FF-30C1-4A12-B370-E27E038E60C9}"/>
              </a:ext>
            </a:extLst>
          </p:cNvPr>
          <p:cNvSpPr>
            <a:spLocks noGrp="1"/>
          </p:cNvSpPr>
          <p:nvPr>
            <p:ph idx="1"/>
          </p:nvPr>
        </p:nvSpPr>
        <p:spPr>
          <a:xfrm>
            <a:off x="838200" y="386499"/>
            <a:ext cx="10515600" cy="5790464"/>
          </a:xfrm>
        </p:spPr>
        <p:txBody>
          <a:bodyPr>
            <a:normAutofit fontScale="92500" lnSpcReduction="10000"/>
          </a:bodyPr>
          <a:lstStyle/>
          <a:p>
            <a:pPr marL="0" indent="0">
              <a:buNone/>
            </a:pPr>
            <a:r>
              <a:rPr lang="en-US" sz="1100" b="1" dirty="0"/>
              <a:t>Handling Failures: </a:t>
            </a:r>
          </a:p>
          <a:p>
            <a:r>
              <a:rPr lang="en-US" sz="1100" dirty="0"/>
              <a:t>Declarative Pipeline supports robust failure handling by default via its post section which allows declaring a number of different "post conditions" such as: </a:t>
            </a:r>
            <a:r>
              <a:rPr lang="en-US" sz="1100" b="1" dirty="0"/>
              <a:t>always, unstable, success, failure, and changed</a:t>
            </a:r>
            <a:r>
              <a:rPr lang="en-US" sz="1100" dirty="0"/>
              <a:t>. </a:t>
            </a:r>
          </a:p>
          <a:p>
            <a:r>
              <a:rPr lang="en-US" sz="1100" dirty="0"/>
              <a:t>The Pipeline Syntax section provides more detail on how to use the various post conditions.</a:t>
            </a:r>
          </a:p>
          <a:p>
            <a:pPr marL="0" indent="0">
              <a:buNone/>
            </a:pPr>
            <a:r>
              <a:rPr lang="en-US" sz="1100" dirty="0"/>
              <a:t>// Script //</a:t>
            </a:r>
          </a:p>
          <a:p>
            <a:pPr marL="0" indent="0">
              <a:buNone/>
            </a:pPr>
            <a:r>
              <a:rPr lang="en-US" sz="1100" dirty="0"/>
              <a:t>node {</a:t>
            </a:r>
          </a:p>
          <a:p>
            <a:pPr marL="0" indent="0">
              <a:buNone/>
            </a:pPr>
            <a:r>
              <a:rPr lang="en-US" sz="1100" dirty="0"/>
              <a:t>  /* .. snip .. */</a:t>
            </a:r>
          </a:p>
          <a:p>
            <a:pPr marL="0" indent="0">
              <a:buNone/>
            </a:pPr>
            <a:r>
              <a:rPr lang="en-US" sz="1100" dirty="0"/>
              <a:t>  stage('Test') {</a:t>
            </a:r>
          </a:p>
          <a:p>
            <a:pPr marL="0" indent="0">
              <a:buNone/>
            </a:pPr>
            <a:r>
              <a:rPr lang="en-US" sz="1100" dirty="0"/>
              <a:t>  try {</a:t>
            </a:r>
          </a:p>
          <a:p>
            <a:pPr marL="0" indent="0">
              <a:buNone/>
            </a:pPr>
            <a:r>
              <a:rPr lang="en-US" sz="1100" dirty="0"/>
              <a:t>  </a:t>
            </a:r>
            <a:r>
              <a:rPr lang="en-US" sz="1100" dirty="0" err="1"/>
              <a:t>sh</a:t>
            </a:r>
            <a:r>
              <a:rPr lang="en-US" sz="1100" dirty="0"/>
              <a:t> 'make check'</a:t>
            </a:r>
          </a:p>
          <a:p>
            <a:pPr marL="0" indent="0">
              <a:buNone/>
            </a:pPr>
            <a:r>
              <a:rPr lang="en-US" sz="1100" dirty="0"/>
              <a:t>  }</a:t>
            </a:r>
          </a:p>
          <a:p>
            <a:pPr marL="0" indent="0">
              <a:buNone/>
            </a:pPr>
            <a:r>
              <a:rPr lang="en-US" sz="1100" dirty="0"/>
              <a:t>  finally {</a:t>
            </a:r>
          </a:p>
          <a:p>
            <a:pPr marL="0" indent="0">
              <a:buNone/>
            </a:pPr>
            <a:r>
              <a:rPr lang="en-US" sz="1100" dirty="0"/>
              <a:t>  </a:t>
            </a:r>
            <a:r>
              <a:rPr lang="en-US" sz="1100" dirty="0" err="1"/>
              <a:t>junit</a:t>
            </a:r>
            <a:r>
              <a:rPr lang="en-US" sz="1100" dirty="0"/>
              <a:t> '**/target/*.xml'</a:t>
            </a:r>
          </a:p>
          <a:p>
            <a:pPr marL="0" indent="0">
              <a:buNone/>
            </a:pPr>
            <a:r>
              <a:rPr lang="en-US" sz="1100" dirty="0"/>
              <a:t>  }</a:t>
            </a:r>
          </a:p>
          <a:p>
            <a:pPr marL="0" indent="0">
              <a:buNone/>
            </a:pPr>
            <a:r>
              <a:rPr lang="en-US" sz="1100" dirty="0"/>
              <a:t>  }</a:t>
            </a:r>
          </a:p>
          <a:p>
            <a:pPr marL="0" indent="0">
              <a:buNone/>
            </a:pPr>
            <a:r>
              <a:rPr lang="en-US" sz="1100" dirty="0"/>
              <a:t>  /* .. snip .. */</a:t>
            </a:r>
          </a:p>
          <a:p>
            <a:pPr marL="0" indent="0">
              <a:buNone/>
            </a:pPr>
            <a:r>
              <a:rPr lang="en-US" sz="1100" dirty="0"/>
              <a:t>}</a:t>
            </a:r>
          </a:p>
          <a:p>
            <a:pPr marL="0" indent="0">
              <a:buNone/>
            </a:pPr>
            <a:r>
              <a:rPr lang="en-US" sz="1100" dirty="0"/>
              <a:t>// Declarative //</a:t>
            </a:r>
          </a:p>
          <a:p>
            <a:pPr marL="0" indent="0">
              <a:buNone/>
            </a:pPr>
            <a:r>
              <a:rPr lang="en-US" sz="1100" dirty="0"/>
              <a:t>pipeline {</a:t>
            </a:r>
          </a:p>
          <a:p>
            <a:pPr marL="0" indent="0">
              <a:buNone/>
            </a:pPr>
            <a:r>
              <a:rPr lang="en-US" sz="1100" dirty="0"/>
              <a:t>  agent any</a:t>
            </a:r>
          </a:p>
          <a:p>
            <a:pPr marL="0" indent="0">
              <a:buNone/>
            </a:pPr>
            <a:r>
              <a:rPr lang="en-US" sz="1100" dirty="0"/>
              <a:t>  stages {</a:t>
            </a:r>
          </a:p>
          <a:p>
            <a:pPr marL="0" indent="0">
              <a:buNone/>
            </a:pPr>
            <a:r>
              <a:rPr lang="en-US" sz="1100" dirty="0"/>
              <a:t>  stage('Test') {</a:t>
            </a:r>
          </a:p>
          <a:p>
            <a:pPr marL="0" indent="0">
              <a:buNone/>
            </a:pPr>
            <a:r>
              <a:rPr lang="en-US" sz="1100" dirty="0"/>
              <a:t>  steps {</a:t>
            </a:r>
          </a:p>
          <a:p>
            <a:pPr marL="0" indent="0">
              <a:buNone/>
            </a:pPr>
            <a:endParaRPr lang="en-US" sz="1100" dirty="0"/>
          </a:p>
          <a:p>
            <a:pPr marL="0" indent="0">
              <a:buNone/>
            </a:pPr>
            <a:endParaRPr lang="en-AU" dirty="0"/>
          </a:p>
        </p:txBody>
      </p:sp>
    </p:spTree>
    <p:extLst>
      <p:ext uri="{BB962C8B-B14F-4D97-AF65-F5344CB8AC3E}">
        <p14:creationId xmlns:p14="http://schemas.microsoft.com/office/powerpoint/2010/main" val="120082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1FDC2-D5C4-47A7-9E09-5459B2B839F4}"/>
              </a:ext>
            </a:extLst>
          </p:cNvPr>
          <p:cNvSpPr>
            <a:spLocks noGrp="1"/>
          </p:cNvSpPr>
          <p:nvPr>
            <p:ph idx="1"/>
          </p:nvPr>
        </p:nvSpPr>
        <p:spPr>
          <a:xfrm>
            <a:off x="838200" y="433633"/>
            <a:ext cx="10515600" cy="5743330"/>
          </a:xfrm>
        </p:spPr>
        <p:txBody>
          <a:bodyPr>
            <a:normAutofit fontScale="92500" lnSpcReduction="10000"/>
          </a:bodyPr>
          <a:lstStyle/>
          <a:p>
            <a:pPr marL="0" indent="0">
              <a:buNone/>
            </a:pPr>
            <a:r>
              <a:rPr lang="en-US" sz="1100" dirty="0"/>
              <a:t> </a:t>
            </a:r>
            <a:r>
              <a:rPr lang="en-US" sz="1100" dirty="0" err="1"/>
              <a:t>sh</a:t>
            </a:r>
            <a:r>
              <a:rPr lang="en-US" sz="1100" dirty="0"/>
              <a:t> 'make check'</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post {</a:t>
            </a:r>
          </a:p>
          <a:p>
            <a:pPr marL="0" indent="0">
              <a:buNone/>
            </a:pPr>
            <a:r>
              <a:rPr lang="en-US" sz="1100" dirty="0"/>
              <a:t>  always {</a:t>
            </a:r>
          </a:p>
          <a:p>
            <a:pPr marL="0" indent="0">
              <a:buNone/>
            </a:pPr>
            <a:r>
              <a:rPr lang="en-US" sz="1100" dirty="0"/>
              <a:t>  </a:t>
            </a:r>
            <a:r>
              <a:rPr lang="en-US" sz="1100" dirty="0" err="1"/>
              <a:t>junit</a:t>
            </a:r>
            <a:r>
              <a:rPr lang="en-US" sz="1100" dirty="0"/>
              <a:t> '**/target/*.xml'</a:t>
            </a:r>
          </a:p>
          <a:p>
            <a:pPr marL="0" indent="0">
              <a:buNone/>
            </a:pPr>
            <a:r>
              <a:rPr lang="en-US" sz="1100" dirty="0"/>
              <a:t>  }</a:t>
            </a:r>
          </a:p>
          <a:p>
            <a:pPr marL="0" indent="0">
              <a:buNone/>
            </a:pPr>
            <a:r>
              <a:rPr lang="en-US" sz="1100" dirty="0"/>
              <a:t>  failure {</a:t>
            </a:r>
          </a:p>
          <a:p>
            <a:pPr marL="0" indent="0">
              <a:buNone/>
            </a:pPr>
            <a:r>
              <a:rPr lang="en-US" sz="1100" dirty="0"/>
              <a:t>  mail to: team@example.com, subject: 'The Pipeline failed :('</a:t>
            </a:r>
          </a:p>
          <a:p>
            <a:pPr marL="0" indent="0">
              <a:buNone/>
            </a:pPr>
            <a:r>
              <a:rPr lang="en-US" sz="1100" dirty="0"/>
              <a:t>  }</a:t>
            </a:r>
          </a:p>
          <a:p>
            <a:pPr marL="0" indent="0">
              <a:buNone/>
            </a:pPr>
            <a:r>
              <a:rPr lang="en-US" sz="1100" dirty="0"/>
              <a:t>  }</a:t>
            </a:r>
          </a:p>
          <a:p>
            <a:pPr marL="0" indent="0">
              <a:buNone/>
            </a:pPr>
            <a:r>
              <a:rPr lang="en-US" sz="1100" dirty="0"/>
              <a:t>}</a:t>
            </a:r>
          </a:p>
          <a:p>
            <a:pPr marL="0" indent="0">
              <a:buNone/>
            </a:pPr>
            <a:r>
              <a:rPr lang="en-US" sz="1100" b="1" kern="1200" dirty="0">
                <a:solidFill>
                  <a:srgbClr val="000000"/>
                </a:solidFill>
                <a:effectLst/>
                <a:latin typeface="Calibri" panose="020F0502020204030204" pitchFamily="34" charset="0"/>
                <a:ea typeface="+mj-ea"/>
                <a:cs typeface="+mj-cs"/>
              </a:rPr>
              <a:t>Using multiple agents:</a:t>
            </a:r>
          </a:p>
          <a:p>
            <a:pPr marL="0" indent="0">
              <a:buSzPts val="2000"/>
              <a:buNone/>
            </a:pPr>
            <a:r>
              <a:rPr lang="en-US" sz="1100" kern="1200" dirty="0">
                <a:solidFill>
                  <a:srgbClr val="000000"/>
                </a:solidFill>
                <a:effectLst/>
                <a:latin typeface="Calibri body"/>
              </a:rPr>
              <a:t>In all the previous examples, only a single agent has been used. This means Jenkins will allocate an executor wherever one is available, regardless of how it is labeled or configured.</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Not only can this behavior be overridden, but Pipeline allows utilizing multiple agents in the Jenkins environment from within the same </a:t>
            </a:r>
            <a:r>
              <a:rPr lang="en-US" sz="1100" kern="1200" dirty="0" err="1">
                <a:solidFill>
                  <a:srgbClr val="000000"/>
                </a:solidFill>
                <a:effectLst/>
                <a:latin typeface="Calibri body"/>
              </a:rPr>
              <a:t>Jenkinsfile</a:t>
            </a:r>
            <a:r>
              <a:rPr lang="en-US" sz="1100" kern="1200" dirty="0">
                <a:solidFill>
                  <a:srgbClr val="000000"/>
                </a:solidFill>
                <a:effectLst/>
                <a:latin typeface="Calibri body"/>
              </a:rPr>
              <a:t>, which can helpful for more advanced use-cases such as executing builds/tests across multiple platforms. </a:t>
            </a:r>
            <a:endParaRPr lang="en-AU" sz="1100" dirty="0">
              <a:effectLst/>
              <a:latin typeface="Calibri body"/>
            </a:endParaRPr>
          </a:p>
          <a:p>
            <a:pPr marL="0" indent="0" algn="l" rtl="0" eaLnBrk="1" latinLnBrk="0" hangingPunct="1">
              <a:lnSpc>
                <a:spcPct val="90000"/>
              </a:lnSpc>
              <a:spcBef>
                <a:spcPts val="1000"/>
              </a:spcBef>
              <a:spcAft>
                <a:spcPts val="0"/>
              </a:spcAft>
              <a:buNone/>
            </a:pPr>
            <a:r>
              <a:rPr lang="en-US" sz="1100" kern="1200" dirty="0">
                <a:solidFill>
                  <a:srgbClr val="000000"/>
                </a:solidFill>
                <a:effectLst/>
                <a:latin typeface="Calibri body"/>
              </a:rPr>
              <a:t>In the example below, the "Build" stage will be performed on one agent and the built results will be reused on two subsequent agents, labelled "</a:t>
            </a:r>
            <a:r>
              <a:rPr lang="en-US" sz="1100" kern="1200" dirty="0" err="1">
                <a:solidFill>
                  <a:srgbClr val="000000"/>
                </a:solidFill>
                <a:effectLst/>
                <a:latin typeface="Calibri body"/>
              </a:rPr>
              <a:t>linux</a:t>
            </a:r>
            <a:r>
              <a:rPr lang="en-US" sz="1100" kern="1200" dirty="0">
                <a:solidFill>
                  <a:srgbClr val="000000"/>
                </a:solidFill>
                <a:effectLst/>
                <a:latin typeface="Calibri body"/>
              </a:rPr>
              <a:t>" and "windows" respectively, during the "Test" stage.</a:t>
            </a:r>
            <a:endParaRPr lang="en-AU" sz="1100" dirty="0">
              <a:effectLst/>
              <a:latin typeface="Calibri body"/>
            </a:endParaRPr>
          </a:p>
          <a:p>
            <a:pPr marL="0" indent="0">
              <a:buNone/>
            </a:pPr>
            <a:r>
              <a:rPr lang="en-US" sz="1100" dirty="0"/>
              <a:t>// Script //</a:t>
            </a:r>
          </a:p>
          <a:p>
            <a:pPr marL="0" indent="0">
              <a:buNone/>
            </a:pPr>
            <a:r>
              <a:rPr lang="en-US" sz="1100" dirty="0"/>
              <a:t>stage('Build') {</a:t>
            </a:r>
          </a:p>
          <a:p>
            <a:pPr marL="0" indent="0">
              <a:buNone/>
            </a:pPr>
            <a:r>
              <a:rPr lang="en-US" sz="1100" dirty="0"/>
              <a:t>  node {</a:t>
            </a:r>
          </a:p>
          <a:p>
            <a:pPr marL="0" indent="0">
              <a:buNone/>
            </a:pPr>
            <a:r>
              <a:rPr lang="en-US" sz="1100" dirty="0"/>
              <a:t>  checkout </a:t>
            </a:r>
            <a:r>
              <a:rPr lang="en-US" sz="1100" dirty="0" err="1"/>
              <a:t>scm</a:t>
            </a:r>
            <a:endParaRPr lang="en-US" sz="1100" dirty="0"/>
          </a:p>
          <a:p>
            <a:pPr marL="0" indent="0">
              <a:buNone/>
            </a:pPr>
            <a:r>
              <a:rPr lang="en-US" sz="1100" dirty="0"/>
              <a:t>  </a:t>
            </a:r>
            <a:r>
              <a:rPr lang="en-US" sz="1100" dirty="0" err="1"/>
              <a:t>sh</a:t>
            </a:r>
            <a:r>
              <a:rPr lang="en-US" sz="1100" dirty="0"/>
              <a:t> 'make'</a:t>
            </a:r>
          </a:p>
          <a:p>
            <a:pPr marL="0" indent="0">
              <a:buNone/>
            </a:pPr>
            <a:endParaRPr lang="en-AU" sz="1100" dirty="0"/>
          </a:p>
        </p:txBody>
      </p:sp>
    </p:spTree>
    <p:extLst>
      <p:ext uri="{BB962C8B-B14F-4D97-AF65-F5344CB8AC3E}">
        <p14:creationId xmlns:p14="http://schemas.microsoft.com/office/powerpoint/2010/main" val="114882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811F6-40F8-4FCE-BC68-E3F873B37ACE}"/>
              </a:ext>
            </a:extLst>
          </p:cNvPr>
          <p:cNvSpPr>
            <a:spLocks noGrp="1"/>
          </p:cNvSpPr>
          <p:nvPr>
            <p:ph idx="1"/>
          </p:nvPr>
        </p:nvSpPr>
        <p:spPr>
          <a:xfrm>
            <a:off x="838200" y="471340"/>
            <a:ext cx="10515600" cy="5705623"/>
          </a:xfrm>
        </p:spPr>
        <p:txBody>
          <a:bodyPr>
            <a:normAutofit fontScale="47500" lnSpcReduction="20000"/>
          </a:bodyPr>
          <a:lstStyle/>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stash includes: '**/target/*.jar', name: 'app' ①</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stage('Test')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node('</a:t>
            </a:r>
            <a:r>
              <a:rPr lang="en-US" sz="1800" kern="1200" dirty="0" err="1">
                <a:solidFill>
                  <a:srgbClr val="000000"/>
                </a:solidFill>
                <a:effectLst/>
                <a:latin typeface="Calibri" panose="020F0502020204030204" pitchFamily="34" charset="0"/>
                <a:ea typeface="+mn-ea"/>
                <a:cs typeface="+mn-cs"/>
              </a:rPr>
              <a:t>linux</a:t>
            </a:r>
            <a:r>
              <a:rPr lang="en-US" sz="1800" kern="1200" dirty="0">
                <a:solidFill>
                  <a:srgbClr val="000000"/>
                </a:solidFill>
                <a:effectLst/>
                <a:latin typeface="Calibri" panose="020F0502020204030204" pitchFamily="34" charset="0"/>
                <a:ea typeface="+mn-ea"/>
                <a:cs typeface="+mn-cs"/>
              </a:rPr>
              <a:t>') { ②</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checkout </a:t>
            </a:r>
            <a:r>
              <a:rPr lang="en-US" sz="1800" kern="1200" dirty="0" err="1">
                <a:solidFill>
                  <a:srgbClr val="000000"/>
                </a:solidFill>
                <a:effectLst/>
                <a:latin typeface="Calibri" panose="020F0502020204030204" pitchFamily="34" charset="0"/>
                <a:ea typeface="+mn-ea"/>
                <a:cs typeface="+mn-cs"/>
              </a:rPr>
              <a:t>scm</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try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unstash</a:t>
            </a:r>
            <a:r>
              <a:rPr lang="en-US" sz="1800" kern="1200" dirty="0">
                <a:solidFill>
                  <a:srgbClr val="000000"/>
                </a:solidFill>
                <a:effectLst/>
                <a:latin typeface="Calibri" panose="020F0502020204030204" pitchFamily="34" charset="0"/>
                <a:ea typeface="+mn-ea"/>
                <a:cs typeface="+mn-cs"/>
              </a:rPr>
              <a:t> 'app' ③</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sh</a:t>
            </a:r>
            <a:r>
              <a:rPr lang="en-US" sz="1800" kern="1200" dirty="0">
                <a:solidFill>
                  <a:srgbClr val="000000"/>
                </a:solidFill>
                <a:effectLst/>
                <a:latin typeface="Calibri" panose="020F0502020204030204" pitchFamily="34" charset="0"/>
                <a:ea typeface="+mn-ea"/>
                <a:cs typeface="+mn-cs"/>
              </a:rPr>
              <a:t> 'make check'</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finally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junit</a:t>
            </a:r>
            <a:r>
              <a:rPr lang="en-US" sz="1800" kern="1200" dirty="0">
                <a:solidFill>
                  <a:srgbClr val="000000"/>
                </a:solidFill>
                <a:effectLst/>
                <a:latin typeface="Calibri" panose="020F0502020204030204" pitchFamily="34" charset="0"/>
                <a:ea typeface="+mn-ea"/>
                <a:cs typeface="+mn-cs"/>
              </a:rPr>
              <a:t> '**/target/*.xml'</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node('windows')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checkout </a:t>
            </a:r>
            <a:r>
              <a:rPr lang="en-US" sz="1800" kern="1200" dirty="0" err="1">
                <a:solidFill>
                  <a:srgbClr val="000000"/>
                </a:solidFill>
                <a:effectLst/>
                <a:latin typeface="Calibri" panose="020F0502020204030204" pitchFamily="34" charset="0"/>
                <a:ea typeface="+mn-ea"/>
                <a:cs typeface="+mn-cs"/>
              </a:rPr>
              <a:t>scm</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try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unstash</a:t>
            </a:r>
            <a:r>
              <a:rPr lang="en-US" sz="1800" kern="1200" dirty="0">
                <a:solidFill>
                  <a:srgbClr val="000000"/>
                </a:solidFill>
                <a:effectLst/>
                <a:latin typeface="Calibri" panose="020F0502020204030204" pitchFamily="34" charset="0"/>
                <a:ea typeface="+mn-ea"/>
                <a:cs typeface="+mn-cs"/>
              </a:rPr>
              <a:t> 'app'</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bat 'make check' ④</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finally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r>
              <a:rPr lang="en-US" sz="1800" kern="1200" dirty="0" err="1">
                <a:solidFill>
                  <a:srgbClr val="000000"/>
                </a:solidFill>
                <a:effectLst/>
                <a:latin typeface="Calibri" panose="020F0502020204030204" pitchFamily="34" charset="0"/>
                <a:ea typeface="+mn-ea"/>
                <a:cs typeface="+mn-cs"/>
              </a:rPr>
              <a:t>junit</a:t>
            </a:r>
            <a:r>
              <a:rPr lang="en-US" sz="1800" kern="1200" dirty="0">
                <a:solidFill>
                  <a:srgbClr val="000000"/>
                </a:solidFill>
                <a:effectLst/>
                <a:latin typeface="Calibri" panose="020F0502020204030204" pitchFamily="34" charset="0"/>
                <a:ea typeface="+mn-ea"/>
                <a:cs typeface="+mn-cs"/>
              </a:rPr>
              <a:t> '**/target/*.xml'</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  }</a:t>
            </a:r>
            <a:endParaRPr lang="en-AU" dirty="0">
              <a:effectLst/>
            </a:endParaRPr>
          </a:p>
          <a:p>
            <a:pPr marL="0" indent="0" algn="l" rtl="0" eaLnBrk="1" latinLnBrk="0" hangingPunct="1">
              <a:lnSpc>
                <a:spcPct val="90000"/>
              </a:lnSpc>
              <a:spcBef>
                <a:spcPts val="1000"/>
              </a:spcBef>
              <a:spcAft>
                <a:spcPts val="0"/>
              </a:spcAft>
              <a:buNone/>
            </a:pPr>
            <a:r>
              <a:rPr lang="en-US" sz="1800" kern="1200" dirty="0">
                <a:solidFill>
                  <a:srgbClr val="000000"/>
                </a:solidFill>
                <a:effectLst/>
                <a:latin typeface="Calibri" panose="020F0502020204030204" pitchFamily="34" charset="0"/>
                <a:ea typeface="+mn-ea"/>
                <a:cs typeface="+mn-cs"/>
              </a:rPr>
              <a:t>}</a:t>
            </a:r>
            <a:endParaRPr lang="en-AU" dirty="0">
              <a:effectLst/>
            </a:endParaRPr>
          </a:p>
          <a:p>
            <a:pPr marL="0" indent="0">
              <a:buNone/>
            </a:pPr>
            <a:endParaRPr lang="en-AU" dirty="0"/>
          </a:p>
        </p:txBody>
      </p:sp>
    </p:spTree>
    <p:extLst>
      <p:ext uri="{BB962C8B-B14F-4D97-AF65-F5344CB8AC3E}">
        <p14:creationId xmlns:p14="http://schemas.microsoft.com/office/powerpoint/2010/main" val="2248199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3296</Words>
  <Application>Microsoft Office PowerPoint</Application>
  <PresentationFormat>Widescreen</PresentationFormat>
  <Paragraphs>404</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body</vt:lpstr>
      <vt:lpstr>Calibri Light</vt:lpstr>
      <vt:lpstr>mplus1mn-regular</vt:lpstr>
      <vt:lpstr>Palatino Linotype</vt:lpstr>
      <vt:lpstr>system-ui</vt:lpstr>
      <vt:lpstr>Times New Roman</vt:lpstr>
      <vt:lpstr>Wingdings</vt:lpstr>
      <vt:lpstr>Office Theme</vt:lpstr>
      <vt:lpstr>JENKINS</vt:lpstr>
      <vt:lpstr>Advanced Syntax for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Multibranch Pipeline </vt:lpstr>
      <vt:lpstr>PowerPoint Presentation</vt:lpstr>
      <vt:lpstr>PowerPoint Presentation</vt:lpstr>
      <vt:lpstr>PowerPoint Presentation</vt:lpstr>
      <vt:lpstr>Using Docker with Pipeline</vt:lpstr>
      <vt:lpstr>PowerPoint Presentation</vt:lpstr>
      <vt:lpstr>PowerPoint Presentation</vt:lpstr>
      <vt:lpstr>Advanced Usage With Scripted Pipeline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Rajalingari, Lahari</dc:creator>
  <cp:lastModifiedBy>Rajalingari, Lahari</cp:lastModifiedBy>
  <cp:revision>16</cp:revision>
  <dcterms:created xsi:type="dcterms:W3CDTF">2022-09-28T05:45:48Z</dcterms:created>
  <dcterms:modified xsi:type="dcterms:W3CDTF">2022-09-28T08:36:46Z</dcterms:modified>
</cp:coreProperties>
</file>