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9"/>
  </p:notesMasterIdLst>
  <p:sldIdLst>
    <p:sldId id="278" r:id="rId5"/>
    <p:sldId id="279" r:id="rId6"/>
    <p:sldId id="280" r:id="rId7"/>
    <p:sldId id="281" r:id="rId8"/>
    <p:sldId id="282" r:id="rId9"/>
    <p:sldId id="283" r:id="rId10"/>
    <p:sldId id="284" r:id="rId11"/>
    <p:sldId id="285" r:id="rId12"/>
    <p:sldId id="286" r:id="rId13"/>
    <p:sldId id="287" r:id="rId14"/>
    <p:sldId id="288" r:id="rId15"/>
    <p:sldId id="298" r:id="rId16"/>
    <p:sldId id="299" r:id="rId17"/>
    <p:sldId id="300" r:id="rId18"/>
    <p:sldId id="301" r:id="rId19"/>
    <p:sldId id="289" r:id="rId20"/>
    <p:sldId id="290" r:id="rId21"/>
    <p:sldId id="292" r:id="rId22"/>
    <p:sldId id="291" r:id="rId23"/>
    <p:sldId id="293" r:id="rId24"/>
    <p:sldId id="294" r:id="rId25"/>
    <p:sldId id="295" r:id="rId26"/>
    <p:sldId id="296" r:id="rId27"/>
    <p:sldId id="29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9/22/2022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9/22/2022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AU" sz="4000" b="1" dirty="0">
                <a:solidFill>
                  <a:schemeClr val="tx1"/>
                </a:solidFill>
                <a:latin typeface="Arial" panose="020B0604020202020204" pitchFamily="34" charset="0"/>
                <a:cs typeface="Arial" panose="020B0604020202020204" pitchFamily="34" charset="0"/>
              </a:rPr>
              <a:t>L</a:t>
            </a:r>
            <a:r>
              <a:rPr lang="en-US" sz="4000" b="1" dirty="0">
                <a:solidFill>
                  <a:schemeClr val="tx1"/>
                </a:solidFill>
                <a:latin typeface="Arial" panose="020B0604020202020204" pitchFamily="34" charset="0"/>
                <a:cs typeface="Arial" panose="020B0604020202020204" pitchFamily="34" charset="0"/>
              </a:rPr>
              <a:t>INUX</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C2C23-0A40-429E-9D25-08929E7A833C}"/>
              </a:ext>
            </a:extLst>
          </p:cNvPr>
          <p:cNvSpPr>
            <a:spLocks noGrp="1"/>
          </p:cNvSpPr>
          <p:nvPr>
            <p:ph type="title"/>
          </p:nvPr>
        </p:nvSpPr>
        <p:spPr/>
        <p:txBody>
          <a:bodyPr>
            <a:normAutofit fontScale="90000"/>
          </a:bodyPr>
          <a:lstStyle/>
          <a:p>
            <a:r>
              <a:rPr lang="en-US" dirty="0">
                <a:solidFill>
                  <a:schemeClr val="tx1"/>
                </a:solidFill>
                <a:latin typeface="Arial" panose="020B0604020202020204" pitchFamily="34" charset="0"/>
                <a:cs typeface="Arial" panose="020B0604020202020204" pitchFamily="34" charset="0"/>
              </a:rPr>
              <a:t>USING COMMAND LINE ARGUMENTS</a:t>
            </a:r>
          </a:p>
        </p:txBody>
      </p:sp>
      <p:sp>
        <p:nvSpPr>
          <p:cNvPr id="3" name="Content Placeholder 2">
            <a:extLst>
              <a:ext uri="{FF2B5EF4-FFF2-40B4-BE49-F238E27FC236}">
                <a16:creationId xmlns:a16="http://schemas.microsoft.com/office/drawing/2014/main" id="{C1E1BB3D-D950-4FF0-9389-C810BC5F917E}"/>
              </a:ext>
            </a:extLst>
          </p:cNvPr>
          <p:cNvSpPr>
            <a:spLocks noGrp="1"/>
          </p:cNvSpPr>
          <p:nvPr>
            <p:ph idx="1"/>
          </p:nvPr>
        </p:nvSpPr>
        <p:spPr/>
        <p:txBody>
          <a:bodyPr/>
          <a:lstStyle/>
          <a:p>
            <a:pPr marL="36900" indent="0">
              <a:buNone/>
            </a:pPr>
            <a:r>
              <a:rPr lang="en-US" sz="1600" b="0" i="0" dirty="0">
                <a:solidFill>
                  <a:schemeClr val="tx1"/>
                </a:solidFill>
                <a:effectLst/>
                <a:latin typeface="Arial" panose="020B0604020202020204" pitchFamily="34" charset="0"/>
                <a:cs typeface="Arial" panose="020B0604020202020204" pitchFamily="34" charset="0"/>
              </a:rPr>
              <a:t>Command line arguments (also known as positional parameters) are the arguments specified at the command prompt with a command or script to be executed. The locations at the command prompt of the arguments as well as the location of the command, or the script itself, are stored in corresponding variables. These variables are special shell variables.</a:t>
            </a:r>
          </a:p>
          <a:p>
            <a:pPr marL="36900" indent="0">
              <a:buNone/>
            </a:pPr>
            <a:endParaRPr lang="en-US" sz="1600" b="0" i="0" dirty="0">
              <a:solidFill>
                <a:schemeClr val="tx1"/>
              </a:solidFill>
              <a:effectLst/>
              <a:latin typeface="Arial" panose="020B0604020202020204" pitchFamily="34" charset="0"/>
              <a:cs typeface="Arial" panose="020B0604020202020204" pitchFamily="34" charset="0"/>
            </a:endParaRPr>
          </a:p>
          <a:p>
            <a:pPr marL="36900" indent="0">
              <a:buNone/>
            </a:pPr>
            <a:endParaRPr lang="en-US" dirty="0"/>
          </a:p>
        </p:txBody>
      </p:sp>
      <p:pic>
        <p:nvPicPr>
          <p:cNvPr id="4" name="Picture 3" descr="Text&#10;&#10;Description automatically generated">
            <a:extLst>
              <a:ext uri="{FF2B5EF4-FFF2-40B4-BE49-F238E27FC236}">
                <a16:creationId xmlns:a16="http://schemas.microsoft.com/office/drawing/2014/main" id="{18E31841-ED4F-4851-80EC-C43773803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3316963"/>
            <a:ext cx="5381625" cy="2867025"/>
          </a:xfrm>
          <a:prstGeom prst="rect">
            <a:avLst/>
          </a:prstGeom>
        </p:spPr>
      </p:pic>
    </p:spTree>
    <p:extLst>
      <p:ext uri="{BB962C8B-B14F-4D97-AF65-F5344CB8AC3E}">
        <p14:creationId xmlns:p14="http://schemas.microsoft.com/office/powerpoint/2010/main" val="2539573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2A3E21-8438-4383-BAED-18CDE7B322E6}"/>
              </a:ext>
            </a:extLst>
          </p:cNvPr>
          <p:cNvSpPr>
            <a:spLocks noGrp="1"/>
          </p:cNvSpPr>
          <p:nvPr>
            <p:ph idx="1"/>
          </p:nvPr>
        </p:nvSpPr>
        <p:spPr>
          <a:xfrm>
            <a:off x="914400" y="612775"/>
            <a:ext cx="10353675" cy="5178425"/>
          </a:xfrm>
        </p:spPr>
        <p:txBody>
          <a:bodyPr>
            <a:normAutofit fontScale="55000" lnSpcReduction="20000"/>
          </a:bodyPr>
          <a:lstStyle/>
          <a:p>
            <a:pPr marL="0" indent="0" algn="l" rtl="0" eaLnBrk="1" latinLnBrk="0" hangingPunct="1">
              <a:lnSpc>
                <a:spcPct val="90000"/>
              </a:lnSpc>
              <a:spcBef>
                <a:spcPts val="1000"/>
              </a:spcBef>
              <a:spcAft>
                <a:spcPts val="0"/>
              </a:spcAft>
              <a:buNone/>
            </a:pPr>
            <a:r>
              <a:rPr lang="en-US" b="1" kern="1200" dirty="0">
                <a:solidFill>
                  <a:schemeClr val="tx1"/>
                </a:solidFill>
                <a:effectLst/>
                <a:latin typeface="Arial" panose="020B0604020202020204" pitchFamily="34" charset="0"/>
                <a:cs typeface="Arial" panose="020B0604020202020204" pitchFamily="34" charset="0"/>
              </a:rPr>
              <a:t>Example:</a:t>
            </a:r>
            <a:endParaRPr lang="en-US"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90000"/>
              </a:lnSpc>
              <a:spcBef>
                <a:spcPts val="1000"/>
              </a:spcBef>
              <a:spcAft>
                <a:spcPts val="0"/>
              </a:spcAft>
              <a:buNone/>
            </a:pPr>
            <a:r>
              <a:rPr lang="en-US" kern="1200" dirty="0">
                <a:solidFill>
                  <a:schemeClr val="tx1"/>
                </a:solidFill>
                <a:effectLst/>
                <a:latin typeface="Arial" panose="020B0604020202020204" pitchFamily="34" charset="0"/>
                <a:cs typeface="Arial" panose="020B0604020202020204" pitchFamily="34" charset="0"/>
              </a:rPr>
              <a:t>#!/bin/sh</a:t>
            </a:r>
            <a:endParaRPr lang="en-US"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90000"/>
              </a:lnSpc>
              <a:spcBef>
                <a:spcPts val="1000"/>
              </a:spcBef>
              <a:spcAft>
                <a:spcPts val="0"/>
              </a:spcAft>
              <a:buNone/>
            </a:pPr>
            <a:r>
              <a:rPr lang="en-US" kern="1200" dirty="0">
                <a:solidFill>
                  <a:schemeClr val="tx1"/>
                </a:solidFill>
                <a:effectLst/>
                <a:latin typeface="Arial" panose="020B0604020202020204" pitchFamily="34" charset="0"/>
                <a:cs typeface="Arial" panose="020B0604020202020204" pitchFamily="34" charset="0"/>
              </a:rPr>
              <a:t>#Sample Shell Script – PositionalParameters.sh </a:t>
            </a:r>
            <a:endParaRPr lang="en-US"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90000"/>
              </a:lnSpc>
              <a:spcBef>
                <a:spcPts val="1000"/>
              </a:spcBef>
              <a:spcAft>
                <a:spcPts val="0"/>
              </a:spcAft>
              <a:buNone/>
            </a:pPr>
            <a:r>
              <a:rPr lang="en-US" kern="1200" dirty="0">
                <a:solidFill>
                  <a:schemeClr val="tx1"/>
                </a:solidFill>
                <a:effectLst/>
                <a:latin typeface="Arial" panose="020B0604020202020204" pitchFamily="34" charset="0"/>
                <a:cs typeface="Arial" panose="020B0604020202020204" pitchFamily="34" charset="0"/>
              </a:rPr>
              <a:t>echo "Script Name: $0"</a:t>
            </a:r>
            <a:endParaRPr lang="en-US"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90000"/>
              </a:lnSpc>
              <a:spcBef>
                <a:spcPts val="1000"/>
              </a:spcBef>
              <a:spcAft>
                <a:spcPts val="0"/>
              </a:spcAft>
              <a:buNone/>
            </a:pPr>
            <a:r>
              <a:rPr lang="en-US" kern="1200" dirty="0">
                <a:solidFill>
                  <a:schemeClr val="tx1"/>
                </a:solidFill>
                <a:effectLst/>
                <a:latin typeface="Arial" panose="020B0604020202020204" pitchFamily="34" charset="0"/>
                <a:cs typeface="Arial" panose="020B0604020202020204" pitchFamily="34" charset="0"/>
              </a:rPr>
              <a:t>echo "First Parameter of the script is $1"</a:t>
            </a:r>
            <a:endParaRPr lang="en-US"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90000"/>
              </a:lnSpc>
              <a:spcBef>
                <a:spcPts val="1000"/>
              </a:spcBef>
              <a:spcAft>
                <a:spcPts val="0"/>
              </a:spcAft>
              <a:buNone/>
            </a:pPr>
            <a:r>
              <a:rPr lang="en-US" kern="1200" dirty="0">
                <a:solidFill>
                  <a:schemeClr val="tx1"/>
                </a:solidFill>
                <a:effectLst/>
                <a:latin typeface="Arial" panose="020B0604020202020204" pitchFamily="34" charset="0"/>
                <a:cs typeface="Arial" panose="020B0604020202020204" pitchFamily="34" charset="0"/>
              </a:rPr>
              <a:t>echo "The second Parameter is $2"</a:t>
            </a:r>
            <a:endParaRPr lang="en-US"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90000"/>
              </a:lnSpc>
              <a:spcBef>
                <a:spcPts val="1000"/>
              </a:spcBef>
              <a:spcAft>
                <a:spcPts val="0"/>
              </a:spcAft>
              <a:buNone/>
            </a:pPr>
            <a:r>
              <a:rPr lang="en-US" kern="1200" dirty="0">
                <a:solidFill>
                  <a:schemeClr val="tx1"/>
                </a:solidFill>
                <a:effectLst/>
                <a:latin typeface="Arial" panose="020B0604020202020204" pitchFamily="34" charset="0"/>
                <a:cs typeface="Arial" panose="020B0604020202020204" pitchFamily="34" charset="0"/>
              </a:rPr>
              <a:t>echo "The complete list of arguments is $@"</a:t>
            </a:r>
            <a:endParaRPr lang="en-US"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90000"/>
              </a:lnSpc>
              <a:spcBef>
                <a:spcPts val="1000"/>
              </a:spcBef>
              <a:spcAft>
                <a:spcPts val="0"/>
              </a:spcAft>
              <a:buNone/>
            </a:pPr>
            <a:r>
              <a:rPr lang="en-US" kern="1200" dirty="0">
                <a:solidFill>
                  <a:schemeClr val="tx1"/>
                </a:solidFill>
                <a:effectLst/>
                <a:latin typeface="Arial" panose="020B0604020202020204" pitchFamily="34" charset="0"/>
                <a:cs typeface="Arial" panose="020B0604020202020204" pitchFamily="34" charset="0"/>
              </a:rPr>
              <a:t>echo "Total Number of Parameters: $#"</a:t>
            </a:r>
            <a:endParaRPr lang="en-US"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90000"/>
              </a:lnSpc>
              <a:spcBef>
                <a:spcPts val="1000"/>
              </a:spcBef>
              <a:spcAft>
                <a:spcPts val="0"/>
              </a:spcAft>
              <a:buNone/>
            </a:pPr>
            <a:r>
              <a:rPr lang="en-US" kern="1200" dirty="0">
                <a:solidFill>
                  <a:schemeClr val="tx1"/>
                </a:solidFill>
                <a:effectLst/>
                <a:latin typeface="Arial" panose="020B0604020202020204" pitchFamily="34" charset="0"/>
                <a:cs typeface="Arial" panose="020B0604020202020204" pitchFamily="34" charset="0"/>
              </a:rPr>
              <a:t>echo "The process ID is $$"</a:t>
            </a:r>
            <a:endParaRPr lang="en-US"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90000"/>
              </a:lnSpc>
              <a:spcBef>
                <a:spcPts val="1000"/>
              </a:spcBef>
              <a:spcAft>
                <a:spcPts val="0"/>
              </a:spcAft>
              <a:buNone/>
            </a:pPr>
            <a:r>
              <a:rPr lang="en-US" kern="1200" dirty="0">
                <a:solidFill>
                  <a:schemeClr val="tx1"/>
                </a:solidFill>
                <a:effectLst/>
                <a:latin typeface="Arial" panose="020B0604020202020204" pitchFamily="34" charset="0"/>
                <a:cs typeface="Arial" panose="020B0604020202020204" pitchFamily="34" charset="0"/>
              </a:rPr>
              <a:t>echo "Exit code for the script: $?“</a:t>
            </a:r>
            <a:endParaRPr lang="en-US"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90000"/>
              </a:lnSpc>
              <a:spcBef>
                <a:spcPts val="1000"/>
              </a:spcBef>
              <a:spcAft>
                <a:spcPts val="0"/>
              </a:spcAft>
              <a:buNone/>
            </a:pPr>
            <a:r>
              <a:rPr lang="en-US" b="1" kern="1200" dirty="0">
                <a:solidFill>
                  <a:schemeClr val="tx1"/>
                </a:solidFill>
                <a:effectLst/>
                <a:latin typeface="Arial" panose="020B0604020202020204" pitchFamily="34" charset="0"/>
                <a:cs typeface="Arial" panose="020B0604020202020204" pitchFamily="34" charset="0"/>
              </a:rPr>
              <a:t>Execution &amp; Output:</a:t>
            </a:r>
            <a:endParaRPr lang="en-US"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90000"/>
              </a:lnSpc>
              <a:spcBef>
                <a:spcPts val="1000"/>
              </a:spcBef>
              <a:spcAft>
                <a:spcPts val="0"/>
              </a:spcAft>
              <a:buNone/>
            </a:pPr>
            <a:r>
              <a:rPr lang="en-US" kern="1200" dirty="0">
                <a:solidFill>
                  <a:schemeClr val="tx1"/>
                </a:solidFill>
                <a:effectLst/>
                <a:latin typeface="Arial" panose="020B0604020202020204" pitchFamily="34" charset="0"/>
                <a:cs typeface="Arial" panose="020B0604020202020204" pitchFamily="34" charset="0"/>
              </a:rPr>
              <a:t>./PositionalParameters.sh learning command line arguments</a:t>
            </a:r>
            <a:endParaRPr lang="en-US"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90000"/>
              </a:lnSpc>
              <a:spcBef>
                <a:spcPts val="1000"/>
              </a:spcBef>
              <a:spcAft>
                <a:spcPts val="0"/>
              </a:spcAft>
              <a:buNone/>
            </a:pPr>
            <a:r>
              <a:rPr lang="en-US" kern="1200" dirty="0">
                <a:solidFill>
                  <a:schemeClr val="tx1"/>
                </a:solidFill>
                <a:effectLst/>
                <a:latin typeface="Arial" panose="020B0604020202020204" pitchFamily="34" charset="0"/>
                <a:cs typeface="Arial" panose="020B0604020202020204" pitchFamily="34" charset="0"/>
              </a:rPr>
              <a:t>Script Name: ./ PositionalParameters.sh </a:t>
            </a:r>
            <a:endParaRPr lang="en-US"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90000"/>
              </a:lnSpc>
              <a:spcBef>
                <a:spcPts val="1000"/>
              </a:spcBef>
              <a:spcAft>
                <a:spcPts val="0"/>
              </a:spcAft>
              <a:buNone/>
            </a:pPr>
            <a:r>
              <a:rPr lang="en-US" kern="1200" dirty="0">
                <a:solidFill>
                  <a:schemeClr val="tx1"/>
                </a:solidFill>
                <a:effectLst/>
                <a:latin typeface="Arial" panose="020B0604020202020204" pitchFamily="34" charset="0"/>
                <a:cs typeface="Arial" panose="020B0604020202020204" pitchFamily="34" charset="0"/>
              </a:rPr>
              <a:t>First Parameter of the script is learning</a:t>
            </a:r>
            <a:endParaRPr lang="en-US"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90000"/>
              </a:lnSpc>
              <a:spcBef>
                <a:spcPts val="1000"/>
              </a:spcBef>
              <a:spcAft>
                <a:spcPts val="0"/>
              </a:spcAft>
              <a:buNone/>
            </a:pPr>
            <a:r>
              <a:rPr lang="en-US" kern="1200" dirty="0">
                <a:solidFill>
                  <a:schemeClr val="tx1"/>
                </a:solidFill>
                <a:effectLst/>
                <a:latin typeface="Arial" panose="020B0604020202020204" pitchFamily="34" charset="0"/>
                <a:cs typeface="Arial" panose="020B0604020202020204" pitchFamily="34" charset="0"/>
              </a:rPr>
              <a:t>The second Parameter is command</a:t>
            </a:r>
            <a:endParaRPr lang="en-US"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90000"/>
              </a:lnSpc>
              <a:spcBef>
                <a:spcPts val="1000"/>
              </a:spcBef>
              <a:spcAft>
                <a:spcPts val="0"/>
              </a:spcAft>
              <a:buNone/>
            </a:pPr>
            <a:r>
              <a:rPr lang="en-US" kern="1200" dirty="0">
                <a:solidFill>
                  <a:schemeClr val="tx1"/>
                </a:solidFill>
                <a:effectLst/>
                <a:latin typeface="Arial" panose="020B0604020202020204" pitchFamily="34" charset="0"/>
                <a:cs typeface="Arial" panose="020B0604020202020204" pitchFamily="34" charset="0"/>
              </a:rPr>
              <a:t>The complete list of arguments is learning command line arguments</a:t>
            </a:r>
            <a:endParaRPr lang="en-US"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90000"/>
              </a:lnSpc>
              <a:spcBef>
                <a:spcPts val="1000"/>
              </a:spcBef>
              <a:spcAft>
                <a:spcPts val="0"/>
              </a:spcAft>
              <a:buNone/>
            </a:pPr>
            <a:r>
              <a:rPr lang="en-US" kern="1200" dirty="0">
                <a:solidFill>
                  <a:schemeClr val="tx1"/>
                </a:solidFill>
                <a:effectLst/>
                <a:latin typeface="Arial" panose="020B0604020202020204" pitchFamily="34" charset="0"/>
                <a:cs typeface="Arial" panose="020B0604020202020204" pitchFamily="34" charset="0"/>
              </a:rPr>
              <a:t>Total Number of Parameters: 4</a:t>
            </a:r>
            <a:endParaRPr lang="en-US"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90000"/>
              </a:lnSpc>
              <a:spcBef>
                <a:spcPts val="1000"/>
              </a:spcBef>
              <a:spcAft>
                <a:spcPts val="0"/>
              </a:spcAft>
              <a:buNone/>
            </a:pPr>
            <a:r>
              <a:rPr lang="en-US" kern="1200" dirty="0">
                <a:solidFill>
                  <a:schemeClr val="tx1"/>
                </a:solidFill>
                <a:effectLst/>
                <a:latin typeface="Arial" panose="020B0604020202020204" pitchFamily="34" charset="0"/>
                <a:cs typeface="Arial" panose="020B0604020202020204" pitchFamily="34" charset="0"/>
              </a:rPr>
              <a:t>The process ID is 14974</a:t>
            </a:r>
            <a:endParaRPr lang="en-US"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90000"/>
              </a:lnSpc>
              <a:spcBef>
                <a:spcPts val="1000"/>
              </a:spcBef>
              <a:spcAft>
                <a:spcPts val="0"/>
              </a:spcAft>
              <a:buNone/>
            </a:pPr>
            <a:r>
              <a:rPr lang="en-US" kern="1200" dirty="0">
                <a:solidFill>
                  <a:schemeClr val="tx1"/>
                </a:solidFill>
                <a:effectLst/>
                <a:latin typeface="Arial" panose="020B0604020202020204" pitchFamily="34" charset="0"/>
                <a:cs typeface="Arial" panose="020B0604020202020204" pitchFamily="34" charset="0"/>
              </a:rPr>
              <a:t>Exit code for the script: 0</a:t>
            </a:r>
            <a:endParaRPr lang="en-US" dirty="0">
              <a:solidFill>
                <a:schemeClr val="tx1"/>
              </a:solidFill>
              <a:effectLst/>
              <a:latin typeface="Arial" panose="020B0604020202020204" pitchFamily="34" charset="0"/>
              <a:cs typeface="Arial" panose="020B0604020202020204" pitchFamily="34" charset="0"/>
            </a:endParaRPr>
          </a:p>
          <a:p>
            <a:pPr marL="36900" indent="0">
              <a:buNone/>
            </a:pPr>
            <a:endParaRPr lang="en-US" dirty="0"/>
          </a:p>
        </p:txBody>
      </p:sp>
    </p:spTree>
    <p:extLst>
      <p:ext uri="{BB962C8B-B14F-4D97-AF65-F5344CB8AC3E}">
        <p14:creationId xmlns:p14="http://schemas.microsoft.com/office/powerpoint/2010/main" val="1847055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98BE7-190F-48E2-9AA1-42F561B0648C}"/>
              </a:ext>
            </a:extLst>
          </p:cNvPr>
          <p:cNvSpPr>
            <a:spLocks noGrp="1"/>
          </p:cNvSpPr>
          <p:nvPr>
            <p:ph type="title"/>
          </p:nvPr>
        </p:nvSpPr>
        <p:spPr/>
        <p:txBody>
          <a:bodyPr>
            <a:normAutofit/>
          </a:bodyPr>
          <a:lstStyle/>
          <a:p>
            <a:r>
              <a:rPr lang="en-GB" sz="4000" b="1" i="0" u="none" strike="noStrike" baseline="0" dirty="0">
                <a:solidFill>
                  <a:schemeClr val="tx1"/>
                </a:solidFill>
                <a:latin typeface="Arial" panose="020B0604020202020204" pitchFamily="34" charset="0"/>
                <a:cs typeface="Arial" panose="020B0604020202020204" pitchFamily="34" charset="0"/>
              </a:rPr>
              <a:t>exit AND EXIT STATUS OF COMMAND </a:t>
            </a:r>
            <a:endParaRPr lang="en-US" sz="4000"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09F64F7-C49D-4D5F-B500-07A0665C3BCE}"/>
              </a:ext>
            </a:extLst>
          </p:cNvPr>
          <p:cNvSpPr>
            <a:spLocks noGrp="1"/>
          </p:cNvSpPr>
          <p:nvPr>
            <p:ph idx="1"/>
          </p:nvPr>
        </p:nvSpPr>
        <p:spPr>
          <a:xfrm>
            <a:off x="913795" y="1740024"/>
            <a:ext cx="10353762" cy="4051176"/>
          </a:xfrm>
        </p:spPr>
        <p:txBody>
          <a:bodyPr>
            <a:noAutofit/>
          </a:bodyPr>
          <a:lstStyle/>
          <a:p>
            <a:pPr marL="36900" indent="0" algn="l">
              <a:buNone/>
            </a:pPr>
            <a:r>
              <a:rPr lang="en-GB" sz="1500" b="0" i="0" u="none" strike="noStrike" baseline="0" dirty="0">
                <a:solidFill>
                  <a:schemeClr val="tx1"/>
                </a:solidFill>
                <a:latin typeface="Arial" panose="020B0604020202020204" pitchFamily="34" charset="0"/>
                <a:cs typeface="Arial" panose="020B0604020202020204" pitchFamily="34" charset="0"/>
              </a:rPr>
              <a:t>C program and shell scripts have a lot in common, and one of them is that they both use the same command ( or function in c ) to terminate a program. It has the name exit in the shell and exit( ) in C. The command is usually run with a numeric arguments: </a:t>
            </a:r>
          </a:p>
          <a:p>
            <a:pPr marL="285750" indent="-285750"/>
            <a:r>
              <a:rPr lang="en-GB" sz="1500" b="0" i="0" u="none" strike="noStrike" baseline="0" dirty="0">
                <a:solidFill>
                  <a:schemeClr val="tx1"/>
                </a:solidFill>
                <a:latin typeface="Arial" panose="020B0604020202020204" pitchFamily="34" charset="0"/>
                <a:cs typeface="Arial" panose="020B0604020202020204" pitchFamily="34" charset="0"/>
              </a:rPr>
              <a:t> exit 0 		#Used when everything went fine </a:t>
            </a:r>
          </a:p>
          <a:p>
            <a:pPr marL="285750" indent="-285750"/>
            <a:r>
              <a:rPr lang="en-GB" sz="1500" b="0" i="0" u="none" strike="noStrike" baseline="0" dirty="0">
                <a:solidFill>
                  <a:schemeClr val="tx1"/>
                </a:solidFill>
                <a:latin typeface="Arial" panose="020B0604020202020204" pitchFamily="34" charset="0"/>
                <a:cs typeface="Arial" panose="020B0604020202020204" pitchFamily="34" charset="0"/>
              </a:rPr>
              <a:t> exit 1 		#Used when something went wrong </a:t>
            </a:r>
          </a:p>
          <a:p>
            <a:pPr marL="36900" indent="0">
              <a:buNone/>
            </a:pPr>
            <a:r>
              <a:rPr lang="en-GB" sz="1500" b="0" i="0" u="none" strike="noStrike" baseline="0" dirty="0">
                <a:solidFill>
                  <a:schemeClr val="tx1"/>
                </a:solidFill>
                <a:latin typeface="Arial" panose="020B0604020202020204" pitchFamily="34" charset="0"/>
                <a:cs typeface="Arial" panose="020B0604020202020204" pitchFamily="34" charset="0"/>
              </a:rPr>
              <a:t>The shell offers a variable $? and a command test that evaluates a command's exit status. The parameter $? stores the exit status of the last command. It has the value 0 if the command succeeds and a non-zero value if it fails. This parameter is set by exit's argument.</a:t>
            </a:r>
          </a:p>
          <a:p>
            <a:pPr marL="36900" indent="0" algn="l">
              <a:buNone/>
            </a:pPr>
            <a:r>
              <a:rPr lang="en-IN" sz="1500" b="1" i="0" u="none" strike="noStrike" baseline="0" dirty="0">
                <a:solidFill>
                  <a:schemeClr val="tx1"/>
                </a:solidFill>
                <a:latin typeface="Arial" panose="020B0604020202020204" pitchFamily="34" charset="0"/>
                <a:cs typeface="Arial" panose="020B0604020202020204" pitchFamily="34" charset="0"/>
              </a:rPr>
              <a:t>Examples: </a:t>
            </a:r>
            <a:endParaRPr lang="en-IN" sz="1500" b="0" i="0" u="none" strike="noStrike" baseline="0" dirty="0">
              <a:solidFill>
                <a:schemeClr val="tx1"/>
              </a:solidFill>
              <a:latin typeface="Arial" panose="020B0604020202020204" pitchFamily="34" charset="0"/>
              <a:cs typeface="Arial" panose="020B0604020202020204" pitchFamily="34" charset="0"/>
            </a:endParaRPr>
          </a:p>
          <a:p>
            <a:pPr marL="285750" indent="-285750"/>
            <a:r>
              <a:rPr lang="en-IN" sz="1500" b="0" i="0" u="none" strike="noStrike" baseline="0" dirty="0">
                <a:solidFill>
                  <a:schemeClr val="tx1"/>
                </a:solidFill>
                <a:latin typeface="Arial" panose="020B0604020202020204" pitchFamily="34" charset="0"/>
                <a:cs typeface="Arial" panose="020B0604020202020204" pitchFamily="34" charset="0"/>
              </a:rPr>
              <a:t> $ grep director </a:t>
            </a:r>
            <a:r>
              <a:rPr lang="en-IN" sz="1500" b="0" i="0" u="none" strike="noStrike" baseline="0" dirty="0" err="1">
                <a:solidFill>
                  <a:schemeClr val="tx1"/>
                </a:solidFill>
                <a:latin typeface="Arial" panose="020B0604020202020204" pitchFamily="34" charset="0"/>
                <a:cs typeface="Arial" panose="020B0604020202020204" pitchFamily="34" charset="0"/>
              </a:rPr>
              <a:t>emp.lst</a:t>
            </a:r>
            <a:r>
              <a:rPr lang="en-IN" sz="1500" b="0" i="0" u="none" strike="noStrike" baseline="0" dirty="0">
                <a:solidFill>
                  <a:schemeClr val="tx1"/>
                </a:solidFill>
                <a:latin typeface="Arial" panose="020B0604020202020204" pitchFamily="34" charset="0"/>
                <a:cs typeface="Arial" panose="020B0604020202020204" pitchFamily="34" charset="0"/>
              </a:rPr>
              <a:t> &gt;/dev/null; echo $?                                             </a:t>
            </a:r>
          </a:p>
          <a:p>
            <a:pPr marL="36900" indent="0" algn="l">
              <a:buNone/>
            </a:pPr>
            <a:r>
              <a:rPr lang="en-IN" sz="1500" b="0" i="0" u="none" strike="noStrike" baseline="0" dirty="0">
                <a:solidFill>
                  <a:schemeClr val="tx1"/>
                </a:solidFill>
                <a:latin typeface="Arial" panose="020B0604020202020204" pitchFamily="34" charset="0"/>
                <a:cs typeface="Arial" panose="020B0604020202020204" pitchFamily="34" charset="0"/>
              </a:rPr>
              <a:t>      0                                                                                                                #Success </a:t>
            </a:r>
          </a:p>
          <a:p>
            <a:pPr marL="285750" indent="-285750"/>
            <a:r>
              <a:rPr lang="en-IN" sz="1500" b="0" i="0" u="none" strike="noStrike" baseline="0" dirty="0">
                <a:solidFill>
                  <a:schemeClr val="tx1"/>
                </a:solidFill>
                <a:latin typeface="Arial" panose="020B0604020202020204" pitchFamily="34" charset="0"/>
                <a:cs typeface="Arial" panose="020B0604020202020204" pitchFamily="34" charset="0"/>
              </a:rPr>
              <a:t> $ grep director </a:t>
            </a:r>
            <a:r>
              <a:rPr lang="en-IN" sz="1500" b="0" i="0" u="none" strike="noStrike" baseline="0" dirty="0" err="1">
                <a:solidFill>
                  <a:schemeClr val="tx1"/>
                </a:solidFill>
                <a:latin typeface="Arial" panose="020B0604020202020204" pitchFamily="34" charset="0"/>
                <a:cs typeface="Arial" panose="020B0604020202020204" pitchFamily="34" charset="0"/>
              </a:rPr>
              <a:t>emp.lst</a:t>
            </a:r>
            <a:r>
              <a:rPr lang="en-IN" sz="1500" b="0" i="0" u="none" strike="noStrike" baseline="0" dirty="0">
                <a:solidFill>
                  <a:schemeClr val="tx1"/>
                </a:solidFill>
                <a:latin typeface="Arial" panose="020B0604020202020204" pitchFamily="34" charset="0"/>
                <a:cs typeface="Arial" panose="020B0604020202020204" pitchFamily="34" charset="0"/>
              </a:rPr>
              <a:t> &gt;/dev/null; echo $?                                           </a:t>
            </a:r>
          </a:p>
          <a:p>
            <a:pPr marL="36900" indent="0" algn="l">
              <a:buNone/>
            </a:pPr>
            <a:r>
              <a:rPr lang="en-IN" sz="1500" dirty="0">
                <a:solidFill>
                  <a:schemeClr val="tx1"/>
                </a:solidFill>
                <a:latin typeface="Arial" panose="020B0604020202020204" pitchFamily="34" charset="0"/>
                <a:cs typeface="Arial" panose="020B0604020202020204" pitchFamily="34" charset="0"/>
              </a:rPr>
              <a:t>    </a:t>
            </a:r>
            <a:r>
              <a:rPr lang="en-IN" sz="1500" b="0" i="0" u="none" strike="noStrike" baseline="0" dirty="0">
                <a:solidFill>
                  <a:schemeClr val="tx1"/>
                </a:solidFill>
                <a:latin typeface="Arial" panose="020B0604020202020204" pitchFamily="34" charset="0"/>
                <a:cs typeface="Arial" panose="020B0604020202020204" pitchFamily="34" charset="0"/>
              </a:rPr>
              <a:t>  </a:t>
            </a:r>
            <a:r>
              <a:rPr lang="en-GB" sz="1500" b="0" i="0" u="none" strike="noStrike" baseline="0" dirty="0">
                <a:solidFill>
                  <a:schemeClr val="tx1"/>
                </a:solidFill>
                <a:latin typeface="Arial" panose="020B0604020202020204" pitchFamily="34" charset="0"/>
                <a:cs typeface="Arial" panose="020B0604020202020204" pitchFamily="34" charset="0"/>
              </a:rPr>
              <a:t>1						                       #Failure – in finding pattern</a:t>
            </a:r>
            <a:endParaRPr lang="en-US" sz="15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5289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411EC-696B-4F8B-B77E-89D133B15149}"/>
              </a:ext>
            </a:extLst>
          </p:cNvPr>
          <p:cNvSpPr>
            <a:spLocks noGrp="1"/>
          </p:cNvSpPr>
          <p:nvPr>
            <p:ph type="title"/>
          </p:nvPr>
        </p:nvSpPr>
        <p:spPr/>
        <p:txBody>
          <a:bodyPr>
            <a:normAutofit/>
          </a:bodyPr>
          <a:lstStyle/>
          <a:p>
            <a:r>
              <a:rPr lang="en-GB" sz="4000" b="1" i="0" u="none" strike="noStrike" baseline="0" dirty="0">
                <a:solidFill>
                  <a:schemeClr val="tx1"/>
                </a:solidFill>
                <a:latin typeface="Arial" panose="020B0604020202020204" pitchFamily="34" charset="0"/>
                <a:cs typeface="Arial" panose="020B0604020202020204" pitchFamily="34" charset="0"/>
              </a:rPr>
              <a:t>THE LOGICAL OPERATORS &amp;&amp; AND || - CONDITIONAL EXECUTION </a:t>
            </a:r>
            <a:endParaRPr lang="en-US" sz="4000"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F0F91F4-F3EA-47EC-8E05-22C62FFFC607}"/>
              </a:ext>
            </a:extLst>
          </p:cNvPr>
          <p:cNvSpPr>
            <a:spLocks noGrp="1"/>
          </p:cNvSpPr>
          <p:nvPr>
            <p:ph idx="1"/>
          </p:nvPr>
        </p:nvSpPr>
        <p:spPr/>
        <p:txBody>
          <a:bodyPr>
            <a:normAutofit fontScale="70000" lnSpcReduction="20000"/>
          </a:bodyPr>
          <a:lstStyle/>
          <a:p>
            <a:pPr marL="0" indent="0">
              <a:buNone/>
            </a:pPr>
            <a:r>
              <a:rPr lang="en-GB" b="0" i="0" u="none" strike="noStrike" baseline="0" dirty="0">
                <a:solidFill>
                  <a:schemeClr val="tx1"/>
                </a:solidFill>
                <a:latin typeface="Arial" panose="020B0604020202020204" pitchFamily="34" charset="0"/>
                <a:cs typeface="Arial" panose="020B0604020202020204" pitchFamily="34" charset="0"/>
              </a:rPr>
              <a:t>The shell provides two operators that allow conditional execution – the &amp;&amp; and | |. </a:t>
            </a:r>
          </a:p>
          <a:p>
            <a:pPr marL="0" indent="0">
              <a:buNone/>
            </a:pPr>
            <a:r>
              <a:rPr lang="en-GB" b="1" i="0" u="none" strike="noStrike" baseline="0" dirty="0">
                <a:solidFill>
                  <a:schemeClr val="tx1"/>
                </a:solidFill>
                <a:latin typeface="Arial" panose="020B0604020202020204" pitchFamily="34" charset="0"/>
                <a:cs typeface="Arial" panose="020B0604020202020204" pitchFamily="34" charset="0"/>
              </a:rPr>
              <a:t>Examples: </a:t>
            </a:r>
            <a:endParaRPr lang="en-GB" b="0" i="0" u="none" strike="noStrike" baseline="0" dirty="0">
              <a:solidFill>
                <a:schemeClr val="tx1"/>
              </a:solidFill>
              <a:latin typeface="Arial" panose="020B0604020202020204" pitchFamily="34" charset="0"/>
              <a:cs typeface="Arial" panose="020B0604020202020204" pitchFamily="34" charset="0"/>
            </a:endParaRPr>
          </a:p>
          <a:p>
            <a:r>
              <a:rPr lang="en-GB" b="0" i="0" u="none" strike="noStrike" baseline="0" dirty="0">
                <a:solidFill>
                  <a:schemeClr val="tx1"/>
                </a:solidFill>
                <a:latin typeface="Arial" panose="020B0604020202020204" pitchFamily="34" charset="0"/>
                <a:cs typeface="Arial" panose="020B0604020202020204" pitchFamily="34" charset="0"/>
              </a:rPr>
              <a:t> $ date </a:t>
            </a:r>
            <a:r>
              <a:rPr lang="en-GB" b="1" i="0" u="none" strike="noStrike" baseline="0" dirty="0">
                <a:solidFill>
                  <a:schemeClr val="tx1"/>
                </a:solidFill>
                <a:latin typeface="Arial" panose="020B0604020202020204" pitchFamily="34" charset="0"/>
                <a:cs typeface="Arial" panose="020B0604020202020204" pitchFamily="34" charset="0"/>
              </a:rPr>
              <a:t>&amp;&amp; </a:t>
            </a:r>
            <a:r>
              <a:rPr lang="en-GB" b="0" i="0" u="none" strike="noStrike" baseline="0" dirty="0">
                <a:solidFill>
                  <a:schemeClr val="tx1"/>
                </a:solidFill>
                <a:latin typeface="Arial" panose="020B0604020202020204" pitchFamily="34" charset="0"/>
                <a:cs typeface="Arial" panose="020B0604020202020204" pitchFamily="34" charset="0"/>
              </a:rPr>
              <a:t>echo “Date Command Executed Successfully!” </a:t>
            </a:r>
          </a:p>
          <a:p>
            <a:pPr marL="0" indent="0">
              <a:buNone/>
            </a:pPr>
            <a:r>
              <a:rPr lang="en-GB" dirty="0">
                <a:solidFill>
                  <a:schemeClr val="tx1"/>
                </a:solidFill>
                <a:latin typeface="Arial" panose="020B0604020202020204" pitchFamily="34" charset="0"/>
                <a:cs typeface="Arial" panose="020B0604020202020204" pitchFamily="34" charset="0"/>
              </a:rPr>
              <a:t>    </a:t>
            </a:r>
            <a:r>
              <a:rPr lang="en-GB" b="0" i="0" u="none" strike="noStrike" baseline="0" dirty="0">
                <a:solidFill>
                  <a:schemeClr val="tx1"/>
                </a:solidFill>
                <a:latin typeface="Arial" panose="020B0604020202020204" pitchFamily="34" charset="0"/>
                <a:cs typeface="Arial" panose="020B0604020202020204" pitchFamily="34" charset="0"/>
              </a:rPr>
              <a:t>Sun Jan 13 15:40:13 IST 2013 </a:t>
            </a:r>
          </a:p>
          <a:p>
            <a:pPr marL="0" indent="0">
              <a:buNone/>
            </a:pPr>
            <a:r>
              <a:rPr lang="en-GB" b="0" i="0" u="none" strike="noStrike" baseline="0" dirty="0">
                <a:solidFill>
                  <a:schemeClr val="tx1"/>
                </a:solidFill>
                <a:latin typeface="Arial" panose="020B0604020202020204" pitchFamily="34" charset="0"/>
                <a:cs typeface="Arial" panose="020B0604020202020204" pitchFamily="34" charset="0"/>
              </a:rPr>
              <a:t>    Date Command Executed Successfully! </a:t>
            </a:r>
          </a:p>
          <a:p>
            <a:r>
              <a:rPr lang="en-GB" b="0" i="0" u="none" strike="noStrike" baseline="0" dirty="0">
                <a:solidFill>
                  <a:schemeClr val="tx1"/>
                </a:solidFill>
                <a:latin typeface="Arial" panose="020B0604020202020204" pitchFamily="34" charset="0"/>
                <a:cs typeface="Arial" panose="020B0604020202020204" pitchFamily="34" charset="0"/>
              </a:rPr>
              <a:t> $ grep 'director' </a:t>
            </a:r>
            <a:r>
              <a:rPr lang="en-GB" b="0" i="0" u="none" strike="noStrike" baseline="0" dirty="0" err="1">
                <a:solidFill>
                  <a:schemeClr val="tx1"/>
                </a:solidFill>
                <a:latin typeface="Arial" panose="020B0604020202020204" pitchFamily="34" charset="0"/>
                <a:cs typeface="Arial" panose="020B0604020202020204" pitchFamily="34" charset="0"/>
              </a:rPr>
              <a:t>emp.lst</a:t>
            </a:r>
            <a:r>
              <a:rPr lang="en-GB" b="0" i="0" u="none" strike="noStrike" baseline="0" dirty="0">
                <a:solidFill>
                  <a:schemeClr val="tx1"/>
                </a:solidFill>
                <a:latin typeface="Arial" panose="020B0604020202020204" pitchFamily="34" charset="0"/>
                <a:cs typeface="Arial" panose="020B0604020202020204" pitchFamily="34" charset="0"/>
              </a:rPr>
              <a:t> </a:t>
            </a:r>
            <a:r>
              <a:rPr lang="en-GB" b="1" i="0" u="none" strike="noStrike" baseline="0" dirty="0">
                <a:solidFill>
                  <a:schemeClr val="tx1"/>
                </a:solidFill>
                <a:latin typeface="Arial" panose="020B0604020202020204" pitchFamily="34" charset="0"/>
                <a:cs typeface="Arial" panose="020B0604020202020204" pitchFamily="34" charset="0"/>
              </a:rPr>
              <a:t>&amp;&amp; </a:t>
            </a:r>
            <a:r>
              <a:rPr lang="en-GB" b="0" i="0" u="none" strike="noStrike" baseline="0" dirty="0">
                <a:solidFill>
                  <a:schemeClr val="tx1"/>
                </a:solidFill>
                <a:latin typeface="Arial" panose="020B0604020202020204" pitchFamily="34" charset="0"/>
                <a:cs typeface="Arial" panose="020B0604020202020204" pitchFamily="34" charset="0"/>
              </a:rPr>
              <a:t>echo “Pattern found in File!” </a:t>
            </a:r>
          </a:p>
          <a:p>
            <a:pPr marL="0" indent="0">
              <a:buNone/>
            </a:pPr>
            <a:r>
              <a:rPr lang="en-IN" dirty="0">
                <a:solidFill>
                  <a:schemeClr val="tx1"/>
                </a:solidFill>
                <a:latin typeface="Arial" panose="020B0604020202020204" pitchFamily="34" charset="0"/>
                <a:cs typeface="Arial" panose="020B0604020202020204" pitchFamily="34" charset="0"/>
              </a:rPr>
              <a:t>     </a:t>
            </a:r>
            <a:r>
              <a:rPr lang="en-GB" b="0" i="0" u="none" strike="noStrike" baseline="0" dirty="0">
                <a:solidFill>
                  <a:schemeClr val="tx1"/>
                </a:solidFill>
                <a:latin typeface="Arial" panose="020B0604020202020204" pitchFamily="34" charset="0"/>
                <a:cs typeface="Arial" panose="020B0604020202020204" pitchFamily="34" charset="0"/>
              </a:rPr>
              <a:t>1234 | Henry Ford | director | Marketing | 12/12/12 | 25000</a:t>
            </a:r>
          </a:p>
          <a:p>
            <a:pPr marL="0" indent="0">
              <a:buNone/>
            </a:pPr>
            <a:r>
              <a:rPr lang="en-GB" dirty="0">
                <a:solidFill>
                  <a:schemeClr val="tx1"/>
                </a:solidFill>
                <a:latin typeface="Arial" panose="020B0604020202020204" pitchFamily="34" charset="0"/>
                <a:cs typeface="Arial" panose="020B0604020202020204" pitchFamily="34" charset="0"/>
              </a:rPr>
              <a:t>    </a:t>
            </a:r>
            <a:r>
              <a:rPr lang="en-GB" b="0" i="0" u="none" strike="noStrike" baseline="0" dirty="0">
                <a:solidFill>
                  <a:schemeClr val="tx1"/>
                </a:solidFill>
                <a:latin typeface="Arial" panose="020B0604020202020204" pitchFamily="34" charset="0"/>
                <a:cs typeface="Arial" panose="020B0604020202020204" pitchFamily="34" charset="0"/>
              </a:rPr>
              <a:t> Pattern found in File! </a:t>
            </a:r>
          </a:p>
          <a:p>
            <a:r>
              <a:rPr lang="en-GB" dirty="0">
                <a:solidFill>
                  <a:schemeClr val="tx1"/>
                </a:solidFill>
                <a:latin typeface="Arial" panose="020B0604020202020204" pitchFamily="34" charset="0"/>
                <a:cs typeface="Arial" panose="020B0604020202020204" pitchFamily="34" charset="0"/>
              </a:rPr>
              <a:t> </a:t>
            </a:r>
            <a:r>
              <a:rPr lang="en-GB" b="0" i="0" u="none" strike="noStrike" baseline="0" dirty="0">
                <a:solidFill>
                  <a:schemeClr val="tx1"/>
                </a:solidFill>
                <a:latin typeface="Arial" panose="020B0604020202020204" pitchFamily="34" charset="0"/>
                <a:cs typeface="Arial" panose="020B0604020202020204" pitchFamily="34" charset="0"/>
              </a:rPr>
              <a:t>$ grep 'manager' </a:t>
            </a:r>
            <a:r>
              <a:rPr lang="en-GB" b="0" i="0" u="none" strike="noStrike" baseline="0" dirty="0" err="1">
                <a:solidFill>
                  <a:schemeClr val="tx1"/>
                </a:solidFill>
                <a:latin typeface="Arial" panose="020B0604020202020204" pitchFamily="34" charset="0"/>
                <a:cs typeface="Arial" panose="020B0604020202020204" pitchFamily="34" charset="0"/>
              </a:rPr>
              <a:t>emp.lst</a:t>
            </a:r>
            <a:r>
              <a:rPr lang="en-GB" b="0" i="0" u="none" strike="noStrike" baseline="0" dirty="0">
                <a:solidFill>
                  <a:schemeClr val="tx1"/>
                </a:solidFill>
                <a:latin typeface="Arial" panose="020B0604020202020204" pitchFamily="34" charset="0"/>
                <a:cs typeface="Arial" panose="020B0604020202020204" pitchFamily="34" charset="0"/>
              </a:rPr>
              <a:t> </a:t>
            </a:r>
            <a:r>
              <a:rPr lang="en-GB" b="1" i="0" u="none" strike="noStrike" baseline="0" dirty="0">
                <a:solidFill>
                  <a:schemeClr val="tx1"/>
                </a:solidFill>
                <a:latin typeface="Arial" panose="020B0604020202020204" pitchFamily="34" charset="0"/>
                <a:cs typeface="Arial" panose="020B0604020202020204" pitchFamily="34" charset="0"/>
              </a:rPr>
              <a:t>| | </a:t>
            </a:r>
            <a:r>
              <a:rPr lang="en-GB" b="0" i="0" u="none" strike="noStrike" baseline="0" dirty="0">
                <a:solidFill>
                  <a:schemeClr val="tx1"/>
                </a:solidFill>
                <a:latin typeface="Arial" panose="020B0604020202020204" pitchFamily="34" charset="0"/>
                <a:cs typeface="Arial" panose="020B0604020202020204" pitchFamily="34" charset="0"/>
              </a:rPr>
              <a:t>echo “Pattern not-found in File!” </a:t>
            </a:r>
          </a:p>
          <a:p>
            <a:pPr marL="0" indent="0">
              <a:buNone/>
            </a:pPr>
            <a:r>
              <a:rPr lang="en-IN" dirty="0">
                <a:solidFill>
                  <a:schemeClr val="tx1"/>
                </a:solidFill>
                <a:latin typeface="Arial" panose="020B0604020202020204" pitchFamily="34" charset="0"/>
                <a:cs typeface="Arial" panose="020B0604020202020204" pitchFamily="34" charset="0"/>
              </a:rPr>
              <a:t>     </a:t>
            </a:r>
            <a:r>
              <a:rPr lang="en-IN" b="0" i="0" u="none" strike="noStrike" baseline="0" dirty="0">
                <a:solidFill>
                  <a:schemeClr val="tx1"/>
                </a:solidFill>
                <a:latin typeface="Arial" panose="020B0604020202020204" pitchFamily="34" charset="0"/>
                <a:cs typeface="Arial" panose="020B0604020202020204" pitchFamily="34" charset="0"/>
              </a:rPr>
              <a:t>Pattern not-found in File! </a:t>
            </a:r>
            <a:endParaRPr lang="en-IN" dirty="0">
              <a:solidFill>
                <a:schemeClr val="tx1"/>
              </a:solidFill>
              <a:latin typeface="Arial" panose="020B0604020202020204" pitchFamily="34" charset="0"/>
              <a:cs typeface="Arial" panose="020B0604020202020204" pitchFamily="34" charset="0"/>
            </a:endParaRPr>
          </a:p>
          <a:p>
            <a:pPr marL="36900" indent="0">
              <a:buNone/>
            </a:pPr>
            <a:endParaRPr lang="en-US" dirty="0"/>
          </a:p>
        </p:txBody>
      </p:sp>
    </p:spTree>
    <p:extLst>
      <p:ext uri="{BB962C8B-B14F-4D97-AF65-F5344CB8AC3E}">
        <p14:creationId xmlns:p14="http://schemas.microsoft.com/office/powerpoint/2010/main" val="2720472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5360D-3E03-45F2-999A-52196D9AB0F8}"/>
              </a:ext>
            </a:extLst>
          </p:cNvPr>
          <p:cNvSpPr>
            <a:spLocks noGrp="1"/>
          </p:cNvSpPr>
          <p:nvPr>
            <p:ph type="title"/>
          </p:nvPr>
        </p:nvSpPr>
        <p:spPr/>
        <p:txBody>
          <a:bodyPr>
            <a:normAutofit/>
          </a:bodyPr>
          <a:lstStyle/>
          <a:p>
            <a:r>
              <a:rPr lang="en-AU" sz="4000" dirty="0">
                <a:solidFill>
                  <a:schemeClr val="tx1"/>
                </a:solidFill>
                <a:latin typeface="Arial" panose="020B0604020202020204" pitchFamily="34" charset="0"/>
                <a:cs typeface="Arial" panose="020B0604020202020204" pitchFamily="34" charset="0"/>
              </a:rPr>
              <a:t>The if Conditional</a:t>
            </a:r>
            <a:endParaRPr lang="en-US" sz="4000"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93D1390-5976-41BA-8650-DEDB83991C2C}"/>
              </a:ext>
            </a:extLst>
          </p:cNvPr>
          <p:cNvSpPr>
            <a:spLocks noGrp="1"/>
          </p:cNvSpPr>
          <p:nvPr>
            <p:ph idx="1"/>
          </p:nvPr>
        </p:nvSpPr>
        <p:spPr/>
        <p:txBody>
          <a:bodyPr/>
          <a:lstStyle/>
          <a:p>
            <a:pPr marL="36900" indent="0">
              <a:buNone/>
            </a:pPr>
            <a:r>
              <a:rPr lang="en-GB" sz="1600" b="0" i="0" u="none" strike="noStrike" baseline="0" dirty="0">
                <a:solidFill>
                  <a:schemeClr val="tx1"/>
                </a:solidFill>
                <a:latin typeface="Arial" panose="020B0604020202020204" pitchFamily="34" charset="0"/>
                <a:cs typeface="Arial" panose="020B0604020202020204" pitchFamily="34" charset="0"/>
              </a:rPr>
              <a:t>The if statement makes two-way decisions depending on the fulfilment of a certain condition. In the shell, the statement uses the following forms-	</a:t>
            </a:r>
          </a:p>
          <a:p>
            <a:pPr marL="36900" indent="0">
              <a:buNone/>
            </a:pPr>
            <a:endParaRPr lang="en-US" dirty="0"/>
          </a:p>
        </p:txBody>
      </p:sp>
      <p:pic>
        <p:nvPicPr>
          <p:cNvPr id="5" name="Picture 4">
            <a:extLst>
              <a:ext uri="{FF2B5EF4-FFF2-40B4-BE49-F238E27FC236}">
                <a16:creationId xmlns:a16="http://schemas.microsoft.com/office/drawing/2014/main" id="{522ACFCD-0DF9-46C3-B02F-AEEA90273909}"/>
              </a:ext>
            </a:extLst>
          </p:cNvPr>
          <p:cNvPicPr>
            <a:picLocks noChangeAspect="1"/>
          </p:cNvPicPr>
          <p:nvPr/>
        </p:nvPicPr>
        <p:blipFill>
          <a:blip r:embed="rId2"/>
          <a:stretch>
            <a:fillRect/>
          </a:stretch>
        </p:blipFill>
        <p:spPr>
          <a:xfrm>
            <a:off x="2250344" y="2991308"/>
            <a:ext cx="7680664" cy="3671429"/>
          </a:xfrm>
          <a:prstGeom prst="rect">
            <a:avLst/>
          </a:prstGeom>
        </p:spPr>
      </p:pic>
    </p:spTree>
    <p:extLst>
      <p:ext uri="{BB962C8B-B14F-4D97-AF65-F5344CB8AC3E}">
        <p14:creationId xmlns:p14="http://schemas.microsoft.com/office/powerpoint/2010/main" val="3982817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81C803D-92E4-4306-A447-468717FCE540}"/>
              </a:ext>
            </a:extLst>
          </p:cNvPr>
          <p:cNvSpPr>
            <a:spLocks noGrp="1"/>
          </p:cNvSpPr>
          <p:nvPr>
            <p:ph idx="1"/>
          </p:nvPr>
        </p:nvSpPr>
        <p:spPr>
          <a:xfrm>
            <a:off x="914400" y="630238"/>
            <a:ext cx="10353675" cy="5160962"/>
          </a:xfrm>
        </p:spPr>
        <p:txBody>
          <a:bodyPr/>
          <a:lstStyle/>
          <a:p>
            <a:pPr marL="0" indent="0" algn="l" rtl="0" eaLnBrk="1" latinLnBrk="0" hangingPunct="1">
              <a:lnSpc>
                <a:spcPct val="90000"/>
              </a:lnSpc>
              <a:spcBef>
                <a:spcPts val="1000"/>
              </a:spcBef>
              <a:spcAft>
                <a:spcPts val="0"/>
              </a:spcAft>
              <a:buNone/>
            </a:pPr>
            <a:r>
              <a:rPr lang="en-GB" sz="1600" b="1" i="0" kern="1200" baseline="0" dirty="0">
                <a:solidFill>
                  <a:schemeClr val="tx1"/>
                </a:solidFill>
                <a:effectLst/>
                <a:latin typeface="Arial" panose="020B0604020202020204" pitchFamily="34" charset="0"/>
                <a:cs typeface="Arial" panose="020B0604020202020204" pitchFamily="34" charset="0"/>
              </a:rPr>
              <a:t>Example: </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90000"/>
              </a:lnSpc>
              <a:spcBef>
                <a:spcPts val="1000"/>
              </a:spcBef>
              <a:spcAft>
                <a:spcPts val="0"/>
              </a:spcAft>
              <a:buNone/>
            </a:pPr>
            <a:r>
              <a:rPr lang="en-GB" sz="1600" b="0" i="0" kern="1200" baseline="0" dirty="0">
                <a:solidFill>
                  <a:schemeClr val="tx1"/>
                </a:solidFill>
                <a:effectLst/>
                <a:latin typeface="Arial" panose="020B0604020202020204" pitchFamily="34" charset="0"/>
                <a:cs typeface="Arial" panose="020B0604020202020204" pitchFamily="34" charset="0"/>
              </a:rPr>
              <a:t>#!/bin/sh</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90000"/>
              </a:lnSpc>
              <a:spcBef>
                <a:spcPts val="1000"/>
              </a:spcBef>
              <a:spcAft>
                <a:spcPts val="0"/>
              </a:spcAft>
              <a:buNone/>
            </a:pPr>
            <a:r>
              <a:rPr lang="en-GB" sz="1600" b="0" i="0" kern="1200" baseline="0" dirty="0">
                <a:solidFill>
                  <a:schemeClr val="tx1"/>
                </a:solidFill>
                <a:effectLst/>
                <a:latin typeface="Arial" panose="020B0604020202020204" pitchFamily="34" charset="0"/>
                <a:cs typeface="Arial" panose="020B0604020202020204" pitchFamily="34" charset="0"/>
              </a:rPr>
              <a:t> #Shell script to illustrate if conditional</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90000"/>
              </a:lnSpc>
              <a:spcBef>
                <a:spcPts val="1000"/>
              </a:spcBef>
              <a:spcAft>
                <a:spcPts val="0"/>
              </a:spcAft>
              <a:buNone/>
            </a:pPr>
            <a:r>
              <a:rPr lang="en-GB" sz="1600" b="0" i="0" kern="1200" baseline="0" dirty="0">
                <a:solidFill>
                  <a:schemeClr val="tx1"/>
                </a:solidFill>
                <a:effectLst/>
                <a:latin typeface="Arial" panose="020B0604020202020204" pitchFamily="34" charset="0"/>
                <a:cs typeface="Arial" panose="020B0604020202020204" pitchFamily="34" charset="0"/>
              </a:rPr>
              <a:t> if grep 'director' </a:t>
            </a:r>
            <a:r>
              <a:rPr lang="en-GB" sz="1600" b="0" i="0" kern="1200" baseline="0" dirty="0" err="1">
                <a:solidFill>
                  <a:schemeClr val="tx1"/>
                </a:solidFill>
                <a:effectLst/>
                <a:latin typeface="Arial" panose="020B0604020202020204" pitchFamily="34" charset="0"/>
                <a:cs typeface="Arial" panose="020B0604020202020204" pitchFamily="34" charset="0"/>
              </a:rPr>
              <a:t>emp.lst</a:t>
            </a:r>
            <a:r>
              <a:rPr lang="en-GB" sz="1600" b="0" i="0" kern="1200" baseline="0" dirty="0">
                <a:solidFill>
                  <a:schemeClr val="tx1"/>
                </a:solidFill>
                <a:effectLst/>
                <a:latin typeface="Arial" panose="020B0604020202020204" pitchFamily="34" charset="0"/>
                <a:cs typeface="Arial" panose="020B0604020202020204" pitchFamily="34" charset="0"/>
              </a:rPr>
              <a:t> &gt;/dev/null</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90000"/>
              </a:lnSpc>
              <a:spcBef>
                <a:spcPts val="1000"/>
              </a:spcBef>
              <a:spcAft>
                <a:spcPts val="0"/>
              </a:spcAft>
              <a:buNone/>
            </a:pPr>
            <a:r>
              <a:rPr lang="en-GB" sz="1600" b="0" i="0" kern="1200" baseline="0" dirty="0">
                <a:solidFill>
                  <a:schemeClr val="tx1"/>
                </a:solidFill>
                <a:effectLst/>
                <a:latin typeface="Arial" panose="020B0604020202020204" pitchFamily="34" charset="0"/>
                <a:cs typeface="Arial" panose="020B0604020202020204" pitchFamily="34" charset="0"/>
              </a:rPr>
              <a:t> then</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90000"/>
              </a:lnSpc>
              <a:spcBef>
                <a:spcPts val="1000"/>
              </a:spcBef>
              <a:spcAft>
                <a:spcPts val="0"/>
              </a:spcAft>
              <a:buNone/>
            </a:pPr>
            <a:r>
              <a:rPr lang="en-GB" sz="1600" b="0" i="0" kern="1200" baseline="0" dirty="0">
                <a:solidFill>
                  <a:schemeClr val="tx1"/>
                </a:solidFill>
                <a:effectLst/>
                <a:latin typeface="Arial" panose="020B0604020202020204" pitchFamily="34" charset="0"/>
                <a:cs typeface="Arial" panose="020B0604020202020204" pitchFamily="34" charset="0"/>
              </a:rPr>
              <a:t> echo “Pattern found in File!”</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90000"/>
              </a:lnSpc>
              <a:spcBef>
                <a:spcPts val="1000"/>
              </a:spcBef>
              <a:spcAft>
                <a:spcPts val="0"/>
              </a:spcAft>
              <a:buNone/>
            </a:pPr>
            <a:r>
              <a:rPr lang="en-GB" sz="1600" b="0" i="0" kern="1200" baseline="0" dirty="0">
                <a:solidFill>
                  <a:schemeClr val="tx1"/>
                </a:solidFill>
                <a:effectLst/>
                <a:latin typeface="Arial" panose="020B0604020202020204" pitchFamily="34" charset="0"/>
                <a:cs typeface="Arial" panose="020B0604020202020204" pitchFamily="34" charset="0"/>
              </a:rPr>
              <a:t> else echo “Pattern not-found in File!”</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90000"/>
              </a:lnSpc>
              <a:spcBef>
                <a:spcPts val="1000"/>
              </a:spcBef>
              <a:spcAft>
                <a:spcPts val="0"/>
              </a:spcAft>
              <a:buNone/>
            </a:pPr>
            <a:r>
              <a:rPr lang="en-GB" sz="1600" b="0" i="0" kern="1200" baseline="0" dirty="0">
                <a:solidFill>
                  <a:schemeClr val="tx1"/>
                </a:solidFill>
                <a:effectLst/>
                <a:latin typeface="Arial" panose="020B0604020202020204" pitchFamily="34" charset="0"/>
                <a:cs typeface="Arial" panose="020B0604020202020204" pitchFamily="34" charset="0"/>
              </a:rPr>
              <a:t> fi </a:t>
            </a:r>
            <a:endParaRPr lang="en-US" sz="1600" dirty="0">
              <a:solidFill>
                <a:schemeClr val="tx1"/>
              </a:solidFill>
              <a:effectLst/>
              <a:latin typeface="Arial" panose="020B0604020202020204" pitchFamily="34" charset="0"/>
              <a:cs typeface="Arial" panose="020B0604020202020204" pitchFamily="34" charset="0"/>
            </a:endParaRPr>
          </a:p>
          <a:p>
            <a:pPr marL="36900" indent="0">
              <a:buNone/>
            </a:pPr>
            <a:endParaRPr lang="en-US" dirty="0"/>
          </a:p>
        </p:txBody>
      </p:sp>
    </p:spTree>
    <p:extLst>
      <p:ext uri="{BB962C8B-B14F-4D97-AF65-F5344CB8AC3E}">
        <p14:creationId xmlns:p14="http://schemas.microsoft.com/office/powerpoint/2010/main" val="3503759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A1151-DFF1-4D2E-9FC4-8A87252B4DE3}"/>
              </a:ext>
            </a:extLst>
          </p:cNvPr>
          <p:cNvSpPr>
            <a:spLocks noGrp="1"/>
          </p:cNvSpPr>
          <p:nvPr>
            <p:ph type="title"/>
          </p:nvPr>
        </p:nvSpPr>
        <p:spPr>
          <a:xfrm>
            <a:off x="913795" y="609600"/>
            <a:ext cx="10353762" cy="943992"/>
          </a:xfrm>
        </p:spPr>
        <p:txBody>
          <a:bodyPr>
            <a:normAutofit fontScale="90000"/>
          </a:bodyPr>
          <a:lstStyle/>
          <a:p>
            <a:r>
              <a:rPr lang="en-US" sz="3600" b="1" dirty="0">
                <a:latin typeface="Arial" panose="020B0604020202020204" pitchFamily="34" charset="0"/>
                <a:cs typeface="Arial" panose="020B0604020202020204" pitchFamily="34" charset="0"/>
              </a:rPr>
              <a:t>USING test AND [ ] TO EVALUATE EXPRESSIONS</a:t>
            </a:r>
            <a:br>
              <a:rPr lang="en-US" sz="4800" b="1" dirty="0"/>
            </a:br>
            <a:endParaRPr lang="en-US" dirty="0"/>
          </a:p>
        </p:txBody>
      </p:sp>
      <p:sp>
        <p:nvSpPr>
          <p:cNvPr id="3" name="Content Placeholder 2">
            <a:extLst>
              <a:ext uri="{FF2B5EF4-FFF2-40B4-BE49-F238E27FC236}">
                <a16:creationId xmlns:a16="http://schemas.microsoft.com/office/drawing/2014/main" id="{FDCEEF80-5C05-4299-81AC-54F6FCE1E7D7}"/>
              </a:ext>
            </a:extLst>
          </p:cNvPr>
          <p:cNvSpPr>
            <a:spLocks noGrp="1"/>
          </p:cNvSpPr>
          <p:nvPr>
            <p:ph idx="1"/>
          </p:nvPr>
        </p:nvSpPr>
        <p:spPr>
          <a:xfrm>
            <a:off x="913795" y="1615736"/>
            <a:ext cx="10353762" cy="4175463"/>
          </a:xfrm>
        </p:spPr>
        <p:txBody>
          <a:bodyPr>
            <a:normAutofit/>
          </a:bodyPr>
          <a:lstStyle/>
          <a:p>
            <a:pPr marL="36900" indent="0">
              <a:buNone/>
            </a:pPr>
            <a:r>
              <a:rPr lang="en-US" sz="1600" dirty="0">
                <a:latin typeface="Arial" panose="020B0604020202020204" pitchFamily="34" charset="0"/>
                <a:cs typeface="Arial" panose="020B0604020202020204" pitchFamily="34" charset="0"/>
              </a:rPr>
              <a:t>When you use it to evaluate expressions, you need the test statement because the true or false values returned by expressions can't be directly handled by if.</a:t>
            </a:r>
          </a:p>
          <a:p>
            <a:pPr marL="36900" indent="0">
              <a:buNone/>
            </a:pPr>
            <a:r>
              <a:rPr lang="en-US" sz="1600" dirty="0">
                <a:latin typeface="Arial" panose="020B0604020202020204" pitchFamily="34" charset="0"/>
                <a:cs typeface="Arial" panose="020B0604020202020204" pitchFamily="34" charset="0"/>
              </a:rPr>
              <a:t>The test uses certain operators to evaluate the condition on its right and returns either a true or false exit status, which is then used by if for making a decision.</a:t>
            </a:r>
          </a:p>
          <a:p>
            <a:pPr marL="36900" indent="0">
              <a:buNone/>
            </a:pPr>
            <a:r>
              <a:rPr lang="en-US" sz="1600" dirty="0">
                <a:latin typeface="Arial" panose="020B0604020202020204" pitchFamily="34" charset="0"/>
                <a:cs typeface="Arial" panose="020B0604020202020204" pitchFamily="34" charset="0"/>
              </a:rPr>
              <a:t>Test works in three ways:</a:t>
            </a:r>
          </a:p>
          <a:p>
            <a:r>
              <a:rPr lang="en-US" sz="1600" dirty="0">
                <a:latin typeface="Arial" panose="020B0604020202020204" pitchFamily="34" charset="0"/>
                <a:cs typeface="Arial" panose="020B0604020202020204" pitchFamily="34" charset="0"/>
              </a:rPr>
              <a:t>Compares two numbers</a:t>
            </a:r>
          </a:p>
          <a:p>
            <a:r>
              <a:rPr lang="en-US" sz="1600" dirty="0">
                <a:latin typeface="Arial" panose="020B0604020202020204" pitchFamily="34" charset="0"/>
                <a:cs typeface="Arial" panose="020B0604020202020204" pitchFamily="34" charset="0"/>
              </a:rPr>
              <a:t>Compares two strings or a single one for a null value.</a:t>
            </a:r>
          </a:p>
          <a:p>
            <a:r>
              <a:rPr lang="en-US" sz="1600" dirty="0">
                <a:latin typeface="Arial" panose="020B0604020202020204" pitchFamily="34" charset="0"/>
                <a:cs typeface="Arial" panose="020B0604020202020204" pitchFamily="34" charset="0"/>
              </a:rPr>
              <a:t>Checks a file's attributes</a:t>
            </a:r>
          </a:p>
          <a:p>
            <a:pPr marL="36900" indent="0">
              <a:buNone/>
            </a:pPr>
            <a:r>
              <a:rPr lang="en-US" sz="1600" dirty="0">
                <a:latin typeface="Arial" panose="020B0604020202020204" pitchFamily="34" charset="0"/>
                <a:cs typeface="Arial" panose="020B0604020202020204" pitchFamily="34" charset="0"/>
              </a:rPr>
              <a:t>test doesn't display any output but simply sets the parameter</a:t>
            </a:r>
          </a:p>
          <a:p>
            <a:pPr marL="36900" indent="0">
              <a:buNone/>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5650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82D77E7-BA49-4CD9-8741-FBE993FFD1C2}"/>
              </a:ext>
            </a:extLst>
          </p:cNvPr>
          <p:cNvSpPr>
            <a:spLocks noGrp="1"/>
          </p:cNvSpPr>
          <p:nvPr>
            <p:ph idx="1"/>
          </p:nvPr>
        </p:nvSpPr>
        <p:spPr>
          <a:xfrm>
            <a:off x="913795" y="284086"/>
            <a:ext cx="10353762" cy="5507114"/>
          </a:xfrm>
        </p:spPr>
        <p:txBody>
          <a:bodyPr>
            <a:normAutofit fontScale="92500"/>
          </a:bodyPr>
          <a:lstStyle/>
          <a:p>
            <a:pPr marL="36900" indent="0">
              <a:buNone/>
            </a:pPr>
            <a:r>
              <a:rPr lang="en-AU" sz="1600" dirty="0">
                <a:solidFill>
                  <a:schemeClr val="tx1"/>
                </a:solidFill>
                <a:latin typeface="Arial" panose="020B0604020202020204" pitchFamily="34" charset="0"/>
                <a:cs typeface="Arial" panose="020B0604020202020204" pitchFamily="34" charset="0"/>
              </a:rPr>
              <a:t>Numeric Comparison operators used by test</a:t>
            </a:r>
          </a:p>
          <a:p>
            <a:pPr marL="36900" indent="0">
              <a:buNone/>
            </a:pPr>
            <a:endParaRPr lang="en-AU" sz="1600" dirty="0">
              <a:solidFill>
                <a:schemeClr val="tx1"/>
              </a:solidFill>
              <a:latin typeface="Arial" panose="020B0604020202020204" pitchFamily="34" charset="0"/>
              <a:cs typeface="Arial" panose="020B0604020202020204" pitchFamily="34" charset="0"/>
            </a:endParaRPr>
          </a:p>
          <a:p>
            <a:pPr marL="36900" indent="0">
              <a:buNone/>
            </a:pPr>
            <a:endParaRPr lang="en-AU" sz="1600" dirty="0">
              <a:solidFill>
                <a:schemeClr val="tx1"/>
              </a:solidFill>
              <a:latin typeface="Arial" panose="020B0604020202020204" pitchFamily="34" charset="0"/>
              <a:cs typeface="Arial" panose="020B0604020202020204" pitchFamily="34" charset="0"/>
            </a:endParaRPr>
          </a:p>
          <a:p>
            <a:pPr marL="36900" indent="0">
              <a:buNone/>
            </a:pPr>
            <a:endParaRPr lang="en-AU" sz="1600" dirty="0">
              <a:latin typeface="Arial" panose="020B0604020202020204" pitchFamily="34" charset="0"/>
              <a:cs typeface="Arial" panose="020B0604020202020204" pitchFamily="34" charset="0"/>
            </a:endParaRPr>
          </a:p>
          <a:p>
            <a:pPr marL="36900" indent="0">
              <a:buNone/>
            </a:pPr>
            <a:endParaRPr lang="en-US" sz="1600" dirty="0">
              <a:latin typeface="Arial" panose="020B0604020202020204" pitchFamily="34" charset="0"/>
              <a:cs typeface="Arial" panose="020B0604020202020204" pitchFamily="34" charset="0"/>
            </a:endParaRPr>
          </a:p>
          <a:p>
            <a:pPr marL="36900" indent="0">
              <a:buNone/>
            </a:pPr>
            <a:endParaRPr lang="en-US" sz="1600" b="1" dirty="0">
              <a:solidFill>
                <a:schemeClr val="tx1"/>
              </a:solidFill>
              <a:latin typeface="Arial" panose="020B0604020202020204" pitchFamily="34" charset="0"/>
              <a:cs typeface="Arial" panose="020B0604020202020204" pitchFamily="34" charset="0"/>
            </a:endParaRPr>
          </a:p>
          <a:p>
            <a:pPr marL="0" indent="0" rtl="0" eaLnBrk="1" latinLnBrk="0" hangingPunct="1">
              <a:spcBef>
                <a:spcPts val="0"/>
              </a:spcBef>
              <a:spcAft>
                <a:spcPts val="0"/>
              </a:spcAft>
              <a:buNone/>
            </a:pPr>
            <a:r>
              <a:rPr lang="en-US" sz="1600" b="1" kern="1200" dirty="0">
                <a:solidFill>
                  <a:schemeClr val="tx1"/>
                </a:solidFill>
                <a:effectLst/>
                <a:latin typeface="Arial" panose="020B0604020202020204" pitchFamily="34" charset="0"/>
                <a:cs typeface="Arial" panose="020B0604020202020204" pitchFamily="34" charset="0"/>
              </a:rPr>
              <a:t>Examples:</a:t>
            </a:r>
            <a:endParaRPr lang="en-US" sz="1600" dirty="0">
              <a:solidFill>
                <a:schemeClr val="tx1"/>
              </a:solidFill>
              <a:effectLst/>
              <a:latin typeface="Arial" panose="020B0604020202020204" pitchFamily="34" charset="0"/>
              <a:cs typeface="Arial" panose="020B0604020202020204" pitchFamily="34" charset="0"/>
            </a:endParaRPr>
          </a:p>
          <a:p>
            <a:pPr marL="0" indent="0"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 x=5, y=7, z=7.2</a:t>
            </a:r>
            <a:endParaRPr lang="en-US" sz="1600" dirty="0">
              <a:solidFill>
                <a:schemeClr val="tx1"/>
              </a:solidFill>
              <a:effectLst/>
              <a:latin typeface="Arial" panose="020B0604020202020204" pitchFamily="34" charset="0"/>
              <a:cs typeface="Arial" panose="020B0604020202020204" pitchFamily="34" charset="0"/>
            </a:endParaRPr>
          </a:p>
          <a:p>
            <a:pPr marL="0" indent="0"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 test $x -eq $y; echo $?</a:t>
            </a:r>
            <a:endParaRPr lang="en-US" sz="1600" dirty="0">
              <a:solidFill>
                <a:schemeClr val="tx1"/>
              </a:solidFill>
              <a:effectLst/>
              <a:latin typeface="Arial" panose="020B0604020202020204" pitchFamily="34" charset="0"/>
              <a:cs typeface="Arial" panose="020B0604020202020204" pitchFamily="34" charset="0"/>
            </a:endParaRPr>
          </a:p>
          <a:p>
            <a:pPr marL="0" indent="0"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1	# Not Equal</a:t>
            </a:r>
            <a:endParaRPr lang="en-US" sz="1600" dirty="0">
              <a:solidFill>
                <a:schemeClr val="tx1"/>
              </a:solidFill>
              <a:effectLst/>
              <a:latin typeface="Arial" panose="020B0604020202020204" pitchFamily="34" charset="0"/>
              <a:cs typeface="Arial" panose="020B0604020202020204" pitchFamily="34" charset="0"/>
            </a:endParaRPr>
          </a:p>
          <a:p>
            <a:pPr marL="0" indent="0"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 test $x -</a:t>
            </a:r>
            <a:r>
              <a:rPr lang="en-US" sz="1600" kern="1200" dirty="0" err="1">
                <a:solidFill>
                  <a:schemeClr val="tx1"/>
                </a:solidFill>
                <a:effectLst/>
                <a:latin typeface="Arial" panose="020B0604020202020204" pitchFamily="34" charset="0"/>
                <a:cs typeface="Arial" panose="020B0604020202020204" pitchFamily="34" charset="0"/>
              </a:rPr>
              <a:t>lt</a:t>
            </a:r>
            <a:r>
              <a:rPr lang="en-US" sz="1600" kern="1200" dirty="0">
                <a:solidFill>
                  <a:schemeClr val="tx1"/>
                </a:solidFill>
                <a:effectLst/>
                <a:latin typeface="Arial" panose="020B0604020202020204" pitchFamily="34" charset="0"/>
                <a:cs typeface="Arial" panose="020B0604020202020204" pitchFamily="34" charset="0"/>
              </a:rPr>
              <a:t> $y; echo $?</a:t>
            </a:r>
            <a:endParaRPr lang="en-US" sz="1600" dirty="0">
              <a:solidFill>
                <a:schemeClr val="tx1"/>
              </a:solidFill>
              <a:effectLst/>
              <a:latin typeface="Arial" panose="020B0604020202020204" pitchFamily="34" charset="0"/>
              <a:cs typeface="Arial" panose="020B0604020202020204" pitchFamily="34" charset="0"/>
            </a:endParaRPr>
          </a:p>
          <a:p>
            <a:pPr marL="0" indent="0"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0	#True</a:t>
            </a:r>
            <a:endParaRPr lang="en-US" sz="1600" dirty="0">
              <a:solidFill>
                <a:schemeClr val="tx1"/>
              </a:solidFill>
              <a:effectLst/>
              <a:latin typeface="Arial" panose="020B0604020202020204" pitchFamily="34" charset="0"/>
              <a:cs typeface="Arial" panose="020B0604020202020204" pitchFamily="34" charset="0"/>
            </a:endParaRPr>
          </a:p>
          <a:p>
            <a:pPr marL="0" indent="0"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 test $y -eq $z</a:t>
            </a:r>
            <a:endParaRPr lang="en-US" sz="1600" dirty="0">
              <a:solidFill>
                <a:schemeClr val="tx1"/>
              </a:solidFill>
              <a:effectLst/>
              <a:latin typeface="Arial" panose="020B0604020202020204" pitchFamily="34" charset="0"/>
              <a:cs typeface="Arial" panose="020B0604020202020204" pitchFamily="34" charset="0"/>
            </a:endParaRPr>
          </a:p>
          <a:p>
            <a:pPr marL="0" indent="0"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0	#True- 7.2 is equal to 7</a:t>
            </a:r>
            <a:endParaRPr lang="en-US" sz="1600" dirty="0">
              <a:solidFill>
                <a:schemeClr val="tx1"/>
              </a:solidFill>
              <a:effectLst/>
              <a:latin typeface="Arial" panose="020B0604020202020204" pitchFamily="34" charset="0"/>
              <a:cs typeface="Arial" panose="020B0604020202020204" pitchFamily="34" charset="0"/>
            </a:endParaRPr>
          </a:p>
          <a:p>
            <a:pPr marL="36900" indent="0">
              <a:buNone/>
            </a:pPr>
            <a:r>
              <a:rPr lang="en-US" sz="1600" dirty="0">
                <a:solidFill>
                  <a:schemeClr val="tx1"/>
                </a:solidFill>
                <a:latin typeface="Arial" panose="020B0604020202020204" pitchFamily="34" charset="0"/>
                <a:cs typeface="Arial" panose="020B0604020202020204" pitchFamily="34" charset="0"/>
              </a:rPr>
              <a:t>The last example proves that numeric comparison is restricted to integers only. The [ ] is used as shorthand for the test.</a:t>
            </a:r>
          </a:p>
          <a:p>
            <a:pPr marL="36900" indent="0">
              <a:buNone/>
            </a:pPr>
            <a:r>
              <a:rPr lang="en-US" sz="1600" dirty="0">
                <a:solidFill>
                  <a:schemeClr val="tx1"/>
                </a:solidFill>
                <a:latin typeface="Arial" panose="020B0604020202020204" pitchFamily="34" charset="0"/>
                <a:cs typeface="Arial" panose="020B0604020202020204" pitchFamily="34" charset="0"/>
              </a:rPr>
              <a:t>Hence, the above example may be re-written as-</a:t>
            </a:r>
          </a:p>
          <a:p>
            <a:pPr marL="36900" indent="0">
              <a:buNone/>
            </a:pPr>
            <a:r>
              <a:rPr lang="en-US" sz="1600" dirty="0">
                <a:solidFill>
                  <a:schemeClr val="tx1"/>
                </a:solidFill>
                <a:latin typeface="Arial" panose="020B0604020202020204" pitchFamily="34" charset="0"/>
                <a:cs typeface="Arial" panose="020B0604020202020204" pitchFamily="34" charset="0"/>
              </a:rPr>
              <a:t>test $x -eq $y or [ $x -eq $y ] #Both are equivalent</a:t>
            </a:r>
            <a:endParaRPr lang="en-IN" sz="1600" dirty="0">
              <a:solidFill>
                <a:schemeClr val="tx1"/>
              </a:solidFill>
              <a:latin typeface="Arial" panose="020B0604020202020204" pitchFamily="34" charset="0"/>
              <a:cs typeface="Arial" panose="020B0604020202020204" pitchFamily="34" charset="0"/>
            </a:endParaRPr>
          </a:p>
          <a:p>
            <a:pPr marL="36900" indent="0">
              <a:buNone/>
            </a:pPr>
            <a:endParaRPr lang="en-US" sz="1600" dirty="0">
              <a:solidFill>
                <a:schemeClr val="tx1"/>
              </a:solidFill>
              <a:latin typeface="Arial" panose="020B0604020202020204" pitchFamily="34" charset="0"/>
              <a:cs typeface="Arial" panose="020B0604020202020204" pitchFamily="34" charset="0"/>
            </a:endParaRPr>
          </a:p>
          <a:p>
            <a:pPr marL="36900" indent="0">
              <a:buNone/>
            </a:pPr>
            <a:endParaRPr lang="en-US" sz="1600" b="1" dirty="0">
              <a:solidFill>
                <a:schemeClr val="tx1"/>
              </a:solidFill>
              <a:latin typeface="Arial" panose="020B0604020202020204" pitchFamily="34" charset="0"/>
              <a:cs typeface="Arial" panose="020B0604020202020204" pitchFamily="34" charset="0"/>
            </a:endParaRPr>
          </a:p>
          <a:p>
            <a:pPr marL="36900" indent="0">
              <a:buNone/>
            </a:pPr>
            <a:endParaRPr lang="en-US" sz="1600"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05DFD3D7-1109-4C2A-B103-9D4CF8FD8621}"/>
              </a:ext>
            </a:extLst>
          </p:cNvPr>
          <p:cNvPicPr>
            <a:picLocks noChangeAspect="1"/>
          </p:cNvPicPr>
          <p:nvPr/>
        </p:nvPicPr>
        <p:blipFill>
          <a:blip r:embed="rId2"/>
          <a:stretch>
            <a:fillRect/>
          </a:stretch>
        </p:blipFill>
        <p:spPr>
          <a:xfrm>
            <a:off x="3930265" y="603774"/>
            <a:ext cx="2674722" cy="1819830"/>
          </a:xfrm>
          <a:prstGeom prst="rect">
            <a:avLst/>
          </a:prstGeom>
        </p:spPr>
      </p:pic>
    </p:spTree>
    <p:extLst>
      <p:ext uri="{BB962C8B-B14F-4D97-AF65-F5344CB8AC3E}">
        <p14:creationId xmlns:p14="http://schemas.microsoft.com/office/powerpoint/2010/main" val="4018541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352F49-129B-4315-80FA-A4BB15AB247B}"/>
              </a:ext>
            </a:extLst>
          </p:cNvPr>
          <p:cNvSpPr>
            <a:spLocks noGrp="1"/>
          </p:cNvSpPr>
          <p:nvPr>
            <p:ph idx="1"/>
          </p:nvPr>
        </p:nvSpPr>
        <p:spPr>
          <a:xfrm>
            <a:off x="914400" y="274638"/>
            <a:ext cx="10353675" cy="5516562"/>
          </a:xfrm>
        </p:spPr>
        <p:txBody>
          <a:bodyPr>
            <a:normAutofit fontScale="85000" lnSpcReduction="20000"/>
          </a:bodyPr>
          <a:lstStyle/>
          <a:p>
            <a:pPr marL="0" indent="0" algn="l" rtl="0" eaLnBrk="1" latinLnBrk="0" hangingPunct="1">
              <a:spcBef>
                <a:spcPts val="0"/>
              </a:spcBef>
              <a:spcAft>
                <a:spcPts val="0"/>
              </a:spcAft>
              <a:buNone/>
            </a:pPr>
            <a:r>
              <a:rPr lang="en-US" sz="1600" b="1" kern="1200" dirty="0">
                <a:solidFill>
                  <a:schemeClr val="tx1"/>
                </a:solidFill>
                <a:effectLst/>
                <a:latin typeface="Arial" panose="020B0604020202020204" pitchFamily="34" charset="0"/>
                <a:cs typeface="Arial" panose="020B0604020202020204" pitchFamily="34" charset="0"/>
              </a:rPr>
              <a:t>String Comparison</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Test can be used to compare strings with yet another set of operators. The below table shows string tests used by test-</a:t>
            </a:r>
          </a:p>
          <a:p>
            <a:pPr marL="0" indent="0" algn="l" rtl="0" eaLnBrk="1" latinLnBrk="0" hangingPunct="1">
              <a:spcBef>
                <a:spcPts val="0"/>
              </a:spcBef>
              <a:spcAft>
                <a:spcPts val="0"/>
              </a:spcAft>
              <a:buNone/>
            </a:pPr>
            <a:r>
              <a:rPr lang="en-US" sz="1600" dirty="0">
                <a:solidFill>
                  <a:schemeClr val="tx1"/>
                </a:solidFill>
                <a:effectLst/>
                <a:latin typeface="Arial" panose="020B0604020202020204" pitchFamily="34" charset="0"/>
                <a:cs typeface="Arial" panose="020B0604020202020204" pitchFamily="34" charset="0"/>
              </a:rPr>
              <a:t>The below table shows the string test used by test:</a:t>
            </a:r>
          </a:p>
          <a:p>
            <a:pPr marL="0" indent="0" algn="l" rtl="0" eaLnBrk="1" latinLnBrk="0" hangingPunct="1">
              <a:spcBef>
                <a:spcPts val="0"/>
              </a:spcBef>
              <a:spcAft>
                <a:spcPts val="0"/>
              </a:spcAft>
              <a:buNone/>
            </a:pP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r>
              <a:rPr lang="en-US" sz="1600" dirty="0">
                <a:solidFill>
                  <a:schemeClr val="tx1"/>
                </a:solidFill>
                <a:effectLst/>
                <a:latin typeface="Arial" panose="020B0604020202020204" pitchFamily="34" charset="0"/>
                <a:cs typeface="Arial" panose="020B0604020202020204" pitchFamily="34" charset="0"/>
              </a:rPr>
              <a:t>Example:</a:t>
            </a:r>
          </a:p>
          <a:p>
            <a:pPr marL="0" indent="0" algn="l" rtl="0" eaLnBrk="1" latinLnBrk="0" hangingPunct="1">
              <a:spcBef>
                <a:spcPts val="0"/>
              </a:spcBef>
              <a:spcAft>
                <a:spcPts val="0"/>
              </a:spcAft>
              <a:buNone/>
            </a:pPr>
            <a:r>
              <a:rPr lang="en-US" sz="1600" dirty="0">
                <a:solidFill>
                  <a:schemeClr val="tx1"/>
                </a:solidFill>
                <a:effectLst/>
                <a:latin typeface="Arial" panose="020B0604020202020204" pitchFamily="34" charset="0"/>
                <a:cs typeface="Arial" panose="020B0604020202020204" pitchFamily="34" charset="0"/>
              </a:rPr>
              <a:t>#!bin/sh/</a:t>
            </a:r>
          </a:p>
          <a:p>
            <a:pPr marL="0" indent="0" algn="l" rtl="0" eaLnBrk="1" latinLnBrk="0" hangingPunct="1">
              <a:spcBef>
                <a:spcPts val="0"/>
              </a:spcBef>
              <a:spcAft>
                <a:spcPts val="0"/>
              </a:spcAft>
              <a:buNone/>
            </a:pPr>
            <a:r>
              <a:rPr lang="en-US" sz="1600" dirty="0">
                <a:solidFill>
                  <a:schemeClr val="tx1"/>
                </a:solidFill>
                <a:effectLst/>
                <a:latin typeface="Arial" panose="020B0604020202020204" pitchFamily="34" charset="0"/>
                <a:cs typeface="Arial" panose="020B0604020202020204" pitchFamily="34" charset="0"/>
              </a:rPr>
              <a:t>#Shell script to illustrate string comparison using test –strcmp.sh</a:t>
            </a:r>
          </a:p>
          <a:p>
            <a:pPr marL="0" indent="0" algn="l" rtl="0" eaLnBrk="1" latinLnBrk="0" hangingPunct="1">
              <a:spcBef>
                <a:spcPts val="0"/>
              </a:spcBef>
              <a:spcAft>
                <a:spcPts val="0"/>
              </a:spcAft>
              <a:buNone/>
            </a:pPr>
            <a:r>
              <a:rPr lang="en-US" sz="1600" dirty="0">
                <a:solidFill>
                  <a:schemeClr val="tx1"/>
                </a:solidFill>
                <a:effectLst/>
                <a:latin typeface="Arial" panose="020B0604020202020204" pitchFamily="34" charset="0"/>
                <a:cs typeface="Arial" panose="020B0604020202020204" pitchFamily="34" charset="0"/>
              </a:rPr>
              <a:t>If[$# -eq 0]; then</a:t>
            </a:r>
          </a:p>
          <a:p>
            <a:pPr marL="0" indent="0" algn="l" rtl="0" eaLnBrk="1" latinLnBrk="0" hangingPunct="1">
              <a:spcBef>
                <a:spcPts val="0"/>
              </a:spcBef>
              <a:spcAft>
                <a:spcPts val="0"/>
              </a:spcAft>
              <a:buNone/>
            </a:pPr>
            <a:r>
              <a:rPr lang="en-US" sz="1600" dirty="0">
                <a:solidFill>
                  <a:schemeClr val="tx1"/>
                </a:solidFill>
                <a:effectLst/>
                <a:latin typeface="Arial" panose="020B0604020202020204" pitchFamily="34" charset="0"/>
                <a:cs typeface="Arial" panose="020B0604020202020204" pitchFamily="34" charset="0"/>
              </a:rPr>
              <a:t>Echo “Enter your name:\</a:t>
            </a:r>
            <a:r>
              <a:rPr lang="en-US" sz="1600" dirty="0" err="1">
                <a:solidFill>
                  <a:schemeClr val="tx1"/>
                </a:solidFill>
                <a:effectLst/>
                <a:latin typeface="Arial" panose="020B0604020202020204" pitchFamily="34" charset="0"/>
                <a:cs typeface="Arial" panose="020B0604020202020204" pitchFamily="34" charset="0"/>
              </a:rPr>
              <a:t>c”,read</a:t>
            </a:r>
            <a:r>
              <a:rPr lang="en-US" sz="1600" dirty="0">
                <a:solidFill>
                  <a:schemeClr val="tx1"/>
                </a:solidFill>
                <a:effectLst/>
                <a:latin typeface="Arial" panose="020B0604020202020204" pitchFamily="34" charset="0"/>
                <a:cs typeface="Arial" panose="020B0604020202020204" pitchFamily="34" charset="0"/>
              </a:rPr>
              <a:t> name;</a:t>
            </a:r>
          </a:p>
          <a:p>
            <a:pPr marL="36900" indent="0">
              <a:buNone/>
            </a:pPr>
            <a:r>
              <a:rPr lang="en-US" sz="1700" dirty="0">
                <a:solidFill>
                  <a:schemeClr val="tx1"/>
                </a:solidFill>
                <a:latin typeface="Arial" panose="020B0604020202020204" pitchFamily="34" charset="0"/>
                <a:cs typeface="Arial" panose="020B0604020202020204" pitchFamily="34" charset="0"/>
              </a:rPr>
              <a:t>if [ -z $name ]; then</a:t>
            </a:r>
          </a:p>
          <a:p>
            <a:pPr marL="36900" indent="0">
              <a:buNone/>
            </a:pPr>
            <a:r>
              <a:rPr lang="en-US" sz="1700" dirty="0">
                <a:solidFill>
                  <a:schemeClr val="tx1"/>
                </a:solidFill>
                <a:latin typeface="Arial" panose="020B0604020202020204" pitchFamily="34" charset="0"/>
                <a:cs typeface="Arial" panose="020B0604020202020204" pitchFamily="34" charset="0"/>
              </a:rPr>
              <a:t>echo "You have not entered your name! "; exit 1; </a:t>
            </a:r>
          </a:p>
          <a:p>
            <a:pPr marL="36900" indent="0">
              <a:buNone/>
            </a:pPr>
            <a:r>
              <a:rPr lang="en-US" sz="1700" dirty="0">
                <a:solidFill>
                  <a:schemeClr val="tx1"/>
                </a:solidFill>
                <a:latin typeface="Arial" panose="020B0604020202020204" pitchFamily="34" charset="0"/>
                <a:cs typeface="Arial" panose="020B0604020202020204" pitchFamily="34" charset="0"/>
              </a:rPr>
              <a:t>else</a:t>
            </a:r>
          </a:p>
          <a:p>
            <a:pPr marL="36900" indent="0">
              <a:buNone/>
            </a:pPr>
            <a:r>
              <a:rPr lang="en-US" sz="1700" dirty="0">
                <a:solidFill>
                  <a:schemeClr val="tx1"/>
                </a:solidFill>
                <a:latin typeface="Arial" panose="020B0604020202020204" pitchFamily="34" charset="0"/>
                <a:cs typeface="Arial" panose="020B0604020202020204" pitchFamily="34" charset="0"/>
              </a:rPr>
              <a:t>echo "Your Name From Input line is : $name "; exit 1; </a:t>
            </a:r>
          </a:p>
          <a:p>
            <a:pPr marL="36900" indent="0">
              <a:buNone/>
            </a:pPr>
            <a:r>
              <a:rPr lang="en-US" sz="1700" dirty="0">
                <a:solidFill>
                  <a:schemeClr val="tx1"/>
                </a:solidFill>
                <a:latin typeface="Arial" panose="020B0604020202020204" pitchFamily="34" charset="0"/>
                <a:cs typeface="Arial" panose="020B0604020202020204" pitchFamily="34" charset="0"/>
              </a:rPr>
              <a:t>if</a:t>
            </a:r>
          </a:p>
          <a:p>
            <a:pPr marL="36900" indent="0">
              <a:buNone/>
            </a:pPr>
            <a:r>
              <a:rPr lang="en-US" sz="1700" dirty="0">
                <a:solidFill>
                  <a:schemeClr val="tx1"/>
                </a:solidFill>
                <a:latin typeface="Arial" panose="020B0604020202020204" pitchFamily="34" charset="0"/>
                <a:cs typeface="Arial" panose="020B0604020202020204" pitchFamily="34" charset="0"/>
              </a:rPr>
              <a:t>else</a:t>
            </a:r>
          </a:p>
          <a:p>
            <a:pPr marL="36900" indent="0">
              <a:buNone/>
            </a:pPr>
            <a:r>
              <a:rPr lang="en-US" sz="1700" dirty="0">
                <a:solidFill>
                  <a:schemeClr val="tx1"/>
                </a:solidFill>
                <a:latin typeface="Arial" panose="020B0604020202020204" pitchFamily="34" charset="0"/>
                <a:cs typeface="Arial" panose="020B0604020202020204" pitchFamily="34" charset="0"/>
              </a:rPr>
              <a:t>echo "Your Name From Command line is : $1 " ; </a:t>
            </a:r>
          </a:p>
          <a:p>
            <a:pPr marL="0" indent="0" algn="l" rtl="0" eaLnBrk="1" latinLnBrk="0" hangingPunct="1">
              <a:spcBef>
                <a:spcPts val="0"/>
              </a:spcBef>
              <a:spcAft>
                <a:spcPts val="0"/>
              </a:spcAft>
              <a:buNone/>
            </a:pP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endParaRPr lang="en-US" sz="1600" dirty="0">
              <a:solidFill>
                <a:schemeClr val="tx1"/>
              </a:solidFill>
              <a:effectLst/>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EDB56728-85F0-4B03-BB55-98F1F743BFB5}"/>
              </a:ext>
            </a:extLst>
          </p:cNvPr>
          <p:cNvPicPr>
            <a:picLocks noChangeAspect="1"/>
          </p:cNvPicPr>
          <p:nvPr/>
        </p:nvPicPr>
        <p:blipFill>
          <a:blip r:embed="rId2"/>
          <a:stretch>
            <a:fillRect/>
          </a:stretch>
        </p:blipFill>
        <p:spPr>
          <a:xfrm>
            <a:off x="2733674" y="933450"/>
            <a:ext cx="3219451" cy="1724025"/>
          </a:xfrm>
          <a:prstGeom prst="rect">
            <a:avLst/>
          </a:prstGeom>
        </p:spPr>
      </p:pic>
    </p:spTree>
    <p:extLst>
      <p:ext uri="{BB962C8B-B14F-4D97-AF65-F5344CB8AC3E}">
        <p14:creationId xmlns:p14="http://schemas.microsoft.com/office/powerpoint/2010/main" val="2238121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D2EE874-24C0-4883-B6BE-474EFF7F57FA}"/>
              </a:ext>
            </a:extLst>
          </p:cNvPr>
          <p:cNvSpPr>
            <a:spLocks noGrp="1"/>
          </p:cNvSpPr>
          <p:nvPr>
            <p:ph idx="1"/>
          </p:nvPr>
        </p:nvSpPr>
        <p:spPr>
          <a:xfrm>
            <a:off x="914400" y="514350"/>
            <a:ext cx="10353675" cy="5300663"/>
          </a:xfrm>
        </p:spPr>
        <p:txBody>
          <a:bodyPr>
            <a:normAutofit fontScale="55000" lnSpcReduction="20000"/>
          </a:bodyPr>
          <a:lstStyle/>
          <a:p>
            <a:pPr marL="36900" indent="0">
              <a:buNone/>
            </a:pPr>
            <a:r>
              <a:rPr lang="en-AU" sz="3400" dirty="0">
                <a:solidFill>
                  <a:schemeClr val="tx1"/>
                </a:solidFill>
                <a:latin typeface="Arial" panose="020B0604020202020204" pitchFamily="34" charset="0"/>
                <a:cs typeface="Arial" panose="020B0604020202020204" pitchFamily="34" charset="0"/>
              </a:rPr>
              <a:t>Execution and Output:</a:t>
            </a:r>
          </a:p>
          <a:p>
            <a:pPr marL="36900" indent="0">
              <a:buNone/>
            </a:pPr>
            <a:r>
              <a:rPr lang="en-US" sz="3400" dirty="0">
                <a:solidFill>
                  <a:schemeClr val="tx1"/>
                </a:solidFill>
                <a:latin typeface="Arial" panose="020B0604020202020204" pitchFamily="34" charset="0"/>
                <a:cs typeface="Arial" panose="020B0604020202020204" pitchFamily="34" charset="0"/>
              </a:rPr>
              <a:t>$ </a:t>
            </a:r>
            <a:r>
              <a:rPr lang="en-US" sz="3400" dirty="0" err="1">
                <a:solidFill>
                  <a:schemeClr val="tx1"/>
                </a:solidFill>
                <a:latin typeface="Arial" panose="020B0604020202020204" pitchFamily="34" charset="0"/>
                <a:cs typeface="Arial" panose="020B0604020202020204" pitchFamily="34" charset="0"/>
              </a:rPr>
              <a:t>chmod</a:t>
            </a:r>
            <a:r>
              <a:rPr lang="en-US" sz="3400" dirty="0">
                <a:solidFill>
                  <a:schemeClr val="tx1"/>
                </a:solidFill>
                <a:latin typeface="Arial" panose="020B0604020202020204" pitchFamily="34" charset="0"/>
                <a:cs typeface="Arial" panose="020B0604020202020204" pitchFamily="34" charset="0"/>
              </a:rPr>
              <a:t> 777 strcmp.sh</a:t>
            </a:r>
          </a:p>
          <a:p>
            <a:pPr marL="36900" indent="0">
              <a:buNone/>
            </a:pPr>
            <a:r>
              <a:rPr lang="en-US" sz="3400" dirty="0">
                <a:solidFill>
                  <a:schemeClr val="tx1"/>
                </a:solidFill>
                <a:latin typeface="Arial" panose="020B0604020202020204" pitchFamily="34" charset="0"/>
                <a:cs typeface="Arial" panose="020B0604020202020204" pitchFamily="34" charset="0"/>
              </a:rPr>
              <a:t>$ </a:t>
            </a:r>
            <a:r>
              <a:rPr lang="en-US" sz="3400" dirty="0" err="1">
                <a:solidFill>
                  <a:schemeClr val="tx1"/>
                </a:solidFill>
                <a:latin typeface="Arial" panose="020B0604020202020204" pitchFamily="34" charset="0"/>
                <a:cs typeface="Arial" panose="020B0604020202020204" pitchFamily="34" charset="0"/>
              </a:rPr>
              <a:t>sh</a:t>
            </a:r>
            <a:r>
              <a:rPr lang="en-US" sz="3400" dirty="0">
                <a:solidFill>
                  <a:schemeClr val="tx1"/>
                </a:solidFill>
                <a:latin typeface="Arial" panose="020B0604020202020204" pitchFamily="34" charset="0"/>
                <a:cs typeface="Arial" panose="020B0604020202020204" pitchFamily="34" charset="0"/>
              </a:rPr>
              <a:t> strcmp.sh Henry</a:t>
            </a:r>
          </a:p>
          <a:p>
            <a:pPr marL="36900" indent="0">
              <a:buNone/>
            </a:pPr>
            <a:r>
              <a:rPr lang="en-US" sz="3400" dirty="0">
                <a:solidFill>
                  <a:schemeClr val="tx1"/>
                </a:solidFill>
                <a:latin typeface="Arial" panose="020B0604020202020204" pitchFamily="34" charset="0"/>
                <a:cs typeface="Arial" panose="020B0604020202020204" pitchFamily="34" charset="0"/>
              </a:rPr>
              <a:t>Your Name From Command line is : Henry</a:t>
            </a:r>
          </a:p>
          <a:p>
            <a:pPr marL="36900" indent="0">
              <a:buNone/>
            </a:pPr>
            <a:r>
              <a:rPr lang="en-US" sz="3400" dirty="0">
                <a:solidFill>
                  <a:schemeClr val="tx1"/>
                </a:solidFill>
                <a:latin typeface="Arial" panose="020B0604020202020204" pitchFamily="34" charset="0"/>
                <a:cs typeface="Arial" panose="020B0604020202020204" pitchFamily="34" charset="0"/>
              </a:rPr>
              <a:t>$ </a:t>
            </a:r>
            <a:r>
              <a:rPr lang="en-US" sz="3400" dirty="0" err="1">
                <a:solidFill>
                  <a:schemeClr val="tx1"/>
                </a:solidFill>
                <a:latin typeface="Arial" panose="020B0604020202020204" pitchFamily="34" charset="0"/>
                <a:cs typeface="Arial" panose="020B0604020202020204" pitchFamily="34" charset="0"/>
              </a:rPr>
              <a:t>sh</a:t>
            </a:r>
            <a:r>
              <a:rPr lang="en-US" sz="3400" dirty="0">
                <a:solidFill>
                  <a:schemeClr val="tx1"/>
                </a:solidFill>
                <a:latin typeface="Arial" panose="020B0604020202020204" pitchFamily="34" charset="0"/>
                <a:cs typeface="Arial" panose="020B0604020202020204" pitchFamily="34" charset="0"/>
              </a:rPr>
              <a:t> strcmp.sh</a:t>
            </a:r>
          </a:p>
          <a:p>
            <a:pPr marL="36900" indent="0">
              <a:buNone/>
            </a:pPr>
            <a:r>
              <a:rPr lang="en-US" sz="3400" dirty="0">
                <a:solidFill>
                  <a:schemeClr val="tx1"/>
                </a:solidFill>
                <a:latin typeface="Arial" panose="020B0604020202020204" pitchFamily="34" charset="0"/>
                <a:cs typeface="Arial" panose="020B0604020202020204" pitchFamily="34" charset="0"/>
              </a:rPr>
              <a:t>Enter Your Name: Smith [Enter] Your Name From Input line is : Smith</a:t>
            </a:r>
          </a:p>
          <a:p>
            <a:pPr marL="36900" indent="0">
              <a:buNone/>
            </a:pPr>
            <a:r>
              <a:rPr lang="en-US" sz="3400" dirty="0">
                <a:solidFill>
                  <a:schemeClr val="tx1"/>
                </a:solidFill>
                <a:latin typeface="Arial" panose="020B0604020202020204" pitchFamily="34" charset="0"/>
                <a:cs typeface="Arial" panose="020B0604020202020204" pitchFamily="34" charset="0"/>
              </a:rPr>
              <a:t>$ </a:t>
            </a:r>
            <a:r>
              <a:rPr lang="en-US" sz="3400" dirty="0" err="1">
                <a:solidFill>
                  <a:schemeClr val="tx1"/>
                </a:solidFill>
                <a:latin typeface="Arial" panose="020B0604020202020204" pitchFamily="34" charset="0"/>
                <a:cs typeface="Arial" panose="020B0604020202020204" pitchFamily="34" charset="0"/>
              </a:rPr>
              <a:t>sh</a:t>
            </a:r>
            <a:r>
              <a:rPr lang="en-US" sz="3400" dirty="0">
                <a:solidFill>
                  <a:schemeClr val="tx1"/>
                </a:solidFill>
                <a:latin typeface="Arial" panose="020B0604020202020204" pitchFamily="34" charset="0"/>
                <a:cs typeface="Arial" panose="020B0604020202020204" pitchFamily="34" charset="0"/>
              </a:rPr>
              <a:t> strcmp.sh</a:t>
            </a:r>
          </a:p>
          <a:p>
            <a:pPr marL="36900" indent="0">
              <a:buNone/>
            </a:pPr>
            <a:r>
              <a:rPr lang="en-US" sz="3400" dirty="0">
                <a:solidFill>
                  <a:schemeClr val="tx1"/>
                </a:solidFill>
                <a:latin typeface="Arial" panose="020B0604020202020204" pitchFamily="34" charset="0"/>
                <a:cs typeface="Arial" panose="020B0604020202020204" pitchFamily="34" charset="0"/>
              </a:rPr>
              <a:t>Enter Your Name: [Enter]</a:t>
            </a:r>
          </a:p>
          <a:p>
            <a:pPr marL="36900" indent="0">
              <a:buNone/>
            </a:pPr>
            <a:r>
              <a:rPr lang="en-US" sz="3400" dirty="0">
                <a:solidFill>
                  <a:schemeClr val="tx1"/>
                </a:solidFill>
                <a:latin typeface="Arial" panose="020B0604020202020204" pitchFamily="34" charset="0"/>
                <a:cs typeface="Arial" panose="020B0604020202020204" pitchFamily="34" charset="0"/>
              </a:rPr>
              <a:t>You have not entered your name!</a:t>
            </a:r>
          </a:p>
          <a:p>
            <a:pPr marL="36576" indent="0" algn="l" rtl="0" eaLnBrk="1" latinLnBrk="0" hangingPunct="1">
              <a:lnSpc>
                <a:spcPct val="110000"/>
              </a:lnSpc>
              <a:spcBef>
                <a:spcPts val="360"/>
              </a:spcBef>
              <a:spcAft>
                <a:spcPts val="600"/>
              </a:spcAft>
              <a:buNone/>
            </a:pPr>
            <a:r>
              <a:rPr lang="en-US" sz="3400" b="1" kern="1200" dirty="0">
                <a:ln w="9525" cap="flat" cmpd="sng" algn="ctr">
                  <a:solidFill>
                    <a:srgbClr val="404040">
                      <a:alpha val="10000"/>
                    </a:srgbClr>
                  </a:solidFill>
                  <a:prstDash val="solid"/>
                  <a:round/>
                </a:ln>
                <a:solidFill>
                  <a:schemeClr val="tx1"/>
                </a:solidFill>
                <a:effectLst>
                  <a:outerShdw blurRad="9525" dist="25400" dir="14640000" algn="tl" rotWithShape="0">
                    <a:schemeClr val="bg1">
                      <a:alpha val="30000"/>
                    </a:schemeClr>
                  </a:outerShdw>
                </a:effectLst>
                <a:latin typeface="Arial" panose="020B0604020202020204" pitchFamily="34" charset="0"/>
                <a:cs typeface="Arial" panose="020B0604020202020204" pitchFamily="34" charset="0"/>
              </a:rPr>
              <a:t>THE CASE CONDITIONAL</a:t>
            </a:r>
            <a:endParaRPr lang="en-US" sz="3400" dirty="0">
              <a:solidFill>
                <a:schemeClr val="tx1"/>
              </a:solidFill>
              <a:effectLst/>
              <a:latin typeface="Arial" panose="020B0604020202020204" pitchFamily="34" charset="0"/>
              <a:cs typeface="Arial" panose="020B0604020202020204" pitchFamily="34" charset="0"/>
            </a:endParaRPr>
          </a:p>
          <a:p>
            <a:pPr marL="36576" indent="0" algn="l" rtl="0" eaLnBrk="1" latinLnBrk="0" hangingPunct="1">
              <a:lnSpc>
                <a:spcPct val="110000"/>
              </a:lnSpc>
              <a:spcBef>
                <a:spcPts val="360"/>
              </a:spcBef>
              <a:spcAft>
                <a:spcPts val="600"/>
              </a:spcAft>
              <a:buNone/>
            </a:pPr>
            <a:r>
              <a:rPr lang="en-US" sz="3400" kern="1200" dirty="0">
                <a:ln w="9525" cap="flat" cmpd="sng" algn="ctr">
                  <a:solidFill>
                    <a:srgbClr val="404040">
                      <a:alpha val="10000"/>
                    </a:srgbClr>
                  </a:solidFill>
                  <a:prstDash val="solid"/>
                  <a:round/>
                </a:ln>
                <a:solidFill>
                  <a:schemeClr val="tx1"/>
                </a:solidFill>
                <a:effectLst>
                  <a:outerShdw blurRad="9525" dist="25400" dir="14640000" algn="tl" rotWithShape="0">
                    <a:schemeClr val="bg1">
                      <a:alpha val="30000"/>
                    </a:schemeClr>
                  </a:outerShdw>
                </a:effectLst>
                <a:latin typeface="Arial" panose="020B0604020202020204" pitchFamily="34" charset="0"/>
                <a:cs typeface="Arial" panose="020B0604020202020204" pitchFamily="34" charset="0"/>
              </a:rPr>
              <a:t>The case statement is similar to switch statement in C.</a:t>
            </a:r>
            <a:endParaRPr lang="en-US" sz="3400" dirty="0">
              <a:solidFill>
                <a:schemeClr val="tx1"/>
              </a:solidFill>
              <a:effectLst/>
              <a:latin typeface="Arial" panose="020B0604020202020204" pitchFamily="34" charset="0"/>
              <a:cs typeface="Arial" panose="020B0604020202020204" pitchFamily="34" charset="0"/>
            </a:endParaRPr>
          </a:p>
          <a:p>
            <a:pPr marL="36576" indent="0" algn="l" rtl="0" eaLnBrk="1" latinLnBrk="0" hangingPunct="1">
              <a:lnSpc>
                <a:spcPct val="110000"/>
              </a:lnSpc>
              <a:spcBef>
                <a:spcPts val="360"/>
              </a:spcBef>
              <a:spcAft>
                <a:spcPts val="600"/>
              </a:spcAft>
              <a:buNone/>
            </a:pPr>
            <a:r>
              <a:rPr lang="en-US" sz="3400" kern="1200" dirty="0">
                <a:ln w="9525" cap="flat" cmpd="sng" algn="ctr">
                  <a:solidFill>
                    <a:srgbClr val="404040">
                      <a:alpha val="10000"/>
                    </a:srgbClr>
                  </a:solidFill>
                  <a:prstDash val="solid"/>
                  <a:round/>
                </a:ln>
                <a:solidFill>
                  <a:schemeClr val="tx1"/>
                </a:solidFill>
                <a:effectLst>
                  <a:outerShdw blurRad="9525" dist="25400" dir="14640000" algn="tl" rotWithShape="0">
                    <a:schemeClr val="bg1">
                      <a:alpha val="30000"/>
                    </a:schemeClr>
                  </a:outerShdw>
                </a:effectLst>
                <a:latin typeface="Arial" panose="020B0604020202020204" pitchFamily="34" charset="0"/>
                <a:cs typeface="Arial" panose="020B0604020202020204" pitchFamily="34" charset="0"/>
              </a:rPr>
              <a:t>The statement matches an expression for more than one alternative, and permit multi-way branching.</a:t>
            </a:r>
            <a:endParaRPr lang="en-US" sz="3400" dirty="0">
              <a:solidFill>
                <a:schemeClr val="tx1"/>
              </a:solidFill>
              <a:effectLst/>
              <a:latin typeface="Arial" panose="020B0604020202020204" pitchFamily="34" charset="0"/>
              <a:cs typeface="Arial" panose="020B0604020202020204" pitchFamily="34" charset="0"/>
            </a:endParaRPr>
          </a:p>
          <a:p>
            <a:pPr marL="36900" indent="0">
              <a:buNone/>
            </a:pPr>
            <a:endParaRPr lang="en-US" sz="1600" dirty="0">
              <a:solidFill>
                <a:schemeClr val="tx1"/>
              </a:solidFill>
              <a:latin typeface="Arial" panose="020B0604020202020204" pitchFamily="34" charset="0"/>
              <a:cs typeface="Arial" panose="020B0604020202020204" pitchFamily="34" charset="0"/>
            </a:endParaRPr>
          </a:p>
          <a:p>
            <a:pPr marL="36900" indent="0">
              <a:buNone/>
            </a:pPr>
            <a:endParaRPr lang="en-US" sz="1600" dirty="0">
              <a:solidFill>
                <a:schemeClr val="tx1"/>
              </a:solidFill>
              <a:latin typeface="Arial" panose="020B0604020202020204" pitchFamily="34" charset="0"/>
              <a:cs typeface="Arial" panose="020B0604020202020204" pitchFamily="34" charset="0"/>
            </a:endParaRPr>
          </a:p>
          <a:p>
            <a:pPr marL="36900" indent="0">
              <a:buNone/>
            </a:pPr>
            <a:endParaRPr lang="en-US"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0586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53FB8-F828-4A9B-89ED-2F7B606EEBE2}"/>
              </a:ext>
            </a:extLst>
          </p:cNvPr>
          <p:cNvSpPr>
            <a:spLocks noGrp="1"/>
          </p:cNvSpPr>
          <p:nvPr>
            <p:ph type="title"/>
          </p:nvPr>
        </p:nvSpPr>
        <p:spPr/>
        <p:txBody>
          <a:bodyPr/>
          <a:lstStyle/>
          <a:p>
            <a:r>
              <a:rPr lang="en-AU" b="1" dirty="0">
                <a:solidFill>
                  <a:schemeClr val="tx1"/>
                </a:solidFill>
                <a:effectLst>
                  <a:outerShdw blurRad="38100" dist="38100" dir="2700000" algn="tl">
                    <a:srgbClr val="000000">
                      <a:alpha val="43137"/>
                    </a:srgbClr>
                  </a:outerShdw>
                </a:effectLst>
              </a:rPr>
              <a:t>GREP Command and options</a:t>
            </a:r>
            <a:endParaRPr lang="en-US" b="1" dirty="0">
              <a:solidFill>
                <a:schemeClr val="tx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BCDFCDF-28DE-43AB-9FBC-0A25E4E62D20}"/>
              </a:ext>
            </a:extLst>
          </p:cNvPr>
          <p:cNvSpPr>
            <a:spLocks noGrp="1"/>
          </p:cNvSpPr>
          <p:nvPr>
            <p:ph idx="1"/>
          </p:nvPr>
        </p:nvSpPr>
        <p:spPr/>
        <p:txBody>
          <a:bodyPr>
            <a:normAutofit fontScale="70000" lnSpcReduction="20000"/>
          </a:bodyPr>
          <a:lstStyle/>
          <a:p>
            <a:pPr marL="36900" indent="0">
              <a:buNone/>
            </a:pPr>
            <a:r>
              <a:rPr lang="en-AU" dirty="0">
                <a:solidFill>
                  <a:schemeClr val="tx1"/>
                </a:solidFill>
                <a:latin typeface="Arial" panose="020B0604020202020204" pitchFamily="34" charset="0"/>
                <a:cs typeface="Arial" panose="020B0604020202020204" pitchFamily="34" charset="0"/>
              </a:rPr>
              <a:t>GREP</a:t>
            </a:r>
            <a:r>
              <a:rPr lang="en-AU" dirty="0">
                <a:latin typeface="Arial" panose="020B0604020202020204" pitchFamily="34" charset="0"/>
                <a:cs typeface="Arial" panose="020B0604020202020204" pitchFamily="34" charset="0"/>
              </a:rPr>
              <a:t>: </a:t>
            </a:r>
            <a:r>
              <a:rPr lang="en-US" b="0" i="0" dirty="0">
                <a:solidFill>
                  <a:schemeClr val="tx1"/>
                </a:solidFill>
                <a:effectLst/>
                <a:latin typeface="Arial" panose="020B0604020202020204" pitchFamily="34" charset="0"/>
                <a:cs typeface="Arial" panose="020B0604020202020204" pitchFamily="34" charset="0"/>
              </a:rPr>
              <a:t>The 'grep' command stands for </a:t>
            </a:r>
            <a:r>
              <a:rPr lang="en-US" b="1" i="0" dirty="0">
                <a:solidFill>
                  <a:schemeClr val="tx1"/>
                </a:solidFill>
                <a:effectLst/>
                <a:latin typeface="Arial" panose="020B0604020202020204" pitchFamily="34" charset="0"/>
                <a:cs typeface="Arial" panose="020B0604020202020204" pitchFamily="34" charset="0"/>
              </a:rPr>
              <a:t>"global regular expression print"</a:t>
            </a:r>
            <a:r>
              <a:rPr lang="en-US" b="0" i="0" dirty="0">
                <a:solidFill>
                  <a:schemeClr val="tx1"/>
                </a:solidFill>
                <a:effectLst/>
                <a:latin typeface="Arial" panose="020B0604020202020204" pitchFamily="34" charset="0"/>
                <a:cs typeface="Arial" panose="020B0604020202020204" pitchFamily="34" charset="0"/>
              </a:rPr>
              <a:t>. grep command filters the content of a file which makes our search easy.</a:t>
            </a:r>
          </a:p>
          <a:p>
            <a:pPr marL="36900" indent="0">
              <a:buNone/>
            </a:pPr>
            <a:r>
              <a:rPr lang="en-US" dirty="0">
                <a:solidFill>
                  <a:schemeClr val="tx1"/>
                </a:solidFill>
                <a:effectLst/>
                <a:latin typeface="Arial" panose="020B0604020202020204" pitchFamily="34" charset="0"/>
                <a:cs typeface="Arial" panose="020B0604020202020204" pitchFamily="34" charset="0"/>
              </a:rPr>
              <a:t>Options of Grep:</a:t>
            </a:r>
          </a:p>
          <a:p>
            <a:pPr marL="36900" indent="0">
              <a:buNone/>
            </a:pPr>
            <a:r>
              <a:rPr lang="en-US" dirty="0">
                <a:solidFill>
                  <a:schemeClr val="tx1"/>
                </a:solidFill>
                <a:effectLst/>
                <a:latin typeface="Arial" panose="020B0604020202020204" pitchFamily="34" charset="0"/>
                <a:cs typeface="Arial" panose="020B0604020202020204" pitchFamily="34" charset="0"/>
              </a:rPr>
              <a:t>Matching Multiple patterns (–e):</a:t>
            </a:r>
          </a:p>
          <a:p>
            <a:pPr marL="36900" indent="0">
              <a:buNone/>
            </a:pPr>
            <a:r>
              <a:rPr lang="en-US" dirty="0">
                <a:solidFill>
                  <a:schemeClr val="tx1"/>
                </a:solidFill>
                <a:effectLst/>
                <a:latin typeface="Arial" panose="020B0604020202020204" pitchFamily="34" charset="0"/>
                <a:cs typeface="Arial" panose="020B0604020202020204" pitchFamily="34" charset="0"/>
              </a:rPr>
              <a:t>This option is used to grep the multiple matching patterns in the list.</a:t>
            </a:r>
          </a:p>
          <a:p>
            <a:pPr marL="36900" indent="0">
              <a:buNone/>
            </a:pPr>
            <a:r>
              <a:rPr lang="en-US" dirty="0" err="1">
                <a:solidFill>
                  <a:schemeClr val="tx1"/>
                </a:solidFill>
                <a:effectLst/>
                <a:latin typeface="Arial" panose="020B0604020202020204" pitchFamily="34" charset="0"/>
                <a:cs typeface="Arial" panose="020B0604020202020204" pitchFamily="34" charset="0"/>
              </a:rPr>
              <a:t>Eg</a:t>
            </a:r>
            <a:r>
              <a:rPr lang="en-US" dirty="0">
                <a:solidFill>
                  <a:schemeClr val="tx1"/>
                </a:solidFill>
                <a:effectLst/>
                <a:latin typeface="Arial" panose="020B0604020202020204" pitchFamily="34" charset="0"/>
                <a:cs typeface="Arial" panose="020B0604020202020204" pitchFamily="34" charset="0"/>
              </a:rPr>
              <a:t>: </a:t>
            </a:r>
          </a:p>
          <a:p>
            <a:pPr marL="36900" indent="0">
              <a:buNone/>
            </a:pPr>
            <a:r>
              <a:rPr lang="en-US" dirty="0">
                <a:solidFill>
                  <a:schemeClr val="tx1"/>
                </a:solidFill>
                <a:effectLst/>
                <a:latin typeface="Arial" panose="020B0604020202020204" pitchFamily="34" charset="0"/>
                <a:cs typeface="Arial" panose="020B0604020202020204" pitchFamily="34" charset="0"/>
              </a:rPr>
              <a:t>$ grep -e Tech -e Sales employee.txt</a:t>
            </a:r>
          </a:p>
          <a:p>
            <a:pPr marL="36900" indent="0">
              <a:buNone/>
            </a:pPr>
            <a:r>
              <a:rPr lang="en-US" dirty="0">
                <a:solidFill>
                  <a:schemeClr val="tx1"/>
                </a:solidFill>
                <a:effectLst/>
                <a:latin typeface="Arial" panose="020B0604020202020204" pitchFamily="34" charset="0"/>
                <a:cs typeface="Arial" panose="020B0604020202020204" pitchFamily="34" charset="0"/>
              </a:rPr>
              <a:t>100  Thomas  Manager    Sales       $5,000</a:t>
            </a:r>
          </a:p>
          <a:p>
            <a:pPr marL="36900" indent="0">
              <a:buNone/>
            </a:pPr>
            <a:r>
              <a:rPr lang="en-US" dirty="0">
                <a:solidFill>
                  <a:schemeClr val="tx1"/>
                </a:solidFill>
                <a:effectLst/>
                <a:latin typeface="Arial" panose="020B0604020202020204" pitchFamily="34" charset="0"/>
                <a:cs typeface="Arial" panose="020B0604020202020204" pitchFamily="34" charset="0"/>
              </a:rPr>
              <a:t>200  Jason   Developer  Technology  $5,500</a:t>
            </a:r>
          </a:p>
          <a:p>
            <a:pPr marL="36900" indent="0">
              <a:buNone/>
            </a:pPr>
            <a:r>
              <a:rPr lang="en-US" dirty="0">
                <a:solidFill>
                  <a:schemeClr val="tx1"/>
                </a:solidFill>
                <a:effectLst/>
                <a:latin typeface="Arial" panose="020B0604020202020204" pitchFamily="34" charset="0"/>
                <a:cs typeface="Arial" panose="020B0604020202020204" pitchFamily="34" charset="0"/>
              </a:rPr>
              <a:t>300  Raj     Sysadmin   Technology  $7,000</a:t>
            </a:r>
          </a:p>
          <a:p>
            <a:pPr marL="36900" indent="0">
              <a:buNone/>
            </a:pPr>
            <a:r>
              <a:rPr lang="en-US" dirty="0">
                <a:solidFill>
                  <a:schemeClr val="tx1"/>
                </a:solidFill>
                <a:effectLst/>
                <a:latin typeface="Arial" panose="020B0604020202020204" pitchFamily="34" charset="0"/>
                <a:cs typeface="Arial" panose="020B0604020202020204" pitchFamily="34" charset="0"/>
              </a:rPr>
              <a:t>500  Randy   Manager    Sales       $6,000</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5671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4D1DCD-57D5-46EE-A18D-B2DCD5F65E8A}"/>
              </a:ext>
            </a:extLst>
          </p:cNvPr>
          <p:cNvSpPr>
            <a:spLocks noGrp="1"/>
          </p:cNvSpPr>
          <p:nvPr>
            <p:ph idx="1"/>
          </p:nvPr>
        </p:nvSpPr>
        <p:spPr>
          <a:xfrm>
            <a:off x="913795" y="310718"/>
            <a:ext cx="10353762" cy="5480481"/>
          </a:xfrm>
        </p:spPr>
        <p:txBody>
          <a:bodyPr>
            <a:normAutofit fontScale="92500" lnSpcReduction="20000"/>
          </a:bodyPr>
          <a:lstStyle/>
          <a:p>
            <a:pPr marL="36576" indent="0" algn="l" rtl="0" eaLnBrk="1" latinLnBrk="0" hangingPunct="1">
              <a:lnSpc>
                <a:spcPct val="110000"/>
              </a:lnSpc>
              <a:spcBef>
                <a:spcPts val="360"/>
              </a:spcBef>
              <a:spcAft>
                <a:spcPts val="600"/>
              </a:spcAft>
              <a:buClr>
                <a:schemeClr val="tx2"/>
              </a:buClr>
              <a:buSzPct val="70000"/>
              <a:buNone/>
            </a:pPr>
            <a:r>
              <a:rPr lang="en-US" sz="1600" kern="1200" dirty="0">
                <a:ln w="9525" cap="flat" cmpd="sng" algn="ctr">
                  <a:solidFill>
                    <a:srgbClr val="404040">
                      <a:alpha val="10000"/>
                    </a:srgbClr>
                  </a:solidFill>
                  <a:prstDash val="solid"/>
                  <a:round/>
                </a:ln>
                <a:solidFill>
                  <a:srgbClr val="FFFFFF"/>
                </a:solidFill>
                <a:effectLst>
                  <a:outerShdw blurRad="9525" dist="25400" dir="14640000" algn="tl" rotWithShape="0">
                    <a:schemeClr val="bg1">
                      <a:alpha val="30000"/>
                    </a:schemeClr>
                  </a:outerShdw>
                </a:effectLst>
                <a:latin typeface="Arial" panose="020B0604020202020204" pitchFamily="34" charset="0"/>
                <a:cs typeface="Arial" panose="020B0604020202020204" pitchFamily="34" charset="0"/>
              </a:rPr>
              <a:t>The general syntax of the case statement is as follows:</a:t>
            </a:r>
            <a:endParaRPr lang="en-US" sz="1600" dirty="0">
              <a:effectLst/>
              <a:latin typeface="Arial" panose="020B0604020202020204" pitchFamily="34" charset="0"/>
              <a:cs typeface="Arial" panose="020B0604020202020204" pitchFamily="34" charset="0"/>
            </a:endParaRPr>
          </a:p>
          <a:p>
            <a:pPr marL="36576" indent="0" algn="l" rtl="0" eaLnBrk="1" latinLnBrk="0" hangingPunct="1">
              <a:lnSpc>
                <a:spcPct val="110000"/>
              </a:lnSpc>
              <a:spcBef>
                <a:spcPts val="360"/>
              </a:spcBef>
              <a:spcAft>
                <a:spcPts val="600"/>
              </a:spcAft>
              <a:buNone/>
            </a:pPr>
            <a:r>
              <a:rPr lang="en-US" sz="1600" kern="1200" dirty="0">
                <a:ln w="9525" cap="flat" cmpd="sng" algn="ctr">
                  <a:solidFill>
                    <a:srgbClr val="404040">
                      <a:alpha val="10000"/>
                    </a:srgbClr>
                  </a:solidFill>
                  <a:prstDash val="solid"/>
                  <a:round/>
                </a:ln>
                <a:solidFill>
                  <a:srgbClr val="FFFFFF"/>
                </a:solidFill>
                <a:effectLst>
                  <a:outerShdw blurRad="9525" dist="25400" dir="14640000" algn="tl" rotWithShape="0">
                    <a:schemeClr val="bg1">
                      <a:alpha val="30000"/>
                    </a:schemeClr>
                  </a:outerShdw>
                </a:effectLst>
                <a:latin typeface="Arial" panose="020B0604020202020204" pitchFamily="34" charset="0"/>
                <a:cs typeface="Arial" panose="020B0604020202020204" pitchFamily="34" charset="0"/>
              </a:rPr>
              <a:t>Case expression in</a:t>
            </a:r>
            <a:endParaRPr lang="en-US" sz="1600" dirty="0">
              <a:effectLst/>
              <a:latin typeface="Arial" panose="020B0604020202020204" pitchFamily="34" charset="0"/>
              <a:cs typeface="Arial" panose="020B0604020202020204" pitchFamily="34" charset="0"/>
            </a:endParaRPr>
          </a:p>
          <a:p>
            <a:pPr marL="36576" indent="0" algn="l" rtl="0" eaLnBrk="1" latinLnBrk="0" hangingPunct="1">
              <a:lnSpc>
                <a:spcPct val="110000"/>
              </a:lnSpc>
              <a:spcBef>
                <a:spcPts val="360"/>
              </a:spcBef>
              <a:spcAft>
                <a:spcPts val="600"/>
              </a:spcAft>
              <a:buNone/>
            </a:pPr>
            <a:r>
              <a:rPr lang="en-US" sz="1600" kern="1200" dirty="0">
                <a:ln w="9525" cap="flat" cmpd="sng" algn="ctr">
                  <a:solidFill>
                    <a:srgbClr val="404040">
                      <a:alpha val="10000"/>
                    </a:srgbClr>
                  </a:solidFill>
                  <a:prstDash val="solid"/>
                  <a:round/>
                </a:ln>
                <a:solidFill>
                  <a:srgbClr val="FFFFFF"/>
                </a:solidFill>
                <a:effectLst>
                  <a:outerShdw blurRad="9525" dist="25400" dir="14640000" algn="tl" rotWithShape="0">
                    <a:schemeClr val="bg1">
                      <a:alpha val="30000"/>
                    </a:schemeClr>
                  </a:outerShdw>
                </a:effectLst>
                <a:latin typeface="Arial" panose="020B0604020202020204" pitchFamily="34" charset="0"/>
                <a:cs typeface="Arial" panose="020B0604020202020204" pitchFamily="34" charset="0"/>
              </a:rPr>
              <a:t>Pattern1) command1;;</a:t>
            </a:r>
            <a:endParaRPr lang="en-US" sz="1600" dirty="0">
              <a:effectLst/>
              <a:latin typeface="Arial" panose="020B0604020202020204" pitchFamily="34" charset="0"/>
              <a:cs typeface="Arial" panose="020B0604020202020204" pitchFamily="34" charset="0"/>
            </a:endParaRPr>
          </a:p>
          <a:p>
            <a:pPr marL="36576" indent="0" algn="l" rtl="0" eaLnBrk="1" latinLnBrk="0" hangingPunct="1">
              <a:lnSpc>
                <a:spcPct val="110000"/>
              </a:lnSpc>
              <a:spcBef>
                <a:spcPts val="360"/>
              </a:spcBef>
              <a:spcAft>
                <a:spcPts val="600"/>
              </a:spcAft>
              <a:buNone/>
            </a:pPr>
            <a:r>
              <a:rPr lang="en-US" sz="1600" kern="1200" dirty="0">
                <a:ln w="9525" cap="flat" cmpd="sng" algn="ctr">
                  <a:solidFill>
                    <a:srgbClr val="404040">
                      <a:alpha val="10000"/>
                    </a:srgbClr>
                  </a:solidFill>
                  <a:prstDash val="solid"/>
                  <a:round/>
                </a:ln>
                <a:solidFill>
                  <a:srgbClr val="FFFFFF"/>
                </a:solidFill>
                <a:effectLst>
                  <a:outerShdw blurRad="9525" dist="25400" dir="14640000" algn="tl" rotWithShape="0">
                    <a:schemeClr val="bg1">
                      <a:alpha val="30000"/>
                    </a:schemeClr>
                  </a:outerShdw>
                </a:effectLst>
                <a:latin typeface="Arial" panose="020B0604020202020204" pitchFamily="34" charset="0"/>
                <a:cs typeface="Arial" panose="020B0604020202020204" pitchFamily="34" charset="0"/>
              </a:rPr>
              <a:t>Pattern 2) command2;;</a:t>
            </a:r>
            <a:endParaRPr lang="en-US" sz="1600" dirty="0">
              <a:effectLst/>
              <a:latin typeface="Arial" panose="020B0604020202020204" pitchFamily="34" charset="0"/>
              <a:cs typeface="Arial" panose="020B0604020202020204" pitchFamily="34" charset="0"/>
            </a:endParaRPr>
          </a:p>
          <a:p>
            <a:pPr marL="36576" indent="0" algn="l" rtl="0" eaLnBrk="1" latinLnBrk="0" hangingPunct="1">
              <a:lnSpc>
                <a:spcPct val="110000"/>
              </a:lnSpc>
              <a:spcBef>
                <a:spcPts val="360"/>
              </a:spcBef>
              <a:spcAft>
                <a:spcPts val="600"/>
              </a:spcAft>
              <a:buNone/>
            </a:pPr>
            <a:r>
              <a:rPr lang="en-US" sz="1600" kern="1200" dirty="0">
                <a:ln w="9525" cap="flat" cmpd="sng" algn="ctr">
                  <a:solidFill>
                    <a:srgbClr val="404040">
                      <a:alpha val="10000"/>
                    </a:srgbClr>
                  </a:solidFill>
                  <a:prstDash val="solid"/>
                  <a:round/>
                </a:ln>
                <a:solidFill>
                  <a:srgbClr val="FFFFFF"/>
                </a:solidFill>
                <a:effectLst>
                  <a:outerShdw blurRad="9525" dist="25400" dir="14640000" algn="tl" rotWithShape="0">
                    <a:schemeClr val="bg1">
                      <a:alpha val="30000"/>
                    </a:schemeClr>
                  </a:outerShdw>
                </a:effectLst>
                <a:latin typeface="Arial" panose="020B0604020202020204" pitchFamily="34" charset="0"/>
                <a:cs typeface="Arial" panose="020B0604020202020204" pitchFamily="34" charset="0"/>
              </a:rPr>
              <a:t>Pattern 3) command3;;</a:t>
            </a:r>
            <a:endParaRPr lang="en-US" sz="1600" dirty="0">
              <a:effectLst/>
              <a:latin typeface="Arial" panose="020B0604020202020204" pitchFamily="34" charset="0"/>
              <a:cs typeface="Arial" panose="020B0604020202020204" pitchFamily="34" charset="0"/>
            </a:endParaRPr>
          </a:p>
          <a:p>
            <a:pPr marL="36576" indent="0" algn="l" rtl="0" eaLnBrk="1" latinLnBrk="0" hangingPunct="1">
              <a:lnSpc>
                <a:spcPct val="110000"/>
              </a:lnSpc>
              <a:spcBef>
                <a:spcPts val="360"/>
              </a:spcBef>
              <a:spcAft>
                <a:spcPts val="600"/>
              </a:spcAft>
              <a:buNone/>
            </a:pPr>
            <a:r>
              <a:rPr lang="en-US" sz="1600" kern="1200" dirty="0">
                <a:ln w="9525" cap="flat" cmpd="sng" algn="ctr">
                  <a:solidFill>
                    <a:srgbClr val="404040">
                      <a:alpha val="10000"/>
                    </a:srgbClr>
                  </a:solidFill>
                  <a:prstDash val="solid"/>
                  <a:round/>
                </a:ln>
                <a:solidFill>
                  <a:srgbClr val="FFFFFF"/>
                </a:solidFill>
                <a:effectLst>
                  <a:outerShdw blurRad="9525" dist="25400" dir="14640000" algn="tl" rotWithShape="0">
                    <a:schemeClr val="bg1">
                      <a:alpha val="30000"/>
                    </a:schemeClr>
                  </a:outerShdw>
                </a:effectLst>
                <a:latin typeface="Arial" panose="020B0604020202020204" pitchFamily="34" charset="0"/>
                <a:cs typeface="Arial" panose="020B0604020202020204" pitchFamily="34" charset="0"/>
              </a:rPr>
              <a:t>.. ………………………….</a:t>
            </a:r>
            <a:endParaRPr lang="en-US" sz="1600" dirty="0">
              <a:effectLst/>
              <a:latin typeface="Arial" panose="020B0604020202020204" pitchFamily="34" charset="0"/>
              <a:cs typeface="Arial" panose="020B0604020202020204" pitchFamily="34" charset="0"/>
            </a:endParaRPr>
          </a:p>
          <a:p>
            <a:pPr marL="36576" indent="0" algn="l" rtl="0" eaLnBrk="1" latinLnBrk="0" hangingPunct="1">
              <a:lnSpc>
                <a:spcPct val="110000"/>
              </a:lnSpc>
              <a:spcBef>
                <a:spcPts val="360"/>
              </a:spcBef>
              <a:spcAft>
                <a:spcPts val="600"/>
              </a:spcAft>
              <a:buNone/>
            </a:pPr>
            <a:r>
              <a:rPr lang="en-US" sz="1600" dirty="0" err="1">
                <a:ln w="9525" cap="flat" cmpd="sng" algn="ctr">
                  <a:solidFill>
                    <a:srgbClr val="404040">
                      <a:alpha val="10000"/>
                    </a:srgbClr>
                  </a:solidFill>
                  <a:prstDash val="solid"/>
                  <a:round/>
                </a:ln>
                <a:solidFill>
                  <a:srgbClr val="FFFFFF"/>
                </a:solidFill>
                <a:latin typeface="Arial" panose="020B0604020202020204" pitchFamily="34" charset="0"/>
                <a:cs typeface="Arial" panose="020B0604020202020204" pitchFamily="34" charset="0"/>
              </a:rPr>
              <a:t>e</a:t>
            </a:r>
            <a:r>
              <a:rPr lang="en-US" sz="1600" kern="1200" dirty="0" err="1">
                <a:ln w="9525" cap="flat" cmpd="sng" algn="ctr">
                  <a:solidFill>
                    <a:srgbClr val="404040">
                      <a:alpha val="10000"/>
                    </a:srgbClr>
                  </a:solidFill>
                  <a:prstDash val="solid"/>
                  <a:round/>
                </a:ln>
                <a:solidFill>
                  <a:srgbClr val="FFFFFF"/>
                </a:solidFill>
                <a:effectLst>
                  <a:outerShdw blurRad="9525" dist="25400" dir="14640000" algn="tl" rotWithShape="0">
                    <a:schemeClr val="bg1">
                      <a:alpha val="30000"/>
                    </a:schemeClr>
                  </a:outerShdw>
                </a:effectLst>
                <a:latin typeface="Arial" panose="020B0604020202020204" pitchFamily="34" charset="0"/>
                <a:cs typeface="Arial" panose="020B0604020202020204" pitchFamily="34" charset="0"/>
              </a:rPr>
              <a:t>sac</a:t>
            </a:r>
            <a:endParaRPr lang="en-US" sz="1600" kern="1200" dirty="0">
              <a:ln w="9525" cap="flat" cmpd="sng" algn="ctr">
                <a:solidFill>
                  <a:srgbClr val="404040">
                    <a:alpha val="10000"/>
                  </a:srgbClr>
                </a:solidFill>
                <a:prstDash val="solid"/>
                <a:round/>
              </a:ln>
              <a:solidFill>
                <a:srgbClr val="FFFFFF"/>
              </a:solidFill>
              <a:effectLst>
                <a:outerShdw blurRad="9525" dist="25400" dir="14640000" algn="tl" rotWithShape="0">
                  <a:schemeClr val="bg1">
                    <a:alpha val="30000"/>
                  </a:schemeClr>
                </a:outerShdw>
              </a:effectLst>
              <a:latin typeface="Arial" panose="020B0604020202020204" pitchFamily="34" charset="0"/>
              <a:cs typeface="Arial" panose="020B0604020202020204" pitchFamily="34" charset="0"/>
            </a:endParaRPr>
          </a:p>
          <a:p>
            <a:pPr marL="36900" indent="0">
              <a:buNone/>
            </a:pPr>
            <a:r>
              <a:rPr lang="en-US" sz="1600" b="1" dirty="0">
                <a:solidFill>
                  <a:schemeClr val="tx1"/>
                </a:solidFill>
                <a:latin typeface="Arial" panose="020B0604020202020204" pitchFamily="34" charset="0"/>
                <a:cs typeface="Arial" panose="020B0604020202020204" pitchFamily="34" charset="0"/>
              </a:rPr>
              <a:t>Example:</a:t>
            </a:r>
          </a:p>
          <a:p>
            <a:pPr marL="36900" indent="0">
              <a:buNone/>
            </a:pPr>
            <a:r>
              <a:rPr lang="en-US" sz="1600" dirty="0">
                <a:solidFill>
                  <a:schemeClr val="tx1"/>
                </a:solidFill>
                <a:latin typeface="Arial" panose="020B0604020202020204" pitchFamily="34" charset="0"/>
                <a:cs typeface="Arial" panose="020B0604020202020204" pitchFamily="34" charset="0"/>
              </a:rPr>
              <a:t>#!/bin/sh</a:t>
            </a:r>
          </a:p>
          <a:p>
            <a:pPr marL="36900" indent="0">
              <a:buNone/>
            </a:pPr>
            <a:r>
              <a:rPr lang="en-US" sz="1600" dirty="0">
                <a:solidFill>
                  <a:schemeClr val="tx1"/>
                </a:solidFill>
                <a:latin typeface="Arial" panose="020B0604020202020204" pitchFamily="34" charset="0"/>
                <a:cs typeface="Arial" panose="020B0604020202020204" pitchFamily="34" charset="0"/>
              </a:rPr>
              <a:t>#Shell script to illustrate CASE conditional – menu.sh</a:t>
            </a:r>
          </a:p>
          <a:p>
            <a:pPr marL="36900" indent="0">
              <a:buNone/>
            </a:pPr>
            <a:r>
              <a:rPr lang="en-US" sz="1600" dirty="0">
                <a:solidFill>
                  <a:schemeClr val="tx1"/>
                </a:solidFill>
                <a:latin typeface="Arial" panose="020B0604020202020204" pitchFamily="34" charset="0"/>
                <a:cs typeface="Arial" panose="020B0604020202020204" pitchFamily="34" charset="0"/>
              </a:rPr>
              <a:t>echo "\t MENU\n 1. List of files\n 2. Today's Date\n 3. Users of System\n 4. Quit\n"; echo "Enter your option: \c";</a:t>
            </a:r>
          </a:p>
          <a:p>
            <a:pPr marL="36900" indent="0">
              <a:buNone/>
            </a:pPr>
            <a:r>
              <a:rPr lang="en-US" sz="1600" dirty="0">
                <a:solidFill>
                  <a:schemeClr val="tx1"/>
                </a:solidFill>
                <a:latin typeface="Arial" panose="020B0604020202020204" pitchFamily="34" charset="0"/>
                <a:cs typeface="Arial" panose="020B0604020202020204" pitchFamily="34" charset="0"/>
              </a:rPr>
              <a:t>read choice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case "$choice" 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1)ls -l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2)date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3)who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4)exit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echo "Invalid Option!" </a:t>
            </a:r>
            <a:r>
              <a:rPr kumimoji="0" lang="en-US" sz="1700" b="0" i="0" u="none" strike="noStrike" kern="1200" cap="none" spc="0" normalizeH="0" baseline="0" noProof="0" dirty="0" err="1">
                <a:ln>
                  <a:noFill/>
                </a:ln>
                <a:solidFill>
                  <a:schemeClr val="tx1"/>
                </a:solidFill>
                <a:effectLst/>
                <a:uLnTx/>
                <a:uFillTx/>
                <a:latin typeface="Arial" panose="020B0604020202020204" pitchFamily="34" charset="0"/>
                <a:cs typeface="Arial" panose="020B0604020202020204" pitchFamily="34" charset="0"/>
              </a:rPr>
              <a:t>esac</a:t>
            </a:r>
            <a:endParaRPr lang="en-IN" sz="1700" dirty="0">
              <a:solidFill>
                <a:schemeClr val="tx1"/>
              </a:solidFill>
              <a:latin typeface="Arial" panose="020B0604020202020204" pitchFamily="34" charset="0"/>
              <a:cs typeface="Arial" panose="020B0604020202020204" pitchFamily="34" charset="0"/>
            </a:endParaRPr>
          </a:p>
          <a:p>
            <a:pPr marL="36900" indent="0">
              <a:buNone/>
            </a:pPr>
            <a:endParaRPr lang="en-US" sz="1600" dirty="0">
              <a:solidFill>
                <a:schemeClr val="tx1"/>
              </a:solidFill>
              <a:latin typeface="Arial" panose="020B0604020202020204" pitchFamily="34" charset="0"/>
              <a:cs typeface="Arial" panose="020B0604020202020204" pitchFamily="34" charset="0"/>
            </a:endParaRPr>
          </a:p>
          <a:p>
            <a:pPr marL="36900" indent="0">
              <a:buNone/>
            </a:pPr>
            <a:endParaRPr lang="en-US" sz="1600" dirty="0">
              <a:solidFill>
                <a:schemeClr val="tx1"/>
              </a:solidFill>
              <a:latin typeface="Arial" panose="020B0604020202020204" pitchFamily="34" charset="0"/>
              <a:cs typeface="Arial" panose="020B0604020202020204" pitchFamily="34" charset="0"/>
            </a:endParaRPr>
          </a:p>
          <a:p>
            <a:pPr marL="36576" indent="0" algn="l" rtl="0" eaLnBrk="1" latinLnBrk="0" hangingPunct="1">
              <a:lnSpc>
                <a:spcPct val="110000"/>
              </a:lnSpc>
              <a:spcBef>
                <a:spcPts val="360"/>
              </a:spcBef>
              <a:spcAft>
                <a:spcPts val="600"/>
              </a:spcAft>
              <a:buNone/>
            </a:pPr>
            <a:endParaRPr lang="en-US" sz="1600" kern="1200" dirty="0">
              <a:ln w="9525" cap="flat" cmpd="sng" algn="ctr">
                <a:solidFill>
                  <a:srgbClr val="404040">
                    <a:alpha val="10000"/>
                  </a:srgbClr>
                </a:solidFill>
                <a:prstDash val="solid"/>
                <a:round/>
              </a:ln>
              <a:solidFill>
                <a:srgbClr val="FFFFFF"/>
              </a:solidFill>
              <a:effectLst>
                <a:outerShdw blurRad="9525" dist="25400" dir="14640000" algn="tl" rotWithShape="0">
                  <a:schemeClr val="bg1">
                    <a:alpha val="30000"/>
                  </a:schemeClr>
                </a:outerShdw>
              </a:effectLst>
              <a:latin typeface="Arial" panose="020B0604020202020204" pitchFamily="34" charset="0"/>
              <a:cs typeface="Arial" panose="020B0604020202020204" pitchFamily="34" charset="0"/>
            </a:endParaRPr>
          </a:p>
          <a:p>
            <a:pPr marL="36576" indent="0" algn="l" rtl="0" eaLnBrk="1" latinLnBrk="0" hangingPunct="1">
              <a:lnSpc>
                <a:spcPct val="110000"/>
              </a:lnSpc>
              <a:spcBef>
                <a:spcPts val="360"/>
              </a:spcBef>
              <a:spcAft>
                <a:spcPts val="600"/>
              </a:spcAft>
              <a:buNone/>
            </a:pPr>
            <a:endParaRPr lang="en-US" sz="1600" dirty="0">
              <a:effectLst/>
              <a:latin typeface="Arial" panose="020B0604020202020204" pitchFamily="34" charset="0"/>
              <a:cs typeface="Arial" panose="020B0604020202020204" pitchFamily="34" charset="0"/>
            </a:endParaRPr>
          </a:p>
          <a:p>
            <a:pPr marL="36900" indent="0">
              <a:buNone/>
            </a:pPr>
            <a:endParaRPr lang="en-US" dirty="0"/>
          </a:p>
        </p:txBody>
      </p:sp>
    </p:spTree>
    <p:extLst>
      <p:ext uri="{BB962C8B-B14F-4D97-AF65-F5344CB8AC3E}">
        <p14:creationId xmlns:p14="http://schemas.microsoft.com/office/powerpoint/2010/main" val="3166174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1CFC6A-FDFF-46F2-9A97-F528F06A861B}"/>
              </a:ext>
            </a:extLst>
          </p:cNvPr>
          <p:cNvSpPr>
            <a:spLocks noGrp="1"/>
          </p:cNvSpPr>
          <p:nvPr>
            <p:ph idx="1"/>
          </p:nvPr>
        </p:nvSpPr>
        <p:spPr>
          <a:xfrm>
            <a:off x="914400" y="338138"/>
            <a:ext cx="10353675" cy="5453062"/>
          </a:xfrm>
        </p:spPr>
        <p:txBody>
          <a:bodyPr>
            <a:normAutofit lnSpcReduction="10000"/>
          </a:bodyPr>
          <a:lstStyle/>
          <a:p>
            <a:pPr marL="0" indent="0" algn="l"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Execution and Output:</a:t>
            </a:r>
          </a:p>
          <a:p>
            <a:pPr marL="0" indent="0" algn="l" rtl="0" eaLnBrk="1" latinLnBrk="0" hangingPunct="1">
              <a:spcBef>
                <a:spcPts val="0"/>
              </a:spcBef>
              <a:spcAft>
                <a:spcPts val="0"/>
              </a:spcAft>
              <a:buNone/>
            </a:pPr>
            <a:endParaRPr lang="en-US" sz="1600" kern="12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 </a:t>
            </a:r>
            <a:r>
              <a:rPr lang="en-US" sz="1600" kern="1200" dirty="0" err="1">
                <a:solidFill>
                  <a:schemeClr val="tx1"/>
                </a:solidFill>
                <a:effectLst/>
                <a:latin typeface="Arial" panose="020B0604020202020204" pitchFamily="34" charset="0"/>
                <a:cs typeface="Arial" panose="020B0604020202020204" pitchFamily="34" charset="0"/>
              </a:rPr>
              <a:t>chmod</a:t>
            </a:r>
            <a:r>
              <a:rPr lang="en-US" sz="1600" kern="1200" dirty="0">
                <a:solidFill>
                  <a:schemeClr val="tx1"/>
                </a:solidFill>
                <a:effectLst/>
                <a:latin typeface="Arial" panose="020B0604020202020204" pitchFamily="34" charset="0"/>
                <a:cs typeface="Arial" panose="020B0604020202020204" pitchFamily="34" charset="0"/>
              </a:rPr>
              <a:t> 777 menu.sh</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 </a:t>
            </a:r>
            <a:r>
              <a:rPr lang="en-US" sz="1600" kern="1200" dirty="0" err="1">
                <a:solidFill>
                  <a:schemeClr val="tx1"/>
                </a:solidFill>
                <a:effectLst/>
                <a:latin typeface="Arial" panose="020B0604020202020204" pitchFamily="34" charset="0"/>
                <a:cs typeface="Arial" panose="020B0604020202020204" pitchFamily="34" charset="0"/>
              </a:rPr>
              <a:t>sh</a:t>
            </a:r>
            <a:r>
              <a:rPr lang="en-US" sz="1600" kern="1200" dirty="0">
                <a:solidFill>
                  <a:schemeClr val="tx1"/>
                </a:solidFill>
                <a:effectLst/>
                <a:latin typeface="Arial" panose="020B0604020202020204" pitchFamily="34" charset="0"/>
                <a:cs typeface="Arial" panose="020B0604020202020204" pitchFamily="34" charset="0"/>
              </a:rPr>
              <a:t> menu.sh MENU</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1.List of files</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2.Today's Date</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3.Users of System</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4.Quit</a:t>
            </a:r>
          </a:p>
          <a:p>
            <a:pPr marL="0" indent="0" algn="l" rtl="0" eaLnBrk="1" latinLnBrk="0" hangingPunct="1">
              <a:spcBef>
                <a:spcPts val="0"/>
              </a:spcBef>
              <a:spcAft>
                <a:spcPts val="0"/>
              </a:spcAft>
              <a:buNone/>
            </a:pPr>
            <a:endParaRPr lang="en-US" sz="1600" b="1" dirty="0">
              <a:solidFill>
                <a:schemeClr val="tx1"/>
              </a:solidFill>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endParaRPr lang="en-US" sz="1600" b="1" dirty="0">
              <a:solidFill>
                <a:schemeClr val="tx1"/>
              </a:solidFill>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r>
              <a:rPr lang="en-US" sz="1600" b="1" dirty="0">
                <a:solidFill>
                  <a:schemeClr val="tx1"/>
                </a:solidFill>
                <a:latin typeface="Arial" panose="020B0604020202020204" pitchFamily="34" charset="0"/>
                <a:cs typeface="Arial" panose="020B0604020202020204" pitchFamily="34" charset="0"/>
              </a:rPr>
              <a:t>expr: COMPUTATION AND STRING HANDLING</a:t>
            </a:r>
          </a:p>
          <a:p>
            <a:pPr algn="ctr"/>
            <a:endParaRPr lang="en-US" sz="1600" b="1" dirty="0">
              <a:solidFill>
                <a:schemeClr val="tx1"/>
              </a:solidFill>
              <a:latin typeface="Arial" panose="020B0604020202020204" pitchFamily="34" charset="0"/>
              <a:cs typeface="Arial" panose="020B0604020202020204" pitchFamily="34" charset="0"/>
            </a:endParaRPr>
          </a:p>
          <a:p>
            <a:pPr marL="36900" indent="0">
              <a:buNone/>
            </a:pPr>
            <a:r>
              <a:rPr lang="en-US" sz="1600" dirty="0">
                <a:solidFill>
                  <a:schemeClr val="tx1"/>
                </a:solidFill>
                <a:latin typeface="Arial" panose="020B0604020202020204" pitchFamily="34" charset="0"/>
                <a:cs typeface="Arial" panose="020B0604020202020204" pitchFamily="34" charset="0"/>
              </a:rPr>
              <a:t>Shell does not have any computing features, but it rely on external expr command for that purpose.</a:t>
            </a:r>
          </a:p>
          <a:p>
            <a:pPr marL="36900" indent="0">
              <a:buNone/>
            </a:pPr>
            <a:r>
              <a:rPr lang="en-US" sz="1600" dirty="0">
                <a:solidFill>
                  <a:schemeClr val="tx1"/>
                </a:solidFill>
                <a:latin typeface="Arial" panose="020B0604020202020204" pitchFamily="34" charset="0"/>
                <a:cs typeface="Arial" panose="020B0604020202020204" pitchFamily="34" charset="0"/>
              </a:rPr>
              <a:t>This </a:t>
            </a:r>
            <a:r>
              <a:rPr lang="en-US" sz="1600" b="1" dirty="0">
                <a:solidFill>
                  <a:schemeClr val="tx1"/>
                </a:solidFill>
                <a:latin typeface="Arial" panose="020B0604020202020204" pitchFamily="34" charset="0"/>
                <a:cs typeface="Arial" panose="020B0604020202020204" pitchFamily="34" charset="0"/>
              </a:rPr>
              <a:t>expr </a:t>
            </a:r>
            <a:r>
              <a:rPr lang="en-US" sz="1600" dirty="0">
                <a:solidFill>
                  <a:schemeClr val="tx1"/>
                </a:solidFill>
                <a:latin typeface="Arial" panose="020B0604020202020204" pitchFamily="34" charset="0"/>
                <a:cs typeface="Arial" panose="020B0604020202020204" pitchFamily="34" charset="0"/>
              </a:rPr>
              <a:t>command combines two functions in one:</a:t>
            </a:r>
          </a:p>
          <a:p>
            <a:pPr marL="36900" indent="0">
              <a:buNone/>
            </a:pPr>
            <a:r>
              <a:rPr lang="en-US" sz="1600" dirty="0">
                <a:solidFill>
                  <a:schemeClr val="tx1"/>
                </a:solidFill>
                <a:latin typeface="Arial" panose="020B0604020202020204" pitchFamily="34" charset="0"/>
                <a:cs typeface="Arial" panose="020B0604020202020204" pitchFamily="34" charset="0"/>
              </a:rPr>
              <a:t>•	Performs arithmetic operations on integers</a:t>
            </a:r>
          </a:p>
          <a:p>
            <a:pPr marL="36900" indent="0">
              <a:buNone/>
            </a:pPr>
            <a:r>
              <a:rPr lang="en-US" sz="1600" dirty="0">
                <a:solidFill>
                  <a:schemeClr val="tx1"/>
                </a:solidFill>
                <a:latin typeface="Arial" panose="020B0604020202020204" pitchFamily="34" charset="0"/>
                <a:cs typeface="Arial" panose="020B0604020202020204" pitchFamily="34" charset="0"/>
              </a:rPr>
              <a:t>•	Manipulates strings</a:t>
            </a:r>
          </a:p>
          <a:p>
            <a:pPr marL="36900" indent="0">
              <a:buNone/>
            </a:pPr>
            <a:r>
              <a:rPr lang="en-US" sz="1600" dirty="0">
                <a:solidFill>
                  <a:schemeClr val="tx1"/>
                </a:solidFill>
                <a:latin typeface="Arial" panose="020B0604020202020204" pitchFamily="34" charset="0"/>
                <a:cs typeface="Arial" panose="020B0604020202020204" pitchFamily="34" charset="0"/>
              </a:rPr>
              <a:t>Computation</a:t>
            </a:r>
          </a:p>
          <a:p>
            <a:pPr marL="36900" indent="0">
              <a:buNone/>
            </a:pPr>
            <a:r>
              <a:rPr lang="en-US" sz="1600" b="1" dirty="0">
                <a:solidFill>
                  <a:schemeClr val="tx1"/>
                </a:solidFill>
                <a:latin typeface="Arial" panose="020B0604020202020204" pitchFamily="34" charset="0"/>
                <a:cs typeface="Arial" panose="020B0604020202020204" pitchFamily="34" charset="0"/>
              </a:rPr>
              <a:t>expr</a:t>
            </a:r>
            <a:r>
              <a:rPr lang="en-US" sz="1600" dirty="0">
                <a:solidFill>
                  <a:schemeClr val="tx1"/>
                </a:solidFill>
                <a:latin typeface="Arial" panose="020B0604020202020204" pitchFamily="34" charset="0"/>
                <a:cs typeface="Arial" panose="020B0604020202020204" pitchFamily="34" charset="0"/>
              </a:rPr>
              <a:t> can perform the four arithmetic operations as well as the modulus (remainder) function</a:t>
            </a:r>
            <a:r>
              <a:rPr lang="en-US" sz="1200" dirty="0"/>
              <a:t>.</a:t>
            </a:r>
          </a:p>
          <a:p>
            <a:pPr marL="0" indent="0" algn="l" rtl="0" eaLnBrk="1" latinLnBrk="0" hangingPunct="1">
              <a:spcBef>
                <a:spcPts val="0"/>
              </a:spcBef>
              <a:spcAft>
                <a:spcPts val="0"/>
              </a:spcAft>
              <a:buNone/>
            </a:pPr>
            <a:endParaRPr lang="en-US" sz="1600" dirty="0">
              <a:solidFill>
                <a:schemeClr val="tx1"/>
              </a:solidFill>
              <a:effectLst/>
              <a:latin typeface="Arial" panose="020B0604020202020204" pitchFamily="34" charset="0"/>
              <a:cs typeface="Arial" panose="020B0604020202020204" pitchFamily="34" charset="0"/>
            </a:endParaRPr>
          </a:p>
          <a:p>
            <a:pPr marL="36900" indent="0">
              <a:buNone/>
            </a:pPr>
            <a:endParaRPr lang="en-US" dirty="0"/>
          </a:p>
        </p:txBody>
      </p:sp>
    </p:spTree>
    <p:extLst>
      <p:ext uri="{BB962C8B-B14F-4D97-AF65-F5344CB8AC3E}">
        <p14:creationId xmlns:p14="http://schemas.microsoft.com/office/powerpoint/2010/main" val="1190796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CEECD4-594B-467E-944F-812AEC9A04EE}"/>
              </a:ext>
            </a:extLst>
          </p:cNvPr>
          <p:cNvSpPr>
            <a:spLocks noGrp="1"/>
          </p:cNvSpPr>
          <p:nvPr>
            <p:ph idx="1"/>
          </p:nvPr>
        </p:nvSpPr>
        <p:spPr>
          <a:xfrm>
            <a:off x="913795" y="461640"/>
            <a:ext cx="10353762" cy="5329560"/>
          </a:xfrm>
        </p:spPr>
        <p:txBody>
          <a:bodyPr>
            <a:normAutofit/>
          </a:bodyPr>
          <a:lstStyle/>
          <a:p>
            <a:pPr marL="0" indent="0" algn="l" rtl="0" eaLnBrk="1" latinLnBrk="0" hangingPunct="1">
              <a:spcBef>
                <a:spcPts val="0"/>
              </a:spcBef>
              <a:spcAft>
                <a:spcPts val="0"/>
              </a:spcAft>
              <a:buNone/>
            </a:pPr>
            <a:r>
              <a:rPr lang="en-US" sz="1600" b="1" kern="1200" dirty="0">
                <a:solidFill>
                  <a:schemeClr val="tx1"/>
                </a:solidFill>
                <a:effectLst/>
                <a:latin typeface="Arial" panose="020B0604020202020204" pitchFamily="34" charset="0"/>
                <a:cs typeface="Arial" panose="020B0604020202020204" pitchFamily="34" charset="0"/>
              </a:rPr>
              <a:t>Examples:</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 expr 3 + 5</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8</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 x=8 y=4</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 expr $x + $y </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12</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 expr $x - $y</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 4</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 expr $x \* $y #Asterisk has to be escaped to prevent from metacharacter </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32</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 expr $x / $y </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2</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 expr $x % $y </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0</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r>
              <a:rPr lang="en-US" sz="1600" b="1" kern="1200" dirty="0">
                <a:solidFill>
                  <a:schemeClr val="tx1"/>
                </a:solidFill>
                <a:effectLst/>
                <a:latin typeface="Arial" panose="020B0604020202020204" pitchFamily="34" charset="0"/>
                <a:cs typeface="Arial" panose="020B0604020202020204" pitchFamily="34" charset="0"/>
              </a:rPr>
              <a:t>expr </a:t>
            </a:r>
            <a:r>
              <a:rPr lang="en-US" sz="1600" kern="1200" dirty="0">
                <a:solidFill>
                  <a:schemeClr val="tx1"/>
                </a:solidFill>
                <a:effectLst/>
                <a:latin typeface="Arial" panose="020B0604020202020204" pitchFamily="34" charset="0"/>
                <a:cs typeface="Arial" panose="020B0604020202020204" pitchFamily="34" charset="0"/>
              </a:rPr>
              <a:t>is often used with command substitution to assign a variable. For example, you can set a variable z to the sum of two numbers:</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 x=6 y=2; z=expr `$x + $y`</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 echo $z </a:t>
            </a:r>
            <a:endParaRPr lang="en-US" sz="1600" dirty="0">
              <a:solidFill>
                <a:schemeClr val="tx1"/>
              </a:solidFill>
              <a:effectLst/>
              <a:latin typeface="Arial" panose="020B0604020202020204" pitchFamily="34" charset="0"/>
              <a:cs typeface="Arial" panose="020B0604020202020204" pitchFamily="34" charset="0"/>
            </a:endParaRPr>
          </a:p>
          <a:p>
            <a:pPr marL="36900" indent="0">
              <a:buNone/>
            </a:pPr>
            <a:r>
              <a:rPr lang="en-US" sz="1600" kern="1200" dirty="0">
                <a:solidFill>
                  <a:schemeClr val="tx1"/>
                </a:solidFill>
                <a:effectLst/>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4596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DD0BA1-D9EB-42F4-A719-E531A4BB2A91}"/>
              </a:ext>
            </a:extLst>
          </p:cNvPr>
          <p:cNvSpPr>
            <a:spLocks noGrp="1"/>
          </p:cNvSpPr>
          <p:nvPr>
            <p:ph idx="1"/>
          </p:nvPr>
        </p:nvSpPr>
        <p:spPr>
          <a:xfrm>
            <a:off x="913795" y="195310"/>
            <a:ext cx="10353762" cy="5595890"/>
          </a:xfrm>
        </p:spPr>
        <p:txBody>
          <a:bodyPr>
            <a:normAutofit lnSpcReduction="10000"/>
          </a:bodyPr>
          <a:lstStyle/>
          <a:p>
            <a:pPr marL="0" indent="0" algn="l" rtl="0" eaLnBrk="1" latinLnBrk="0" hangingPunct="1">
              <a:spcBef>
                <a:spcPts val="0"/>
              </a:spcBef>
              <a:spcAft>
                <a:spcPts val="0"/>
              </a:spcAft>
              <a:buNone/>
            </a:pPr>
            <a:r>
              <a:rPr lang="en-US" sz="1600" b="1" kern="1200" dirty="0">
                <a:solidFill>
                  <a:schemeClr val="tx1"/>
                </a:solidFill>
                <a:effectLst/>
                <a:latin typeface="Arial" panose="020B0604020202020204" pitchFamily="34" charset="0"/>
                <a:cs typeface="Arial" panose="020B0604020202020204" pitchFamily="34" charset="0"/>
              </a:rPr>
              <a:t>String Handling</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For manipulating strings, expr uses two expressions separated by a colon.</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The string to be worked upon is placed on the left of the :, and RE is placed on its right. Depending on the composition of the expression, expr can perform three important string functions:</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	Determine the length of the string</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	Extract a substring</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r>
              <a:rPr lang="en-US" sz="1600" kern="1200" dirty="0">
                <a:solidFill>
                  <a:schemeClr val="tx1"/>
                </a:solidFill>
                <a:effectLst/>
                <a:latin typeface="Arial" panose="020B0604020202020204" pitchFamily="34" charset="0"/>
                <a:cs typeface="Arial" panose="020B0604020202020204" pitchFamily="34" charset="0"/>
              </a:rPr>
              <a:t>•	Locate the position of a character in a string</a:t>
            </a:r>
            <a:endParaRPr lang="en-US" sz="1600" dirty="0">
              <a:solidFill>
                <a:schemeClr val="tx1"/>
              </a:solidFill>
              <a:effectLst/>
              <a:latin typeface="Arial" panose="020B0604020202020204" pitchFamily="34" charset="0"/>
              <a:cs typeface="Arial" panose="020B0604020202020204" pitchFamily="34" charset="0"/>
            </a:endParaRPr>
          </a:p>
          <a:p>
            <a:pPr marL="36900" indent="0">
              <a:buNone/>
            </a:pPr>
            <a:endParaRPr lang="en-US" sz="1600" dirty="0">
              <a:latin typeface="Arial" panose="020B0604020202020204" pitchFamily="34" charset="0"/>
              <a:cs typeface="Arial" panose="020B0604020202020204" pitchFamily="34" charset="0"/>
            </a:endParaRPr>
          </a:p>
          <a:p>
            <a:pPr marL="36900" indent="0">
              <a:buNone/>
            </a:pPr>
            <a:r>
              <a:rPr lang="en-US" sz="1600" dirty="0">
                <a:solidFill>
                  <a:schemeClr val="tx1"/>
                </a:solidFill>
                <a:latin typeface="Arial" panose="020B0604020202020204" pitchFamily="34" charset="0"/>
                <a:cs typeface="Arial" panose="020B0604020202020204" pitchFamily="34" charset="0"/>
              </a:rPr>
              <a:t>Examples:</a:t>
            </a:r>
          </a:p>
          <a:p>
            <a:pPr marL="36900" indent="0">
              <a:buNone/>
            </a:pPr>
            <a:r>
              <a:rPr lang="en-US" sz="1600" dirty="0">
                <a:solidFill>
                  <a:schemeClr val="tx1"/>
                </a:solidFill>
                <a:latin typeface="Arial" panose="020B0604020202020204" pitchFamily="34" charset="0"/>
                <a:cs typeface="Arial" panose="020B0604020202020204" pitchFamily="34" charset="0"/>
              </a:rPr>
              <a:t>$ expr “</a:t>
            </a:r>
            <a:r>
              <a:rPr lang="en-US" sz="1600" dirty="0" err="1">
                <a:solidFill>
                  <a:schemeClr val="tx1"/>
                </a:solidFill>
                <a:latin typeface="Arial" panose="020B0604020202020204" pitchFamily="34" charset="0"/>
                <a:cs typeface="Arial" panose="020B0604020202020204" pitchFamily="34" charset="0"/>
              </a:rPr>
              <a:t>abcdefghijkl</a:t>
            </a:r>
            <a:r>
              <a:rPr lang="en-US" sz="1600" dirty="0">
                <a:solidFill>
                  <a:schemeClr val="tx1"/>
                </a:solidFill>
                <a:latin typeface="Arial" panose="020B0604020202020204" pitchFamily="34" charset="0"/>
                <a:cs typeface="Arial" panose="020B0604020202020204" pitchFamily="34" charset="0"/>
              </a:rPr>
              <a:t>” : '.*’</a:t>
            </a:r>
          </a:p>
          <a:p>
            <a:pPr marL="0" indent="0">
              <a:buNone/>
            </a:pPr>
            <a:r>
              <a:rPr lang="en-US" sz="1600" dirty="0">
                <a:solidFill>
                  <a:schemeClr val="tx1"/>
                </a:solidFill>
                <a:latin typeface="Arial" panose="020B0604020202020204" pitchFamily="34" charset="0"/>
                <a:cs typeface="Arial" panose="020B0604020202020204" pitchFamily="34" charset="0"/>
              </a:rPr>
              <a:t>                                                        #Length of the string = number of characters</a:t>
            </a:r>
          </a:p>
          <a:p>
            <a:pPr marL="36900" indent="0">
              <a:buNone/>
            </a:pPr>
            <a:r>
              <a:rPr lang="en-US" sz="1600" dirty="0">
                <a:solidFill>
                  <a:schemeClr val="tx1"/>
                </a:solidFill>
                <a:latin typeface="Arial" panose="020B0604020202020204" pitchFamily="34" charset="0"/>
                <a:cs typeface="Arial" panose="020B0604020202020204" pitchFamily="34" charset="0"/>
              </a:rPr>
              <a:t>$ stg=2013</a:t>
            </a:r>
          </a:p>
          <a:p>
            <a:pPr marL="36900" indent="0">
              <a:buNone/>
            </a:pPr>
            <a:r>
              <a:rPr lang="en-US" sz="1600" dirty="0">
                <a:solidFill>
                  <a:schemeClr val="tx1"/>
                </a:solidFill>
                <a:latin typeface="Arial" panose="020B0604020202020204" pitchFamily="34" charset="0"/>
                <a:cs typeface="Arial" panose="020B0604020202020204" pitchFamily="34" charset="0"/>
              </a:rPr>
              <a:t>$ expr “$stg” : '..\(..\)’</a:t>
            </a:r>
          </a:p>
          <a:p>
            <a:pPr marL="0" indent="0">
              <a:buNone/>
            </a:pPr>
            <a:r>
              <a:rPr lang="en-US" sz="1600" dirty="0">
                <a:solidFill>
                  <a:schemeClr val="tx1"/>
                </a:solidFill>
                <a:latin typeface="Arial" panose="020B0604020202020204" pitchFamily="34" charset="0"/>
                <a:cs typeface="Arial" panose="020B0604020202020204" pitchFamily="34" charset="0"/>
              </a:rPr>
              <a:t>                                                         #Extracts last two characters – as a substring</a:t>
            </a:r>
          </a:p>
          <a:p>
            <a:pPr marL="36900" indent="0">
              <a:buNone/>
            </a:pPr>
            <a:r>
              <a:rPr lang="en-US" sz="1600" dirty="0">
                <a:solidFill>
                  <a:schemeClr val="tx1"/>
                </a:solidFill>
                <a:latin typeface="Arial" panose="020B0604020202020204" pitchFamily="34" charset="0"/>
                <a:cs typeface="Arial" panose="020B0604020202020204" pitchFamily="34" charset="0"/>
              </a:rPr>
              <a:t>$stg=</a:t>
            </a:r>
            <a:r>
              <a:rPr lang="en-US" sz="1600" dirty="0" err="1">
                <a:solidFill>
                  <a:schemeClr val="tx1"/>
                </a:solidFill>
                <a:latin typeface="Arial" panose="020B0604020202020204" pitchFamily="34" charset="0"/>
                <a:cs typeface="Arial" panose="020B0604020202020204" pitchFamily="34" charset="0"/>
              </a:rPr>
              <a:t>abcdefgh</a:t>
            </a:r>
            <a:endParaRPr lang="en-US" sz="1600" dirty="0">
              <a:solidFill>
                <a:schemeClr val="tx1"/>
              </a:solidFill>
              <a:latin typeface="Arial" panose="020B0604020202020204" pitchFamily="34" charset="0"/>
              <a:cs typeface="Arial" panose="020B0604020202020204" pitchFamily="34" charset="0"/>
            </a:endParaRPr>
          </a:p>
          <a:p>
            <a:pPr marL="36900" indent="0">
              <a:buNone/>
            </a:pPr>
            <a:r>
              <a:rPr lang="en-US" sz="1600" dirty="0">
                <a:solidFill>
                  <a:schemeClr val="tx1"/>
                </a:solidFill>
                <a:latin typeface="Arial" panose="020B0604020202020204" pitchFamily="34" charset="0"/>
                <a:cs typeface="Arial" panose="020B0604020202020204" pitchFamily="34" charset="0"/>
              </a:rPr>
              <a:t>$ expr “$stg” : '[^d]*d’</a:t>
            </a:r>
          </a:p>
          <a:p>
            <a:pPr marL="36900" indent="0">
              <a:buNone/>
            </a:pPr>
            <a:r>
              <a:rPr lang="en-US" sz="1600" dirty="0">
                <a:solidFill>
                  <a:schemeClr val="tx1"/>
                </a:solidFill>
                <a:latin typeface="Arial" panose="020B0604020202020204" pitchFamily="34" charset="0"/>
                <a:cs typeface="Arial" panose="020B0604020202020204" pitchFamily="34" charset="0"/>
              </a:rPr>
              <a:t>4	                                              #Locate position of character d in stg</a:t>
            </a:r>
          </a:p>
          <a:p>
            <a:pPr marL="36900" indent="0">
              <a:buNone/>
            </a:pPr>
            <a:endParaRPr lang="en-US" dirty="0"/>
          </a:p>
        </p:txBody>
      </p:sp>
    </p:spTree>
    <p:extLst>
      <p:ext uri="{BB962C8B-B14F-4D97-AF65-F5344CB8AC3E}">
        <p14:creationId xmlns:p14="http://schemas.microsoft.com/office/powerpoint/2010/main" val="349082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EBBC3F-C6E6-41B1-A811-EDAC09A149CA}"/>
              </a:ext>
            </a:extLst>
          </p:cNvPr>
          <p:cNvSpPr>
            <a:spLocks noGrp="1"/>
          </p:cNvSpPr>
          <p:nvPr>
            <p:ph idx="1"/>
          </p:nvPr>
        </p:nvSpPr>
        <p:spPr>
          <a:xfrm>
            <a:off x="913795" y="337352"/>
            <a:ext cx="10353762" cy="5453848"/>
          </a:xfrm>
        </p:spPr>
        <p:txBody>
          <a:bodyPr/>
          <a:lstStyle/>
          <a:p>
            <a:pPr marL="36900" indent="0">
              <a:buNone/>
            </a:pPr>
            <a:endParaRPr lang="en-AU"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lgn="ctr">
              <a:buNone/>
            </a:pPr>
            <a:r>
              <a:rPr lang="en-US" dirty="0"/>
              <a:t>THANKYOU</a:t>
            </a:r>
          </a:p>
          <a:p>
            <a:pPr marL="36900" indent="0" algn="ctr">
              <a:buNone/>
            </a:pPr>
            <a:endParaRPr lang="en-US" dirty="0"/>
          </a:p>
        </p:txBody>
      </p:sp>
    </p:spTree>
    <p:extLst>
      <p:ext uri="{BB962C8B-B14F-4D97-AF65-F5344CB8AC3E}">
        <p14:creationId xmlns:p14="http://schemas.microsoft.com/office/powerpoint/2010/main" val="1968343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56EA1B-6A9F-4F5A-833E-D818901A5B25}"/>
              </a:ext>
            </a:extLst>
          </p:cNvPr>
          <p:cNvSpPr>
            <a:spLocks noGrp="1"/>
          </p:cNvSpPr>
          <p:nvPr>
            <p:ph idx="1"/>
          </p:nvPr>
        </p:nvSpPr>
        <p:spPr>
          <a:xfrm>
            <a:off x="913795" y="452762"/>
            <a:ext cx="10272069" cy="5338438"/>
          </a:xfrm>
        </p:spPr>
        <p:txBody>
          <a:bodyPr>
            <a:normAutofit/>
          </a:bodyPr>
          <a:lstStyle/>
          <a:p>
            <a:pPr marL="36900" indent="0">
              <a:buNone/>
            </a:pPr>
            <a:r>
              <a:rPr lang="en-AU" sz="1600" dirty="0">
                <a:solidFill>
                  <a:schemeClr val="tx1"/>
                </a:solidFill>
                <a:effectLst/>
                <a:latin typeface="Arial" panose="020B0604020202020204" pitchFamily="34" charset="0"/>
                <a:cs typeface="Arial" panose="020B0604020202020204" pitchFamily="34" charset="0"/>
              </a:rPr>
              <a:t>Adding </a:t>
            </a:r>
            <a:r>
              <a:rPr lang="en-AU" sz="1600" dirty="0" err="1">
                <a:solidFill>
                  <a:schemeClr val="tx1"/>
                </a:solidFill>
                <a:effectLst/>
                <a:latin typeface="Arial" panose="020B0604020202020204" pitchFamily="34" charset="0"/>
                <a:cs typeface="Arial" panose="020B0604020202020204" pitchFamily="34" charset="0"/>
              </a:rPr>
              <a:t>Paterns</a:t>
            </a:r>
            <a:r>
              <a:rPr lang="en-AU" sz="1600" dirty="0">
                <a:solidFill>
                  <a:schemeClr val="tx1"/>
                </a:solidFill>
                <a:effectLst/>
                <a:latin typeface="Arial" panose="020B0604020202020204" pitchFamily="34" charset="0"/>
                <a:cs typeface="Arial" panose="020B0604020202020204" pitchFamily="34" charset="0"/>
              </a:rPr>
              <a:t> to a file –f:</a:t>
            </a:r>
          </a:p>
          <a:p>
            <a:pPr marL="36900" indent="0">
              <a:buNone/>
            </a:pPr>
            <a:r>
              <a:rPr lang="en-AU" sz="1600" dirty="0">
                <a:solidFill>
                  <a:schemeClr val="tx1"/>
                </a:solidFill>
                <a:effectLst/>
                <a:latin typeface="Arial" panose="020B0604020202020204" pitchFamily="34" charset="0"/>
                <a:cs typeface="Arial" panose="020B0604020202020204" pitchFamily="34" charset="0"/>
              </a:rPr>
              <a:t>You can add different patterns to a single file.</a:t>
            </a:r>
          </a:p>
          <a:p>
            <a:pPr marL="36900" indent="0">
              <a:buNone/>
            </a:pPr>
            <a:r>
              <a:rPr lang="en-AU" sz="1600" dirty="0" err="1">
                <a:solidFill>
                  <a:schemeClr val="tx1"/>
                </a:solidFill>
                <a:effectLst/>
                <a:latin typeface="Arial" panose="020B0604020202020204" pitchFamily="34" charset="0"/>
                <a:cs typeface="Arial" panose="020B0604020202020204" pitchFamily="34" charset="0"/>
              </a:rPr>
              <a:t>Eg</a:t>
            </a:r>
            <a:r>
              <a:rPr lang="en-AU" sz="1600" dirty="0">
                <a:solidFill>
                  <a:schemeClr val="tx1"/>
                </a:solidFill>
                <a:effectLst/>
                <a:latin typeface="Arial" panose="020B0604020202020204" pitchFamily="34" charset="0"/>
                <a:cs typeface="Arial" panose="020B0604020202020204" pitchFamily="34" charset="0"/>
              </a:rPr>
              <a:t>:</a:t>
            </a:r>
          </a:p>
          <a:p>
            <a:pPr marL="36900" indent="0">
              <a:buNone/>
            </a:pPr>
            <a:r>
              <a:rPr lang="en-US" sz="1600" dirty="0">
                <a:solidFill>
                  <a:schemeClr val="tx1"/>
                </a:solidFill>
                <a:effectLst/>
                <a:latin typeface="Arial" panose="020B0604020202020204" pitchFamily="34" charset="0"/>
                <a:cs typeface="Arial" panose="020B0604020202020204" pitchFamily="34" charset="0"/>
              </a:rPr>
              <a:t>$ cat </a:t>
            </a:r>
            <a:r>
              <a:rPr lang="en-US" sz="1600" dirty="0" err="1">
                <a:solidFill>
                  <a:schemeClr val="tx1"/>
                </a:solidFill>
                <a:effectLst/>
                <a:latin typeface="Arial" panose="020B0604020202020204" pitchFamily="34" charset="0"/>
                <a:cs typeface="Arial" panose="020B0604020202020204" pitchFamily="34" charset="0"/>
              </a:rPr>
              <a:t>patterns.lst</a:t>
            </a:r>
            <a:r>
              <a:rPr lang="en-US" sz="1600" dirty="0">
                <a:solidFill>
                  <a:schemeClr val="tx1"/>
                </a:solidFill>
                <a:effectLst/>
                <a:latin typeface="Arial" panose="020B0604020202020204" pitchFamily="34" charset="0"/>
                <a:cs typeface="Arial" panose="020B0604020202020204" pitchFamily="34" charset="0"/>
              </a:rPr>
              <a:t> </a:t>
            </a:r>
          </a:p>
          <a:p>
            <a:pPr marL="36900" indent="0">
              <a:buNone/>
            </a:pPr>
            <a:r>
              <a:rPr lang="en-US" sz="1600" dirty="0">
                <a:solidFill>
                  <a:schemeClr val="tx1"/>
                </a:solidFill>
                <a:effectLst/>
                <a:latin typeface="Arial" panose="020B0604020202020204" pitchFamily="34" charset="0"/>
                <a:cs typeface="Arial" panose="020B0604020202020204" pitchFamily="34" charset="0"/>
              </a:rPr>
              <a:t>Director</a:t>
            </a:r>
          </a:p>
          <a:p>
            <a:pPr marL="36900" indent="0">
              <a:buNone/>
            </a:pPr>
            <a:r>
              <a:rPr lang="en-US" sz="1600" dirty="0">
                <a:solidFill>
                  <a:schemeClr val="tx1"/>
                </a:solidFill>
                <a:effectLst/>
                <a:latin typeface="Arial" panose="020B0604020202020204" pitchFamily="34" charset="0"/>
                <a:cs typeface="Arial" panose="020B0604020202020204" pitchFamily="34" charset="0"/>
              </a:rPr>
              <a:t> Chairman </a:t>
            </a:r>
          </a:p>
          <a:p>
            <a:pPr marL="36900" indent="0">
              <a:buNone/>
            </a:pPr>
            <a:r>
              <a:rPr lang="en-US" sz="1600" dirty="0">
                <a:solidFill>
                  <a:schemeClr val="tx1"/>
                </a:solidFill>
                <a:effectLst/>
                <a:latin typeface="Arial" panose="020B0604020202020204" pitchFamily="34" charset="0"/>
                <a:cs typeface="Arial" panose="020B0604020202020204" pitchFamily="34" charset="0"/>
              </a:rPr>
              <a:t>$ grep -f </a:t>
            </a:r>
            <a:r>
              <a:rPr lang="en-US" sz="1600" dirty="0" err="1">
                <a:solidFill>
                  <a:schemeClr val="tx1"/>
                </a:solidFill>
                <a:effectLst/>
                <a:latin typeface="Arial" panose="020B0604020202020204" pitchFamily="34" charset="0"/>
                <a:cs typeface="Arial" panose="020B0604020202020204" pitchFamily="34" charset="0"/>
              </a:rPr>
              <a:t>patterns.lst</a:t>
            </a:r>
            <a:r>
              <a:rPr lang="en-US" sz="1600" dirty="0">
                <a:solidFill>
                  <a:schemeClr val="tx1"/>
                </a:solidFill>
                <a:effectLst/>
                <a:latin typeface="Arial" panose="020B0604020202020204" pitchFamily="34" charset="0"/>
                <a:cs typeface="Arial" panose="020B0604020202020204" pitchFamily="34" charset="0"/>
              </a:rPr>
              <a:t> </a:t>
            </a:r>
            <a:r>
              <a:rPr lang="en-US" sz="1600" dirty="0" err="1">
                <a:solidFill>
                  <a:schemeClr val="tx1"/>
                </a:solidFill>
                <a:effectLst/>
                <a:latin typeface="Arial" panose="020B0604020202020204" pitchFamily="34" charset="0"/>
                <a:cs typeface="Arial" panose="020B0604020202020204" pitchFamily="34" charset="0"/>
              </a:rPr>
              <a:t>emp.lst</a:t>
            </a:r>
            <a:r>
              <a:rPr lang="en-US" sz="1600" dirty="0">
                <a:solidFill>
                  <a:schemeClr val="tx1"/>
                </a:solidFill>
                <a:effectLst/>
                <a:latin typeface="Arial" panose="020B0604020202020204" pitchFamily="34" charset="0"/>
                <a:cs typeface="Arial" panose="020B0604020202020204" pitchFamily="34" charset="0"/>
              </a:rPr>
              <a:t> </a:t>
            </a:r>
          </a:p>
          <a:p>
            <a:pPr marL="36900" indent="0">
              <a:buNone/>
            </a:pPr>
            <a:r>
              <a:rPr lang="en-US" sz="1600" dirty="0">
                <a:solidFill>
                  <a:schemeClr val="tx1"/>
                </a:solidFill>
                <a:effectLst/>
                <a:latin typeface="Arial" panose="020B0604020202020204" pitchFamily="34" charset="0"/>
                <a:cs typeface="Arial" panose="020B0604020202020204" pitchFamily="34" charset="0"/>
              </a:rPr>
              <a:t>9876|jai </a:t>
            </a:r>
            <a:r>
              <a:rPr lang="en-US" sz="1600" dirty="0" err="1">
                <a:solidFill>
                  <a:schemeClr val="tx1"/>
                </a:solidFill>
                <a:effectLst/>
                <a:latin typeface="Arial" panose="020B0604020202020204" pitchFamily="34" charset="0"/>
                <a:cs typeface="Arial" panose="020B0604020202020204" pitchFamily="34" charset="0"/>
              </a:rPr>
              <a:t>sharma</a:t>
            </a:r>
            <a:r>
              <a:rPr lang="en-US" sz="1600" dirty="0">
                <a:solidFill>
                  <a:schemeClr val="tx1"/>
                </a:solidFill>
                <a:effectLst/>
                <a:latin typeface="Arial" panose="020B0604020202020204" pitchFamily="34" charset="0"/>
                <a:cs typeface="Arial" panose="020B0604020202020204" pitchFamily="34" charset="0"/>
              </a:rPr>
              <a:t> |director |production |12/03/50|7000 </a:t>
            </a:r>
          </a:p>
          <a:p>
            <a:pPr marL="36900" indent="0">
              <a:buNone/>
            </a:pPr>
            <a:r>
              <a:rPr lang="en-US" sz="1600" dirty="0">
                <a:solidFill>
                  <a:schemeClr val="tx1"/>
                </a:solidFill>
                <a:effectLst/>
                <a:latin typeface="Arial" panose="020B0604020202020204" pitchFamily="34" charset="0"/>
                <a:cs typeface="Arial" panose="020B0604020202020204" pitchFamily="34" charset="0"/>
              </a:rPr>
              <a:t>2365|barun </a:t>
            </a:r>
            <a:r>
              <a:rPr lang="en-US" sz="1600" dirty="0" err="1">
                <a:solidFill>
                  <a:schemeClr val="tx1"/>
                </a:solidFill>
                <a:effectLst/>
                <a:latin typeface="Arial" panose="020B0604020202020204" pitchFamily="34" charset="0"/>
                <a:cs typeface="Arial" panose="020B0604020202020204" pitchFamily="34" charset="0"/>
              </a:rPr>
              <a:t>sengupta</a:t>
            </a:r>
            <a:r>
              <a:rPr lang="en-US" sz="1600" dirty="0">
                <a:solidFill>
                  <a:schemeClr val="tx1"/>
                </a:solidFill>
                <a:effectLst/>
                <a:latin typeface="Arial" panose="020B0604020202020204" pitchFamily="34" charset="0"/>
                <a:cs typeface="Arial" panose="020B0604020202020204" pitchFamily="34" charset="0"/>
              </a:rPr>
              <a:t> |director |personnel |11/05/47|7800 </a:t>
            </a:r>
          </a:p>
          <a:p>
            <a:pPr marL="36900" indent="0">
              <a:buNone/>
            </a:pPr>
            <a:r>
              <a:rPr lang="en-US" sz="1600" dirty="0">
                <a:solidFill>
                  <a:schemeClr val="tx1"/>
                </a:solidFill>
                <a:effectLst/>
                <a:latin typeface="Arial" panose="020B0604020202020204" pitchFamily="34" charset="0"/>
                <a:cs typeface="Arial" panose="020B0604020202020204" pitchFamily="34" charset="0"/>
              </a:rPr>
              <a:t>5423|n. k. </a:t>
            </a:r>
            <a:r>
              <a:rPr lang="en-US" sz="1600" dirty="0" err="1">
                <a:solidFill>
                  <a:schemeClr val="tx1"/>
                </a:solidFill>
                <a:effectLst/>
                <a:latin typeface="Arial" panose="020B0604020202020204" pitchFamily="34" charset="0"/>
                <a:cs typeface="Arial" panose="020B0604020202020204" pitchFamily="34" charset="0"/>
              </a:rPr>
              <a:t>gupta</a:t>
            </a:r>
            <a:r>
              <a:rPr lang="en-US" sz="1600" dirty="0">
                <a:solidFill>
                  <a:schemeClr val="tx1"/>
                </a:solidFill>
                <a:effectLst/>
                <a:latin typeface="Arial" panose="020B0604020202020204" pitchFamily="34" charset="0"/>
                <a:cs typeface="Arial" panose="020B0604020202020204" pitchFamily="34" charset="0"/>
              </a:rPr>
              <a:t> |chairman |admin |30/08/56|5400 </a:t>
            </a:r>
            <a:endParaRPr lang="en-AU" sz="1600" dirty="0">
              <a:solidFill>
                <a:schemeClr val="tx1"/>
              </a:solidFill>
              <a:effectLst/>
              <a:latin typeface="Arial" panose="020B0604020202020204" pitchFamily="34" charset="0"/>
              <a:cs typeface="Arial" panose="020B0604020202020204" pitchFamily="34" charset="0"/>
            </a:endParaRPr>
          </a:p>
          <a:p>
            <a:pPr marL="36900" indent="0">
              <a:buNone/>
            </a:pPr>
            <a:endParaRPr lang="en-US" sz="1600"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642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86CE8-18A4-4736-B42D-FF67BD3F99B3}"/>
              </a:ext>
            </a:extLst>
          </p:cNvPr>
          <p:cNvSpPr>
            <a:spLocks noGrp="1"/>
          </p:cNvSpPr>
          <p:nvPr>
            <p:ph type="title"/>
          </p:nvPr>
        </p:nvSpPr>
        <p:spPr/>
        <p:txBody>
          <a:bodyPr/>
          <a:lstStyle/>
          <a:p>
            <a:r>
              <a:rPr lang="en-AU" b="1" dirty="0">
                <a:solidFill>
                  <a:schemeClr val="tx1"/>
                </a:solidFill>
                <a:latin typeface="Arial" panose="020B0604020202020204" pitchFamily="34" charset="0"/>
                <a:cs typeface="Arial" panose="020B0604020202020204" pitchFamily="34" charset="0"/>
              </a:rPr>
              <a:t>Basic Regular Expressions(BRE)</a:t>
            </a:r>
            <a:endParaRPr lang="en-US" b="1" dirty="0">
              <a:solidFill>
                <a:schemeClr val="tx1"/>
              </a:solidFill>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E900BC5B-83AF-4677-9A91-DC7CF743588A}"/>
              </a:ext>
            </a:extLst>
          </p:cNvPr>
          <p:cNvSpPr>
            <a:spLocks noGrp="1"/>
          </p:cNvSpPr>
          <p:nvPr>
            <p:ph idx="1"/>
          </p:nvPr>
        </p:nvSpPr>
        <p:spPr/>
        <p:txBody>
          <a:bodyPr>
            <a:normAutofit/>
          </a:bodyPr>
          <a:lstStyle/>
          <a:p>
            <a:pPr marL="36900" indent="0">
              <a:buNone/>
            </a:pPr>
            <a:r>
              <a:rPr lang="en-US" sz="1600" dirty="0">
                <a:latin typeface="Arial" panose="020B0604020202020204" pitchFamily="34" charset="0"/>
                <a:cs typeface="Arial" panose="020B0604020202020204" pitchFamily="34" charset="0"/>
              </a:rPr>
              <a:t>grep uses an expression of a different type to match a group of similar patterns.</a:t>
            </a:r>
            <a:r>
              <a:rPr lang="en-US" sz="1200" dirty="0"/>
              <a:t> </a:t>
            </a:r>
            <a:r>
              <a:rPr lang="en-US" sz="1600" dirty="0">
                <a:latin typeface="Arial" panose="020B0604020202020204" pitchFamily="34" charset="0"/>
                <a:cs typeface="Arial" panose="020B0604020202020204" pitchFamily="34" charset="0"/>
              </a:rPr>
              <a:t>grep uses following set of meta-characters to design an expression that matches different patterns. If an expression uses any of these meta-characters, it is termed as Regular Expression (RE).</a:t>
            </a:r>
          </a:p>
          <a:p>
            <a:pPr marL="36900" indent="0">
              <a:buNone/>
            </a:pPr>
            <a:endParaRPr lang="en-US" sz="16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D6673976-890C-4811-B71F-6DB8DDF0E486}"/>
              </a:ext>
            </a:extLst>
          </p:cNvPr>
          <p:cNvPicPr>
            <a:picLocks noChangeAspect="1"/>
          </p:cNvPicPr>
          <p:nvPr/>
        </p:nvPicPr>
        <p:blipFill>
          <a:blip r:embed="rId2"/>
          <a:stretch>
            <a:fillRect/>
          </a:stretch>
        </p:blipFill>
        <p:spPr>
          <a:xfrm>
            <a:off x="1204912" y="3076574"/>
            <a:ext cx="4652963" cy="3000376"/>
          </a:xfrm>
          <a:prstGeom prst="rect">
            <a:avLst/>
          </a:prstGeom>
        </p:spPr>
      </p:pic>
    </p:spTree>
    <p:extLst>
      <p:ext uri="{BB962C8B-B14F-4D97-AF65-F5344CB8AC3E}">
        <p14:creationId xmlns:p14="http://schemas.microsoft.com/office/powerpoint/2010/main" val="3971815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DBAD1-66D5-4202-BDE3-F9C9B1D5DF6F}"/>
              </a:ext>
            </a:extLst>
          </p:cNvPr>
          <p:cNvSpPr>
            <a:spLocks noGrp="1"/>
          </p:cNvSpPr>
          <p:nvPr>
            <p:ph type="title"/>
          </p:nvPr>
        </p:nvSpPr>
        <p:spPr/>
        <p:txBody>
          <a:bodyPr>
            <a:normAutofit fontScale="90000"/>
          </a:bodyPr>
          <a:lstStyle/>
          <a:p>
            <a:r>
              <a:rPr lang="en-US" b="1" dirty="0">
                <a:latin typeface="Arial" panose="020B0604020202020204" pitchFamily="34" charset="0"/>
                <a:cs typeface="Arial" panose="020B0604020202020204" pitchFamily="34" charset="0"/>
              </a:rPr>
              <a:t>EXTENDED REGULAR EXPRESSION (ERE) AND </a:t>
            </a:r>
            <a:r>
              <a:rPr lang="en-US" b="1" dirty="0" err="1">
                <a:latin typeface="Arial" panose="020B0604020202020204" pitchFamily="34" charset="0"/>
                <a:cs typeface="Arial" panose="020B0604020202020204" pitchFamily="34" charset="0"/>
              </a:rPr>
              <a:t>egrep</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ADBD4E9-F6EE-4CD2-8F01-D8CBBEA1F88C}"/>
              </a:ext>
            </a:extLst>
          </p:cNvPr>
          <p:cNvSpPr>
            <a:spLocks noGrp="1"/>
          </p:cNvSpPr>
          <p:nvPr>
            <p:ph idx="1"/>
          </p:nvPr>
        </p:nvSpPr>
        <p:spPr/>
        <p:txBody>
          <a:bodyPr>
            <a:normAutofit/>
          </a:bodyPr>
          <a:lstStyle/>
          <a:p>
            <a:pPr marL="36900" indent="0">
              <a:buNone/>
            </a:pPr>
            <a:r>
              <a:rPr lang="en-US" sz="1600" dirty="0">
                <a:latin typeface="Arial" panose="020B0604020202020204" pitchFamily="34" charset="0"/>
                <a:cs typeface="Arial" panose="020B0604020202020204" pitchFamily="34" charset="0"/>
              </a:rPr>
              <a:t>ERE make it possible to match dissimilar patterns with a single expression. grep uses ERE characters with -E option. </a:t>
            </a:r>
            <a:r>
              <a:rPr lang="en-US" sz="1600" dirty="0" err="1">
                <a:latin typeface="Arial" panose="020B0604020202020204" pitchFamily="34" charset="0"/>
                <a:cs typeface="Arial" panose="020B0604020202020204" pitchFamily="34" charset="0"/>
              </a:rPr>
              <a:t>egrep</a:t>
            </a:r>
            <a:r>
              <a:rPr lang="en-US" sz="1600" dirty="0">
                <a:latin typeface="Arial" panose="020B0604020202020204" pitchFamily="34" charset="0"/>
                <a:cs typeface="Arial" panose="020B0604020202020204" pitchFamily="34" charset="0"/>
              </a:rPr>
              <a:t> is another alternative to use all the ERE characters without -E option. This ERE uses some additional characters set shown in below table</a:t>
            </a:r>
          </a:p>
          <a:p>
            <a:pPr marL="36900" indent="0">
              <a:buNone/>
            </a:pPr>
            <a:endParaRPr lang="en-US" sz="16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1BA95F9-C0D6-4EFF-B344-A1CEFC473321}"/>
              </a:ext>
            </a:extLst>
          </p:cNvPr>
          <p:cNvPicPr>
            <a:picLocks noChangeAspect="1"/>
          </p:cNvPicPr>
          <p:nvPr/>
        </p:nvPicPr>
        <p:blipFill>
          <a:blip r:embed="rId2"/>
          <a:stretch>
            <a:fillRect/>
          </a:stretch>
        </p:blipFill>
        <p:spPr>
          <a:xfrm>
            <a:off x="1019175" y="3214687"/>
            <a:ext cx="7258050" cy="2314575"/>
          </a:xfrm>
          <a:prstGeom prst="rect">
            <a:avLst/>
          </a:prstGeom>
        </p:spPr>
      </p:pic>
    </p:spTree>
    <p:extLst>
      <p:ext uri="{BB962C8B-B14F-4D97-AF65-F5344CB8AC3E}">
        <p14:creationId xmlns:p14="http://schemas.microsoft.com/office/powerpoint/2010/main" val="1667822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3454-36D4-4C79-8EBF-6A0FBE1C3C7A}"/>
              </a:ext>
            </a:extLst>
          </p:cNvPr>
          <p:cNvSpPr>
            <a:spLocks noGrp="1"/>
          </p:cNvSpPr>
          <p:nvPr>
            <p:ph type="title"/>
          </p:nvPr>
        </p:nvSpPr>
        <p:spPr/>
        <p:txBody>
          <a:bodyPr/>
          <a:lstStyle/>
          <a:p>
            <a:r>
              <a:rPr lang="en-AU" dirty="0">
                <a:latin typeface="Arial" panose="020B0604020202020204" pitchFamily="34" charset="0"/>
                <a:cs typeface="Arial" panose="020B0604020202020204" pitchFamily="34" charset="0"/>
              </a:rPr>
              <a:t>Shell Script</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13B86A6-23A0-4F29-A28F-1049ED011965}"/>
              </a:ext>
            </a:extLst>
          </p:cNvPr>
          <p:cNvSpPr>
            <a:spLocks noGrp="1"/>
          </p:cNvSpPr>
          <p:nvPr>
            <p:ph idx="1"/>
          </p:nvPr>
        </p:nvSpPr>
        <p:spPr/>
        <p:txBody>
          <a:bodyPr>
            <a:normAutofit fontScale="92500" lnSpcReduction="20000"/>
          </a:bodyPr>
          <a:lstStyle/>
          <a:p>
            <a:pPr marL="342900" indent="-342900" algn="l">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S</a:t>
            </a:r>
            <a:r>
              <a:rPr lang="en-US" sz="1600" b="0" i="0" dirty="0">
                <a:solidFill>
                  <a:schemeClr val="tx1"/>
                </a:solidFill>
                <a:effectLst/>
                <a:latin typeface="Arial" panose="020B0604020202020204" pitchFamily="34" charset="0"/>
                <a:cs typeface="Arial" panose="020B0604020202020204" pitchFamily="34" charset="0"/>
              </a:rPr>
              <a:t>hells are interactive </a:t>
            </a:r>
            <a:r>
              <a:rPr lang="en-US" sz="1600" dirty="0">
                <a:solidFill>
                  <a:schemeClr val="tx1"/>
                </a:solidFill>
                <a:latin typeface="Arial" panose="020B0604020202020204" pitchFamily="34" charset="0"/>
                <a:cs typeface="Arial" panose="020B0604020202020204" pitchFamily="34" charset="0"/>
              </a:rPr>
              <a:t>which </a:t>
            </a:r>
            <a:r>
              <a:rPr lang="en-US" sz="1600" b="0" i="0" dirty="0">
                <a:solidFill>
                  <a:schemeClr val="tx1"/>
                </a:solidFill>
                <a:effectLst/>
                <a:latin typeface="Arial" panose="020B0604020202020204" pitchFamily="34" charset="0"/>
                <a:cs typeface="Arial" panose="020B0604020202020204" pitchFamily="34" charset="0"/>
              </a:rPr>
              <a:t>mean, they accept command as input from users and execute them. </a:t>
            </a:r>
            <a:r>
              <a:rPr lang="en-US" sz="1600" dirty="0">
                <a:solidFill>
                  <a:schemeClr val="tx1"/>
                </a:solidFill>
                <a:latin typeface="Arial" panose="020B0604020202020204" pitchFamily="34" charset="0"/>
                <a:cs typeface="Arial" panose="020B0604020202020204" pitchFamily="34" charset="0"/>
              </a:rPr>
              <a:t>S</a:t>
            </a:r>
            <a:r>
              <a:rPr lang="en-US" sz="1600" b="0" i="0" dirty="0">
                <a:solidFill>
                  <a:schemeClr val="tx1"/>
                </a:solidFill>
                <a:effectLst/>
                <a:latin typeface="Arial" panose="020B0604020202020204" pitchFamily="34" charset="0"/>
                <a:cs typeface="Arial" panose="020B0604020202020204" pitchFamily="34" charset="0"/>
              </a:rPr>
              <a:t>ome time we want to execute a bunch of commands routinely, so we have type in all commands each time in terminal. </a:t>
            </a:r>
          </a:p>
          <a:p>
            <a:pPr marL="342900" indent="-342900" algn="l">
              <a:buFont typeface="Wingdings" panose="05000000000000000000" pitchFamily="2" charset="2"/>
              <a:buChar char="§"/>
            </a:pPr>
            <a:r>
              <a:rPr lang="en-US" sz="1600" b="0" i="0" dirty="0">
                <a:solidFill>
                  <a:schemeClr val="tx1"/>
                </a:solidFill>
                <a:effectLst/>
                <a:latin typeface="Arial" panose="020B0604020202020204" pitchFamily="34" charset="0"/>
                <a:cs typeface="Arial" panose="020B0604020202020204" pitchFamily="34" charset="0"/>
              </a:rPr>
              <a:t>As shell can also take commands as input from file we can write these commands in a file and can execute them in shell to avoid this repetitive work. These files are called </a:t>
            </a:r>
            <a:r>
              <a:rPr lang="en-US" sz="1600" b="1" i="0" dirty="0">
                <a:solidFill>
                  <a:schemeClr val="tx1"/>
                </a:solidFill>
                <a:effectLst/>
                <a:latin typeface="Arial" panose="020B0604020202020204" pitchFamily="34" charset="0"/>
                <a:cs typeface="Arial" panose="020B0604020202020204" pitchFamily="34" charset="0"/>
              </a:rPr>
              <a:t>Shell Scripts </a:t>
            </a:r>
            <a:r>
              <a:rPr lang="en-US" sz="1600" b="0" i="0" dirty="0">
                <a:solidFill>
                  <a:schemeClr val="tx1"/>
                </a:solidFill>
                <a:effectLst/>
                <a:latin typeface="Arial" panose="020B0604020202020204" pitchFamily="34" charset="0"/>
                <a:cs typeface="Arial" panose="020B0604020202020204" pitchFamily="34" charset="0"/>
              </a:rPr>
              <a:t>or</a:t>
            </a:r>
            <a:r>
              <a:rPr lang="en-US" sz="1600" b="1" i="0" dirty="0">
                <a:solidFill>
                  <a:schemeClr val="tx1"/>
                </a:solidFill>
                <a:effectLst/>
                <a:latin typeface="Arial" panose="020B0604020202020204" pitchFamily="34" charset="0"/>
                <a:cs typeface="Arial" panose="020B0604020202020204" pitchFamily="34" charset="0"/>
              </a:rPr>
              <a:t> Shell Programs</a:t>
            </a:r>
            <a:r>
              <a:rPr lang="en-US" sz="1600" b="0" i="0" dirty="0">
                <a:solidFill>
                  <a:schemeClr val="tx1"/>
                </a:solidFill>
                <a:effectLst/>
                <a:latin typeface="Arial" panose="020B0604020202020204" pitchFamily="34" charset="0"/>
                <a:cs typeface="Arial" panose="020B0604020202020204" pitchFamily="34" charset="0"/>
              </a:rPr>
              <a:t>. </a:t>
            </a:r>
          </a:p>
          <a:p>
            <a:pPr marL="342900" indent="-342900" algn="l">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Each Shell Script file should save with </a:t>
            </a:r>
            <a:r>
              <a:rPr lang="en-US" sz="1600" b="1" dirty="0">
                <a:solidFill>
                  <a:schemeClr val="tx1"/>
                </a:solidFill>
                <a:latin typeface="Arial" panose="020B0604020202020204" pitchFamily="34" charset="0"/>
                <a:cs typeface="Arial" panose="020B0604020202020204" pitchFamily="34" charset="0"/>
              </a:rPr>
              <a:t>.</a:t>
            </a:r>
            <a:r>
              <a:rPr lang="en-US" sz="1600" b="1" dirty="0" err="1">
                <a:solidFill>
                  <a:schemeClr val="tx1"/>
                </a:solidFill>
                <a:latin typeface="Arial" panose="020B0604020202020204" pitchFamily="34" charset="0"/>
                <a:cs typeface="Arial" panose="020B0604020202020204" pitchFamily="34" charset="0"/>
              </a:rPr>
              <a:t>sh</a:t>
            </a:r>
            <a:r>
              <a:rPr lang="en-US" sz="1600" b="1" dirty="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file extension </a:t>
            </a:r>
            <a:r>
              <a:rPr lang="en-US" sz="1600" dirty="0" err="1">
                <a:solidFill>
                  <a:schemeClr val="tx1"/>
                </a:solidFill>
                <a:latin typeface="Arial" panose="020B0604020202020204" pitchFamily="34" charset="0"/>
                <a:cs typeface="Arial" panose="020B0604020202020204" pitchFamily="34" charset="0"/>
              </a:rPr>
              <a:t>eg</a:t>
            </a:r>
            <a:r>
              <a:rPr lang="en-US" sz="1600" dirty="0">
                <a:solidFill>
                  <a:schemeClr val="tx1"/>
                </a:solidFill>
                <a:latin typeface="Arial" panose="020B0604020202020204" pitchFamily="34" charset="0"/>
                <a:cs typeface="Arial" panose="020B0604020202020204" pitchFamily="34" charset="0"/>
              </a:rPr>
              <a:t>: </a:t>
            </a:r>
            <a:r>
              <a:rPr lang="en-US" sz="1600" b="1" dirty="0">
                <a:solidFill>
                  <a:schemeClr val="tx1"/>
                </a:solidFill>
                <a:latin typeface="Arial" panose="020B0604020202020204" pitchFamily="34" charset="0"/>
                <a:cs typeface="Arial" panose="020B0604020202020204" pitchFamily="34" charset="0"/>
              </a:rPr>
              <a:t>sample.sh</a:t>
            </a:r>
          </a:p>
          <a:p>
            <a:pPr marL="0" indent="0" algn="l">
              <a:buNone/>
            </a:pPr>
            <a:r>
              <a:rPr lang="en-US" sz="1600" b="1" dirty="0">
                <a:solidFill>
                  <a:schemeClr val="tx1"/>
                </a:solidFill>
                <a:latin typeface="Arial" panose="020B0604020202020204" pitchFamily="34" charset="0"/>
                <a:cs typeface="Arial" panose="020B0604020202020204" pitchFamily="34" charset="0"/>
              </a:rPr>
              <a:t>Types of shells</a:t>
            </a:r>
          </a:p>
          <a:p>
            <a:pPr>
              <a:buFont typeface="Wingdings" panose="05000000000000000000" pitchFamily="2" charset="2"/>
              <a:buChar char="Ø"/>
            </a:pPr>
            <a:r>
              <a:rPr lang="en-US" sz="1700" b="1" i="0" dirty="0" err="1">
                <a:solidFill>
                  <a:schemeClr val="tx1"/>
                </a:solidFill>
                <a:effectLst/>
                <a:latin typeface="Arial" panose="020B0604020202020204" pitchFamily="34" charset="0"/>
                <a:cs typeface="Arial" panose="020B0604020202020204" pitchFamily="34" charset="0"/>
              </a:rPr>
              <a:t>Bourne</a:t>
            </a:r>
            <a:r>
              <a:rPr lang="en-US" sz="1700" b="1" i="0" dirty="0">
                <a:solidFill>
                  <a:schemeClr val="tx1"/>
                </a:solidFill>
                <a:effectLst/>
                <a:latin typeface="Arial" panose="020B0604020202020204" pitchFamily="34" charset="0"/>
                <a:cs typeface="Arial" panose="020B0604020202020204" pitchFamily="34" charset="0"/>
              </a:rPr>
              <a:t> shell</a:t>
            </a:r>
            <a:r>
              <a:rPr lang="en-US" sz="1700" b="0" i="0" dirty="0">
                <a:solidFill>
                  <a:schemeClr val="tx1"/>
                </a:solidFill>
                <a:effectLst/>
                <a:latin typeface="Arial" panose="020B0604020202020204" pitchFamily="34" charset="0"/>
                <a:cs typeface="Arial" panose="020B0604020202020204" pitchFamily="34" charset="0"/>
              </a:rPr>
              <a:t> − The </a:t>
            </a:r>
            <a:r>
              <a:rPr lang="en-US" sz="1700" b="1" i="0" dirty="0">
                <a:solidFill>
                  <a:schemeClr val="tx1"/>
                </a:solidFill>
                <a:effectLst/>
                <a:latin typeface="Arial" panose="020B0604020202020204" pitchFamily="34" charset="0"/>
                <a:cs typeface="Arial" panose="020B0604020202020204" pitchFamily="34" charset="0"/>
              </a:rPr>
              <a:t>$</a:t>
            </a:r>
            <a:r>
              <a:rPr lang="en-US" sz="1700" b="0" i="0" dirty="0">
                <a:solidFill>
                  <a:schemeClr val="tx1"/>
                </a:solidFill>
                <a:effectLst/>
                <a:latin typeface="Arial" panose="020B0604020202020204" pitchFamily="34" charset="0"/>
                <a:cs typeface="Arial" panose="020B0604020202020204" pitchFamily="34" charset="0"/>
              </a:rPr>
              <a:t> character is the default prompt.</a:t>
            </a:r>
          </a:p>
          <a:p>
            <a:pPr marL="36900" indent="0" algn="l">
              <a:buNone/>
            </a:pPr>
            <a:r>
              <a:rPr lang="en-US" sz="1700" dirty="0">
                <a:solidFill>
                  <a:schemeClr val="tx1"/>
                </a:solidFill>
                <a:latin typeface="Arial" panose="020B0604020202020204" pitchFamily="34" charset="0"/>
                <a:cs typeface="Arial" panose="020B0604020202020204" pitchFamily="34" charset="0"/>
              </a:rPr>
              <a:t>               </a:t>
            </a:r>
            <a:r>
              <a:rPr lang="en-US" sz="1700" b="0" i="0" dirty="0" err="1">
                <a:solidFill>
                  <a:schemeClr val="tx1"/>
                </a:solidFill>
                <a:effectLst/>
                <a:latin typeface="Arial" panose="020B0604020202020204" pitchFamily="34" charset="0"/>
                <a:cs typeface="Arial" panose="020B0604020202020204" pitchFamily="34" charset="0"/>
              </a:rPr>
              <a:t>Bourne</a:t>
            </a:r>
            <a:r>
              <a:rPr lang="en-US" sz="1700" b="0" i="0" dirty="0">
                <a:solidFill>
                  <a:schemeClr val="tx1"/>
                </a:solidFill>
                <a:effectLst/>
                <a:latin typeface="Arial" panose="020B0604020202020204" pitchFamily="34" charset="0"/>
                <a:cs typeface="Arial" panose="020B0604020202020204" pitchFamily="34" charset="0"/>
              </a:rPr>
              <a:t> shell (</a:t>
            </a:r>
            <a:r>
              <a:rPr lang="en-US" sz="1700" b="0" i="0" dirty="0" err="1">
                <a:solidFill>
                  <a:schemeClr val="tx1"/>
                </a:solidFill>
                <a:effectLst/>
                <a:latin typeface="Arial" panose="020B0604020202020204" pitchFamily="34" charset="0"/>
                <a:cs typeface="Arial" panose="020B0604020202020204" pitchFamily="34" charset="0"/>
              </a:rPr>
              <a:t>sh</a:t>
            </a:r>
            <a:r>
              <a:rPr lang="en-US" sz="1700" b="0" i="0" dirty="0">
                <a:solidFill>
                  <a:schemeClr val="tx1"/>
                </a:solidFill>
                <a:effectLst/>
                <a:latin typeface="Arial" panose="020B0604020202020204" pitchFamily="34" charset="0"/>
                <a:cs typeface="Arial" panose="020B0604020202020204" pitchFamily="34" charset="0"/>
              </a:rPr>
              <a:t>)</a:t>
            </a:r>
          </a:p>
          <a:p>
            <a:pPr marL="36900" indent="0" algn="l">
              <a:buNone/>
            </a:pPr>
            <a:r>
              <a:rPr lang="en-US" sz="1700" b="0" i="0" dirty="0">
                <a:solidFill>
                  <a:schemeClr val="tx1"/>
                </a:solidFill>
                <a:effectLst/>
                <a:latin typeface="Arial" panose="020B0604020202020204" pitchFamily="34" charset="0"/>
                <a:cs typeface="Arial" panose="020B0604020202020204" pitchFamily="34" charset="0"/>
              </a:rPr>
              <a:t>               Korn shell (</a:t>
            </a:r>
            <a:r>
              <a:rPr lang="en-US" sz="1700" b="0" i="0" dirty="0" err="1">
                <a:solidFill>
                  <a:schemeClr val="tx1"/>
                </a:solidFill>
                <a:effectLst/>
                <a:latin typeface="Arial" panose="020B0604020202020204" pitchFamily="34" charset="0"/>
                <a:cs typeface="Arial" panose="020B0604020202020204" pitchFamily="34" charset="0"/>
              </a:rPr>
              <a:t>ksh</a:t>
            </a:r>
            <a:r>
              <a:rPr lang="en-US" sz="1700" b="0" i="0" dirty="0">
                <a:solidFill>
                  <a:schemeClr val="tx1"/>
                </a:solidFill>
                <a:effectLst/>
                <a:latin typeface="Arial" panose="020B0604020202020204" pitchFamily="34" charset="0"/>
                <a:cs typeface="Arial" panose="020B0604020202020204" pitchFamily="34" charset="0"/>
              </a:rPr>
              <a:t>)</a:t>
            </a:r>
          </a:p>
          <a:p>
            <a:pPr marL="36900" indent="0" algn="l">
              <a:buNone/>
            </a:pPr>
            <a:r>
              <a:rPr lang="en-US" sz="1700" b="0" i="0" dirty="0">
                <a:solidFill>
                  <a:schemeClr val="tx1"/>
                </a:solidFill>
                <a:effectLst/>
                <a:latin typeface="Arial" panose="020B0604020202020204" pitchFamily="34" charset="0"/>
                <a:cs typeface="Arial" panose="020B0604020202020204" pitchFamily="34" charset="0"/>
              </a:rPr>
              <a:t>               </a:t>
            </a:r>
            <a:r>
              <a:rPr lang="en-US" sz="1700" b="0" i="0" dirty="0" err="1">
                <a:solidFill>
                  <a:schemeClr val="tx1"/>
                </a:solidFill>
                <a:effectLst/>
                <a:latin typeface="Arial" panose="020B0604020202020204" pitchFamily="34" charset="0"/>
                <a:cs typeface="Arial" panose="020B0604020202020204" pitchFamily="34" charset="0"/>
              </a:rPr>
              <a:t>Bourne</a:t>
            </a:r>
            <a:r>
              <a:rPr lang="en-US" sz="1700" b="0" i="0" dirty="0">
                <a:solidFill>
                  <a:schemeClr val="tx1"/>
                </a:solidFill>
                <a:effectLst/>
                <a:latin typeface="Arial" panose="020B0604020202020204" pitchFamily="34" charset="0"/>
                <a:cs typeface="Arial" panose="020B0604020202020204" pitchFamily="34" charset="0"/>
              </a:rPr>
              <a:t> Again shell (bash)</a:t>
            </a:r>
          </a:p>
          <a:p>
            <a:pPr marL="36900" indent="0" algn="l">
              <a:buNone/>
            </a:pPr>
            <a:r>
              <a:rPr lang="en-US" sz="1700" b="0" i="0" dirty="0">
                <a:solidFill>
                  <a:schemeClr val="tx1"/>
                </a:solidFill>
                <a:effectLst/>
                <a:latin typeface="Arial" panose="020B0604020202020204" pitchFamily="34" charset="0"/>
                <a:cs typeface="Arial" panose="020B0604020202020204" pitchFamily="34" charset="0"/>
              </a:rPr>
              <a:t>               POSIX shell (</a:t>
            </a:r>
            <a:r>
              <a:rPr lang="en-US" sz="1700" b="0" i="0" dirty="0" err="1">
                <a:solidFill>
                  <a:schemeClr val="tx1"/>
                </a:solidFill>
                <a:effectLst/>
                <a:latin typeface="Arial" panose="020B0604020202020204" pitchFamily="34" charset="0"/>
                <a:cs typeface="Arial" panose="020B0604020202020204" pitchFamily="34" charset="0"/>
              </a:rPr>
              <a:t>sh</a:t>
            </a:r>
            <a:r>
              <a:rPr lang="en-US" sz="1700" b="0" i="0" dirty="0">
                <a:solidFill>
                  <a:schemeClr val="tx1"/>
                </a:solidFill>
                <a:effectLst/>
                <a:latin typeface="Arial" panose="020B0604020202020204" pitchFamily="34" charset="0"/>
                <a:cs typeface="Arial" panose="020B0604020202020204" pitchFamily="34" charset="0"/>
              </a:rPr>
              <a:t>)</a:t>
            </a:r>
          </a:p>
          <a:p>
            <a:pPr marL="0" indent="0" algn="l">
              <a:buNone/>
            </a:pPr>
            <a:endParaRPr lang="en-US" sz="1600" b="1" dirty="0">
              <a:solidFill>
                <a:schemeClr val="tx1"/>
              </a:solidFill>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248714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35F9D5-6F05-42AB-9A6C-BCE6311F0011}"/>
              </a:ext>
            </a:extLst>
          </p:cNvPr>
          <p:cNvSpPr>
            <a:spLocks noGrp="1"/>
          </p:cNvSpPr>
          <p:nvPr>
            <p:ph idx="1"/>
          </p:nvPr>
        </p:nvSpPr>
        <p:spPr>
          <a:xfrm>
            <a:off x="913795" y="275208"/>
            <a:ext cx="10174415" cy="5515991"/>
          </a:xfrm>
        </p:spPr>
        <p:txBody>
          <a:bodyPr>
            <a:normAutofit fontScale="77500" lnSpcReduction="20000"/>
          </a:bodyPr>
          <a:lstStyle/>
          <a:p>
            <a:pPr>
              <a:buFont typeface="Wingdings" panose="05000000000000000000" pitchFamily="2" charset="2"/>
              <a:buChar char="Ø"/>
            </a:pPr>
            <a:r>
              <a:rPr lang="en-US" sz="2100" b="1" i="0" dirty="0">
                <a:solidFill>
                  <a:schemeClr val="tx1"/>
                </a:solidFill>
                <a:effectLst/>
                <a:latin typeface="Arial" panose="020B0604020202020204" pitchFamily="34" charset="0"/>
                <a:cs typeface="Arial" panose="020B0604020202020204" pitchFamily="34" charset="0"/>
              </a:rPr>
              <a:t>C shell</a:t>
            </a:r>
            <a:r>
              <a:rPr lang="en-US" sz="2100" b="0" i="0" dirty="0">
                <a:solidFill>
                  <a:schemeClr val="tx1"/>
                </a:solidFill>
                <a:effectLst/>
                <a:latin typeface="Arial" panose="020B0604020202020204" pitchFamily="34" charset="0"/>
                <a:cs typeface="Arial" panose="020B0604020202020204" pitchFamily="34" charset="0"/>
              </a:rPr>
              <a:t> − The % character is the default prompt.</a:t>
            </a:r>
          </a:p>
          <a:p>
            <a:pPr marL="36900" indent="0" algn="l">
              <a:buNone/>
            </a:pPr>
            <a:r>
              <a:rPr lang="en-US" sz="2100" b="0" i="0" dirty="0">
                <a:solidFill>
                  <a:schemeClr val="tx1"/>
                </a:solidFill>
                <a:effectLst/>
                <a:latin typeface="Arial" panose="020B0604020202020204" pitchFamily="34" charset="0"/>
                <a:cs typeface="Arial" panose="020B0604020202020204" pitchFamily="34" charset="0"/>
              </a:rPr>
              <a:t>               C shell (</a:t>
            </a:r>
            <a:r>
              <a:rPr lang="en-US" sz="2100" b="0" i="0" dirty="0" err="1">
                <a:solidFill>
                  <a:schemeClr val="tx1"/>
                </a:solidFill>
                <a:effectLst/>
                <a:latin typeface="Arial" panose="020B0604020202020204" pitchFamily="34" charset="0"/>
                <a:cs typeface="Arial" panose="020B0604020202020204" pitchFamily="34" charset="0"/>
              </a:rPr>
              <a:t>csh</a:t>
            </a:r>
            <a:r>
              <a:rPr lang="en-US" sz="2100" b="0" i="0" dirty="0">
                <a:solidFill>
                  <a:schemeClr val="tx1"/>
                </a:solidFill>
                <a:effectLst/>
                <a:latin typeface="Arial" panose="020B0604020202020204" pitchFamily="34" charset="0"/>
                <a:cs typeface="Arial" panose="020B0604020202020204" pitchFamily="34" charset="0"/>
              </a:rPr>
              <a:t>)</a:t>
            </a:r>
          </a:p>
          <a:p>
            <a:pPr marL="36900" indent="0" algn="l">
              <a:buNone/>
            </a:pPr>
            <a:r>
              <a:rPr lang="en-US" sz="2100" b="0" i="0" dirty="0">
                <a:solidFill>
                  <a:schemeClr val="tx1"/>
                </a:solidFill>
                <a:effectLst/>
                <a:latin typeface="Arial" panose="020B0604020202020204" pitchFamily="34" charset="0"/>
                <a:cs typeface="Arial" panose="020B0604020202020204" pitchFamily="34" charset="0"/>
              </a:rPr>
              <a:t>               TENEX/TOPS C shell (</a:t>
            </a:r>
            <a:r>
              <a:rPr lang="en-US" sz="2100" b="0" i="0" dirty="0" err="1">
                <a:solidFill>
                  <a:schemeClr val="tx1"/>
                </a:solidFill>
                <a:effectLst/>
                <a:latin typeface="Arial" panose="020B0604020202020204" pitchFamily="34" charset="0"/>
                <a:cs typeface="Arial" panose="020B0604020202020204" pitchFamily="34" charset="0"/>
              </a:rPr>
              <a:t>tcsh</a:t>
            </a:r>
            <a:r>
              <a:rPr lang="en-US" sz="2100" b="0" i="0" dirty="0">
                <a:solidFill>
                  <a:schemeClr val="tx1"/>
                </a:solidFill>
                <a:effectLst/>
                <a:latin typeface="Arial" panose="020B0604020202020204" pitchFamily="34" charset="0"/>
                <a:cs typeface="Arial" panose="020B0604020202020204" pitchFamily="34" charset="0"/>
              </a:rPr>
              <a:t>)</a:t>
            </a:r>
          </a:p>
          <a:p>
            <a:pPr marL="36900" indent="0">
              <a:buNone/>
            </a:pPr>
            <a:r>
              <a:rPr lang="en-US" sz="2100" dirty="0">
                <a:solidFill>
                  <a:schemeClr val="tx1"/>
                </a:solidFill>
                <a:latin typeface="Arial" panose="020B0604020202020204" pitchFamily="34" charset="0"/>
                <a:cs typeface="Arial" panose="020B0604020202020204" pitchFamily="34" charset="0"/>
              </a:rPr>
              <a:t>Every Shell Script begins with special interpreter line like –</a:t>
            </a:r>
          </a:p>
          <a:p>
            <a:pPr marL="0" indent="0">
              <a:buNone/>
            </a:pPr>
            <a:r>
              <a:rPr lang="en-US" sz="2100" dirty="0">
                <a:solidFill>
                  <a:schemeClr val="tx1"/>
                </a:solidFill>
                <a:latin typeface="Arial" panose="020B0604020202020204" pitchFamily="34" charset="0"/>
                <a:cs typeface="Arial" panose="020B0604020202020204" pitchFamily="34" charset="0"/>
              </a:rPr>
              <a:t> </a:t>
            </a:r>
            <a:r>
              <a:rPr lang="en-US" sz="2100" b="1" dirty="0">
                <a:solidFill>
                  <a:schemeClr val="tx1"/>
                </a:solidFill>
                <a:latin typeface="Arial" panose="020B0604020202020204" pitchFamily="34" charset="0"/>
                <a:cs typeface="Arial" panose="020B0604020202020204" pitchFamily="34" charset="0"/>
              </a:rPr>
              <a:t>#!/bin/sh </a:t>
            </a:r>
            <a:r>
              <a:rPr lang="en-US" sz="2100" dirty="0">
                <a:solidFill>
                  <a:schemeClr val="tx1"/>
                </a:solidFill>
                <a:latin typeface="Arial" panose="020B0604020202020204" pitchFamily="34" charset="0"/>
                <a:cs typeface="Arial" panose="020B0604020202020204" pitchFamily="34" charset="0"/>
              </a:rPr>
              <a:t>or </a:t>
            </a:r>
            <a:r>
              <a:rPr lang="en-US" sz="2100" b="1" dirty="0">
                <a:solidFill>
                  <a:schemeClr val="tx1"/>
                </a:solidFill>
                <a:latin typeface="Arial" panose="020B0604020202020204" pitchFamily="34" charset="0"/>
                <a:cs typeface="Arial" panose="020B0604020202020204" pitchFamily="34" charset="0"/>
              </a:rPr>
              <a:t>#!/bin/ksh </a:t>
            </a:r>
            <a:r>
              <a:rPr lang="en-US" sz="2100" dirty="0">
                <a:solidFill>
                  <a:schemeClr val="tx1"/>
                </a:solidFill>
                <a:latin typeface="Arial" panose="020B0604020202020204" pitchFamily="34" charset="0"/>
                <a:cs typeface="Arial" panose="020B0604020202020204" pitchFamily="34" charset="0"/>
              </a:rPr>
              <a:t>or </a:t>
            </a:r>
            <a:r>
              <a:rPr lang="en-US" sz="2100" b="1" dirty="0">
                <a:solidFill>
                  <a:schemeClr val="tx1"/>
                </a:solidFill>
                <a:latin typeface="Arial" panose="020B0604020202020204" pitchFamily="34" charset="0"/>
                <a:cs typeface="Arial" panose="020B0604020202020204" pitchFamily="34" charset="0"/>
              </a:rPr>
              <a:t>#!/bin/bash </a:t>
            </a:r>
            <a:r>
              <a:rPr lang="en-US" sz="2100" dirty="0">
                <a:solidFill>
                  <a:schemeClr val="tx1"/>
                </a:solidFill>
                <a:latin typeface="Arial" panose="020B0604020202020204" pitchFamily="34" charset="0"/>
                <a:cs typeface="Arial" panose="020B0604020202020204" pitchFamily="34" charset="0"/>
              </a:rPr>
              <a:t>followed by commands.</a:t>
            </a:r>
          </a:p>
          <a:p>
            <a:pPr marL="0" indent="0">
              <a:buNone/>
            </a:pPr>
            <a:r>
              <a:rPr lang="en-US" sz="2100" dirty="0">
                <a:solidFill>
                  <a:schemeClr val="tx1"/>
                </a:solidFill>
                <a:latin typeface="Arial" panose="020B0604020202020204" pitchFamily="34" charset="0"/>
                <a:cs typeface="Arial" panose="020B0604020202020204" pitchFamily="34" charset="0"/>
              </a:rPr>
              <a:t>Here #!  is called Shebang which passes instruction to the program /bin/sh.</a:t>
            </a:r>
          </a:p>
          <a:p>
            <a:pPr marL="0" indent="0">
              <a:buNone/>
            </a:pPr>
            <a:r>
              <a:rPr lang="en-US" sz="2100" b="1" dirty="0">
                <a:solidFill>
                  <a:schemeClr val="tx1"/>
                </a:solidFill>
                <a:latin typeface="Arial" panose="020B0604020202020204" pitchFamily="34" charset="0"/>
                <a:cs typeface="Arial" panose="020B0604020202020204" pitchFamily="34" charset="0"/>
              </a:rPr>
              <a:t>Example:</a:t>
            </a:r>
          </a:p>
          <a:p>
            <a:pPr marL="0" indent="0">
              <a:buNone/>
            </a:pPr>
            <a:r>
              <a:rPr lang="en-US" sz="2100" dirty="0">
                <a:solidFill>
                  <a:schemeClr val="tx1"/>
                </a:solidFill>
                <a:latin typeface="Arial" panose="020B0604020202020204" pitchFamily="34" charset="0"/>
                <a:cs typeface="Arial" panose="020B0604020202020204" pitchFamily="34" charset="0"/>
              </a:rPr>
              <a:t> #!/bin/sh</a:t>
            </a:r>
          </a:p>
          <a:p>
            <a:pPr marL="0" indent="0">
              <a:buNone/>
            </a:pPr>
            <a:r>
              <a:rPr lang="en-US" sz="2100" dirty="0">
                <a:solidFill>
                  <a:schemeClr val="tx1"/>
                </a:solidFill>
                <a:latin typeface="Arial" panose="020B0604020202020204" pitchFamily="34" charset="0"/>
                <a:cs typeface="Arial" panose="020B0604020202020204" pitchFamily="34" charset="0"/>
              </a:rPr>
              <a:t> #Sample Shell Script – sample.sh</a:t>
            </a:r>
          </a:p>
          <a:p>
            <a:pPr marL="0" indent="0">
              <a:buNone/>
            </a:pPr>
            <a:r>
              <a:rPr lang="en-US" sz="2100" dirty="0">
                <a:solidFill>
                  <a:schemeClr val="tx1"/>
                </a:solidFill>
                <a:latin typeface="Arial" panose="020B0604020202020204" pitchFamily="34" charset="0"/>
                <a:cs typeface="Arial" panose="020B0604020202020204" pitchFamily="34" charset="0"/>
              </a:rPr>
              <a:t> echo “Today’s Date: ‘date’”</a:t>
            </a:r>
          </a:p>
          <a:p>
            <a:pPr marL="0" indent="0">
              <a:buNone/>
            </a:pPr>
            <a:r>
              <a:rPr lang="en-US" sz="2100" b="1" dirty="0">
                <a:solidFill>
                  <a:schemeClr val="tx1"/>
                </a:solidFill>
                <a:latin typeface="Arial" panose="020B0604020202020204" pitchFamily="34" charset="0"/>
                <a:cs typeface="Arial" panose="020B0604020202020204" pitchFamily="34" charset="0"/>
              </a:rPr>
              <a:t>Execution:</a:t>
            </a:r>
          </a:p>
          <a:p>
            <a:pPr marL="0" indent="0">
              <a:buNone/>
            </a:pPr>
            <a:r>
              <a:rPr lang="en-US" sz="2100" dirty="0">
                <a:solidFill>
                  <a:schemeClr val="tx1"/>
                </a:solidFill>
                <a:latin typeface="Arial" panose="020B0604020202020204" pitchFamily="34" charset="0"/>
                <a:cs typeface="Arial" panose="020B0604020202020204" pitchFamily="34" charset="0"/>
              </a:rPr>
              <a:t>$ </a:t>
            </a:r>
            <a:r>
              <a:rPr lang="en-US" sz="2100" dirty="0" err="1">
                <a:solidFill>
                  <a:schemeClr val="tx1"/>
                </a:solidFill>
                <a:latin typeface="Arial" panose="020B0604020202020204" pitchFamily="34" charset="0"/>
                <a:cs typeface="Arial" panose="020B0604020202020204" pitchFamily="34" charset="0"/>
              </a:rPr>
              <a:t>chmod</a:t>
            </a:r>
            <a:r>
              <a:rPr lang="en-US" sz="2100" dirty="0">
                <a:solidFill>
                  <a:schemeClr val="tx1"/>
                </a:solidFill>
                <a:latin typeface="Arial" panose="020B0604020202020204" pitchFamily="34" charset="0"/>
                <a:cs typeface="Arial" panose="020B0604020202020204" pitchFamily="34" charset="0"/>
              </a:rPr>
              <a:t> 777 sample.sh</a:t>
            </a:r>
          </a:p>
          <a:p>
            <a:pPr marL="0" indent="0">
              <a:buNone/>
            </a:pPr>
            <a:r>
              <a:rPr lang="en-US" sz="2100" dirty="0">
                <a:solidFill>
                  <a:schemeClr val="tx1"/>
                </a:solidFill>
                <a:latin typeface="Arial" panose="020B0604020202020204" pitchFamily="34" charset="0"/>
                <a:cs typeface="Arial" panose="020B0604020202020204" pitchFamily="34" charset="0"/>
              </a:rPr>
              <a:t>$ </a:t>
            </a:r>
            <a:r>
              <a:rPr lang="en-US" sz="2100" dirty="0" err="1">
                <a:solidFill>
                  <a:schemeClr val="tx1"/>
                </a:solidFill>
                <a:latin typeface="Arial" panose="020B0604020202020204" pitchFamily="34" charset="0"/>
                <a:cs typeface="Arial" panose="020B0604020202020204" pitchFamily="34" charset="0"/>
              </a:rPr>
              <a:t>sh</a:t>
            </a:r>
            <a:r>
              <a:rPr lang="en-US" sz="2100" dirty="0">
                <a:solidFill>
                  <a:schemeClr val="tx1"/>
                </a:solidFill>
                <a:latin typeface="Arial" panose="020B0604020202020204" pitchFamily="34" charset="0"/>
                <a:cs typeface="Arial" panose="020B0604020202020204" pitchFamily="34" charset="0"/>
              </a:rPr>
              <a:t> sample.sh</a:t>
            </a:r>
          </a:p>
          <a:p>
            <a:pPr marL="0" indent="0">
              <a:buNone/>
            </a:pPr>
            <a:r>
              <a:rPr lang="en-US" sz="2100" b="1" dirty="0">
                <a:solidFill>
                  <a:schemeClr val="tx1"/>
                </a:solidFill>
                <a:latin typeface="Arial" panose="020B0604020202020204" pitchFamily="34" charset="0"/>
                <a:cs typeface="Arial" panose="020B0604020202020204" pitchFamily="34" charset="0"/>
              </a:rPr>
              <a:t>Output:</a:t>
            </a:r>
          </a:p>
          <a:p>
            <a:pPr marL="0" indent="0">
              <a:buNone/>
            </a:pPr>
            <a:r>
              <a:rPr lang="en-US" sz="2100" dirty="0">
                <a:solidFill>
                  <a:schemeClr val="tx1"/>
                </a:solidFill>
                <a:latin typeface="Arial" panose="020B0604020202020204" pitchFamily="34" charset="0"/>
                <a:cs typeface="Arial" panose="020B0604020202020204" pitchFamily="34" charset="0"/>
              </a:rPr>
              <a:t>Today’s Date: Thu Sep 22 12:10:20 IST 2022</a:t>
            </a:r>
          </a:p>
          <a:p>
            <a:pPr marL="36900" indent="0">
              <a:buNone/>
            </a:pPr>
            <a:endParaRPr lang="en-US" dirty="0"/>
          </a:p>
        </p:txBody>
      </p:sp>
    </p:spTree>
    <p:extLst>
      <p:ext uri="{BB962C8B-B14F-4D97-AF65-F5344CB8AC3E}">
        <p14:creationId xmlns:p14="http://schemas.microsoft.com/office/powerpoint/2010/main" val="1162613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83CF3-B507-4A06-BAD8-DBAC612E34DA}"/>
              </a:ext>
            </a:extLst>
          </p:cNvPr>
          <p:cNvSpPr>
            <a:spLocks noGrp="1"/>
          </p:cNvSpPr>
          <p:nvPr>
            <p:ph type="title"/>
          </p:nvPr>
        </p:nvSpPr>
        <p:spPr/>
        <p:txBody>
          <a:bodyPr>
            <a:normAutofit fontScale="90000"/>
          </a:bodyPr>
          <a:lstStyle/>
          <a:p>
            <a:r>
              <a:rPr lang="en-US" dirty="0">
                <a:solidFill>
                  <a:schemeClr val="tx1"/>
                </a:solidFill>
                <a:latin typeface="Arial" panose="020B0604020202020204" pitchFamily="34" charset="0"/>
                <a:cs typeface="Arial" panose="020B0604020202020204" pitchFamily="34" charset="0"/>
              </a:rPr>
              <a:t>READ: MAKING SCRIPT INTERACTIVE</a:t>
            </a:r>
          </a:p>
        </p:txBody>
      </p:sp>
      <p:sp>
        <p:nvSpPr>
          <p:cNvPr id="3" name="Content Placeholder 2">
            <a:extLst>
              <a:ext uri="{FF2B5EF4-FFF2-40B4-BE49-F238E27FC236}">
                <a16:creationId xmlns:a16="http://schemas.microsoft.com/office/drawing/2014/main" id="{7D870971-88B0-4B3D-A470-7A90BF24D5ED}"/>
              </a:ext>
            </a:extLst>
          </p:cNvPr>
          <p:cNvSpPr>
            <a:spLocks noGrp="1"/>
          </p:cNvSpPr>
          <p:nvPr>
            <p:ph idx="1"/>
          </p:nvPr>
        </p:nvSpPr>
        <p:spPr>
          <a:xfrm>
            <a:off x="913795" y="1997476"/>
            <a:ext cx="10353762" cy="3793723"/>
          </a:xfrm>
        </p:spPr>
        <p:txBody>
          <a:bodyPr>
            <a:normAutofit fontScale="25000" lnSpcReduction="20000"/>
          </a:bodyPr>
          <a:lstStyle/>
          <a:p>
            <a:r>
              <a:rPr lang="en-US" sz="6400" dirty="0">
                <a:solidFill>
                  <a:schemeClr val="tx1"/>
                </a:solidFill>
                <a:latin typeface="Arial" panose="020B0604020202020204" pitchFamily="34" charset="0"/>
                <a:cs typeface="Arial" panose="020B0604020202020204" pitchFamily="34" charset="0"/>
              </a:rPr>
              <a:t>The S</a:t>
            </a:r>
            <a:r>
              <a:rPr lang="en-US" sz="6400" b="0" i="0" dirty="0">
                <a:solidFill>
                  <a:schemeClr val="tx1"/>
                </a:solidFill>
                <a:effectLst/>
                <a:latin typeface="Arial" panose="020B0604020202020204" pitchFamily="34" charset="0"/>
                <a:cs typeface="Arial" panose="020B0604020202020204" pitchFamily="34" charset="0"/>
              </a:rPr>
              <a:t>cript uses the </a:t>
            </a:r>
            <a:r>
              <a:rPr lang="en-US" sz="6400" b="1" i="0" dirty="0">
                <a:solidFill>
                  <a:schemeClr val="tx1"/>
                </a:solidFill>
                <a:effectLst/>
                <a:latin typeface="Arial" panose="020B0604020202020204" pitchFamily="34" charset="0"/>
                <a:cs typeface="Arial" panose="020B0604020202020204" pitchFamily="34" charset="0"/>
              </a:rPr>
              <a:t>read</a:t>
            </a:r>
            <a:r>
              <a:rPr lang="en-US" sz="6400" b="0" i="0" dirty="0">
                <a:solidFill>
                  <a:schemeClr val="tx1"/>
                </a:solidFill>
                <a:effectLst/>
                <a:latin typeface="Arial" panose="020B0604020202020204" pitchFamily="34" charset="0"/>
                <a:cs typeface="Arial" panose="020B0604020202020204" pitchFamily="34" charset="0"/>
              </a:rPr>
              <a:t> command which takes the input from the keyboard and assigns it as the value of the variable and finally prints it .</a:t>
            </a:r>
          </a:p>
          <a:p>
            <a:r>
              <a:rPr lang="en-US" sz="6400" b="1" dirty="0">
                <a:solidFill>
                  <a:schemeClr val="tx1"/>
                </a:solidFill>
                <a:latin typeface="Arial" panose="020B0604020202020204" pitchFamily="34" charset="0"/>
                <a:cs typeface="Arial" panose="020B0604020202020204" pitchFamily="34" charset="0"/>
              </a:rPr>
              <a:t>Example:</a:t>
            </a:r>
          </a:p>
          <a:p>
            <a:pPr marL="0" indent="0">
              <a:buNone/>
            </a:pPr>
            <a:r>
              <a:rPr lang="en-US" sz="6400" dirty="0">
                <a:solidFill>
                  <a:schemeClr val="tx1"/>
                </a:solidFill>
                <a:latin typeface="Arial" panose="020B0604020202020204" pitchFamily="34" charset="0"/>
                <a:cs typeface="Arial" panose="020B0604020202020204" pitchFamily="34" charset="0"/>
              </a:rPr>
              <a:t>#!/bin/sh</a:t>
            </a:r>
          </a:p>
          <a:p>
            <a:pPr marL="0" indent="0">
              <a:buNone/>
            </a:pPr>
            <a:r>
              <a:rPr lang="en-US" sz="6400" dirty="0">
                <a:solidFill>
                  <a:schemeClr val="tx1"/>
                </a:solidFill>
                <a:latin typeface="Arial" panose="020B0604020202020204" pitchFamily="34" charset="0"/>
                <a:cs typeface="Arial" panose="020B0604020202020204" pitchFamily="34" charset="0"/>
              </a:rPr>
              <a:t>#Sample Shell Script – sample.sh</a:t>
            </a:r>
          </a:p>
          <a:p>
            <a:pPr marL="0" indent="0">
              <a:buNone/>
            </a:pPr>
            <a:r>
              <a:rPr lang="en-US" sz="6400" dirty="0">
                <a:solidFill>
                  <a:schemeClr val="tx1"/>
                </a:solidFill>
                <a:latin typeface="Arial" panose="020B0604020202020204" pitchFamily="34" charset="0"/>
                <a:cs typeface="Arial" panose="020B0604020202020204" pitchFamily="34" charset="0"/>
              </a:rPr>
              <a:t>echo “Enter your First Name:”</a:t>
            </a:r>
          </a:p>
          <a:p>
            <a:pPr marL="0" indent="0">
              <a:buNone/>
            </a:pPr>
            <a:r>
              <a:rPr lang="en-US" sz="6400" dirty="0">
                <a:solidFill>
                  <a:schemeClr val="tx1"/>
                </a:solidFill>
                <a:latin typeface="Arial" panose="020B0604020202020204" pitchFamily="34" charset="0"/>
                <a:cs typeface="Arial" panose="020B0604020202020204" pitchFamily="34" charset="0"/>
              </a:rPr>
              <a:t>read </a:t>
            </a:r>
            <a:r>
              <a:rPr lang="en-US" sz="6400" dirty="0" err="1">
                <a:solidFill>
                  <a:schemeClr val="tx1"/>
                </a:solidFill>
                <a:latin typeface="Arial" panose="020B0604020202020204" pitchFamily="34" charset="0"/>
                <a:cs typeface="Arial" panose="020B0604020202020204" pitchFamily="34" charset="0"/>
              </a:rPr>
              <a:t>fname</a:t>
            </a:r>
            <a:endParaRPr lang="en-US" sz="6400" dirty="0">
              <a:solidFill>
                <a:schemeClr val="tx1"/>
              </a:solidFill>
              <a:latin typeface="Arial" panose="020B0604020202020204" pitchFamily="34" charset="0"/>
              <a:cs typeface="Arial" panose="020B0604020202020204" pitchFamily="34" charset="0"/>
            </a:endParaRPr>
          </a:p>
          <a:p>
            <a:pPr marL="0" indent="0">
              <a:buNone/>
            </a:pPr>
            <a:r>
              <a:rPr lang="en-US" sz="6400" dirty="0">
                <a:solidFill>
                  <a:schemeClr val="tx1"/>
                </a:solidFill>
                <a:latin typeface="Arial" panose="020B0604020202020204" pitchFamily="34" charset="0"/>
                <a:cs typeface="Arial" panose="020B0604020202020204" pitchFamily="34" charset="0"/>
              </a:rPr>
              <a:t>echo “Enter your Last Name:”</a:t>
            </a:r>
          </a:p>
          <a:p>
            <a:pPr marL="0" indent="0">
              <a:buNone/>
            </a:pPr>
            <a:r>
              <a:rPr lang="en-US" sz="6400" dirty="0">
                <a:solidFill>
                  <a:schemeClr val="tx1"/>
                </a:solidFill>
                <a:latin typeface="Arial" panose="020B0604020202020204" pitchFamily="34" charset="0"/>
                <a:cs typeface="Arial" panose="020B0604020202020204" pitchFamily="34" charset="0"/>
              </a:rPr>
              <a:t>read </a:t>
            </a:r>
            <a:r>
              <a:rPr lang="en-US" sz="6400" dirty="0" err="1">
                <a:solidFill>
                  <a:schemeClr val="tx1"/>
                </a:solidFill>
                <a:latin typeface="Arial" panose="020B0604020202020204" pitchFamily="34" charset="0"/>
                <a:cs typeface="Arial" panose="020B0604020202020204" pitchFamily="34" charset="0"/>
              </a:rPr>
              <a:t>lname</a:t>
            </a:r>
            <a:endParaRPr lang="en-US" sz="6400" dirty="0">
              <a:solidFill>
                <a:schemeClr val="tx1"/>
              </a:solidFill>
              <a:latin typeface="Arial" panose="020B0604020202020204" pitchFamily="34" charset="0"/>
              <a:cs typeface="Arial" panose="020B0604020202020204" pitchFamily="34" charset="0"/>
            </a:endParaRPr>
          </a:p>
          <a:p>
            <a:pPr marL="0" indent="0">
              <a:buNone/>
            </a:pPr>
            <a:r>
              <a:rPr lang="en-US" sz="6400" dirty="0">
                <a:solidFill>
                  <a:schemeClr val="tx1"/>
                </a:solidFill>
                <a:latin typeface="Arial" panose="020B0604020202020204" pitchFamily="34" charset="0"/>
                <a:cs typeface="Arial" panose="020B0604020202020204" pitchFamily="34" charset="0"/>
              </a:rPr>
              <a:t>echo “Your First Name is: $</a:t>
            </a:r>
            <a:r>
              <a:rPr lang="en-US" sz="6400" dirty="0" err="1">
                <a:solidFill>
                  <a:schemeClr val="tx1"/>
                </a:solidFill>
                <a:latin typeface="Arial" panose="020B0604020202020204" pitchFamily="34" charset="0"/>
                <a:cs typeface="Arial" panose="020B0604020202020204" pitchFamily="34" charset="0"/>
              </a:rPr>
              <a:t>fname</a:t>
            </a:r>
            <a:r>
              <a:rPr lang="en-US" sz="6400" dirty="0">
                <a:solidFill>
                  <a:schemeClr val="tx1"/>
                </a:solidFill>
                <a:latin typeface="Arial" panose="020B0604020202020204" pitchFamily="34" charset="0"/>
                <a:cs typeface="Arial" panose="020B0604020202020204" pitchFamily="34" charset="0"/>
              </a:rPr>
              <a:t>”</a:t>
            </a:r>
          </a:p>
          <a:p>
            <a:pPr marL="0" indent="0">
              <a:buNone/>
            </a:pPr>
            <a:r>
              <a:rPr lang="en-US" sz="6400" dirty="0">
                <a:solidFill>
                  <a:schemeClr val="tx1"/>
                </a:solidFill>
                <a:latin typeface="Arial" panose="020B0604020202020204" pitchFamily="34" charset="0"/>
                <a:cs typeface="Arial" panose="020B0604020202020204" pitchFamily="34" charset="0"/>
              </a:rPr>
              <a:t>echo “Your Last Name is: $</a:t>
            </a:r>
            <a:r>
              <a:rPr lang="en-US" sz="6400" dirty="0" err="1">
                <a:solidFill>
                  <a:schemeClr val="tx1"/>
                </a:solidFill>
                <a:latin typeface="Arial" panose="020B0604020202020204" pitchFamily="34" charset="0"/>
                <a:cs typeface="Arial" panose="020B0604020202020204" pitchFamily="34" charset="0"/>
              </a:rPr>
              <a:t>lname</a:t>
            </a:r>
            <a:r>
              <a:rPr lang="en-US" sz="6400" dirty="0">
                <a:solidFill>
                  <a:schemeClr val="tx1"/>
                </a:solidFill>
                <a:latin typeface="Arial" panose="020B0604020202020204" pitchFamily="34" charset="0"/>
                <a:cs typeface="Arial" panose="020B0604020202020204" pitchFamily="34" charset="0"/>
              </a:rPr>
              <a:t>”</a:t>
            </a:r>
          </a:p>
          <a:p>
            <a:pPr marL="36900" indent="0">
              <a:buNone/>
            </a:pPr>
            <a:endParaRPr lang="en-US" dirty="0"/>
          </a:p>
        </p:txBody>
      </p:sp>
    </p:spTree>
    <p:extLst>
      <p:ext uri="{BB962C8B-B14F-4D97-AF65-F5344CB8AC3E}">
        <p14:creationId xmlns:p14="http://schemas.microsoft.com/office/powerpoint/2010/main" val="2362173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3B9FB1-C366-42E4-B9B5-ED8655D2552D}"/>
              </a:ext>
            </a:extLst>
          </p:cNvPr>
          <p:cNvSpPr>
            <a:spLocks noGrp="1"/>
          </p:cNvSpPr>
          <p:nvPr>
            <p:ph idx="1"/>
          </p:nvPr>
        </p:nvSpPr>
        <p:spPr>
          <a:xfrm>
            <a:off x="914400" y="488950"/>
            <a:ext cx="10353675" cy="5302250"/>
          </a:xfrm>
        </p:spPr>
        <p:txBody>
          <a:bodyPr/>
          <a:lstStyle/>
          <a:p>
            <a:pPr marL="347472" indent="-301752" algn="l" rtl="0" eaLnBrk="1" latinLnBrk="0" hangingPunct="1">
              <a:lnSpc>
                <a:spcPct val="110000"/>
              </a:lnSpc>
              <a:spcBef>
                <a:spcPts val="384"/>
              </a:spcBef>
              <a:spcAft>
                <a:spcPts val="600"/>
              </a:spcAft>
              <a:buClr>
                <a:schemeClr val="tx2"/>
              </a:buClr>
              <a:buSzPct val="70000"/>
              <a:buFont typeface="Wingdings 2" panose="05020102010507070707" pitchFamily="18" charset="2"/>
              <a:buChar char="±"/>
            </a:pPr>
            <a:r>
              <a:rPr lang="en-US" sz="1600" b="1" kern="1200" dirty="0">
                <a:ln w="9525" cap="flat" cmpd="sng" algn="ctr">
                  <a:solidFill>
                    <a:srgbClr val="404040">
                      <a:alpha val="10000"/>
                    </a:srgbClr>
                  </a:solidFill>
                  <a:prstDash val="solid"/>
                  <a:round/>
                </a:ln>
                <a:solidFill>
                  <a:schemeClr val="tx1"/>
                </a:solidFill>
                <a:effectLst>
                  <a:outerShdw blurRad="9525" dist="25400" dir="14640000" algn="tl" rotWithShape="0">
                    <a:schemeClr val="bg1">
                      <a:alpha val="30000"/>
                    </a:schemeClr>
                  </a:outerShdw>
                </a:effectLst>
                <a:latin typeface="Arial" panose="020B0604020202020204" pitchFamily="34" charset="0"/>
                <a:cs typeface="Arial" panose="020B0604020202020204" pitchFamily="34" charset="0"/>
              </a:rPr>
              <a:t>Execution &amp; Output:</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110000"/>
              </a:lnSpc>
              <a:spcBef>
                <a:spcPts val="384"/>
              </a:spcBef>
              <a:spcAft>
                <a:spcPts val="600"/>
              </a:spcAft>
              <a:buNone/>
            </a:pPr>
            <a:r>
              <a:rPr lang="en-US" sz="1600" kern="1200" dirty="0">
                <a:ln w="9525" cap="flat" cmpd="sng" algn="ctr">
                  <a:solidFill>
                    <a:srgbClr val="404040">
                      <a:alpha val="10000"/>
                    </a:srgbClr>
                  </a:solidFill>
                  <a:prstDash val="solid"/>
                  <a:round/>
                </a:ln>
                <a:solidFill>
                  <a:schemeClr val="tx1"/>
                </a:solidFill>
                <a:effectLst>
                  <a:outerShdw blurRad="9525" dist="25400" dir="14640000" algn="tl" rotWithShape="0">
                    <a:schemeClr val="bg1">
                      <a:alpha val="30000"/>
                    </a:schemeClr>
                  </a:outerShdw>
                </a:effectLst>
                <a:latin typeface="Arial" panose="020B0604020202020204" pitchFamily="34" charset="0"/>
                <a:cs typeface="Arial" panose="020B0604020202020204" pitchFamily="34" charset="0"/>
              </a:rPr>
              <a:t>$ </a:t>
            </a:r>
            <a:r>
              <a:rPr lang="en-US" sz="1600" kern="1200" dirty="0" err="1">
                <a:ln w="9525" cap="flat" cmpd="sng" algn="ctr">
                  <a:solidFill>
                    <a:srgbClr val="404040">
                      <a:alpha val="10000"/>
                    </a:srgbClr>
                  </a:solidFill>
                  <a:prstDash val="solid"/>
                  <a:round/>
                </a:ln>
                <a:solidFill>
                  <a:schemeClr val="tx1"/>
                </a:solidFill>
                <a:effectLst>
                  <a:outerShdw blurRad="9525" dist="25400" dir="14640000" algn="tl" rotWithShape="0">
                    <a:schemeClr val="bg1">
                      <a:alpha val="30000"/>
                    </a:schemeClr>
                  </a:outerShdw>
                </a:effectLst>
                <a:latin typeface="Arial" panose="020B0604020202020204" pitchFamily="34" charset="0"/>
                <a:cs typeface="Arial" panose="020B0604020202020204" pitchFamily="34" charset="0"/>
              </a:rPr>
              <a:t>chmod</a:t>
            </a:r>
            <a:r>
              <a:rPr lang="en-US" sz="1600" kern="1200" dirty="0">
                <a:ln w="9525" cap="flat" cmpd="sng" algn="ctr">
                  <a:solidFill>
                    <a:srgbClr val="404040">
                      <a:alpha val="10000"/>
                    </a:srgbClr>
                  </a:solidFill>
                  <a:prstDash val="solid"/>
                  <a:round/>
                </a:ln>
                <a:solidFill>
                  <a:schemeClr val="tx1"/>
                </a:solidFill>
                <a:effectLst>
                  <a:outerShdw blurRad="9525" dist="25400" dir="14640000" algn="tl" rotWithShape="0">
                    <a:schemeClr val="bg1">
                      <a:alpha val="30000"/>
                    </a:schemeClr>
                  </a:outerShdw>
                </a:effectLst>
                <a:latin typeface="Arial" panose="020B0604020202020204" pitchFamily="34" charset="0"/>
                <a:cs typeface="Arial" panose="020B0604020202020204" pitchFamily="34" charset="0"/>
              </a:rPr>
              <a:t> 777 sample.sh</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110000"/>
              </a:lnSpc>
              <a:spcBef>
                <a:spcPts val="384"/>
              </a:spcBef>
              <a:spcAft>
                <a:spcPts val="600"/>
              </a:spcAft>
              <a:buNone/>
            </a:pPr>
            <a:r>
              <a:rPr lang="en-US" sz="1600" kern="1200" dirty="0">
                <a:ln w="9525" cap="flat" cmpd="sng" algn="ctr">
                  <a:solidFill>
                    <a:srgbClr val="404040">
                      <a:alpha val="10000"/>
                    </a:srgbClr>
                  </a:solidFill>
                  <a:prstDash val="solid"/>
                  <a:round/>
                </a:ln>
                <a:solidFill>
                  <a:schemeClr val="tx1"/>
                </a:solidFill>
                <a:effectLst>
                  <a:outerShdw blurRad="9525" dist="25400" dir="14640000" algn="tl" rotWithShape="0">
                    <a:schemeClr val="bg1">
                      <a:alpha val="30000"/>
                    </a:schemeClr>
                  </a:outerShdw>
                </a:effectLst>
                <a:latin typeface="Arial" panose="020B0604020202020204" pitchFamily="34" charset="0"/>
                <a:cs typeface="Arial" panose="020B0604020202020204" pitchFamily="34" charset="0"/>
              </a:rPr>
              <a:t>$ </a:t>
            </a:r>
            <a:r>
              <a:rPr lang="en-US" sz="1600" kern="1200" dirty="0" err="1">
                <a:ln w="9525" cap="flat" cmpd="sng" algn="ctr">
                  <a:solidFill>
                    <a:srgbClr val="404040">
                      <a:alpha val="10000"/>
                    </a:srgbClr>
                  </a:solidFill>
                  <a:prstDash val="solid"/>
                  <a:round/>
                </a:ln>
                <a:solidFill>
                  <a:schemeClr val="tx1"/>
                </a:solidFill>
                <a:effectLst>
                  <a:outerShdw blurRad="9525" dist="25400" dir="14640000" algn="tl" rotWithShape="0">
                    <a:schemeClr val="bg1">
                      <a:alpha val="30000"/>
                    </a:schemeClr>
                  </a:outerShdw>
                </a:effectLst>
                <a:latin typeface="Arial" panose="020B0604020202020204" pitchFamily="34" charset="0"/>
                <a:cs typeface="Arial" panose="020B0604020202020204" pitchFamily="34" charset="0"/>
              </a:rPr>
              <a:t>sh</a:t>
            </a:r>
            <a:r>
              <a:rPr lang="en-US" sz="1600" kern="1200" dirty="0">
                <a:ln w="9525" cap="flat" cmpd="sng" algn="ctr">
                  <a:solidFill>
                    <a:srgbClr val="404040">
                      <a:alpha val="10000"/>
                    </a:srgbClr>
                  </a:solidFill>
                  <a:prstDash val="solid"/>
                  <a:round/>
                </a:ln>
                <a:solidFill>
                  <a:schemeClr val="tx1"/>
                </a:solidFill>
                <a:effectLst>
                  <a:outerShdw blurRad="9525" dist="25400" dir="14640000" algn="tl" rotWithShape="0">
                    <a:schemeClr val="bg1">
                      <a:alpha val="30000"/>
                    </a:schemeClr>
                  </a:outerShdw>
                </a:effectLst>
                <a:latin typeface="Arial" panose="020B0604020202020204" pitchFamily="34" charset="0"/>
                <a:cs typeface="Arial" panose="020B0604020202020204" pitchFamily="34" charset="0"/>
              </a:rPr>
              <a:t> sample.sh</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110000"/>
              </a:lnSpc>
              <a:spcBef>
                <a:spcPts val="384"/>
              </a:spcBef>
              <a:spcAft>
                <a:spcPts val="600"/>
              </a:spcAft>
              <a:buNone/>
            </a:pPr>
            <a:r>
              <a:rPr lang="en-US" sz="1600" kern="1200" dirty="0">
                <a:ln w="9525" cap="flat" cmpd="sng" algn="ctr">
                  <a:solidFill>
                    <a:srgbClr val="404040">
                      <a:alpha val="10000"/>
                    </a:srgbClr>
                  </a:solidFill>
                  <a:prstDash val="solid"/>
                  <a:round/>
                </a:ln>
                <a:solidFill>
                  <a:schemeClr val="tx1"/>
                </a:solidFill>
                <a:effectLst>
                  <a:outerShdw blurRad="9525" dist="25400" dir="14640000" algn="tl" rotWithShape="0">
                    <a:schemeClr val="bg1">
                      <a:alpha val="30000"/>
                    </a:schemeClr>
                  </a:outerShdw>
                </a:effectLst>
                <a:latin typeface="Arial" panose="020B0604020202020204" pitchFamily="34" charset="0"/>
                <a:cs typeface="Arial" panose="020B0604020202020204" pitchFamily="34" charset="0"/>
              </a:rPr>
              <a:t>Enter your First Name: </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110000"/>
              </a:lnSpc>
              <a:spcBef>
                <a:spcPts val="384"/>
              </a:spcBef>
              <a:spcAft>
                <a:spcPts val="600"/>
              </a:spcAft>
              <a:buNone/>
            </a:pPr>
            <a:r>
              <a:rPr lang="en-US" sz="1600" kern="1200" dirty="0">
                <a:ln w="9525" cap="flat" cmpd="sng" algn="ctr">
                  <a:solidFill>
                    <a:srgbClr val="404040">
                      <a:alpha val="10000"/>
                    </a:srgbClr>
                  </a:solidFill>
                  <a:prstDash val="solid"/>
                  <a:round/>
                </a:ln>
                <a:solidFill>
                  <a:schemeClr val="tx1"/>
                </a:solidFill>
                <a:effectLst>
                  <a:outerShdw blurRad="9525" dist="25400" dir="14640000" algn="tl" rotWithShape="0">
                    <a:schemeClr val="bg1">
                      <a:alpha val="30000"/>
                    </a:schemeClr>
                  </a:outerShdw>
                </a:effectLst>
                <a:latin typeface="Arial" panose="020B0604020202020204" pitchFamily="34" charset="0"/>
                <a:cs typeface="Arial" panose="020B0604020202020204" pitchFamily="34" charset="0"/>
              </a:rPr>
              <a:t>Henry</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110000"/>
              </a:lnSpc>
              <a:spcBef>
                <a:spcPts val="384"/>
              </a:spcBef>
              <a:spcAft>
                <a:spcPts val="600"/>
              </a:spcAft>
              <a:buNone/>
            </a:pPr>
            <a:r>
              <a:rPr lang="en-US" sz="1600" kern="1200" dirty="0">
                <a:ln w="9525" cap="flat" cmpd="sng" algn="ctr">
                  <a:solidFill>
                    <a:srgbClr val="404040">
                      <a:alpha val="10000"/>
                    </a:srgbClr>
                  </a:solidFill>
                  <a:prstDash val="solid"/>
                  <a:round/>
                </a:ln>
                <a:solidFill>
                  <a:schemeClr val="tx1"/>
                </a:solidFill>
                <a:effectLst>
                  <a:outerShdw blurRad="9525" dist="25400" dir="14640000" algn="tl" rotWithShape="0">
                    <a:schemeClr val="bg1">
                      <a:alpha val="30000"/>
                    </a:schemeClr>
                  </a:outerShdw>
                </a:effectLst>
                <a:latin typeface="Arial" panose="020B0604020202020204" pitchFamily="34" charset="0"/>
                <a:cs typeface="Arial" panose="020B0604020202020204" pitchFamily="34" charset="0"/>
              </a:rPr>
              <a:t>Enter your Last Name:</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110000"/>
              </a:lnSpc>
              <a:spcBef>
                <a:spcPts val="384"/>
              </a:spcBef>
              <a:spcAft>
                <a:spcPts val="600"/>
              </a:spcAft>
              <a:buNone/>
            </a:pPr>
            <a:r>
              <a:rPr lang="en-US" sz="1600" kern="1200" dirty="0">
                <a:ln w="9525" cap="flat" cmpd="sng" algn="ctr">
                  <a:solidFill>
                    <a:srgbClr val="404040">
                      <a:alpha val="10000"/>
                    </a:srgbClr>
                  </a:solidFill>
                  <a:prstDash val="solid"/>
                  <a:round/>
                </a:ln>
                <a:solidFill>
                  <a:schemeClr val="tx1"/>
                </a:solidFill>
                <a:effectLst>
                  <a:outerShdw blurRad="9525" dist="25400" dir="14640000" algn="tl" rotWithShape="0">
                    <a:schemeClr val="bg1">
                      <a:alpha val="30000"/>
                    </a:schemeClr>
                  </a:outerShdw>
                </a:effectLst>
                <a:latin typeface="Arial" panose="020B0604020202020204" pitchFamily="34" charset="0"/>
                <a:cs typeface="Arial" panose="020B0604020202020204" pitchFamily="34" charset="0"/>
              </a:rPr>
              <a:t>Ford</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110000"/>
              </a:lnSpc>
              <a:spcBef>
                <a:spcPts val="384"/>
              </a:spcBef>
              <a:spcAft>
                <a:spcPts val="600"/>
              </a:spcAft>
              <a:buNone/>
            </a:pPr>
            <a:r>
              <a:rPr lang="en-US" sz="1600" kern="1200" dirty="0">
                <a:ln w="9525" cap="flat" cmpd="sng" algn="ctr">
                  <a:solidFill>
                    <a:srgbClr val="404040">
                      <a:alpha val="10000"/>
                    </a:srgbClr>
                  </a:solidFill>
                  <a:prstDash val="solid"/>
                  <a:round/>
                </a:ln>
                <a:solidFill>
                  <a:schemeClr val="tx1"/>
                </a:solidFill>
                <a:effectLst>
                  <a:outerShdw blurRad="9525" dist="25400" dir="14640000" algn="tl" rotWithShape="0">
                    <a:schemeClr val="bg1">
                      <a:alpha val="30000"/>
                    </a:schemeClr>
                  </a:outerShdw>
                </a:effectLst>
                <a:latin typeface="Arial" panose="020B0604020202020204" pitchFamily="34" charset="0"/>
                <a:cs typeface="Arial" panose="020B0604020202020204" pitchFamily="34" charset="0"/>
              </a:rPr>
              <a:t>Your First Name is: Henry</a:t>
            </a:r>
            <a:endParaRPr lang="en-US" sz="1600" dirty="0">
              <a:solidFill>
                <a:schemeClr val="tx1"/>
              </a:solidFill>
              <a:effectLst/>
              <a:latin typeface="Arial" panose="020B0604020202020204" pitchFamily="34" charset="0"/>
              <a:cs typeface="Arial" panose="020B0604020202020204" pitchFamily="34" charset="0"/>
            </a:endParaRPr>
          </a:p>
          <a:p>
            <a:pPr marL="0" indent="0" algn="l" rtl="0" eaLnBrk="1" latinLnBrk="0" hangingPunct="1">
              <a:lnSpc>
                <a:spcPct val="110000"/>
              </a:lnSpc>
              <a:spcBef>
                <a:spcPts val="384"/>
              </a:spcBef>
              <a:spcAft>
                <a:spcPts val="600"/>
              </a:spcAft>
              <a:buNone/>
            </a:pPr>
            <a:r>
              <a:rPr lang="en-US" sz="1600" kern="1200" dirty="0">
                <a:ln w="9525" cap="flat" cmpd="sng" algn="ctr">
                  <a:solidFill>
                    <a:srgbClr val="404040">
                      <a:alpha val="10000"/>
                    </a:srgbClr>
                  </a:solidFill>
                  <a:prstDash val="solid"/>
                  <a:round/>
                </a:ln>
                <a:solidFill>
                  <a:schemeClr val="tx1"/>
                </a:solidFill>
                <a:effectLst>
                  <a:outerShdw blurRad="9525" dist="25400" dir="14640000" algn="tl" rotWithShape="0">
                    <a:schemeClr val="bg1">
                      <a:alpha val="30000"/>
                    </a:schemeClr>
                  </a:outerShdw>
                </a:effectLst>
                <a:latin typeface="Arial" panose="020B0604020202020204" pitchFamily="34" charset="0"/>
                <a:cs typeface="Arial" panose="020B0604020202020204" pitchFamily="34" charset="0"/>
              </a:rPr>
              <a:t>Your Last Name is: Ford</a:t>
            </a:r>
            <a:endParaRPr lang="en-US" sz="1600" dirty="0">
              <a:solidFill>
                <a:schemeClr val="tx1"/>
              </a:solidFill>
              <a:effectLst/>
              <a:latin typeface="Arial" panose="020B0604020202020204" pitchFamily="34" charset="0"/>
              <a:cs typeface="Arial" panose="020B0604020202020204" pitchFamily="34" charset="0"/>
            </a:endParaRPr>
          </a:p>
          <a:p>
            <a:pPr marL="36900" indent="0">
              <a:buNone/>
            </a:pPr>
            <a:endParaRPr lang="en-US" dirty="0"/>
          </a:p>
        </p:txBody>
      </p:sp>
    </p:spTree>
    <p:extLst>
      <p:ext uri="{BB962C8B-B14F-4D97-AF65-F5344CB8AC3E}">
        <p14:creationId xmlns:p14="http://schemas.microsoft.com/office/powerpoint/2010/main" val="10425988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{1B515816-7BF4-42EE-BBCF-FC3F82399B4D}tf55705232_win32</Template>
  <TotalTime>161</TotalTime>
  <Words>2157</Words>
  <Application>Microsoft Office PowerPoint</Application>
  <PresentationFormat>Widescreen</PresentationFormat>
  <Paragraphs>264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Goudy Old Style</vt:lpstr>
      <vt:lpstr>Wingdings</vt:lpstr>
      <vt:lpstr>Wingdings 2</vt:lpstr>
      <vt:lpstr>SlateVTI</vt:lpstr>
      <vt:lpstr>LINUX</vt:lpstr>
      <vt:lpstr>GREP Command and options</vt:lpstr>
      <vt:lpstr>PowerPoint Presentation</vt:lpstr>
      <vt:lpstr>Basic Regular Expressions(BRE)</vt:lpstr>
      <vt:lpstr>EXTENDED REGULAR EXPRESSION (ERE) AND egrep</vt:lpstr>
      <vt:lpstr>Shell Script</vt:lpstr>
      <vt:lpstr>PowerPoint Presentation</vt:lpstr>
      <vt:lpstr>READ: MAKING SCRIPT INTERACTIVE</vt:lpstr>
      <vt:lpstr>PowerPoint Presentation</vt:lpstr>
      <vt:lpstr>USING COMMAND LINE ARGUMENTS</vt:lpstr>
      <vt:lpstr>PowerPoint Presentation</vt:lpstr>
      <vt:lpstr>exit AND EXIT STATUS OF COMMAND </vt:lpstr>
      <vt:lpstr>THE LOGICAL OPERATORS &amp;&amp; AND || - CONDITIONAL EXECUTION </vt:lpstr>
      <vt:lpstr>The if Conditional</vt:lpstr>
      <vt:lpstr>PowerPoint Presentation</vt:lpstr>
      <vt:lpstr>USING test AND [ ] TO EVALUATE EXPRESSIONS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dc:title>
  <dc:creator>Rajalingari,  Lahari</dc:creator>
  <cp:lastModifiedBy>Rajalingari,  Lahari</cp:lastModifiedBy>
  <cp:revision>14</cp:revision>
  <dcterms:created xsi:type="dcterms:W3CDTF">2022-09-22T05:14:57Z</dcterms:created>
  <dcterms:modified xsi:type="dcterms:W3CDTF">2022-09-22T08:17:59Z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