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 id="260" r:id="rId7"/>
    <p:sldId id="261" r:id="rId8"/>
    <p:sldId id="262" r:id="rId9"/>
    <p:sldId id="263" r:id="rId10"/>
    <p:sldId id="264" r:id="rId11"/>
    <p:sldId id="266" r:id="rId12"/>
    <p:sldId id="268" r:id="rId13"/>
    <p:sldId id="269" r:id="rId14"/>
    <p:sldId id="272" r:id="rId15"/>
    <p:sldId id="275" r:id="rId16"/>
    <p:sldId id="276" r:id="rId17"/>
    <p:sldId id="277" r:id="rId18"/>
    <p:sldId id="279" r:id="rId19"/>
    <p:sldId id="270" r:id="rId20"/>
    <p:sldId id="271" r:id="rId21"/>
    <p:sldId id="273" r:id="rId22"/>
    <p:sldId id="274" r:id="rId23"/>
    <p:sldId id="258" r:id="rId24"/>
    <p:sldId id="282" r:id="rId25"/>
    <p:sldId id="281" r:id="rId26"/>
    <p:sldId id="280"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CADF1-09F9-4146-A013-7528C30F3E2A}" v="720" dt="2022-09-28T07:24:17.792"/>
    <p1510:client id="{157F8069-F1D0-4DAF-84E8-6FEA7C172B95}" v="1" dt="2022-09-28T07:08:10.506"/>
    <p1510:client id="{15FC8A88-6A3F-490F-A512-9417DBA2810B}" v="38" dt="2022-09-28T07:27:24.941"/>
    <p1510:client id="{4B65FF7C-9101-4401-98C1-40B5B1437C66}" v="10" dt="2022-09-28T07:30:17.372"/>
    <p1510:client id="{50229817-DAE5-42B5-8E5F-FC013C833FCC}" v="52" dt="2022-09-28T08:48:38.999"/>
    <p1510:client id="{7AC0E8F4-AD39-434B-AAB2-08D3BAB774E4}" v="18" dt="2022-09-28T07:13:26.089"/>
    <p1510:client id="{A1A8FAAB-9B3F-49D6-8DDE-67D8DDEB3C69}" v="999" dt="2022-09-28T09:32:47.234"/>
    <p1510:client id="{D5DA8B36-DE50-4852-A4FE-0E5EAF980DA6}" v="4" dt="2022-09-28T06:39:53.584"/>
    <p1510:client id="{D60ED994-E56C-4E04-8D95-7F4886D6B763}" v="245" dt="2022-09-28T07:03:45.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62" d="100"/>
          <a:sy n="62" d="100"/>
        </p:scale>
        <p:origin x="8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E1976A-E28A-40B8-A55F-44B33B279086}" type="datetimeFigureOut">
              <a:rPr lang="en-US" smtClean="0"/>
              <a:t>9/28/2022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F3CA8FF-5A7B-4896-B7FB-AD96C90FB43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411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E1976A-E28A-40B8-A55F-44B33B279086}"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CA8FF-5A7B-4896-B7FB-AD96C90FB43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182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E1976A-E28A-40B8-A55F-44B33B279086}"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CA8FF-5A7B-4896-B7FB-AD96C90FB43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328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E1976A-E28A-40B8-A55F-44B33B279086}"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CA8FF-5A7B-4896-B7FB-AD96C90FB43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643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1976A-E28A-40B8-A55F-44B33B279086}"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CA8FF-5A7B-4896-B7FB-AD96C90FB43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682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E1976A-E28A-40B8-A55F-44B33B279086}"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CA8FF-5A7B-4896-B7FB-AD96C90FB43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691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E1976A-E28A-40B8-A55F-44B33B279086}"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3CA8FF-5A7B-4896-B7FB-AD96C90FB43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1384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E1976A-E28A-40B8-A55F-44B33B279086}"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3CA8FF-5A7B-4896-B7FB-AD96C90FB43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940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1976A-E28A-40B8-A55F-44B33B279086}"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3CA8FF-5A7B-4896-B7FB-AD96C90FB431}" type="slidenum">
              <a:rPr lang="en-US" smtClean="0"/>
              <a:t>‹#›</a:t>
            </a:fld>
            <a:endParaRPr lang="en-US"/>
          </a:p>
        </p:txBody>
      </p:sp>
    </p:spTree>
    <p:extLst>
      <p:ext uri="{BB962C8B-B14F-4D97-AF65-F5344CB8AC3E}">
        <p14:creationId xmlns:p14="http://schemas.microsoft.com/office/powerpoint/2010/main" val="140686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E1976A-E28A-40B8-A55F-44B33B279086}"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CA8FF-5A7B-4896-B7FB-AD96C90FB43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6074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8E1976A-E28A-40B8-A55F-44B33B279086}" type="datetimeFigureOut">
              <a:rPr lang="en-US" smtClean="0"/>
              <a:t>9/28/2022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F3CA8FF-5A7B-4896-B7FB-AD96C90FB43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10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8E1976A-E28A-40B8-A55F-44B33B279086}" type="datetimeFigureOut">
              <a:rPr lang="en-US" smtClean="0"/>
              <a:t>9/28/2022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F3CA8FF-5A7B-4896-B7FB-AD96C90FB43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877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_bookmark91"/><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0DC21-599B-46A2-BE77-98294DDA80E4}"/>
              </a:ext>
            </a:extLst>
          </p:cNvPr>
          <p:cNvSpPr>
            <a:spLocks noGrp="1"/>
          </p:cNvSpPr>
          <p:nvPr>
            <p:ph type="ctrTitle"/>
          </p:nvPr>
        </p:nvSpPr>
        <p:spPr>
          <a:xfrm>
            <a:off x="5078896" y="643467"/>
            <a:ext cx="5975956" cy="4127545"/>
          </a:xfrm>
        </p:spPr>
        <p:txBody>
          <a:bodyPr anchor="ctr">
            <a:normAutofit/>
          </a:bodyPr>
          <a:lstStyle/>
          <a:p>
            <a:r>
              <a:rPr lang="en-US" sz="4800" dirty="0"/>
              <a:t>JAI JENKINS</a:t>
            </a:r>
          </a:p>
        </p:txBody>
      </p:sp>
      <p:sp>
        <p:nvSpPr>
          <p:cNvPr id="1033" name="Rectangle 1032">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1026" name="Picture 2" descr="Logo&#10;&#10;Description automatically generated">
            <a:extLst>
              <a:ext uri="{FF2B5EF4-FFF2-40B4-BE49-F238E27FC236}">
                <a16:creationId xmlns:a16="http://schemas.microsoft.com/office/drawing/2014/main" id="{40FB1562-8DD2-4E5F-84E4-979E42DA04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55"/>
          <a:stretch/>
        </p:blipFill>
        <p:spPr bwMode="auto">
          <a:xfrm>
            <a:off x="3179" y="-2"/>
            <a:ext cx="4651117" cy="6858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8B625A-3278-48E8-A015-AEEFB954D97B}"/>
              </a:ext>
            </a:extLst>
          </p:cNvPr>
          <p:cNvSpPr txBox="1"/>
          <p:nvPr/>
        </p:nvSpPr>
        <p:spPr>
          <a:xfrm>
            <a:off x="8393987" y="5014204"/>
            <a:ext cx="2456763" cy="1569660"/>
          </a:xfrm>
          <a:prstGeom prst="rect">
            <a:avLst/>
          </a:prstGeom>
          <a:noFill/>
        </p:spPr>
        <p:txBody>
          <a:bodyPr wrap="none" rtlCol="0">
            <a:spAutoFit/>
          </a:bodyPr>
          <a:lstStyle/>
          <a:p>
            <a:r>
              <a:rPr lang="en-US" sz="2400" b="1" dirty="0"/>
              <a:t>DARSHAN K N</a:t>
            </a:r>
          </a:p>
          <a:p>
            <a:r>
              <a:rPr lang="en-US" sz="2400" b="1" dirty="0"/>
              <a:t>GOWTHAM</a:t>
            </a:r>
          </a:p>
          <a:p>
            <a:r>
              <a:rPr lang="en-US" sz="2400" b="1" dirty="0"/>
              <a:t>ADITYA</a:t>
            </a:r>
          </a:p>
          <a:p>
            <a:r>
              <a:rPr lang="en-US" sz="2400" b="1" dirty="0"/>
              <a:t>EASHAN</a:t>
            </a:r>
          </a:p>
        </p:txBody>
      </p:sp>
    </p:spTree>
    <p:extLst>
      <p:ext uri="{BB962C8B-B14F-4D97-AF65-F5344CB8AC3E}">
        <p14:creationId xmlns:p14="http://schemas.microsoft.com/office/powerpoint/2010/main" val="204995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BE89-7E52-4970-AC09-7ABD240F45E0}"/>
              </a:ext>
            </a:extLst>
          </p:cNvPr>
          <p:cNvSpPr>
            <a:spLocks noGrp="1"/>
          </p:cNvSpPr>
          <p:nvPr>
            <p:ph type="title"/>
          </p:nvPr>
        </p:nvSpPr>
        <p:spPr>
          <a:xfrm>
            <a:off x="-5895" y="-3187"/>
            <a:ext cx="4064654" cy="6857158"/>
          </a:xfrm>
        </p:spPr>
        <p:txBody>
          <a:bodyPr>
            <a:normAutofit/>
          </a:bodyPr>
          <a:lstStyle/>
          <a:p>
            <a:r>
              <a:rPr lang="en-US">
                <a:solidFill>
                  <a:srgbClr val="FFFFFF"/>
                </a:solidFill>
              </a:rPr>
              <a:t>Trigger</a:t>
            </a:r>
          </a:p>
        </p:txBody>
      </p:sp>
      <p:sp>
        <p:nvSpPr>
          <p:cNvPr id="3" name="Content Placeholder 2">
            <a:extLst>
              <a:ext uri="{FF2B5EF4-FFF2-40B4-BE49-F238E27FC236}">
                <a16:creationId xmlns:a16="http://schemas.microsoft.com/office/drawing/2014/main" id="{376E7A0F-35C8-4282-8DCA-FAB460D65043}"/>
              </a:ext>
            </a:extLst>
          </p:cNvPr>
          <p:cNvSpPr>
            <a:spLocks noGrp="1"/>
          </p:cNvSpPr>
          <p:nvPr>
            <p:ph idx="1"/>
          </p:nvPr>
        </p:nvSpPr>
        <p:spPr>
          <a:xfrm>
            <a:off x="4317910" y="117130"/>
            <a:ext cx="8147036" cy="6734569"/>
          </a:xfrm>
        </p:spPr>
        <p:txBody>
          <a:bodyPr anchor="t">
            <a:normAutofit/>
          </a:bodyPr>
          <a:lstStyle/>
          <a:p>
            <a:pPr>
              <a:buFont typeface="Wingdings" panose="020B0604020202020204" pitchFamily="34" charset="0"/>
              <a:buChar char="ü"/>
            </a:pPr>
            <a:r>
              <a:rPr lang="en-US" sz="2400"/>
              <a:t>The triggers directive defines the automated ways in which the Pipeline should be re-triggered.</a:t>
            </a:r>
          </a:p>
          <a:p>
            <a:pPr>
              <a:buFont typeface="Wingdings" panose="020B0604020202020204" pitchFamily="34" charset="0"/>
              <a:buChar char="ü"/>
            </a:pPr>
            <a:r>
              <a:rPr lang="en-US" sz="2400"/>
              <a:t>For Pipelines which are integrated with a source such as GitHub </a:t>
            </a:r>
          </a:p>
          <a:p>
            <a:pPr>
              <a:buFont typeface="Wingdings" panose="020B0604020202020204" pitchFamily="34" charset="0"/>
              <a:buChar char="ü"/>
            </a:pPr>
            <a:r>
              <a:rPr lang="en-US" sz="2800" b="1"/>
              <a:t> </a:t>
            </a:r>
            <a:r>
              <a:rPr lang="en-US" sz="2400"/>
              <a:t> Accepts a </a:t>
            </a:r>
            <a:r>
              <a:rPr lang="en-US" sz="2400" err="1"/>
              <a:t>cron</a:t>
            </a:r>
            <a:r>
              <a:rPr lang="en-US" sz="2400"/>
              <a:t>-style string to define a regular interval at which the Pipeline should be retriggered.</a:t>
            </a:r>
          </a:p>
          <a:p>
            <a:pPr>
              <a:buFont typeface="Wingdings" panose="020B0604020202020204" pitchFamily="34" charset="0"/>
              <a:buChar char="ü"/>
            </a:pPr>
            <a:r>
              <a:rPr lang="en-US" sz="2600"/>
              <a:t>Accepts a comma separated string of jobs and a threshold. When any job in the string finishes with the minimum threshold, the Pipeline will be re-triggered. </a:t>
            </a:r>
          </a:p>
          <a:p>
            <a:pPr>
              <a:buFont typeface="Wingdings" panose="020B0604020202020204" pitchFamily="34" charset="0"/>
              <a:buChar char="§"/>
            </a:pPr>
            <a:endParaRPr lang="en-US"/>
          </a:p>
          <a:p>
            <a:pPr marL="0" indent="0">
              <a:buNone/>
            </a:pPr>
            <a:endParaRPr lang="en-US" sz="2800" b="1"/>
          </a:p>
          <a:p>
            <a:pPr>
              <a:buFont typeface="Wingdings" panose="020B0604020202020204" pitchFamily="34" charset="0"/>
              <a:buChar char="q"/>
            </a:pPr>
            <a:endParaRPr lang="en-US" sz="2800" b="1"/>
          </a:p>
          <a:p>
            <a:pPr>
              <a:buFont typeface="Wingdings" panose="020B0604020202020204" pitchFamily="34" charset="0"/>
              <a:buChar char="Ø"/>
            </a:pPr>
            <a:endParaRPr lang="en-US" sz="2800" b="1"/>
          </a:p>
        </p:txBody>
      </p:sp>
      <p:graphicFrame>
        <p:nvGraphicFramePr>
          <p:cNvPr id="4" name="Table 4">
            <a:extLst>
              <a:ext uri="{FF2B5EF4-FFF2-40B4-BE49-F238E27FC236}">
                <a16:creationId xmlns:a16="http://schemas.microsoft.com/office/drawing/2014/main" id="{B2BE2692-CDA0-1672-AF4C-9A0AA5981D7F}"/>
              </a:ext>
            </a:extLst>
          </p:cNvPr>
          <p:cNvGraphicFramePr>
            <a:graphicFrameLocks noGrp="1"/>
          </p:cNvGraphicFramePr>
          <p:nvPr>
            <p:extLst>
              <p:ext uri="{D42A27DB-BD31-4B8C-83A1-F6EECF244321}">
                <p14:modId xmlns:p14="http://schemas.microsoft.com/office/powerpoint/2010/main" val="636075739"/>
              </p:ext>
            </p:extLst>
          </p:nvPr>
        </p:nvGraphicFramePr>
        <p:xfrm>
          <a:off x="0" y="3796631"/>
          <a:ext cx="4047169" cy="2990976"/>
        </p:xfrm>
        <a:graphic>
          <a:graphicData uri="http://schemas.openxmlformats.org/drawingml/2006/table">
            <a:tbl>
              <a:tblPr firstRow="1" bandRow="1">
                <a:tableStyleId>{5C22544A-7EE6-4342-B048-85BDC9FD1C3A}</a:tableStyleId>
              </a:tblPr>
              <a:tblGrid>
                <a:gridCol w="1503947">
                  <a:extLst>
                    <a:ext uri="{9D8B030D-6E8A-4147-A177-3AD203B41FA5}">
                      <a16:colId xmlns:a16="http://schemas.microsoft.com/office/drawing/2014/main" val="3310824912"/>
                    </a:ext>
                  </a:extLst>
                </a:gridCol>
                <a:gridCol w="2543222">
                  <a:extLst>
                    <a:ext uri="{9D8B030D-6E8A-4147-A177-3AD203B41FA5}">
                      <a16:colId xmlns:a16="http://schemas.microsoft.com/office/drawing/2014/main" val="2501610579"/>
                    </a:ext>
                  </a:extLst>
                </a:gridCol>
              </a:tblGrid>
              <a:tr h="996992">
                <a:tc>
                  <a:txBody>
                    <a:bodyPr/>
                    <a:lstStyle/>
                    <a:p>
                      <a:pPr lvl="0">
                        <a:buNone/>
                      </a:pPr>
                      <a:r>
                        <a:rPr lang="en-US" sz="2400" b="1" i="0" u="none" strike="noStrike" baseline="0" noProof="0">
                          <a:solidFill>
                            <a:schemeClr val="tx1"/>
                          </a:solidFill>
                          <a:latin typeface="Gill Sans MT"/>
                        </a:rPr>
                        <a:t>Required</a:t>
                      </a:r>
                      <a:endParaRPr lang="en-US" sz="2400" b="1">
                        <a:solidFill>
                          <a:schemeClr val="tx1"/>
                        </a:solidFill>
                      </a:endParaRPr>
                    </a:p>
                  </a:txBody>
                  <a:tcPr/>
                </a:tc>
                <a:tc>
                  <a:txBody>
                    <a:bodyPr/>
                    <a:lstStyle/>
                    <a:p>
                      <a:r>
                        <a:rPr lang="en-US" sz="2400" b="0">
                          <a:solidFill>
                            <a:schemeClr val="tx1"/>
                          </a:solidFill>
                        </a:rPr>
                        <a:t>No</a:t>
                      </a:r>
                    </a:p>
                  </a:txBody>
                  <a:tcPr/>
                </a:tc>
                <a:extLst>
                  <a:ext uri="{0D108BD9-81ED-4DB2-BD59-A6C34878D82A}">
                    <a16:rowId xmlns:a16="http://schemas.microsoft.com/office/drawing/2014/main" val="2453287269"/>
                  </a:ext>
                </a:extLst>
              </a:tr>
              <a:tr h="996992">
                <a:tc>
                  <a:txBody>
                    <a:bodyPr/>
                    <a:lstStyle/>
                    <a:p>
                      <a:pPr lvl="0">
                        <a:buNone/>
                      </a:pPr>
                      <a:r>
                        <a:rPr lang="en-US" sz="2400" b="1" i="0" u="none" strike="noStrike" baseline="0" noProof="0">
                          <a:solidFill>
                            <a:schemeClr val="tx1"/>
                          </a:solidFill>
                          <a:latin typeface="Gill Sans MT"/>
                        </a:rPr>
                        <a:t>Parameters</a:t>
                      </a:r>
                    </a:p>
                  </a:txBody>
                  <a:tcPr/>
                </a:tc>
                <a:tc>
                  <a:txBody>
                    <a:bodyPr/>
                    <a:lstStyle/>
                    <a:p>
                      <a:r>
                        <a:rPr lang="en-US" sz="2400"/>
                        <a:t>None</a:t>
                      </a:r>
                    </a:p>
                  </a:txBody>
                  <a:tcPr/>
                </a:tc>
                <a:extLst>
                  <a:ext uri="{0D108BD9-81ED-4DB2-BD59-A6C34878D82A}">
                    <a16:rowId xmlns:a16="http://schemas.microsoft.com/office/drawing/2014/main" val="630993815"/>
                  </a:ext>
                </a:extLst>
              </a:tr>
              <a:tr h="996992">
                <a:tc>
                  <a:txBody>
                    <a:bodyPr/>
                    <a:lstStyle/>
                    <a:p>
                      <a:pPr lvl="0">
                        <a:buNone/>
                      </a:pPr>
                      <a:r>
                        <a:rPr lang="en-US" sz="2400" b="1" i="0" u="none" strike="noStrike" baseline="0" noProof="0">
                          <a:solidFill>
                            <a:schemeClr val="tx1"/>
                          </a:solidFill>
                          <a:latin typeface="Gill Sans MT"/>
                        </a:rPr>
                        <a:t>Allowed</a:t>
                      </a:r>
                      <a:endParaRPr lang="en-US" sz="2400" b="1">
                        <a:solidFill>
                          <a:schemeClr val="tx1"/>
                        </a:solidFill>
                      </a:endParaRPr>
                    </a:p>
                  </a:txBody>
                  <a:tcPr/>
                </a:tc>
                <a:tc>
                  <a:txBody>
                    <a:bodyPr/>
                    <a:lstStyle/>
                    <a:p>
                      <a:pPr lvl="0">
                        <a:buNone/>
                      </a:pPr>
                      <a:r>
                        <a:rPr lang="en-US" sz="2400" b="0" i="0" u="none" strike="noStrike" baseline="0" noProof="0">
                          <a:solidFill>
                            <a:srgbClr val="000000"/>
                          </a:solidFill>
                          <a:latin typeface="Gill Sans MT"/>
                        </a:rPr>
                        <a:t>Only once, inside the pipeline block.</a:t>
                      </a:r>
                      <a:endParaRPr lang="en-US" sz="2400"/>
                    </a:p>
                  </a:txBody>
                  <a:tcPr/>
                </a:tc>
                <a:extLst>
                  <a:ext uri="{0D108BD9-81ED-4DB2-BD59-A6C34878D82A}">
                    <a16:rowId xmlns:a16="http://schemas.microsoft.com/office/drawing/2014/main" val="1368544385"/>
                  </a:ext>
                </a:extLst>
              </a:tr>
            </a:tbl>
          </a:graphicData>
        </a:graphic>
      </p:graphicFrame>
    </p:spTree>
    <p:extLst>
      <p:ext uri="{BB962C8B-B14F-4D97-AF65-F5344CB8AC3E}">
        <p14:creationId xmlns:p14="http://schemas.microsoft.com/office/powerpoint/2010/main" val="248340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BE89-7E52-4970-AC09-7ABD240F45E0}"/>
              </a:ext>
            </a:extLst>
          </p:cNvPr>
          <p:cNvSpPr>
            <a:spLocks noGrp="1"/>
          </p:cNvSpPr>
          <p:nvPr>
            <p:ph type="title"/>
          </p:nvPr>
        </p:nvSpPr>
        <p:spPr>
          <a:xfrm>
            <a:off x="-5895" y="-3187"/>
            <a:ext cx="4064654" cy="6857158"/>
          </a:xfrm>
        </p:spPr>
        <p:txBody>
          <a:bodyPr>
            <a:normAutofit/>
          </a:bodyPr>
          <a:lstStyle/>
          <a:p>
            <a:r>
              <a:rPr lang="en-US">
                <a:solidFill>
                  <a:schemeClr val="bg1"/>
                </a:solidFill>
                <a:ea typeface="+mj-lt"/>
                <a:cs typeface="+mj-lt"/>
              </a:rPr>
              <a:t>stage</a:t>
            </a:r>
          </a:p>
        </p:txBody>
      </p:sp>
      <p:sp>
        <p:nvSpPr>
          <p:cNvPr id="3" name="Content Placeholder 2">
            <a:extLst>
              <a:ext uri="{FF2B5EF4-FFF2-40B4-BE49-F238E27FC236}">
                <a16:creationId xmlns:a16="http://schemas.microsoft.com/office/drawing/2014/main" id="{376E7A0F-35C8-4282-8DCA-FAB460D65043}"/>
              </a:ext>
            </a:extLst>
          </p:cNvPr>
          <p:cNvSpPr>
            <a:spLocks noGrp="1"/>
          </p:cNvSpPr>
          <p:nvPr>
            <p:ph idx="1"/>
          </p:nvPr>
        </p:nvSpPr>
        <p:spPr>
          <a:xfrm>
            <a:off x="4317910" y="117130"/>
            <a:ext cx="8147036" cy="6734569"/>
          </a:xfrm>
        </p:spPr>
        <p:txBody>
          <a:bodyPr anchor="t">
            <a:normAutofit/>
          </a:bodyPr>
          <a:lstStyle/>
          <a:p>
            <a:pPr>
              <a:buFont typeface="Wingdings" panose="020B0604020202020204" pitchFamily="34" charset="0"/>
              <a:buChar char="ü"/>
            </a:pPr>
            <a:endParaRPr lang="en-US" sz="2800"/>
          </a:p>
          <a:p>
            <a:pPr>
              <a:buFont typeface="Wingdings" panose="020B0604020202020204" pitchFamily="34" charset="0"/>
              <a:buChar char="ü"/>
            </a:pPr>
            <a:endParaRPr lang="en-US" sz="2800"/>
          </a:p>
          <a:p>
            <a:pPr>
              <a:buFont typeface="Wingdings" panose="020B0604020202020204" pitchFamily="34" charset="0"/>
              <a:buChar char="ü"/>
            </a:pPr>
            <a:endParaRPr lang="en-US" sz="2800"/>
          </a:p>
          <a:p>
            <a:pPr>
              <a:buFont typeface="Wingdings" panose="020B0604020202020204" pitchFamily="34" charset="0"/>
              <a:buChar char="ü"/>
            </a:pPr>
            <a:endParaRPr lang="en-US" sz="2800"/>
          </a:p>
          <a:p>
            <a:pPr>
              <a:buFont typeface="Wingdings" panose="020B0604020202020204" pitchFamily="34" charset="0"/>
              <a:buChar char="ü"/>
            </a:pPr>
            <a:r>
              <a:rPr lang="en-US" sz="2800"/>
              <a:t>The stage directive goes in the stages section and should contain a [steps] section</a:t>
            </a:r>
            <a:r>
              <a:rPr lang="en-US"/>
              <a:t>,</a:t>
            </a:r>
            <a:endParaRPr lang="en-US" sz="2800"/>
          </a:p>
          <a:p>
            <a:pPr>
              <a:buFont typeface="Wingdings" panose="020B0604020202020204" pitchFamily="34" charset="0"/>
              <a:buChar char="§"/>
            </a:pPr>
            <a:endParaRPr lang="en-US"/>
          </a:p>
          <a:p>
            <a:pPr marL="0" indent="0">
              <a:buNone/>
            </a:pPr>
            <a:endParaRPr lang="en-US" sz="2800" b="1"/>
          </a:p>
          <a:p>
            <a:pPr>
              <a:buFont typeface="Wingdings" panose="020B0604020202020204" pitchFamily="34" charset="0"/>
              <a:buChar char="q"/>
            </a:pPr>
            <a:endParaRPr lang="en-US" sz="2800" b="1"/>
          </a:p>
          <a:p>
            <a:pPr>
              <a:buFont typeface="Wingdings" panose="020B0604020202020204" pitchFamily="34" charset="0"/>
              <a:buChar char="Ø"/>
            </a:pPr>
            <a:endParaRPr lang="en-US" sz="2800" b="1"/>
          </a:p>
        </p:txBody>
      </p:sp>
      <p:graphicFrame>
        <p:nvGraphicFramePr>
          <p:cNvPr id="4" name="Table 4">
            <a:extLst>
              <a:ext uri="{FF2B5EF4-FFF2-40B4-BE49-F238E27FC236}">
                <a16:creationId xmlns:a16="http://schemas.microsoft.com/office/drawing/2014/main" id="{B2BE2692-CDA0-1672-AF4C-9A0AA5981D7F}"/>
              </a:ext>
            </a:extLst>
          </p:cNvPr>
          <p:cNvGraphicFramePr>
            <a:graphicFrameLocks noGrp="1"/>
          </p:cNvGraphicFramePr>
          <p:nvPr>
            <p:extLst>
              <p:ext uri="{D42A27DB-BD31-4B8C-83A1-F6EECF244321}">
                <p14:modId xmlns:p14="http://schemas.microsoft.com/office/powerpoint/2010/main" val="1197372216"/>
              </p:ext>
            </p:extLst>
          </p:nvPr>
        </p:nvGraphicFramePr>
        <p:xfrm>
          <a:off x="0" y="3796631"/>
          <a:ext cx="4047169" cy="2990976"/>
        </p:xfrm>
        <a:graphic>
          <a:graphicData uri="http://schemas.openxmlformats.org/drawingml/2006/table">
            <a:tbl>
              <a:tblPr firstRow="1" bandRow="1">
                <a:tableStyleId>{5C22544A-7EE6-4342-B048-85BDC9FD1C3A}</a:tableStyleId>
              </a:tblPr>
              <a:tblGrid>
                <a:gridCol w="1503947">
                  <a:extLst>
                    <a:ext uri="{9D8B030D-6E8A-4147-A177-3AD203B41FA5}">
                      <a16:colId xmlns:a16="http://schemas.microsoft.com/office/drawing/2014/main" val="3310824912"/>
                    </a:ext>
                  </a:extLst>
                </a:gridCol>
                <a:gridCol w="2543222">
                  <a:extLst>
                    <a:ext uri="{9D8B030D-6E8A-4147-A177-3AD203B41FA5}">
                      <a16:colId xmlns:a16="http://schemas.microsoft.com/office/drawing/2014/main" val="2501610579"/>
                    </a:ext>
                  </a:extLst>
                </a:gridCol>
              </a:tblGrid>
              <a:tr h="996992">
                <a:tc>
                  <a:txBody>
                    <a:bodyPr/>
                    <a:lstStyle/>
                    <a:p>
                      <a:pPr lvl="0">
                        <a:buNone/>
                      </a:pPr>
                      <a:r>
                        <a:rPr lang="en-US" sz="2400" b="1" i="0" u="none" strike="noStrike" baseline="0" noProof="0">
                          <a:solidFill>
                            <a:schemeClr val="tx1"/>
                          </a:solidFill>
                          <a:latin typeface="Gill Sans MT"/>
                        </a:rPr>
                        <a:t>Required</a:t>
                      </a:r>
                      <a:endParaRPr lang="en-US" sz="2400" b="1">
                        <a:solidFill>
                          <a:schemeClr val="tx1"/>
                        </a:solidFill>
                      </a:endParaRPr>
                    </a:p>
                  </a:txBody>
                  <a:tcPr/>
                </a:tc>
                <a:tc>
                  <a:txBody>
                    <a:bodyPr/>
                    <a:lstStyle/>
                    <a:p>
                      <a:pPr lvl="0">
                        <a:buNone/>
                      </a:pPr>
                      <a:r>
                        <a:rPr lang="en-US" sz="2800" b="0" i="0" u="none" strike="noStrike" noProof="0">
                          <a:solidFill>
                            <a:schemeClr val="tx1"/>
                          </a:solidFill>
                          <a:latin typeface="Gill Sans MT"/>
                        </a:rPr>
                        <a:t>At least one</a:t>
                      </a:r>
                      <a:endParaRPr lang="en-US" sz="2800">
                        <a:solidFill>
                          <a:schemeClr val="tx1"/>
                        </a:solidFill>
                      </a:endParaRPr>
                    </a:p>
                  </a:txBody>
                  <a:tcPr/>
                </a:tc>
                <a:extLst>
                  <a:ext uri="{0D108BD9-81ED-4DB2-BD59-A6C34878D82A}">
                    <a16:rowId xmlns:a16="http://schemas.microsoft.com/office/drawing/2014/main" val="2453287269"/>
                  </a:ext>
                </a:extLst>
              </a:tr>
              <a:tr h="996992">
                <a:tc>
                  <a:txBody>
                    <a:bodyPr/>
                    <a:lstStyle/>
                    <a:p>
                      <a:pPr lvl="0">
                        <a:buNone/>
                      </a:pPr>
                      <a:r>
                        <a:rPr lang="en-US" sz="2400" b="1" i="0" u="none" strike="noStrike" baseline="0" noProof="0">
                          <a:solidFill>
                            <a:schemeClr val="tx1"/>
                          </a:solidFill>
                          <a:latin typeface="Gill Sans MT"/>
                        </a:rPr>
                        <a:t>Parameters</a:t>
                      </a:r>
                    </a:p>
                  </a:txBody>
                  <a:tcPr/>
                </a:tc>
                <a:tc>
                  <a:txBody>
                    <a:bodyPr/>
                    <a:lstStyle/>
                    <a:p>
                      <a:pPr lvl="0">
                        <a:buNone/>
                      </a:pPr>
                      <a:r>
                        <a:rPr lang="en-US" sz="2800" b="0" i="0" u="none" strike="noStrike" noProof="0">
                          <a:solidFill>
                            <a:schemeClr val="tx1"/>
                          </a:solidFill>
                          <a:latin typeface="Gill Sans MT"/>
                        </a:rPr>
                        <a:t>one mandatory parameter,</a:t>
                      </a:r>
                      <a:endParaRPr lang="en-US" sz="2800">
                        <a:solidFill>
                          <a:schemeClr val="tx1"/>
                        </a:solidFill>
                      </a:endParaRPr>
                    </a:p>
                  </a:txBody>
                  <a:tcPr/>
                </a:tc>
                <a:extLst>
                  <a:ext uri="{0D108BD9-81ED-4DB2-BD59-A6C34878D82A}">
                    <a16:rowId xmlns:a16="http://schemas.microsoft.com/office/drawing/2014/main" val="630993815"/>
                  </a:ext>
                </a:extLst>
              </a:tr>
              <a:tr h="996992">
                <a:tc>
                  <a:txBody>
                    <a:bodyPr/>
                    <a:lstStyle/>
                    <a:p>
                      <a:pPr lvl="0">
                        <a:buNone/>
                      </a:pPr>
                      <a:r>
                        <a:rPr lang="en-US" sz="2400" b="1" i="0" u="none" strike="noStrike" baseline="0" noProof="0">
                          <a:solidFill>
                            <a:schemeClr val="tx1"/>
                          </a:solidFill>
                          <a:latin typeface="Gill Sans MT"/>
                        </a:rPr>
                        <a:t>Allowed</a:t>
                      </a:r>
                      <a:endParaRPr lang="en-US" sz="2400" b="1">
                        <a:solidFill>
                          <a:schemeClr val="tx1"/>
                        </a:solidFill>
                      </a:endParaRPr>
                    </a:p>
                  </a:txBody>
                  <a:tcPr/>
                </a:tc>
                <a:tc>
                  <a:txBody>
                    <a:bodyPr/>
                    <a:lstStyle/>
                    <a:p>
                      <a:pPr lvl="0">
                        <a:buNone/>
                      </a:pPr>
                      <a:r>
                        <a:rPr lang="en-US" sz="2800" b="0" i="0" u="none" strike="noStrike" baseline="0" noProof="0">
                          <a:solidFill>
                            <a:schemeClr val="tx1"/>
                          </a:solidFill>
                        </a:rPr>
                        <a:t>inside the stages section.</a:t>
                      </a:r>
                      <a:endParaRPr lang="en-US" sz="2800">
                        <a:solidFill>
                          <a:schemeClr val="tx1"/>
                        </a:solidFill>
                      </a:endParaRPr>
                    </a:p>
                  </a:txBody>
                  <a:tcPr/>
                </a:tc>
                <a:extLst>
                  <a:ext uri="{0D108BD9-81ED-4DB2-BD59-A6C34878D82A}">
                    <a16:rowId xmlns:a16="http://schemas.microsoft.com/office/drawing/2014/main" val="1368544385"/>
                  </a:ext>
                </a:extLst>
              </a:tr>
            </a:tbl>
          </a:graphicData>
        </a:graphic>
      </p:graphicFrame>
    </p:spTree>
    <p:extLst>
      <p:ext uri="{BB962C8B-B14F-4D97-AF65-F5344CB8AC3E}">
        <p14:creationId xmlns:p14="http://schemas.microsoft.com/office/powerpoint/2010/main" val="4125270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BE89-7E52-4970-AC09-7ABD240F45E0}"/>
              </a:ext>
            </a:extLst>
          </p:cNvPr>
          <p:cNvSpPr>
            <a:spLocks noGrp="1"/>
          </p:cNvSpPr>
          <p:nvPr>
            <p:ph type="title"/>
          </p:nvPr>
        </p:nvSpPr>
        <p:spPr>
          <a:xfrm>
            <a:off x="-5895" y="-3187"/>
            <a:ext cx="4064654" cy="6857158"/>
          </a:xfrm>
        </p:spPr>
        <p:txBody>
          <a:bodyPr>
            <a:normAutofit/>
          </a:bodyPr>
          <a:lstStyle/>
          <a:p>
            <a:r>
              <a:rPr lang="en-US">
                <a:solidFill>
                  <a:schemeClr val="bg1"/>
                </a:solidFill>
              </a:rPr>
              <a:t>tools</a:t>
            </a:r>
          </a:p>
        </p:txBody>
      </p:sp>
      <p:sp>
        <p:nvSpPr>
          <p:cNvPr id="3" name="Content Placeholder 2">
            <a:extLst>
              <a:ext uri="{FF2B5EF4-FFF2-40B4-BE49-F238E27FC236}">
                <a16:creationId xmlns:a16="http://schemas.microsoft.com/office/drawing/2014/main" id="{376E7A0F-35C8-4282-8DCA-FAB460D65043}"/>
              </a:ext>
            </a:extLst>
          </p:cNvPr>
          <p:cNvSpPr>
            <a:spLocks noGrp="1"/>
          </p:cNvSpPr>
          <p:nvPr>
            <p:ph idx="1"/>
          </p:nvPr>
        </p:nvSpPr>
        <p:spPr>
          <a:xfrm>
            <a:off x="4317910" y="117130"/>
            <a:ext cx="8147036" cy="6734569"/>
          </a:xfrm>
        </p:spPr>
        <p:txBody>
          <a:bodyPr anchor="t">
            <a:normAutofit/>
          </a:bodyPr>
          <a:lstStyle/>
          <a:p>
            <a:pPr>
              <a:buFont typeface="Wingdings" panose="020B0604020202020204" pitchFamily="34" charset="0"/>
              <a:buChar char="ü"/>
            </a:pPr>
            <a:endParaRPr lang="en-US" sz="2800"/>
          </a:p>
          <a:p>
            <a:pPr>
              <a:buFont typeface="Wingdings" panose="020B0604020202020204" pitchFamily="34" charset="0"/>
              <a:buChar char="ü"/>
            </a:pPr>
            <a:endParaRPr lang="en-US" sz="2800"/>
          </a:p>
          <a:p>
            <a:pPr>
              <a:buFont typeface="Wingdings" panose="020B0604020202020204" pitchFamily="34" charset="0"/>
              <a:buChar char="ü"/>
            </a:pPr>
            <a:r>
              <a:rPr lang="en-US" sz="2800"/>
              <a:t>A section defining tools to auto-install and put on the path . This is ignored if agent none is specified.</a:t>
            </a:r>
          </a:p>
          <a:p>
            <a:pPr>
              <a:buFont typeface="Wingdings" panose="020B0604020202020204" pitchFamily="34" charset="0"/>
              <a:buChar char="ü"/>
            </a:pPr>
            <a:r>
              <a:rPr lang="en-US" sz="2800" b="1"/>
              <a:t>Supported Tools</a:t>
            </a:r>
            <a:r>
              <a:rPr lang="en-US" sz="2800"/>
              <a:t>:</a:t>
            </a:r>
          </a:p>
          <a:p>
            <a:pPr marL="514350" indent="-514350">
              <a:buAutoNum type="arabicPeriod"/>
            </a:pPr>
            <a:r>
              <a:rPr lang="en-US" sz="2800"/>
              <a:t>Maven</a:t>
            </a:r>
          </a:p>
          <a:p>
            <a:pPr marL="514350" indent="-514350">
              <a:buAutoNum type="arabicPeriod"/>
            </a:pPr>
            <a:r>
              <a:rPr lang="en-US" sz="2800"/>
              <a:t> </a:t>
            </a:r>
            <a:r>
              <a:rPr lang="en-US" sz="2800" err="1"/>
              <a:t>Jdk</a:t>
            </a:r>
          </a:p>
          <a:p>
            <a:pPr marL="514350" indent="-514350">
              <a:buAutoNum type="arabicPeriod"/>
            </a:pPr>
            <a:r>
              <a:rPr lang="en-US" sz="2800"/>
              <a:t> </a:t>
            </a:r>
            <a:r>
              <a:rPr lang="en-US" sz="2800" err="1"/>
              <a:t>gradle</a:t>
            </a:r>
            <a:r>
              <a:rPr lang="en-US" sz="2800"/>
              <a:t> </a:t>
            </a:r>
            <a:endParaRPr lang="en-US"/>
          </a:p>
          <a:p>
            <a:pPr>
              <a:buFont typeface="Wingdings" panose="020B0604020202020204" pitchFamily="34" charset="0"/>
              <a:buChar char="ü"/>
            </a:pPr>
            <a:endParaRPr lang="en-US"/>
          </a:p>
          <a:p>
            <a:pPr>
              <a:buFont typeface="Wingdings" panose="020B0604020202020204" pitchFamily="34" charset="0"/>
              <a:buChar char="§"/>
            </a:pPr>
            <a:endParaRPr lang="en-US"/>
          </a:p>
          <a:p>
            <a:pPr marL="0" indent="0">
              <a:buNone/>
            </a:pPr>
            <a:endParaRPr lang="en-US" sz="2800" b="1"/>
          </a:p>
          <a:p>
            <a:pPr>
              <a:buFont typeface="Wingdings" panose="020B0604020202020204" pitchFamily="34" charset="0"/>
              <a:buChar char="q"/>
            </a:pPr>
            <a:endParaRPr lang="en-US" sz="2800" b="1"/>
          </a:p>
          <a:p>
            <a:pPr>
              <a:buFont typeface="Wingdings" panose="020B0604020202020204" pitchFamily="34" charset="0"/>
              <a:buChar char="Ø"/>
            </a:pPr>
            <a:endParaRPr lang="en-US" sz="2800" b="1"/>
          </a:p>
        </p:txBody>
      </p:sp>
      <p:graphicFrame>
        <p:nvGraphicFramePr>
          <p:cNvPr id="4" name="Table 4">
            <a:extLst>
              <a:ext uri="{FF2B5EF4-FFF2-40B4-BE49-F238E27FC236}">
                <a16:creationId xmlns:a16="http://schemas.microsoft.com/office/drawing/2014/main" id="{B2BE2692-CDA0-1672-AF4C-9A0AA5981D7F}"/>
              </a:ext>
            </a:extLst>
          </p:cNvPr>
          <p:cNvGraphicFramePr>
            <a:graphicFrameLocks noGrp="1"/>
          </p:cNvGraphicFramePr>
          <p:nvPr>
            <p:extLst>
              <p:ext uri="{D42A27DB-BD31-4B8C-83A1-F6EECF244321}">
                <p14:modId xmlns:p14="http://schemas.microsoft.com/office/powerpoint/2010/main" val="1771321429"/>
              </p:ext>
            </p:extLst>
          </p:nvPr>
        </p:nvGraphicFramePr>
        <p:xfrm>
          <a:off x="0" y="3796631"/>
          <a:ext cx="4047169" cy="2990976"/>
        </p:xfrm>
        <a:graphic>
          <a:graphicData uri="http://schemas.openxmlformats.org/drawingml/2006/table">
            <a:tbl>
              <a:tblPr firstRow="1" bandRow="1">
                <a:tableStyleId>{5C22544A-7EE6-4342-B048-85BDC9FD1C3A}</a:tableStyleId>
              </a:tblPr>
              <a:tblGrid>
                <a:gridCol w="1503947">
                  <a:extLst>
                    <a:ext uri="{9D8B030D-6E8A-4147-A177-3AD203B41FA5}">
                      <a16:colId xmlns:a16="http://schemas.microsoft.com/office/drawing/2014/main" val="3310824912"/>
                    </a:ext>
                  </a:extLst>
                </a:gridCol>
                <a:gridCol w="2543222">
                  <a:extLst>
                    <a:ext uri="{9D8B030D-6E8A-4147-A177-3AD203B41FA5}">
                      <a16:colId xmlns:a16="http://schemas.microsoft.com/office/drawing/2014/main" val="2501610579"/>
                    </a:ext>
                  </a:extLst>
                </a:gridCol>
              </a:tblGrid>
              <a:tr h="996992">
                <a:tc>
                  <a:txBody>
                    <a:bodyPr/>
                    <a:lstStyle/>
                    <a:p>
                      <a:pPr lvl="0">
                        <a:buNone/>
                      </a:pPr>
                      <a:r>
                        <a:rPr lang="en-US" sz="2400" b="1" i="0" u="none" strike="noStrike" baseline="0" noProof="0">
                          <a:solidFill>
                            <a:schemeClr val="tx1"/>
                          </a:solidFill>
                          <a:latin typeface="Gill Sans MT"/>
                        </a:rPr>
                        <a:t>Required</a:t>
                      </a:r>
                      <a:endParaRPr lang="en-US" sz="2400" b="1">
                        <a:solidFill>
                          <a:schemeClr val="tx1"/>
                        </a:solidFill>
                      </a:endParaRPr>
                    </a:p>
                  </a:txBody>
                  <a:tcPr/>
                </a:tc>
                <a:tc>
                  <a:txBody>
                    <a:bodyPr/>
                    <a:lstStyle/>
                    <a:p>
                      <a:pPr lvl="0">
                        <a:buNone/>
                      </a:pPr>
                      <a:r>
                        <a:rPr lang="en-US" sz="2800" b="0" i="0" u="none" strike="noStrike" noProof="0">
                          <a:solidFill>
                            <a:schemeClr val="tx1"/>
                          </a:solidFill>
                          <a:latin typeface="Gill Sans MT"/>
                        </a:rPr>
                        <a:t>No</a:t>
                      </a:r>
                    </a:p>
                  </a:txBody>
                  <a:tcPr/>
                </a:tc>
                <a:extLst>
                  <a:ext uri="{0D108BD9-81ED-4DB2-BD59-A6C34878D82A}">
                    <a16:rowId xmlns:a16="http://schemas.microsoft.com/office/drawing/2014/main" val="2453287269"/>
                  </a:ext>
                </a:extLst>
              </a:tr>
              <a:tr h="996992">
                <a:tc>
                  <a:txBody>
                    <a:bodyPr/>
                    <a:lstStyle/>
                    <a:p>
                      <a:pPr lvl="0">
                        <a:buNone/>
                      </a:pPr>
                      <a:r>
                        <a:rPr lang="en-US" sz="2400" b="1" i="0" u="none" strike="noStrike" baseline="0" noProof="0">
                          <a:solidFill>
                            <a:schemeClr val="tx1"/>
                          </a:solidFill>
                          <a:latin typeface="Gill Sans MT"/>
                        </a:rPr>
                        <a:t>Parameters</a:t>
                      </a:r>
                    </a:p>
                  </a:txBody>
                  <a:tcPr/>
                </a:tc>
                <a:tc>
                  <a:txBody>
                    <a:bodyPr/>
                    <a:lstStyle/>
                    <a:p>
                      <a:pPr lvl="0">
                        <a:buNone/>
                      </a:pPr>
                      <a:r>
                        <a:rPr lang="en-US" sz="2800"/>
                        <a:t>None</a:t>
                      </a:r>
                    </a:p>
                  </a:txBody>
                  <a:tcPr/>
                </a:tc>
                <a:extLst>
                  <a:ext uri="{0D108BD9-81ED-4DB2-BD59-A6C34878D82A}">
                    <a16:rowId xmlns:a16="http://schemas.microsoft.com/office/drawing/2014/main" val="630993815"/>
                  </a:ext>
                </a:extLst>
              </a:tr>
              <a:tr h="996992">
                <a:tc>
                  <a:txBody>
                    <a:bodyPr/>
                    <a:lstStyle/>
                    <a:p>
                      <a:pPr lvl="0">
                        <a:buNone/>
                      </a:pPr>
                      <a:r>
                        <a:rPr lang="en-US" sz="2400" b="1" i="0" u="none" strike="noStrike" baseline="0" noProof="0">
                          <a:solidFill>
                            <a:schemeClr val="tx1"/>
                          </a:solidFill>
                          <a:latin typeface="Gill Sans MT"/>
                        </a:rPr>
                        <a:t>Allowed</a:t>
                      </a:r>
                      <a:endParaRPr lang="en-US" sz="2400" b="1">
                        <a:solidFill>
                          <a:schemeClr val="tx1"/>
                        </a:solidFill>
                      </a:endParaRPr>
                    </a:p>
                  </a:txBody>
                  <a:tcPr/>
                </a:tc>
                <a:tc>
                  <a:txBody>
                    <a:bodyPr/>
                    <a:lstStyle/>
                    <a:p>
                      <a:pPr lvl="0">
                        <a:buNone/>
                      </a:pPr>
                      <a:r>
                        <a:rPr lang="en-US" sz="2800" b="0" i="0" u="none" strike="noStrike" baseline="0" noProof="0">
                          <a:solidFill>
                            <a:srgbClr val="000000"/>
                          </a:solidFill>
                          <a:latin typeface="Gill Sans MT"/>
                        </a:rPr>
                        <a:t>Inside the pipeline block</a:t>
                      </a:r>
                      <a:endParaRPr lang="en-US" sz="2800"/>
                    </a:p>
                  </a:txBody>
                  <a:tcPr/>
                </a:tc>
                <a:extLst>
                  <a:ext uri="{0D108BD9-81ED-4DB2-BD59-A6C34878D82A}">
                    <a16:rowId xmlns:a16="http://schemas.microsoft.com/office/drawing/2014/main" val="1368544385"/>
                  </a:ext>
                </a:extLst>
              </a:tr>
            </a:tbl>
          </a:graphicData>
        </a:graphic>
      </p:graphicFrame>
    </p:spTree>
    <p:extLst>
      <p:ext uri="{BB962C8B-B14F-4D97-AF65-F5344CB8AC3E}">
        <p14:creationId xmlns:p14="http://schemas.microsoft.com/office/powerpoint/2010/main" val="393322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BE89-7E52-4970-AC09-7ABD240F45E0}"/>
              </a:ext>
            </a:extLst>
          </p:cNvPr>
          <p:cNvSpPr>
            <a:spLocks noGrp="1"/>
          </p:cNvSpPr>
          <p:nvPr>
            <p:ph type="title"/>
          </p:nvPr>
        </p:nvSpPr>
        <p:spPr>
          <a:xfrm>
            <a:off x="-5895" y="-3187"/>
            <a:ext cx="4064654" cy="6857158"/>
          </a:xfrm>
        </p:spPr>
        <p:txBody>
          <a:bodyPr>
            <a:normAutofit/>
          </a:bodyPr>
          <a:lstStyle/>
          <a:p>
            <a:r>
              <a:rPr lang="en-US">
                <a:solidFill>
                  <a:schemeClr val="bg1"/>
                </a:solidFill>
              </a:rPr>
              <a:t>Built-in Conditions</a:t>
            </a:r>
            <a:br>
              <a:rPr lang="en-US">
                <a:solidFill>
                  <a:schemeClr val="bg1"/>
                </a:solidFill>
              </a:rPr>
            </a:br>
            <a:br>
              <a:rPr lang="en-US">
                <a:solidFill>
                  <a:schemeClr val="bg1"/>
                </a:solidFill>
              </a:rPr>
            </a:br>
            <a:br>
              <a:rPr lang="en-US"/>
            </a:br>
            <a:br>
              <a:rPr lang="en-US"/>
            </a:br>
            <a:br>
              <a:rPr lang="en-US"/>
            </a:br>
            <a:br>
              <a:rPr lang="en-US"/>
            </a:br>
            <a:r>
              <a:rPr lang="en-US"/>
              <a:t>   </a:t>
            </a:r>
            <a:endParaRPr lang="en-US">
              <a:solidFill>
                <a:schemeClr val="bg1"/>
              </a:solidFill>
            </a:endParaRPr>
          </a:p>
        </p:txBody>
      </p:sp>
      <p:sp>
        <p:nvSpPr>
          <p:cNvPr id="3" name="Content Placeholder 2">
            <a:extLst>
              <a:ext uri="{FF2B5EF4-FFF2-40B4-BE49-F238E27FC236}">
                <a16:creationId xmlns:a16="http://schemas.microsoft.com/office/drawing/2014/main" id="{376E7A0F-35C8-4282-8DCA-FAB460D65043}"/>
              </a:ext>
            </a:extLst>
          </p:cNvPr>
          <p:cNvSpPr>
            <a:spLocks noGrp="1"/>
          </p:cNvSpPr>
          <p:nvPr>
            <p:ph idx="1"/>
          </p:nvPr>
        </p:nvSpPr>
        <p:spPr>
          <a:xfrm>
            <a:off x="4063910" y="-3185"/>
            <a:ext cx="8133668" cy="6854884"/>
          </a:xfrm>
        </p:spPr>
        <p:txBody>
          <a:bodyPr anchor="t">
            <a:normAutofit/>
          </a:bodyPr>
          <a:lstStyle/>
          <a:p>
            <a:pPr marL="0" indent="0">
              <a:buNone/>
            </a:pPr>
            <a:r>
              <a:rPr lang="en-US" sz="2800"/>
              <a:t> </a:t>
            </a:r>
            <a:r>
              <a:rPr lang="en-US" sz="2800" b="1"/>
              <a:t> Branch:</a:t>
            </a:r>
          </a:p>
          <a:p>
            <a:pPr marL="0" indent="0">
              <a:buNone/>
            </a:pPr>
            <a:r>
              <a:rPr lang="en-US" sz="2800"/>
              <a:t>Execute the stage when the branch being built matches the branch pattern given, for example: when { branch 'master' }</a:t>
            </a:r>
            <a:r>
              <a:rPr lang="en-US" sz="2800" b="1"/>
              <a:t>. </a:t>
            </a:r>
            <a:endParaRPr lang="en-US"/>
          </a:p>
          <a:p>
            <a:pPr marL="0" indent="0">
              <a:buNone/>
            </a:pPr>
            <a:endParaRPr lang="en-US" sz="2800" b="1"/>
          </a:p>
          <a:p>
            <a:pPr marL="0" indent="0">
              <a:buNone/>
            </a:pPr>
            <a:r>
              <a:rPr lang="en-US" sz="2800" b="1"/>
              <a:t>Environment:</a:t>
            </a:r>
            <a:endParaRPr lang="en-US"/>
          </a:p>
          <a:p>
            <a:pPr marL="0" indent="0">
              <a:buNone/>
            </a:pPr>
            <a:r>
              <a:rPr lang="en-US" sz="2800"/>
              <a:t>Execute the stage when the specified environment variable is set to the given value, for example: when { environment name: 'DEPLOY_TO', value: 'production' }</a:t>
            </a:r>
          </a:p>
          <a:p>
            <a:pPr>
              <a:buFont typeface="Wingdings" panose="020B0604020202020204" pitchFamily="34" charset="0"/>
              <a:buChar char="ü"/>
            </a:pPr>
            <a:endParaRPr lang="en-US"/>
          </a:p>
          <a:p>
            <a:pPr>
              <a:buFont typeface="Wingdings" panose="020B0604020202020204" pitchFamily="34" charset="0"/>
              <a:buChar char="§"/>
            </a:pPr>
            <a:endParaRPr lang="en-US"/>
          </a:p>
          <a:p>
            <a:pPr marL="0" indent="0">
              <a:buNone/>
            </a:pPr>
            <a:endParaRPr lang="en-US" sz="2800" b="1"/>
          </a:p>
          <a:p>
            <a:pPr>
              <a:buFont typeface="Wingdings" panose="020B0604020202020204" pitchFamily="34" charset="0"/>
              <a:buChar char="q"/>
            </a:pPr>
            <a:endParaRPr lang="en-US" sz="2800" b="1"/>
          </a:p>
          <a:p>
            <a:pPr>
              <a:buFont typeface="Wingdings" panose="020B0604020202020204" pitchFamily="34" charset="0"/>
              <a:buChar char="Ø"/>
            </a:pPr>
            <a:endParaRPr lang="en-US" sz="2800" b="1"/>
          </a:p>
        </p:txBody>
      </p:sp>
    </p:spTree>
    <p:extLst>
      <p:ext uri="{BB962C8B-B14F-4D97-AF65-F5344CB8AC3E}">
        <p14:creationId xmlns:p14="http://schemas.microsoft.com/office/powerpoint/2010/main" val="2347152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BE89-7E52-4970-AC09-7ABD240F45E0}"/>
              </a:ext>
            </a:extLst>
          </p:cNvPr>
          <p:cNvSpPr>
            <a:spLocks noGrp="1"/>
          </p:cNvSpPr>
          <p:nvPr>
            <p:ph type="title"/>
          </p:nvPr>
        </p:nvSpPr>
        <p:spPr>
          <a:xfrm>
            <a:off x="-5895" y="-3187"/>
            <a:ext cx="4064654" cy="6857158"/>
          </a:xfrm>
        </p:spPr>
        <p:txBody>
          <a:bodyPr>
            <a:normAutofit/>
          </a:bodyPr>
          <a:lstStyle/>
          <a:p>
            <a:r>
              <a:rPr lang="en-US">
                <a:solidFill>
                  <a:schemeClr val="bg1"/>
                </a:solidFill>
              </a:rPr>
              <a:t>Built-in Conditions</a:t>
            </a:r>
            <a:br>
              <a:rPr lang="en-US"/>
            </a:br>
            <a:br>
              <a:rPr lang="en-US"/>
            </a:br>
            <a:br>
              <a:rPr lang="en-US"/>
            </a:br>
            <a:br>
              <a:rPr lang="en-US"/>
            </a:br>
            <a:br>
              <a:rPr lang="en-US"/>
            </a:br>
            <a:r>
              <a:rPr lang="en-US">
                <a:solidFill>
                  <a:schemeClr val="bg1"/>
                </a:solidFill>
              </a:rPr>
              <a:t>Single condition</a:t>
            </a:r>
            <a:br>
              <a:rPr lang="en-US"/>
            </a:br>
            <a:br>
              <a:rPr lang="en-US"/>
            </a:br>
            <a:br>
              <a:rPr lang="en-US"/>
            </a:br>
            <a:br>
              <a:rPr lang="en-US"/>
            </a:br>
            <a:br>
              <a:rPr lang="en-US"/>
            </a:br>
            <a:br>
              <a:rPr lang="en-US"/>
            </a:br>
            <a:r>
              <a:rPr lang="en-US"/>
              <a:t>   </a:t>
            </a:r>
            <a:endParaRPr lang="en-US">
              <a:solidFill>
                <a:schemeClr val="bg1"/>
              </a:solidFill>
            </a:endParaRPr>
          </a:p>
        </p:txBody>
      </p:sp>
      <p:sp>
        <p:nvSpPr>
          <p:cNvPr id="3" name="Content Placeholder 2">
            <a:extLst>
              <a:ext uri="{FF2B5EF4-FFF2-40B4-BE49-F238E27FC236}">
                <a16:creationId xmlns:a16="http://schemas.microsoft.com/office/drawing/2014/main" id="{376E7A0F-35C8-4282-8DCA-FAB460D65043}"/>
              </a:ext>
            </a:extLst>
          </p:cNvPr>
          <p:cNvSpPr>
            <a:spLocks noGrp="1"/>
          </p:cNvSpPr>
          <p:nvPr>
            <p:ph idx="1"/>
          </p:nvPr>
        </p:nvSpPr>
        <p:spPr>
          <a:xfrm>
            <a:off x="4063910" y="-3185"/>
            <a:ext cx="8133668" cy="6854884"/>
          </a:xfrm>
        </p:spPr>
        <p:txBody>
          <a:bodyPr anchor="t">
            <a:normAutofit/>
          </a:bodyPr>
          <a:lstStyle/>
          <a:p>
            <a:pPr marL="0" indent="0">
              <a:buNone/>
            </a:pPr>
            <a:endParaRPr lang="en-US" sz="2800" b="1"/>
          </a:p>
          <a:p>
            <a:pPr>
              <a:buFont typeface="Wingdings" panose="020B0604020202020204" pitchFamily="34" charset="0"/>
              <a:buChar char="ü"/>
            </a:pPr>
            <a:endParaRPr lang="en-US"/>
          </a:p>
          <a:p>
            <a:pPr>
              <a:buFont typeface="Wingdings" panose="020B0604020202020204" pitchFamily="34" charset="0"/>
              <a:buChar char="§"/>
            </a:pPr>
            <a:endParaRPr lang="en-US"/>
          </a:p>
          <a:p>
            <a:pPr marL="0" indent="0">
              <a:buNone/>
            </a:pPr>
            <a:endParaRPr lang="en-US" sz="2800" b="1"/>
          </a:p>
          <a:p>
            <a:pPr>
              <a:buFont typeface="Wingdings" panose="020B0604020202020204" pitchFamily="34" charset="0"/>
              <a:buChar char="q"/>
            </a:pPr>
            <a:endParaRPr lang="en-US" sz="2800" b="1"/>
          </a:p>
          <a:p>
            <a:pPr>
              <a:buFont typeface="Wingdings" panose="020B0604020202020204" pitchFamily="34" charset="0"/>
              <a:buChar char="Ø"/>
            </a:pPr>
            <a:endParaRPr lang="en-US" sz="2800" b="1"/>
          </a:p>
        </p:txBody>
      </p:sp>
      <p:pic>
        <p:nvPicPr>
          <p:cNvPr id="5" name="Picture 5" descr="Graphical user interface, text&#10;&#10;Description automatically generated">
            <a:extLst>
              <a:ext uri="{FF2B5EF4-FFF2-40B4-BE49-F238E27FC236}">
                <a16:creationId xmlns:a16="http://schemas.microsoft.com/office/drawing/2014/main" id="{08E84279-88E3-1F93-0447-2F7E03CD50D0}"/>
              </a:ext>
            </a:extLst>
          </p:cNvPr>
          <p:cNvPicPr>
            <a:picLocks noChangeAspect="1"/>
          </p:cNvPicPr>
          <p:nvPr/>
        </p:nvPicPr>
        <p:blipFill>
          <a:blip r:embed="rId2"/>
          <a:stretch>
            <a:fillRect/>
          </a:stretch>
        </p:blipFill>
        <p:spPr>
          <a:xfrm>
            <a:off x="4216400" y="-8447"/>
            <a:ext cx="8317830" cy="6848156"/>
          </a:xfrm>
          <a:prstGeom prst="rect">
            <a:avLst/>
          </a:prstGeom>
        </p:spPr>
      </p:pic>
    </p:spTree>
    <p:extLst>
      <p:ext uri="{BB962C8B-B14F-4D97-AF65-F5344CB8AC3E}">
        <p14:creationId xmlns:p14="http://schemas.microsoft.com/office/powerpoint/2010/main" val="4213063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ABE89-7E52-4970-AC09-7ABD240F45E0}"/>
              </a:ext>
            </a:extLst>
          </p:cNvPr>
          <p:cNvSpPr>
            <a:spLocks noGrp="1"/>
          </p:cNvSpPr>
          <p:nvPr>
            <p:ph type="title"/>
          </p:nvPr>
        </p:nvSpPr>
        <p:spPr>
          <a:xfrm>
            <a:off x="-5895" y="-3187"/>
            <a:ext cx="4064654" cy="6857158"/>
          </a:xfrm>
        </p:spPr>
        <p:txBody>
          <a:bodyPr>
            <a:normAutofit/>
          </a:bodyPr>
          <a:lstStyle/>
          <a:p>
            <a:r>
              <a:rPr lang="en-US">
                <a:solidFill>
                  <a:schemeClr val="bg1"/>
                </a:solidFill>
              </a:rPr>
              <a:t>Built-in Conditions</a:t>
            </a:r>
            <a:br>
              <a:rPr lang="en-US"/>
            </a:br>
            <a:br>
              <a:rPr lang="en-US"/>
            </a:br>
            <a:br>
              <a:rPr lang="en-US"/>
            </a:br>
            <a:br>
              <a:rPr lang="en-US"/>
            </a:br>
            <a:br>
              <a:rPr lang="en-US"/>
            </a:br>
            <a:r>
              <a:rPr lang="en-US">
                <a:solidFill>
                  <a:schemeClr val="bg1"/>
                </a:solidFill>
              </a:rPr>
              <a:t>multiple condition</a:t>
            </a:r>
            <a:br>
              <a:rPr lang="en-US"/>
            </a:br>
            <a:br>
              <a:rPr lang="en-US"/>
            </a:br>
            <a:br>
              <a:rPr lang="en-US"/>
            </a:br>
            <a:br>
              <a:rPr lang="en-US"/>
            </a:br>
            <a:br>
              <a:rPr lang="en-US"/>
            </a:br>
            <a:br>
              <a:rPr lang="en-US"/>
            </a:br>
            <a:r>
              <a:rPr lang="en-US"/>
              <a:t>   </a:t>
            </a:r>
            <a:endParaRPr lang="en-US">
              <a:solidFill>
                <a:schemeClr val="bg1"/>
              </a:solidFill>
            </a:endParaRPr>
          </a:p>
        </p:txBody>
      </p:sp>
      <p:sp>
        <p:nvSpPr>
          <p:cNvPr id="3" name="Content Placeholder 2">
            <a:extLst>
              <a:ext uri="{FF2B5EF4-FFF2-40B4-BE49-F238E27FC236}">
                <a16:creationId xmlns:a16="http://schemas.microsoft.com/office/drawing/2014/main" id="{376E7A0F-35C8-4282-8DCA-FAB460D65043}"/>
              </a:ext>
            </a:extLst>
          </p:cNvPr>
          <p:cNvSpPr>
            <a:spLocks noGrp="1"/>
          </p:cNvSpPr>
          <p:nvPr>
            <p:ph idx="1"/>
          </p:nvPr>
        </p:nvSpPr>
        <p:spPr>
          <a:xfrm>
            <a:off x="4063910" y="-3185"/>
            <a:ext cx="8133668" cy="6854884"/>
          </a:xfrm>
        </p:spPr>
        <p:txBody>
          <a:bodyPr anchor="t">
            <a:normAutofit/>
          </a:bodyPr>
          <a:lstStyle/>
          <a:p>
            <a:pPr marL="0" indent="0">
              <a:buNone/>
            </a:pPr>
            <a:endParaRPr lang="en-US" sz="2800" b="1"/>
          </a:p>
          <a:p>
            <a:pPr>
              <a:buFont typeface="Wingdings" panose="020B0604020202020204" pitchFamily="34" charset="0"/>
              <a:buChar char="ü"/>
            </a:pPr>
            <a:endParaRPr lang="en-US"/>
          </a:p>
          <a:p>
            <a:pPr>
              <a:buFont typeface="Wingdings" panose="020B0604020202020204" pitchFamily="34" charset="0"/>
              <a:buChar char="§"/>
            </a:pPr>
            <a:endParaRPr lang="en-US"/>
          </a:p>
          <a:p>
            <a:pPr marL="0" indent="0">
              <a:buNone/>
            </a:pPr>
            <a:endParaRPr lang="en-US" sz="2800" b="1"/>
          </a:p>
          <a:p>
            <a:pPr>
              <a:buFont typeface="Wingdings" panose="020B0604020202020204" pitchFamily="34" charset="0"/>
              <a:buChar char="q"/>
            </a:pPr>
            <a:endParaRPr lang="en-US" sz="2800" b="1"/>
          </a:p>
          <a:p>
            <a:pPr>
              <a:buFont typeface="Wingdings" panose="020B0604020202020204" pitchFamily="34" charset="0"/>
              <a:buChar char="Ø"/>
            </a:pPr>
            <a:endParaRPr lang="en-US" sz="2800" b="1"/>
          </a:p>
        </p:txBody>
      </p:sp>
      <p:pic>
        <p:nvPicPr>
          <p:cNvPr id="4" name="Picture 5" descr="Graphical user interface, text, application&#10;&#10;Description automatically generated">
            <a:extLst>
              <a:ext uri="{FF2B5EF4-FFF2-40B4-BE49-F238E27FC236}">
                <a16:creationId xmlns:a16="http://schemas.microsoft.com/office/drawing/2014/main" id="{09838CF6-E324-3E6D-5A43-9B35E96A984E}"/>
              </a:ext>
            </a:extLst>
          </p:cNvPr>
          <p:cNvPicPr>
            <a:picLocks noChangeAspect="1"/>
          </p:cNvPicPr>
          <p:nvPr/>
        </p:nvPicPr>
        <p:blipFill>
          <a:blip r:embed="rId2"/>
          <a:stretch>
            <a:fillRect/>
          </a:stretch>
        </p:blipFill>
        <p:spPr>
          <a:xfrm>
            <a:off x="4069349" y="-996"/>
            <a:ext cx="8050461" cy="6699571"/>
          </a:xfrm>
          <a:prstGeom prst="rect">
            <a:avLst/>
          </a:prstGeom>
        </p:spPr>
      </p:pic>
    </p:spTree>
    <p:extLst>
      <p:ext uri="{BB962C8B-B14F-4D97-AF65-F5344CB8AC3E}">
        <p14:creationId xmlns:p14="http://schemas.microsoft.com/office/powerpoint/2010/main" val="3718146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ECE2-695E-9396-94B7-E62E85DCB705}"/>
              </a:ext>
            </a:extLst>
          </p:cNvPr>
          <p:cNvSpPr>
            <a:spLocks noGrp="1"/>
          </p:cNvSpPr>
          <p:nvPr>
            <p:ph type="title"/>
          </p:nvPr>
        </p:nvSpPr>
        <p:spPr/>
        <p:txBody>
          <a:bodyPr/>
          <a:lstStyle/>
          <a:p>
            <a:r>
              <a:rPr lang="en-US" b="1">
                <a:ea typeface="+mj-lt"/>
                <a:cs typeface="+mj-lt"/>
              </a:rPr>
              <a:t>Parallel Stage</a:t>
            </a:r>
            <a:endParaRPr lang="en-US"/>
          </a:p>
        </p:txBody>
      </p:sp>
      <p:pic>
        <p:nvPicPr>
          <p:cNvPr id="15" name="Picture 15">
            <a:extLst>
              <a:ext uri="{FF2B5EF4-FFF2-40B4-BE49-F238E27FC236}">
                <a16:creationId xmlns:a16="http://schemas.microsoft.com/office/drawing/2014/main" id="{A3909388-4A29-62F3-1722-91780EE8F81A}"/>
              </a:ext>
            </a:extLst>
          </p:cNvPr>
          <p:cNvPicPr>
            <a:picLocks noGrp="1" noChangeAspect="1"/>
          </p:cNvPicPr>
          <p:nvPr>
            <p:ph idx="1"/>
          </p:nvPr>
        </p:nvPicPr>
        <p:blipFill>
          <a:blip r:embed="rId2"/>
          <a:stretch>
            <a:fillRect/>
          </a:stretch>
        </p:blipFill>
        <p:spPr>
          <a:xfrm>
            <a:off x="2238115" y="2938153"/>
            <a:ext cx="7759492" cy="3450613"/>
          </a:xfrm>
        </p:spPr>
      </p:pic>
      <p:sp useBgFill="1">
        <p:nvSpPr>
          <p:cNvPr id="5" name="Rectangle 4">
            <a:extLst>
              <a:ext uri="{FF2B5EF4-FFF2-40B4-BE49-F238E27FC236}">
                <a16:creationId xmlns:a16="http://schemas.microsoft.com/office/drawing/2014/main" id="{A348F160-5A18-0224-B503-D227140F0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6A254A7-5153-8851-DCAF-78DDA6F47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F12CF4B-DB17-CDCB-FD7C-D3F90B8B72FA}"/>
              </a:ext>
            </a:extLst>
          </p:cNvPr>
          <p:cNvSpPr txBox="1">
            <a:spLocks/>
          </p:cNvSpPr>
          <p:nvPr/>
        </p:nvSpPr>
        <p:spPr>
          <a:xfrm>
            <a:off x="-5895" y="-3187"/>
            <a:ext cx="4064654" cy="685715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solidFill>
                <a:srgbClr val="FFFFFF"/>
              </a:solidFill>
            </a:endParaRPr>
          </a:p>
        </p:txBody>
      </p:sp>
      <p:sp>
        <p:nvSpPr>
          <p:cNvPr id="11" name="Content Placeholder 2">
            <a:extLst>
              <a:ext uri="{FF2B5EF4-FFF2-40B4-BE49-F238E27FC236}">
                <a16:creationId xmlns:a16="http://schemas.microsoft.com/office/drawing/2014/main" id="{82B028E6-BC2D-DA90-EEBE-53A5AB1C9A6B}"/>
              </a:ext>
            </a:extLst>
          </p:cNvPr>
          <p:cNvSpPr txBox="1">
            <a:spLocks/>
          </p:cNvSpPr>
          <p:nvPr/>
        </p:nvSpPr>
        <p:spPr>
          <a:xfrm>
            <a:off x="4147463" y="-3186"/>
            <a:ext cx="8046773" cy="674459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20B0604020202020204" pitchFamily="34" charset="0"/>
              <a:buChar char="ü"/>
            </a:pPr>
            <a:r>
              <a:rPr lang="en-US" sz="2200">
                <a:ea typeface="+mn-lt"/>
                <a:cs typeface="+mn-lt"/>
              </a:rPr>
              <a:t>Stages in Declarative Pipeline may declare a number of nested stages within them, which will be executed in parallel.</a:t>
            </a:r>
          </a:p>
          <a:p>
            <a:pPr>
              <a:buFont typeface="Wingdings" panose="020B0604020202020204" pitchFamily="34" charset="0"/>
              <a:buChar char="ü"/>
            </a:pPr>
            <a:r>
              <a:rPr lang="en-US" sz="2200">
                <a:ea typeface="+mn-lt"/>
                <a:cs typeface="+mn-lt"/>
              </a:rPr>
              <a:t>The nested stages cannot contain further parallel stages themselves, but otherwise behave the same as any other stage.</a:t>
            </a:r>
            <a:endParaRPr lang="en-US" sz="2200"/>
          </a:p>
          <a:p>
            <a:pPr>
              <a:buFont typeface="Wingdings" panose="020B0604020202020204" pitchFamily="34" charset="0"/>
              <a:buChar char="ü"/>
            </a:pPr>
            <a:endParaRPr lang="en-US" sz="2400"/>
          </a:p>
        </p:txBody>
      </p:sp>
      <p:sp>
        <p:nvSpPr>
          <p:cNvPr id="14" name="TextBox 13">
            <a:extLst>
              <a:ext uri="{FF2B5EF4-FFF2-40B4-BE49-F238E27FC236}">
                <a16:creationId xmlns:a16="http://schemas.microsoft.com/office/drawing/2014/main" id="{043A96DC-8681-A215-54D9-6FCB18137829}"/>
              </a:ext>
            </a:extLst>
          </p:cNvPr>
          <p:cNvSpPr txBox="1"/>
          <p:nvPr/>
        </p:nvSpPr>
        <p:spPr>
          <a:xfrm>
            <a:off x="82216" y="112295"/>
            <a:ext cx="397643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bg1"/>
                </a:solidFill>
              </a:rPr>
              <a:t>PARALLEL STAGE</a:t>
            </a:r>
          </a:p>
        </p:txBody>
      </p:sp>
      <p:pic>
        <p:nvPicPr>
          <p:cNvPr id="16" name="Picture 16">
            <a:extLst>
              <a:ext uri="{FF2B5EF4-FFF2-40B4-BE49-F238E27FC236}">
                <a16:creationId xmlns:a16="http://schemas.microsoft.com/office/drawing/2014/main" id="{96D6CA27-1BBA-AD74-A734-C5180A3688C1}"/>
              </a:ext>
            </a:extLst>
          </p:cNvPr>
          <p:cNvPicPr>
            <a:picLocks noChangeAspect="1"/>
          </p:cNvPicPr>
          <p:nvPr/>
        </p:nvPicPr>
        <p:blipFill>
          <a:blip r:embed="rId2"/>
          <a:stretch>
            <a:fillRect/>
          </a:stretch>
        </p:blipFill>
        <p:spPr>
          <a:xfrm>
            <a:off x="4383505" y="2085810"/>
            <a:ext cx="7295147" cy="4521196"/>
          </a:xfrm>
          <a:prstGeom prst="rect">
            <a:avLst/>
          </a:prstGeom>
        </p:spPr>
      </p:pic>
    </p:spTree>
    <p:extLst>
      <p:ext uri="{BB962C8B-B14F-4D97-AF65-F5344CB8AC3E}">
        <p14:creationId xmlns:p14="http://schemas.microsoft.com/office/powerpoint/2010/main" val="1166009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113FDDFC-D359-E454-4BE9-CDBA1582C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428A402-2BCE-E01B-FF00-B7BDA5A7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3334EF6C-6BBF-FC62-3698-03A602C78375}"/>
              </a:ext>
            </a:extLst>
          </p:cNvPr>
          <p:cNvSpPr txBox="1">
            <a:spLocks/>
          </p:cNvSpPr>
          <p:nvPr/>
        </p:nvSpPr>
        <p:spPr>
          <a:xfrm>
            <a:off x="-5895" y="-3187"/>
            <a:ext cx="4064654" cy="685715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solidFill>
                  <a:schemeClr val="bg1"/>
                </a:solidFill>
                <a:ea typeface="+mj-lt"/>
                <a:cs typeface="+mj-lt"/>
              </a:rPr>
              <a:t>Steps</a:t>
            </a:r>
            <a:endParaRPr lang="en-US">
              <a:solidFill>
                <a:schemeClr val="bg1"/>
              </a:solidFill>
            </a:endParaRPr>
          </a:p>
        </p:txBody>
      </p:sp>
      <p:sp>
        <p:nvSpPr>
          <p:cNvPr id="12" name="Content Placeholder 2">
            <a:extLst>
              <a:ext uri="{FF2B5EF4-FFF2-40B4-BE49-F238E27FC236}">
                <a16:creationId xmlns:a16="http://schemas.microsoft.com/office/drawing/2014/main" id="{7CD4647D-8888-6680-B6D4-95CFA249BE39}"/>
              </a:ext>
            </a:extLst>
          </p:cNvPr>
          <p:cNvSpPr txBox="1">
            <a:spLocks/>
          </p:cNvSpPr>
          <p:nvPr/>
        </p:nvSpPr>
        <p:spPr>
          <a:xfrm>
            <a:off x="4067252" y="-3186"/>
            <a:ext cx="8147036" cy="673456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20B0604020202020204" pitchFamily="34" charset="0"/>
              <a:buChar char="ü"/>
            </a:pPr>
            <a:r>
              <a:rPr lang="en-US" sz="2200">
                <a:ea typeface="+mn-lt"/>
                <a:cs typeface="+mn-lt"/>
              </a:rPr>
              <a:t>steps is Declarative Pipeline-specific syntax that describes the steps to be run in the stage.</a:t>
            </a:r>
            <a:endParaRPr lang="en-US" sz="2200"/>
          </a:p>
          <a:p>
            <a:pPr>
              <a:buFont typeface="Wingdings" panose="020B0604020202020204" pitchFamily="34" charset="0"/>
              <a:buChar char="§"/>
            </a:pPr>
            <a:r>
              <a:rPr lang="en-US" sz="2800" b="1">
                <a:ea typeface="+mn-lt"/>
                <a:cs typeface="+mn-lt"/>
              </a:rPr>
              <a:t>Script</a:t>
            </a:r>
          </a:p>
          <a:p>
            <a:pPr>
              <a:buFont typeface="Wingdings" panose="020B0604020202020204" pitchFamily="34" charset="0"/>
              <a:buChar char="ü"/>
            </a:pPr>
            <a:r>
              <a:rPr lang="en-US">
                <a:ea typeface="+mn-lt"/>
                <a:cs typeface="+mn-lt"/>
              </a:rPr>
              <a:t>The script step takes a block of [scripted-pipeline] and executes that in the Declarative Pipeline.  </a:t>
            </a:r>
          </a:p>
          <a:p>
            <a:pPr>
              <a:buFont typeface="Wingdings" panose="020B0604020202020204" pitchFamily="34" charset="0"/>
              <a:buChar char="ü"/>
            </a:pPr>
            <a:r>
              <a:rPr lang="en-US">
                <a:ea typeface="+mn-lt"/>
                <a:cs typeface="+mn-lt"/>
              </a:rPr>
              <a:t>Script blocks of non-trivial size and/or complexity should be moved into Shared Libraries instead.    </a:t>
            </a:r>
            <a:r>
              <a:rPr lang="en-US" sz="1400">
                <a:ea typeface="+mn-lt"/>
                <a:cs typeface="+mn-lt"/>
              </a:rPr>
              <a:t>   </a:t>
            </a:r>
            <a:endParaRPr lang="en-US" sz="1400"/>
          </a:p>
          <a:p>
            <a:pPr>
              <a:buFont typeface="Wingdings" panose="020B0604020202020204" pitchFamily="34" charset="0"/>
              <a:buChar char="ü"/>
            </a:pPr>
            <a:endParaRPr lang="en-US" sz="2400"/>
          </a:p>
          <a:p>
            <a:pPr>
              <a:buFont typeface="Wingdings" panose="020B0604020202020204" pitchFamily="34" charset="0"/>
              <a:buChar char="ü"/>
            </a:pPr>
            <a:endParaRPr lang="en-US" sz="2400"/>
          </a:p>
          <a:p>
            <a:pPr>
              <a:buFont typeface="Wingdings" panose="020B0604020202020204" pitchFamily="34" charset="0"/>
              <a:buChar char="§"/>
            </a:pPr>
            <a:endParaRPr lang="en-US"/>
          </a:p>
          <a:p>
            <a:pPr marL="0" indent="0">
              <a:buFont typeface="Arial" panose="020B0604020202020204" pitchFamily="34" charset="0"/>
              <a:buNone/>
            </a:pPr>
            <a:endParaRPr lang="en-US" sz="2800" b="1"/>
          </a:p>
          <a:p>
            <a:pPr>
              <a:buFont typeface="Wingdings" panose="020B0604020202020204" pitchFamily="34" charset="0"/>
              <a:buChar char="q"/>
            </a:pPr>
            <a:endParaRPr lang="en-US" sz="2800" b="1"/>
          </a:p>
          <a:p>
            <a:pPr>
              <a:buFont typeface="Wingdings" panose="020B0604020202020204" pitchFamily="34" charset="0"/>
              <a:buChar char="Ø"/>
            </a:pPr>
            <a:endParaRPr lang="en-US" sz="2800" b="1"/>
          </a:p>
        </p:txBody>
      </p:sp>
      <p:pic>
        <p:nvPicPr>
          <p:cNvPr id="15" name="Picture 15" descr="Text&#10;&#10;Description automatically generated">
            <a:extLst>
              <a:ext uri="{FF2B5EF4-FFF2-40B4-BE49-F238E27FC236}">
                <a16:creationId xmlns:a16="http://schemas.microsoft.com/office/drawing/2014/main" id="{13887265-C689-DFAA-C379-A0FB42A79CFD}"/>
              </a:ext>
            </a:extLst>
          </p:cNvPr>
          <p:cNvPicPr>
            <a:picLocks noChangeAspect="1"/>
          </p:cNvPicPr>
          <p:nvPr/>
        </p:nvPicPr>
        <p:blipFill>
          <a:blip r:embed="rId2"/>
          <a:stretch>
            <a:fillRect/>
          </a:stretch>
        </p:blipFill>
        <p:spPr>
          <a:xfrm>
            <a:off x="4413584" y="3360455"/>
            <a:ext cx="7445541" cy="3365563"/>
          </a:xfrm>
          <a:prstGeom prst="rect">
            <a:avLst/>
          </a:prstGeom>
        </p:spPr>
      </p:pic>
    </p:spTree>
    <p:extLst>
      <p:ext uri="{BB962C8B-B14F-4D97-AF65-F5344CB8AC3E}">
        <p14:creationId xmlns:p14="http://schemas.microsoft.com/office/powerpoint/2010/main" val="4044290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0383AC1-C3C7-113F-D2F4-C3BE995D2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3F13757-8532-0474-FF4C-5FF4BE7DE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9087C8E-0CDA-9812-22CF-ECF016BE3F34}"/>
              </a:ext>
            </a:extLst>
          </p:cNvPr>
          <p:cNvSpPr txBox="1">
            <a:spLocks/>
          </p:cNvSpPr>
          <p:nvPr/>
        </p:nvSpPr>
        <p:spPr>
          <a:xfrm>
            <a:off x="-5895" y="-3187"/>
            <a:ext cx="4064654" cy="685715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solidFill>
                  <a:schemeClr val="bg1"/>
                </a:solidFill>
                <a:ea typeface="+mj-lt"/>
                <a:cs typeface="+mj-lt"/>
              </a:rPr>
              <a:t>Scripted Pipeline</a:t>
            </a:r>
            <a:endParaRPr lang="en-US">
              <a:solidFill>
                <a:schemeClr val="bg1"/>
              </a:solidFill>
            </a:endParaRPr>
          </a:p>
        </p:txBody>
      </p:sp>
      <p:sp>
        <p:nvSpPr>
          <p:cNvPr id="11" name="Content Placeholder 2">
            <a:extLst>
              <a:ext uri="{FF2B5EF4-FFF2-40B4-BE49-F238E27FC236}">
                <a16:creationId xmlns:a16="http://schemas.microsoft.com/office/drawing/2014/main" id="{E74CC143-8B0A-EF8D-C57C-85C6F980B08E}"/>
              </a:ext>
            </a:extLst>
          </p:cNvPr>
          <p:cNvSpPr txBox="1">
            <a:spLocks/>
          </p:cNvSpPr>
          <p:nvPr/>
        </p:nvSpPr>
        <p:spPr>
          <a:xfrm>
            <a:off x="4087304" y="-3186"/>
            <a:ext cx="8147036" cy="673456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20B0604020202020204" pitchFamily="34" charset="0"/>
              <a:buChar char="ü"/>
            </a:pPr>
            <a:r>
              <a:rPr lang="en-US">
                <a:ea typeface="+mn-lt"/>
                <a:cs typeface="+mn-lt"/>
              </a:rPr>
              <a:t>Scripted Pipeline is built on top of the underlying Pipeline sub-system.</a:t>
            </a:r>
          </a:p>
          <a:p>
            <a:pPr>
              <a:buFont typeface="Wingdings" panose="020B0604020202020204" pitchFamily="34" charset="0"/>
              <a:buChar char="ü"/>
            </a:pPr>
            <a:r>
              <a:rPr lang="en-US">
                <a:ea typeface="+mn-lt"/>
                <a:cs typeface="+mn-lt"/>
              </a:rPr>
              <a:t>Unlike Declarative, Scripted Pipeline is effectively a general purpose DSL built with Groovy.</a:t>
            </a:r>
          </a:p>
          <a:p>
            <a:pPr>
              <a:buFont typeface="Wingdings" panose="020B0604020202020204" pitchFamily="34" charset="0"/>
              <a:buChar char="§"/>
            </a:pPr>
            <a:r>
              <a:rPr lang="en-US" sz="2800" b="1">
                <a:ea typeface="+mn-lt"/>
                <a:cs typeface="+mn-lt"/>
              </a:rPr>
              <a:t>Flow Control</a:t>
            </a:r>
            <a:endParaRPr lang="en-US" sz="2800"/>
          </a:p>
          <a:p>
            <a:pPr>
              <a:buFont typeface="Wingdings" panose="020B0604020202020204" pitchFamily="34" charset="0"/>
              <a:buChar char="ü"/>
            </a:pPr>
            <a:r>
              <a:rPr lang="en-US">
                <a:ea typeface="+mn-lt"/>
                <a:cs typeface="+mn-lt"/>
              </a:rPr>
              <a:t>Scripted Pipeline is serially executed from the top of a </a:t>
            </a:r>
            <a:r>
              <a:rPr lang="en-US" err="1">
                <a:ea typeface="+mn-lt"/>
                <a:cs typeface="+mn-lt"/>
              </a:rPr>
              <a:t>Jenkinsfile</a:t>
            </a:r>
            <a:r>
              <a:rPr lang="en-US">
                <a:ea typeface="+mn-lt"/>
                <a:cs typeface="+mn-lt"/>
              </a:rPr>
              <a:t> downwards, like most traditional scripts in Groovy or other</a:t>
            </a:r>
            <a:r>
              <a:rPr lang="en-US" sz="2200">
                <a:ea typeface="+mn-lt"/>
                <a:cs typeface="+mn-lt"/>
              </a:rPr>
              <a:t> </a:t>
            </a:r>
            <a:r>
              <a:rPr lang="en-US">
                <a:ea typeface="+mn-lt"/>
                <a:cs typeface="+mn-lt"/>
              </a:rPr>
              <a:t>languages.</a:t>
            </a:r>
          </a:p>
          <a:p>
            <a:pPr>
              <a:buFont typeface="Wingdings" panose="020B0604020202020204" pitchFamily="34" charset="0"/>
              <a:buChar char="ü"/>
            </a:pPr>
            <a:endParaRPr lang="en-US" sz="2200"/>
          </a:p>
          <a:p>
            <a:pPr>
              <a:buFont typeface="Wingdings" panose="020B0604020202020204" pitchFamily="34" charset="0"/>
              <a:buChar char="ü"/>
            </a:pPr>
            <a:endParaRPr lang="en-US" sz="2400"/>
          </a:p>
          <a:p>
            <a:pPr>
              <a:buFont typeface="Wingdings" panose="020B0604020202020204" pitchFamily="34" charset="0"/>
              <a:buChar char="ü"/>
            </a:pPr>
            <a:endParaRPr lang="en-US" sz="2400"/>
          </a:p>
          <a:p>
            <a:pPr>
              <a:buFont typeface="Wingdings" panose="020B0604020202020204" pitchFamily="34" charset="0"/>
              <a:buChar char="§"/>
            </a:pPr>
            <a:endParaRPr lang="en-US"/>
          </a:p>
          <a:p>
            <a:pPr marL="0" indent="0">
              <a:buFont typeface="Arial" panose="020B0604020202020204" pitchFamily="34" charset="0"/>
              <a:buNone/>
            </a:pPr>
            <a:endParaRPr lang="en-US" sz="2800" b="1"/>
          </a:p>
          <a:p>
            <a:pPr>
              <a:buFont typeface="Wingdings" panose="020B0604020202020204" pitchFamily="34" charset="0"/>
              <a:buChar char="q"/>
            </a:pPr>
            <a:endParaRPr lang="en-US" sz="2800" b="1"/>
          </a:p>
          <a:p>
            <a:pPr>
              <a:buFont typeface="Wingdings" panose="020B0604020202020204" pitchFamily="34" charset="0"/>
              <a:buChar char="Ø"/>
            </a:pPr>
            <a:endParaRPr lang="en-US" sz="2800" b="1"/>
          </a:p>
        </p:txBody>
      </p:sp>
      <p:pic>
        <p:nvPicPr>
          <p:cNvPr id="14" name="Picture 14" descr="Text&#10;&#10;Description automatically generated">
            <a:extLst>
              <a:ext uri="{FF2B5EF4-FFF2-40B4-BE49-F238E27FC236}">
                <a16:creationId xmlns:a16="http://schemas.microsoft.com/office/drawing/2014/main" id="{8FB9B6D3-41CE-4477-89F6-7BA9AB160A5F}"/>
              </a:ext>
            </a:extLst>
          </p:cNvPr>
          <p:cNvPicPr>
            <a:picLocks noChangeAspect="1"/>
          </p:cNvPicPr>
          <p:nvPr/>
        </p:nvPicPr>
        <p:blipFill>
          <a:blip r:embed="rId2"/>
          <a:stretch>
            <a:fillRect/>
          </a:stretch>
        </p:blipFill>
        <p:spPr>
          <a:xfrm>
            <a:off x="4363453" y="3117172"/>
            <a:ext cx="7575883" cy="3471127"/>
          </a:xfrm>
          <a:prstGeom prst="rect">
            <a:avLst/>
          </a:prstGeom>
        </p:spPr>
      </p:pic>
    </p:spTree>
    <p:extLst>
      <p:ext uri="{BB962C8B-B14F-4D97-AF65-F5344CB8AC3E}">
        <p14:creationId xmlns:p14="http://schemas.microsoft.com/office/powerpoint/2010/main" val="3367105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9AB797-9847-5112-8F62-0D9F8FB9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4EFD7A8-BC35-DB6C-B75B-E09C0926A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E9693A5-8CA4-BC54-CF57-8DE49748E428}"/>
              </a:ext>
            </a:extLst>
          </p:cNvPr>
          <p:cNvSpPr txBox="1">
            <a:spLocks/>
          </p:cNvSpPr>
          <p:nvPr/>
        </p:nvSpPr>
        <p:spPr>
          <a:xfrm>
            <a:off x="-5895" y="-3187"/>
            <a:ext cx="4064654" cy="685715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900">
                <a:solidFill>
                  <a:schemeClr val="bg1"/>
                </a:solidFill>
                <a:ea typeface="+mj-lt"/>
                <a:cs typeface="+mj-lt"/>
              </a:rPr>
              <a:t>Syntax Comparison</a:t>
            </a:r>
            <a:endParaRPr lang="en-US" sz="2900">
              <a:solidFill>
                <a:schemeClr val="bg1"/>
              </a:solidFill>
            </a:endParaRPr>
          </a:p>
        </p:txBody>
      </p:sp>
      <p:sp>
        <p:nvSpPr>
          <p:cNvPr id="11" name="Content Placeholder 2">
            <a:extLst>
              <a:ext uri="{FF2B5EF4-FFF2-40B4-BE49-F238E27FC236}">
                <a16:creationId xmlns:a16="http://schemas.microsoft.com/office/drawing/2014/main" id="{D6EF9BEB-D23C-E296-299F-823E253DEA95}"/>
              </a:ext>
            </a:extLst>
          </p:cNvPr>
          <p:cNvSpPr txBox="1">
            <a:spLocks/>
          </p:cNvSpPr>
          <p:nvPr/>
        </p:nvSpPr>
        <p:spPr>
          <a:xfrm>
            <a:off x="4067252" y="-3186"/>
            <a:ext cx="8147036" cy="673456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20B0604020202020204" pitchFamily="34" charset="0"/>
              <a:buChar char="ü"/>
            </a:pPr>
            <a:r>
              <a:rPr lang="en-US">
                <a:ea typeface="+mn-lt"/>
                <a:cs typeface="+mn-lt"/>
              </a:rPr>
              <a:t>When Jenkins Pipeline was first created, Groovy was selected as the foundation. Jenkins has long shipped with an embedded Groovy engine to provide advanced scripting capabilities for admins and users alike.</a:t>
            </a:r>
          </a:p>
          <a:p>
            <a:pPr>
              <a:buFont typeface="Wingdings" panose="020B0604020202020204" pitchFamily="34" charset="0"/>
              <a:buChar char="ü"/>
            </a:pPr>
            <a:r>
              <a:rPr lang="en-US">
                <a:ea typeface="+mn-lt"/>
                <a:cs typeface="+mn-lt"/>
              </a:rPr>
              <a:t>As it is a fully featured programming environment, Scripted Pipeline offers a tremendous amount of flexibility and extensibility to Jenkins users.</a:t>
            </a:r>
          </a:p>
          <a:p>
            <a:pPr>
              <a:buFont typeface="Wingdings" panose="020B0604020202020204" pitchFamily="34" charset="0"/>
              <a:buChar char="ü"/>
            </a:pPr>
            <a:r>
              <a:rPr lang="en-US">
                <a:ea typeface="+mn-lt"/>
                <a:cs typeface="+mn-lt"/>
              </a:rPr>
              <a:t>The Groovy learning-curve isn’t typically desirable for all members of a given team, so Declarative Pipeline was created to offer a simpler and more opinionated syntax for authoring Jenkins Pipeline.</a:t>
            </a:r>
            <a:endParaRPr lang="en-US"/>
          </a:p>
          <a:p>
            <a:pPr>
              <a:buFont typeface="Wingdings" panose="020B0604020202020204" pitchFamily="34" charset="0"/>
              <a:buChar char="ü"/>
            </a:pPr>
            <a:endParaRPr lang="en-US">
              <a:ea typeface="+mn-lt"/>
              <a:cs typeface="+mn-lt"/>
            </a:endParaRPr>
          </a:p>
          <a:p>
            <a:pPr>
              <a:buFont typeface="Wingdings" panose="020B0604020202020204" pitchFamily="34" charset="0"/>
              <a:buChar char="ü"/>
            </a:pPr>
            <a:endParaRPr lang="en-US" sz="2200"/>
          </a:p>
          <a:p>
            <a:pPr>
              <a:buFont typeface="Wingdings" panose="020B0604020202020204" pitchFamily="34" charset="0"/>
              <a:buChar char="ü"/>
            </a:pPr>
            <a:endParaRPr lang="en-US" sz="2400"/>
          </a:p>
          <a:p>
            <a:pPr>
              <a:buFont typeface="Wingdings" panose="020B0604020202020204" pitchFamily="34" charset="0"/>
              <a:buChar char="ü"/>
            </a:pPr>
            <a:endParaRPr lang="en-US" sz="2400"/>
          </a:p>
          <a:p>
            <a:pPr>
              <a:buFont typeface="Wingdings" panose="020B0604020202020204" pitchFamily="34" charset="0"/>
              <a:buChar char="§"/>
            </a:pPr>
            <a:endParaRPr lang="en-US"/>
          </a:p>
          <a:p>
            <a:pPr marL="0" indent="0">
              <a:buFont typeface="Arial" panose="020B0604020202020204" pitchFamily="34" charset="0"/>
              <a:buNone/>
            </a:pPr>
            <a:endParaRPr lang="en-US" sz="2800" b="1"/>
          </a:p>
          <a:p>
            <a:pPr>
              <a:buFont typeface="Wingdings" panose="020B0604020202020204" pitchFamily="34" charset="0"/>
              <a:buChar char="q"/>
            </a:pPr>
            <a:endParaRPr lang="en-US" sz="2800" b="1"/>
          </a:p>
          <a:p>
            <a:pPr>
              <a:buFont typeface="Wingdings" panose="020B0604020202020204" pitchFamily="34" charset="0"/>
              <a:buChar char="Ø"/>
            </a:pPr>
            <a:endParaRPr lang="en-US" sz="2800" b="1"/>
          </a:p>
        </p:txBody>
      </p:sp>
    </p:spTree>
    <p:extLst>
      <p:ext uri="{BB962C8B-B14F-4D97-AF65-F5344CB8AC3E}">
        <p14:creationId xmlns:p14="http://schemas.microsoft.com/office/powerpoint/2010/main" val="3384290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F5525-A8F3-491A-8F10-D496879E80C4}"/>
              </a:ext>
            </a:extLst>
          </p:cNvPr>
          <p:cNvSpPr>
            <a:spLocks noGrp="1"/>
          </p:cNvSpPr>
          <p:nvPr>
            <p:ph type="title"/>
          </p:nvPr>
        </p:nvSpPr>
        <p:spPr>
          <a:xfrm>
            <a:off x="230435" y="318499"/>
            <a:ext cx="3316239" cy="2661007"/>
          </a:xfrm>
        </p:spPr>
        <p:txBody>
          <a:bodyPr>
            <a:normAutofit fontScale="90000"/>
          </a:bodyPr>
          <a:lstStyle/>
          <a:p>
            <a:r>
              <a:rPr lang="en-US" dirty="0">
                <a:solidFill>
                  <a:srgbClr val="FFFFFF"/>
                </a:solidFill>
              </a:rPr>
              <a:t>SECTIONS</a:t>
            </a:r>
            <a:br>
              <a:rPr lang="en-US" dirty="0">
                <a:solidFill>
                  <a:srgbClr val="FFFFFF"/>
                </a:solidFill>
              </a:rPr>
            </a:br>
            <a:br>
              <a:rPr lang="en-US" dirty="0">
                <a:solidFill>
                  <a:schemeClr val="bg1"/>
                </a:solidFill>
              </a:rPr>
            </a:br>
            <a:r>
              <a:rPr lang="en-US" sz="2200" dirty="0" err="1">
                <a:solidFill>
                  <a:schemeClr val="bg1"/>
                </a:solidFill>
              </a:rPr>
              <a:t>Sections</a:t>
            </a:r>
            <a:r>
              <a:rPr lang="en-US" sz="2200" dirty="0">
                <a:solidFill>
                  <a:schemeClr val="bg1"/>
                </a:solidFill>
              </a:rPr>
              <a:t> in Declarative Pipeline typically contain one or more Directives or Steps.</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02C521E7-FDAE-4CE4-B1F0-A2B5D4B723DC}"/>
              </a:ext>
            </a:extLst>
          </p:cNvPr>
          <p:cNvSpPr>
            <a:spLocks noGrp="1"/>
          </p:cNvSpPr>
          <p:nvPr>
            <p:ph idx="1"/>
          </p:nvPr>
        </p:nvSpPr>
        <p:spPr>
          <a:xfrm>
            <a:off x="4232953" y="318498"/>
            <a:ext cx="7839181" cy="6539501"/>
          </a:xfrm>
        </p:spPr>
        <p:txBody>
          <a:bodyPr anchor="t">
            <a:normAutofit fontScale="92500"/>
          </a:bodyPr>
          <a:lstStyle/>
          <a:p>
            <a:pPr marL="0" indent="0">
              <a:buNone/>
            </a:pPr>
            <a:r>
              <a:rPr lang="en-US" b="1"/>
              <a:t>STAGES</a:t>
            </a:r>
          </a:p>
          <a:p>
            <a:r>
              <a:rPr lang="en-US"/>
              <a:t>Containing a sequence of one or more [stage] directives, the stages section is where the bulk of the "work" described by a Pipeline will be located.</a:t>
            </a:r>
          </a:p>
          <a:p>
            <a:r>
              <a:rPr lang="en-US"/>
              <a:t>At a minimum it is recommended that stages contain at least one [stage] directive for each discrete part of the continuous delivery process, such as Build, Test, and Deploy</a:t>
            </a:r>
          </a:p>
          <a:p>
            <a:endParaRPr lang="en-US"/>
          </a:p>
          <a:p>
            <a:endParaRPr lang="en-US"/>
          </a:p>
          <a:p>
            <a:endParaRPr lang="en-US"/>
          </a:p>
          <a:p>
            <a:endParaRPr lang="en-US"/>
          </a:p>
          <a:p>
            <a:endParaRPr lang="en-US"/>
          </a:p>
          <a:p>
            <a:endParaRPr lang="en-US"/>
          </a:p>
          <a:p>
            <a:pPr marL="0" indent="0">
              <a:buNone/>
            </a:pPr>
            <a:endParaRPr lang="en-US"/>
          </a:p>
          <a:p>
            <a:r>
              <a:rPr lang="en-US" sz="1900">
                <a:solidFill>
                  <a:srgbClr val="B02045"/>
                </a:solidFill>
                <a:effectLst/>
                <a:ea typeface="Times New Roman" panose="02020603050405020304" pitchFamily="18" charset="0"/>
              </a:rPr>
              <a:t>①</a:t>
            </a:r>
            <a:r>
              <a:rPr lang="en-US" sz="1900" spc="-60">
                <a:solidFill>
                  <a:srgbClr val="B02045"/>
                </a:solidFill>
                <a:effectLst/>
                <a:ea typeface="Times New Roman" panose="02020603050405020304" pitchFamily="18" charset="0"/>
              </a:rPr>
              <a:t> </a:t>
            </a:r>
            <a:r>
              <a:rPr lang="en-US" sz="1900">
                <a:solidFill>
                  <a:srgbClr val="333333"/>
                </a:solidFill>
                <a:effectLst/>
                <a:ea typeface="Times New Roman" panose="02020603050405020304" pitchFamily="18" charset="0"/>
              </a:rPr>
              <a:t>The</a:t>
            </a:r>
            <a:r>
              <a:rPr lang="en-US" sz="1900" spc="20">
                <a:solidFill>
                  <a:srgbClr val="333333"/>
                </a:solidFill>
                <a:effectLst/>
                <a:ea typeface="Times New Roman" panose="02020603050405020304" pitchFamily="18" charset="0"/>
              </a:rPr>
              <a:t> </a:t>
            </a:r>
            <a:r>
              <a:rPr lang="en-US" sz="1900">
                <a:solidFill>
                  <a:srgbClr val="B02045"/>
                </a:solidFill>
                <a:effectLst/>
                <a:ea typeface="Times New Roman" panose="02020603050405020304" pitchFamily="18" charset="0"/>
              </a:rPr>
              <a:t>stages</a:t>
            </a:r>
            <a:r>
              <a:rPr lang="en-US" sz="1900" spc="-275">
                <a:solidFill>
                  <a:srgbClr val="B02045"/>
                </a:solidFill>
                <a:effectLst/>
                <a:ea typeface="Times New Roman" panose="02020603050405020304" pitchFamily="18" charset="0"/>
              </a:rPr>
              <a:t> </a:t>
            </a:r>
            <a:r>
              <a:rPr lang="en-US" sz="1900">
                <a:solidFill>
                  <a:srgbClr val="333333"/>
                </a:solidFill>
                <a:effectLst/>
                <a:ea typeface="Times New Roman" panose="02020603050405020304" pitchFamily="18" charset="0"/>
              </a:rPr>
              <a:t>section</a:t>
            </a:r>
            <a:r>
              <a:rPr lang="en-US" sz="1900" spc="15">
                <a:solidFill>
                  <a:srgbClr val="333333"/>
                </a:solidFill>
                <a:effectLst/>
                <a:ea typeface="Times New Roman" panose="02020603050405020304" pitchFamily="18" charset="0"/>
              </a:rPr>
              <a:t> </a:t>
            </a:r>
            <a:r>
              <a:rPr lang="en-US" sz="1900">
                <a:solidFill>
                  <a:srgbClr val="333333"/>
                </a:solidFill>
                <a:effectLst/>
                <a:ea typeface="Times New Roman" panose="02020603050405020304" pitchFamily="18" charset="0"/>
              </a:rPr>
              <a:t>will</a:t>
            </a:r>
            <a:r>
              <a:rPr lang="en-US" sz="1900" spc="15">
                <a:solidFill>
                  <a:srgbClr val="333333"/>
                </a:solidFill>
                <a:effectLst/>
                <a:ea typeface="Times New Roman" panose="02020603050405020304" pitchFamily="18" charset="0"/>
              </a:rPr>
              <a:t> </a:t>
            </a:r>
            <a:r>
              <a:rPr lang="en-US" sz="1900">
                <a:solidFill>
                  <a:srgbClr val="333333"/>
                </a:solidFill>
                <a:effectLst/>
                <a:ea typeface="Times New Roman" panose="02020603050405020304" pitchFamily="18" charset="0"/>
              </a:rPr>
              <a:t>typically</a:t>
            </a:r>
            <a:r>
              <a:rPr lang="en-US" sz="1900" spc="15">
                <a:solidFill>
                  <a:srgbClr val="333333"/>
                </a:solidFill>
                <a:effectLst/>
                <a:ea typeface="Times New Roman" panose="02020603050405020304" pitchFamily="18" charset="0"/>
              </a:rPr>
              <a:t> </a:t>
            </a:r>
            <a:r>
              <a:rPr lang="en-US" sz="1900">
                <a:solidFill>
                  <a:srgbClr val="333333"/>
                </a:solidFill>
                <a:effectLst/>
                <a:ea typeface="Times New Roman" panose="02020603050405020304" pitchFamily="18" charset="0"/>
              </a:rPr>
              <a:t>follow</a:t>
            </a:r>
            <a:r>
              <a:rPr lang="en-US" sz="1900" spc="10">
                <a:solidFill>
                  <a:srgbClr val="333333"/>
                </a:solidFill>
                <a:effectLst/>
                <a:ea typeface="Times New Roman" panose="02020603050405020304" pitchFamily="18" charset="0"/>
              </a:rPr>
              <a:t> </a:t>
            </a:r>
            <a:r>
              <a:rPr lang="en-US" sz="1900">
                <a:solidFill>
                  <a:srgbClr val="333333"/>
                </a:solidFill>
                <a:effectLst/>
                <a:ea typeface="Times New Roman" panose="02020603050405020304" pitchFamily="18" charset="0"/>
              </a:rPr>
              <a:t>the</a:t>
            </a:r>
            <a:r>
              <a:rPr lang="en-US" sz="1900" spc="15">
                <a:solidFill>
                  <a:srgbClr val="333333"/>
                </a:solidFill>
                <a:effectLst/>
                <a:ea typeface="Times New Roman" panose="02020603050405020304" pitchFamily="18" charset="0"/>
              </a:rPr>
              <a:t> </a:t>
            </a:r>
            <a:r>
              <a:rPr lang="en-US" sz="1900">
                <a:solidFill>
                  <a:srgbClr val="333333"/>
                </a:solidFill>
                <a:effectLst/>
                <a:ea typeface="Times New Roman" panose="02020603050405020304" pitchFamily="18" charset="0"/>
              </a:rPr>
              <a:t>directives</a:t>
            </a:r>
            <a:r>
              <a:rPr lang="en-US" sz="1900" spc="15">
                <a:solidFill>
                  <a:srgbClr val="333333"/>
                </a:solidFill>
                <a:effectLst/>
                <a:ea typeface="Times New Roman" panose="02020603050405020304" pitchFamily="18" charset="0"/>
              </a:rPr>
              <a:t> </a:t>
            </a:r>
            <a:r>
              <a:rPr lang="en-US" sz="1900">
                <a:solidFill>
                  <a:srgbClr val="333333"/>
                </a:solidFill>
                <a:effectLst/>
                <a:ea typeface="Times New Roman" panose="02020603050405020304" pitchFamily="18" charset="0"/>
              </a:rPr>
              <a:t>such</a:t>
            </a:r>
            <a:r>
              <a:rPr lang="en-US" sz="1900" spc="15">
                <a:solidFill>
                  <a:srgbClr val="333333"/>
                </a:solidFill>
                <a:effectLst/>
                <a:ea typeface="Times New Roman" panose="02020603050405020304" pitchFamily="18" charset="0"/>
              </a:rPr>
              <a:t> </a:t>
            </a:r>
            <a:r>
              <a:rPr lang="en-US" sz="1900">
                <a:solidFill>
                  <a:srgbClr val="333333"/>
                </a:solidFill>
                <a:effectLst/>
                <a:ea typeface="Times New Roman" panose="02020603050405020304" pitchFamily="18" charset="0"/>
              </a:rPr>
              <a:t>as</a:t>
            </a:r>
            <a:r>
              <a:rPr lang="en-US" sz="1900" spc="30">
                <a:solidFill>
                  <a:srgbClr val="333333"/>
                </a:solidFill>
                <a:effectLst/>
                <a:ea typeface="Times New Roman" panose="02020603050405020304" pitchFamily="18" charset="0"/>
              </a:rPr>
              <a:t> </a:t>
            </a:r>
            <a:r>
              <a:rPr lang="en-US" sz="1900">
                <a:solidFill>
                  <a:srgbClr val="B02045"/>
                </a:solidFill>
                <a:effectLst/>
                <a:ea typeface="Times New Roman" panose="02020603050405020304" pitchFamily="18" charset="0"/>
              </a:rPr>
              <a:t>agent</a:t>
            </a:r>
            <a:r>
              <a:rPr lang="en-US" sz="1900">
                <a:solidFill>
                  <a:srgbClr val="333333"/>
                </a:solidFill>
                <a:effectLst/>
                <a:ea typeface="Times New Roman" panose="02020603050405020304" pitchFamily="18" charset="0"/>
              </a:rPr>
              <a:t>,</a:t>
            </a:r>
            <a:r>
              <a:rPr lang="en-US" sz="1900" spc="15">
                <a:solidFill>
                  <a:srgbClr val="333333"/>
                </a:solidFill>
                <a:effectLst/>
                <a:ea typeface="Times New Roman" panose="02020603050405020304" pitchFamily="18" charset="0"/>
              </a:rPr>
              <a:t> </a:t>
            </a:r>
            <a:r>
              <a:rPr lang="en-US" sz="1900">
                <a:solidFill>
                  <a:srgbClr val="B02045"/>
                </a:solidFill>
                <a:effectLst/>
                <a:ea typeface="Times New Roman" panose="02020603050405020304" pitchFamily="18" charset="0"/>
              </a:rPr>
              <a:t>options</a:t>
            </a:r>
            <a:r>
              <a:rPr lang="en-US" sz="1900">
                <a:solidFill>
                  <a:srgbClr val="333333"/>
                </a:solidFill>
                <a:effectLst/>
                <a:ea typeface="Times New Roman" panose="02020603050405020304" pitchFamily="18" charset="0"/>
              </a:rPr>
              <a:t>,</a:t>
            </a:r>
            <a:r>
              <a:rPr lang="en-US" sz="1900" spc="10">
                <a:solidFill>
                  <a:srgbClr val="333333"/>
                </a:solidFill>
                <a:effectLst/>
                <a:ea typeface="Times New Roman" panose="02020603050405020304" pitchFamily="18" charset="0"/>
              </a:rPr>
              <a:t> </a:t>
            </a:r>
            <a:r>
              <a:rPr lang="en-US" sz="1900">
                <a:solidFill>
                  <a:srgbClr val="333333"/>
                </a:solidFill>
                <a:effectLst/>
                <a:ea typeface="Times New Roman" panose="02020603050405020304" pitchFamily="18" charset="0"/>
              </a:rPr>
              <a:t>etc.</a:t>
            </a:r>
            <a:endParaRPr lang="en-US" sz="1900"/>
          </a:p>
          <a:p>
            <a:endParaRPr lang="en-US" b="1"/>
          </a:p>
        </p:txBody>
      </p:sp>
      <p:graphicFrame>
        <p:nvGraphicFramePr>
          <p:cNvPr id="4" name="Table 3">
            <a:extLst>
              <a:ext uri="{FF2B5EF4-FFF2-40B4-BE49-F238E27FC236}">
                <a16:creationId xmlns:a16="http://schemas.microsoft.com/office/drawing/2014/main" id="{CCF63192-4ACA-4CF3-9E22-5EF45465526F}"/>
              </a:ext>
            </a:extLst>
          </p:cNvPr>
          <p:cNvGraphicFramePr>
            <a:graphicFrameLocks noGrp="1"/>
          </p:cNvGraphicFramePr>
          <p:nvPr>
            <p:extLst>
              <p:ext uri="{D42A27DB-BD31-4B8C-83A1-F6EECF244321}">
                <p14:modId xmlns:p14="http://schemas.microsoft.com/office/powerpoint/2010/main" val="1496949087"/>
              </p:ext>
            </p:extLst>
          </p:nvPr>
        </p:nvGraphicFramePr>
        <p:xfrm>
          <a:off x="0" y="4227529"/>
          <a:ext cx="4062127" cy="1474470"/>
        </p:xfrm>
        <a:graphic>
          <a:graphicData uri="http://schemas.openxmlformats.org/drawingml/2006/table">
            <a:tbl>
              <a:tblPr firstRow="1" firstCol="1" lastRow="1" lastCol="1" bandRow="1" bandCol="1">
                <a:tableStyleId>{5C22544A-7EE6-4342-B048-85BDC9FD1C3A}</a:tableStyleId>
              </a:tblPr>
              <a:tblGrid>
                <a:gridCol w="1366463">
                  <a:extLst>
                    <a:ext uri="{9D8B030D-6E8A-4147-A177-3AD203B41FA5}">
                      <a16:colId xmlns:a16="http://schemas.microsoft.com/office/drawing/2014/main" val="317877246"/>
                    </a:ext>
                  </a:extLst>
                </a:gridCol>
                <a:gridCol w="2695664">
                  <a:extLst>
                    <a:ext uri="{9D8B030D-6E8A-4147-A177-3AD203B41FA5}">
                      <a16:colId xmlns:a16="http://schemas.microsoft.com/office/drawing/2014/main" val="1271264177"/>
                    </a:ext>
                  </a:extLst>
                </a:gridCol>
              </a:tblGrid>
              <a:tr h="432435">
                <a:tc>
                  <a:txBody>
                    <a:bodyPr/>
                    <a:lstStyle/>
                    <a:p>
                      <a:pPr marL="279400" marR="24765" indent="-226060">
                        <a:lnSpc>
                          <a:spcPct val="100000"/>
                        </a:lnSpc>
                        <a:spcBef>
                          <a:spcPts val="295"/>
                        </a:spcBef>
                        <a:spcAft>
                          <a:spcPts val="0"/>
                        </a:spcAft>
                      </a:pPr>
                      <a:r>
                        <a:rPr lang="en-US" sz="2000" b="0">
                          <a:effectLst/>
                        </a:rPr>
                        <a:t>Required</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90"/>
                        </a:spcBef>
                        <a:spcAft>
                          <a:spcPts val="0"/>
                        </a:spcAft>
                      </a:pPr>
                      <a:r>
                        <a:rPr lang="en-US" sz="2000" b="0">
                          <a:effectLst/>
                          <a:latin typeface="Times New Roman" panose="02020603050405020304" pitchFamily="18" charset="0"/>
                          <a:ea typeface="Times New Roman" panose="02020603050405020304" pitchFamily="18" charset="0"/>
                          <a:cs typeface="Times New Roman" panose="02020603050405020304" pitchFamily="18" charset="0"/>
                        </a:rPr>
                        <a:t>Yes</a:t>
                      </a:r>
                    </a:p>
                  </a:txBody>
                  <a:tcPr marL="0" marR="0" marT="0" marB="0"/>
                </a:tc>
                <a:extLst>
                  <a:ext uri="{0D108BD9-81ED-4DB2-BD59-A6C34878D82A}">
                    <a16:rowId xmlns:a16="http://schemas.microsoft.com/office/drawing/2014/main" val="2525268377"/>
                  </a:ext>
                </a:extLst>
              </a:tr>
              <a:tr h="432435">
                <a:tc>
                  <a:txBody>
                    <a:bodyPr/>
                    <a:lstStyle/>
                    <a:p>
                      <a:pPr marL="190500" marR="35560" indent="-127635">
                        <a:lnSpc>
                          <a:spcPct val="100000"/>
                        </a:lnSpc>
                        <a:spcBef>
                          <a:spcPts val="295"/>
                        </a:spcBef>
                        <a:spcAft>
                          <a:spcPts val="0"/>
                        </a:spcAft>
                      </a:pPr>
                      <a:r>
                        <a:rPr lang="en-US" sz="2000" b="0" spc="-5">
                          <a:effectLst/>
                        </a:rPr>
                        <a:t>Parame</a:t>
                      </a:r>
                      <a:r>
                        <a:rPr lang="en-US" sz="2000" b="0" spc="-290">
                          <a:effectLst/>
                        </a:rPr>
                        <a:t> </a:t>
                      </a:r>
                      <a:r>
                        <a:rPr lang="en-US" sz="2000" b="0">
                          <a:effectLst/>
                        </a:rPr>
                        <a:t>ters</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90"/>
                        </a:spcBef>
                        <a:spcAft>
                          <a:spcPts val="0"/>
                        </a:spcAft>
                      </a:pPr>
                      <a:r>
                        <a:rPr lang="en-US" sz="2000" b="0">
                          <a:effectLst/>
                          <a:latin typeface="Times New Roman" panose="02020603050405020304" pitchFamily="18" charset="0"/>
                          <a:ea typeface="Times New Roman" panose="02020603050405020304" pitchFamily="18" charset="0"/>
                          <a:cs typeface="Times New Roman" panose="02020603050405020304" pitchFamily="18" charset="0"/>
                        </a:rPr>
                        <a:t>None</a:t>
                      </a:r>
                    </a:p>
                  </a:txBody>
                  <a:tcPr marL="0" marR="0" marT="0" marB="0"/>
                </a:tc>
                <a:extLst>
                  <a:ext uri="{0D108BD9-81ED-4DB2-BD59-A6C34878D82A}">
                    <a16:rowId xmlns:a16="http://schemas.microsoft.com/office/drawing/2014/main" val="3660665534"/>
                  </a:ext>
                </a:extLst>
              </a:tr>
              <a:tr h="422275">
                <a:tc>
                  <a:txBody>
                    <a:bodyPr/>
                    <a:lstStyle/>
                    <a:p>
                      <a:pPr marL="46355" marR="0">
                        <a:spcBef>
                          <a:spcPts val="295"/>
                        </a:spcBef>
                        <a:spcAft>
                          <a:spcPts val="0"/>
                        </a:spcAft>
                      </a:pPr>
                      <a:r>
                        <a:rPr lang="en-US" sz="2000" b="0">
                          <a:effectLst/>
                        </a:rPr>
                        <a:t>Allowed</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20"/>
                        </a:spcBef>
                        <a:spcAft>
                          <a:spcPts val="0"/>
                        </a:spcAft>
                      </a:pPr>
                      <a:r>
                        <a:rPr lang="en-US" sz="2000" b="0" kern="1200">
                          <a:solidFill>
                            <a:schemeClr val="lt1"/>
                          </a:solidFill>
                          <a:effectLst/>
                          <a:latin typeface="+mn-lt"/>
                          <a:ea typeface="+mn-ea"/>
                          <a:cs typeface="+mn-cs"/>
                        </a:rPr>
                        <a:t>Only once, inside the pipeline block.</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50783180"/>
                  </a:ext>
                </a:extLst>
              </a:tr>
            </a:tbl>
          </a:graphicData>
        </a:graphic>
      </p:graphicFrame>
      <p:sp>
        <p:nvSpPr>
          <p:cNvPr id="14" name="TextBox 13">
            <a:extLst>
              <a:ext uri="{FF2B5EF4-FFF2-40B4-BE49-F238E27FC236}">
                <a16:creationId xmlns:a16="http://schemas.microsoft.com/office/drawing/2014/main" id="{958F4728-1647-4850-85B3-9B31BFFA5181}"/>
              </a:ext>
            </a:extLst>
          </p:cNvPr>
          <p:cNvSpPr txBox="1"/>
          <p:nvPr/>
        </p:nvSpPr>
        <p:spPr>
          <a:xfrm>
            <a:off x="-11986" y="3878495"/>
            <a:ext cx="4062127" cy="369332"/>
          </a:xfrm>
          <a:prstGeom prst="rect">
            <a:avLst/>
          </a:prstGeom>
          <a:noFill/>
        </p:spPr>
        <p:txBody>
          <a:bodyPr wrap="square">
            <a:spAutoFit/>
          </a:bodyPr>
          <a:lstStyle/>
          <a:p>
            <a:pPr marL="0" indent="0">
              <a:buNone/>
            </a:pPr>
            <a:r>
              <a:rPr lang="en-US" b="1">
                <a:solidFill>
                  <a:schemeClr val="bg1"/>
                </a:solidFill>
              </a:rPr>
              <a:t>STAGES</a:t>
            </a:r>
          </a:p>
        </p:txBody>
      </p:sp>
      <p:pic>
        <p:nvPicPr>
          <p:cNvPr id="18" name="Picture 17">
            <a:extLst>
              <a:ext uri="{FF2B5EF4-FFF2-40B4-BE49-F238E27FC236}">
                <a16:creationId xmlns:a16="http://schemas.microsoft.com/office/drawing/2014/main" id="{D1CCE122-196E-49F5-81C0-5B061BB39E66}"/>
              </a:ext>
            </a:extLst>
          </p:cNvPr>
          <p:cNvPicPr>
            <a:picLocks noChangeAspect="1"/>
          </p:cNvPicPr>
          <p:nvPr/>
        </p:nvPicPr>
        <p:blipFill>
          <a:blip r:embed="rId2"/>
          <a:stretch>
            <a:fillRect/>
          </a:stretch>
        </p:blipFill>
        <p:spPr>
          <a:xfrm>
            <a:off x="6925317" y="2466652"/>
            <a:ext cx="4629150" cy="3562350"/>
          </a:xfrm>
          <a:prstGeom prst="rect">
            <a:avLst/>
          </a:prstGeom>
        </p:spPr>
      </p:pic>
    </p:spTree>
    <p:extLst>
      <p:ext uri="{BB962C8B-B14F-4D97-AF65-F5344CB8AC3E}">
        <p14:creationId xmlns:p14="http://schemas.microsoft.com/office/powerpoint/2010/main" val="3907875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 name="Picture 2" descr="Text&#10;&#10;Description automatically generated">
            <a:extLst>
              <a:ext uri="{FF2B5EF4-FFF2-40B4-BE49-F238E27FC236}">
                <a16:creationId xmlns:a16="http://schemas.microsoft.com/office/drawing/2014/main" id="{288F0745-80E9-613F-3432-CDA2D213765F}"/>
              </a:ext>
            </a:extLst>
          </p:cNvPr>
          <p:cNvPicPr>
            <a:picLocks noGrp="1" noChangeAspect="1"/>
          </p:cNvPicPr>
          <p:nvPr>
            <p:ph idx="1"/>
          </p:nvPr>
        </p:nvPicPr>
        <p:blipFill>
          <a:blip r:embed="rId3"/>
          <a:stretch>
            <a:fillRect/>
          </a:stretch>
        </p:blipFill>
        <p:spPr>
          <a:xfrm>
            <a:off x="1934" y="-7197"/>
            <a:ext cx="12194137" cy="6852399"/>
          </a:xfrm>
        </p:spPr>
      </p:pic>
    </p:spTree>
    <p:extLst>
      <p:ext uri="{BB962C8B-B14F-4D97-AF65-F5344CB8AC3E}">
        <p14:creationId xmlns:p14="http://schemas.microsoft.com/office/powerpoint/2010/main" val="2905878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A7B4-0BC4-F1BA-ABD8-926E824982DC}"/>
              </a:ext>
            </a:extLst>
          </p:cNvPr>
          <p:cNvSpPr>
            <a:spLocks noGrp="1"/>
          </p:cNvSpPr>
          <p:nvPr>
            <p:ph type="title"/>
          </p:nvPr>
        </p:nvSpPr>
        <p:spPr/>
        <p:txBody>
          <a:bodyPr/>
          <a:lstStyle/>
          <a:p>
            <a:endParaRPr lang="en-US"/>
          </a:p>
        </p:txBody>
      </p:sp>
      <p:pic>
        <p:nvPicPr>
          <p:cNvPr id="5" name="Picture 5" descr="Text&#10;&#10;Description automatically generated">
            <a:extLst>
              <a:ext uri="{FF2B5EF4-FFF2-40B4-BE49-F238E27FC236}">
                <a16:creationId xmlns:a16="http://schemas.microsoft.com/office/drawing/2014/main" id="{078F2D4A-1AA5-54CA-3577-9433C29B89C3}"/>
              </a:ext>
            </a:extLst>
          </p:cNvPr>
          <p:cNvPicPr>
            <a:picLocks noGrp="1" noChangeAspect="1"/>
          </p:cNvPicPr>
          <p:nvPr>
            <p:ph idx="1"/>
          </p:nvPr>
        </p:nvPicPr>
        <p:blipFill>
          <a:blip r:embed="rId2"/>
          <a:stretch>
            <a:fillRect/>
          </a:stretch>
        </p:blipFill>
        <p:spPr>
          <a:xfrm>
            <a:off x="1934" y="-7197"/>
            <a:ext cx="12194137" cy="6861470"/>
          </a:xfrm>
        </p:spPr>
      </p:pic>
    </p:spTree>
    <p:extLst>
      <p:ext uri="{BB962C8B-B14F-4D97-AF65-F5344CB8AC3E}">
        <p14:creationId xmlns:p14="http://schemas.microsoft.com/office/powerpoint/2010/main" val="427241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BC65-8788-17F1-D2BB-391B94719FC0}"/>
              </a:ext>
            </a:extLst>
          </p:cNvPr>
          <p:cNvSpPr>
            <a:spLocks noGrp="1"/>
          </p:cNvSpPr>
          <p:nvPr>
            <p:ph type="title"/>
          </p:nvPr>
        </p:nvSpPr>
        <p:spPr/>
        <p:txBody>
          <a:bodyPr/>
          <a:lstStyle/>
          <a:p>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2A383B96-0D3E-0A3D-0D24-EFA9B0B5038A}"/>
              </a:ext>
            </a:extLst>
          </p:cNvPr>
          <p:cNvPicPr>
            <a:picLocks noGrp="1" noChangeAspect="1"/>
          </p:cNvPicPr>
          <p:nvPr>
            <p:ph idx="1"/>
          </p:nvPr>
        </p:nvPicPr>
        <p:blipFill>
          <a:blip r:embed="rId2"/>
          <a:stretch>
            <a:fillRect/>
          </a:stretch>
        </p:blipFill>
        <p:spPr>
          <a:xfrm>
            <a:off x="-7138" y="-7197"/>
            <a:ext cx="12212280" cy="6870542"/>
          </a:xfrm>
        </p:spPr>
      </p:pic>
    </p:spTree>
    <p:extLst>
      <p:ext uri="{BB962C8B-B14F-4D97-AF65-F5344CB8AC3E}">
        <p14:creationId xmlns:p14="http://schemas.microsoft.com/office/powerpoint/2010/main" val="1840593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2B88-29D6-DB99-4363-65DB3CCF138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9BA1196-C10B-666B-10D5-8EDE69806823}"/>
              </a:ext>
            </a:extLst>
          </p:cNvPr>
          <p:cNvPicPr>
            <a:picLocks noGrp="1" noChangeAspect="1"/>
          </p:cNvPicPr>
          <p:nvPr>
            <p:ph idx="1"/>
          </p:nvPr>
        </p:nvPicPr>
        <p:blipFill>
          <a:blip r:embed="rId2"/>
          <a:stretch>
            <a:fillRect/>
          </a:stretch>
        </p:blipFill>
        <p:spPr>
          <a:xfrm>
            <a:off x="1934" y="-11971"/>
            <a:ext cx="12417580" cy="6966508"/>
          </a:xfrm>
        </p:spPr>
      </p:pic>
    </p:spTree>
    <p:extLst>
      <p:ext uri="{BB962C8B-B14F-4D97-AF65-F5344CB8AC3E}">
        <p14:creationId xmlns:p14="http://schemas.microsoft.com/office/powerpoint/2010/main" val="2611582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86EE-5A6F-5448-21D7-20EA4774505F}"/>
              </a:ext>
            </a:extLst>
          </p:cNvPr>
          <p:cNvSpPr>
            <a:spLocks noGrp="1"/>
          </p:cNvSpPr>
          <p:nvPr>
            <p:ph type="title"/>
          </p:nvPr>
        </p:nvSpPr>
        <p:spPr/>
        <p:txBody>
          <a:bodyPr/>
          <a:lstStyle/>
          <a:p>
            <a:endParaRPr lang="en-US"/>
          </a:p>
        </p:txBody>
      </p:sp>
      <p:pic>
        <p:nvPicPr>
          <p:cNvPr id="4" name="Picture 4" descr="Text&#10;&#10;Description automatically generated">
            <a:extLst>
              <a:ext uri="{FF2B5EF4-FFF2-40B4-BE49-F238E27FC236}">
                <a16:creationId xmlns:a16="http://schemas.microsoft.com/office/drawing/2014/main" id="{A6C26E14-6EE9-E658-FA5F-74CE37F864C9}"/>
              </a:ext>
            </a:extLst>
          </p:cNvPr>
          <p:cNvPicPr>
            <a:picLocks noGrp="1" noChangeAspect="1"/>
          </p:cNvPicPr>
          <p:nvPr>
            <p:ph idx="1"/>
          </p:nvPr>
        </p:nvPicPr>
        <p:blipFill>
          <a:blip r:embed="rId2"/>
          <a:stretch>
            <a:fillRect/>
          </a:stretch>
        </p:blipFill>
        <p:spPr>
          <a:xfrm>
            <a:off x="1934" y="-7197"/>
            <a:ext cx="12203208" cy="6861470"/>
          </a:xfrm>
        </p:spPr>
      </p:pic>
    </p:spTree>
    <p:extLst>
      <p:ext uri="{BB962C8B-B14F-4D97-AF65-F5344CB8AC3E}">
        <p14:creationId xmlns:p14="http://schemas.microsoft.com/office/powerpoint/2010/main" val="3752916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4" name="Picture 5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6" name="Straight Connector 5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0" name="Rectangle 5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B7E93A5-4E4C-4B35-97DC-FFAEE7A944CA}"/>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THANK YOU </a:t>
            </a:r>
          </a:p>
        </p:txBody>
      </p:sp>
      <p:cxnSp>
        <p:nvCxnSpPr>
          <p:cNvPr id="64" name="Straight Connector 6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4" name="Graphic 6" descr="Smiling Face with No Fill">
            <a:extLst>
              <a:ext uri="{FF2B5EF4-FFF2-40B4-BE49-F238E27FC236}">
                <a16:creationId xmlns:a16="http://schemas.microsoft.com/office/drawing/2014/main" id="{A32A0318-D3BA-09D7-A934-A9148B10E0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66" name="Picture 6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8" name="Straight Connector 6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7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F5525-A8F3-491A-8F10-D496879E80C4}"/>
              </a:ext>
            </a:extLst>
          </p:cNvPr>
          <p:cNvSpPr>
            <a:spLocks noGrp="1"/>
          </p:cNvSpPr>
          <p:nvPr>
            <p:ph type="title"/>
          </p:nvPr>
        </p:nvSpPr>
        <p:spPr>
          <a:xfrm>
            <a:off x="230435" y="318499"/>
            <a:ext cx="3316239" cy="2661007"/>
          </a:xfrm>
        </p:spPr>
        <p:txBody>
          <a:bodyPr>
            <a:normAutofit fontScale="90000"/>
          </a:bodyPr>
          <a:lstStyle/>
          <a:p>
            <a:r>
              <a:rPr lang="en-US">
                <a:solidFill>
                  <a:srgbClr val="FFFFFF"/>
                </a:solidFill>
              </a:rPr>
              <a:t>SECTIONS</a:t>
            </a:r>
            <a:br>
              <a:rPr lang="en-US">
                <a:solidFill>
                  <a:srgbClr val="FFFFFF"/>
                </a:solidFill>
              </a:rPr>
            </a:br>
            <a:br>
              <a:rPr lang="en-US">
                <a:solidFill>
                  <a:schemeClr val="bg1"/>
                </a:solidFill>
              </a:rPr>
            </a:br>
            <a:r>
              <a:rPr lang="en-US" sz="2200" err="1">
                <a:solidFill>
                  <a:schemeClr val="bg1"/>
                </a:solidFill>
              </a:rPr>
              <a:t>Sections</a:t>
            </a:r>
            <a:r>
              <a:rPr lang="en-US" sz="2200">
                <a:solidFill>
                  <a:schemeClr val="bg1"/>
                </a:solidFill>
              </a:rPr>
              <a:t> in Declarative Pipeline typically contain one or more Directives or Steps.</a:t>
            </a:r>
            <a:br>
              <a:rPr lang="en-US">
                <a:solidFill>
                  <a:schemeClr val="bg1"/>
                </a:solidFill>
              </a:rPr>
            </a:br>
            <a:endParaRPr lang="en-US">
              <a:solidFill>
                <a:schemeClr val="bg1"/>
              </a:solidFill>
            </a:endParaRPr>
          </a:p>
        </p:txBody>
      </p:sp>
      <p:sp>
        <p:nvSpPr>
          <p:cNvPr id="3" name="Content Placeholder 2">
            <a:extLst>
              <a:ext uri="{FF2B5EF4-FFF2-40B4-BE49-F238E27FC236}">
                <a16:creationId xmlns:a16="http://schemas.microsoft.com/office/drawing/2014/main" id="{02C521E7-FDAE-4CE4-B1F0-A2B5D4B723DC}"/>
              </a:ext>
            </a:extLst>
          </p:cNvPr>
          <p:cNvSpPr>
            <a:spLocks noGrp="1"/>
          </p:cNvSpPr>
          <p:nvPr>
            <p:ph idx="1"/>
          </p:nvPr>
        </p:nvSpPr>
        <p:spPr>
          <a:xfrm>
            <a:off x="4232953" y="318498"/>
            <a:ext cx="7839181" cy="6539501"/>
          </a:xfrm>
        </p:spPr>
        <p:txBody>
          <a:bodyPr anchor="t">
            <a:normAutofit/>
          </a:bodyPr>
          <a:lstStyle/>
          <a:p>
            <a:pPr marL="0" indent="0">
              <a:buNone/>
            </a:pPr>
            <a:r>
              <a:rPr lang="en-US" b="1"/>
              <a:t>STEPS</a:t>
            </a:r>
          </a:p>
          <a:p>
            <a:pPr marL="78740" marR="0">
              <a:spcBef>
                <a:spcPts val="1215"/>
              </a:spcBef>
              <a:spcAft>
                <a:spcPts val="0"/>
              </a:spcAft>
            </a:pPr>
            <a:r>
              <a:rPr lang="en-US">
                <a:effectLst/>
                <a:ea typeface="Times New Roman" panose="02020603050405020304" pitchFamily="18" charset="0"/>
              </a:rPr>
              <a:t>The</a:t>
            </a:r>
            <a:r>
              <a:rPr lang="en-US" spc="-5">
                <a:ea typeface="Times New Roman" panose="02020603050405020304" pitchFamily="18" charset="0"/>
              </a:rPr>
              <a:t> steps section defines a series of one or more steps to be executed in a given stage directive.</a:t>
            </a:r>
            <a:endParaRPr lang="en-US"/>
          </a:p>
          <a:p>
            <a:endParaRPr lang="en-US"/>
          </a:p>
          <a:p>
            <a:endParaRPr lang="en-US"/>
          </a:p>
          <a:p>
            <a:endParaRPr lang="en-US"/>
          </a:p>
          <a:p>
            <a:endParaRPr lang="en-US"/>
          </a:p>
          <a:p>
            <a:endParaRPr lang="en-US"/>
          </a:p>
          <a:p>
            <a:pPr marL="0" indent="0">
              <a:buNone/>
            </a:pPr>
            <a:endParaRPr lang="en-US"/>
          </a:p>
          <a:p>
            <a:endParaRPr lang="en-US" b="1"/>
          </a:p>
          <a:p>
            <a:endParaRPr lang="en-US" b="1"/>
          </a:p>
          <a:p>
            <a:endParaRPr lang="en-US" b="1"/>
          </a:p>
          <a:p>
            <a:r>
              <a:rPr lang="en-US" sz="1800">
                <a:solidFill>
                  <a:srgbClr val="B02045"/>
                </a:solidFill>
                <a:effectLst/>
                <a:ea typeface="Times New Roman" panose="02020603050405020304" pitchFamily="18" charset="0"/>
              </a:rPr>
              <a:t>①</a:t>
            </a:r>
            <a:r>
              <a:rPr lang="en-US" sz="1800" spc="-90">
                <a:solidFill>
                  <a:srgbClr val="B02045"/>
                </a:solidFill>
                <a:effectLst/>
                <a:ea typeface="Times New Roman" panose="02020603050405020304" pitchFamily="18" charset="0"/>
              </a:rPr>
              <a:t> </a:t>
            </a:r>
            <a:r>
              <a:rPr lang="en-US" sz="1800">
                <a:solidFill>
                  <a:srgbClr val="333333"/>
                </a:solidFill>
                <a:effectLst/>
                <a:ea typeface="Times New Roman" panose="02020603050405020304" pitchFamily="18" charset="0"/>
              </a:rPr>
              <a:t>The</a:t>
            </a:r>
            <a:r>
              <a:rPr lang="en-US" sz="1800" spc="-5">
                <a:solidFill>
                  <a:srgbClr val="333333"/>
                </a:solidFill>
                <a:effectLst/>
                <a:ea typeface="Times New Roman" panose="02020603050405020304" pitchFamily="18" charset="0"/>
              </a:rPr>
              <a:t> </a:t>
            </a:r>
            <a:r>
              <a:rPr lang="en-US" sz="1800">
                <a:solidFill>
                  <a:srgbClr val="B02045"/>
                </a:solidFill>
                <a:effectLst/>
                <a:ea typeface="Times New Roman" panose="02020603050405020304" pitchFamily="18" charset="0"/>
              </a:rPr>
              <a:t>steps</a:t>
            </a:r>
            <a:r>
              <a:rPr lang="en-US" sz="1800" spc="-310">
                <a:solidFill>
                  <a:srgbClr val="B02045"/>
                </a:solidFill>
                <a:effectLst/>
                <a:ea typeface="Times New Roman" panose="02020603050405020304" pitchFamily="18" charset="0"/>
              </a:rPr>
              <a:t> </a:t>
            </a:r>
            <a:r>
              <a:rPr lang="en-US" sz="1800">
                <a:solidFill>
                  <a:srgbClr val="333333"/>
                </a:solidFill>
                <a:effectLst/>
                <a:ea typeface="Times New Roman" panose="02020603050405020304" pitchFamily="18" charset="0"/>
              </a:rPr>
              <a:t>section</a:t>
            </a:r>
            <a:r>
              <a:rPr lang="en-US" sz="1800" spc="-1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must</a:t>
            </a:r>
            <a:r>
              <a:rPr lang="en-US" sz="1800" spc="-1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contain</a:t>
            </a:r>
            <a:r>
              <a:rPr lang="en-US" sz="1800" spc="-1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one</a:t>
            </a:r>
            <a:r>
              <a:rPr lang="en-US" sz="1800" spc="-1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or</a:t>
            </a:r>
            <a:r>
              <a:rPr lang="en-US" sz="1800" spc="-1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more</a:t>
            </a:r>
            <a:r>
              <a:rPr lang="en-US" sz="1800" spc="-1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steps.</a:t>
            </a:r>
            <a:endParaRPr lang="en-US" sz="1800">
              <a:effectLst/>
              <a:ea typeface="Times New Roman" panose="02020603050405020304" pitchFamily="18" charset="0"/>
            </a:endParaRPr>
          </a:p>
          <a:p>
            <a:endParaRPr lang="en-US" b="1"/>
          </a:p>
        </p:txBody>
      </p:sp>
      <p:graphicFrame>
        <p:nvGraphicFramePr>
          <p:cNvPr id="4" name="Table 3">
            <a:extLst>
              <a:ext uri="{FF2B5EF4-FFF2-40B4-BE49-F238E27FC236}">
                <a16:creationId xmlns:a16="http://schemas.microsoft.com/office/drawing/2014/main" id="{CCF63192-4ACA-4CF3-9E22-5EF45465526F}"/>
              </a:ext>
            </a:extLst>
          </p:cNvPr>
          <p:cNvGraphicFramePr>
            <a:graphicFrameLocks noGrp="1"/>
          </p:cNvGraphicFramePr>
          <p:nvPr>
            <p:extLst>
              <p:ext uri="{D42A27DB-BD31-4B8C-83A1-F6EECF244321}">
                <p14:modId xmlns:p14="http://schemas.microsoft.com/office/powerpoint/2010/main" val="1352543061"/>
              </p:ext>
            </p:extLst>
          </p:nvPr>
        </p:nvGraphicFramePr>
        <p:xfrm>
          <a:off x="0" y="4227529"/>
          <a:ext cx="4062127" cy="1287145"/>
        </p:xfrm>
        <a:graphic>
          <a:graphicData uri="http://schemas.openxmlformats.org/drawingml/2006/table">
            <a:tbl>
              <a:tblPr firstRow="1" firstCol="1" lastRow="1" lastCol="1" bandRow="1" bandCol="1">
                <a:tableStyleId>{5C22544A-7EE6-4342-B048-85BDC9FD1C3A}</a:tableStyleId>
              </a:tblPr>
              <a:tblGrid>
                <a:gridCol w="1417834">
                  <a:extLst>
                    <a:ext uri="{9D8B030D-6E8A-4147-A177-3AD203B41FA5}">
                      <a16:colId xmlns:a16="http://schemas.microsoft.com/office/drawing/2014/main" val="317877246"/>
                    </a:ext>
                  </a:extLst>
                </a:gridCol>
                <a:gridCol w="2644293">
                  <a:extLst>
                    <a:ext uri="{9D8B030D-6E8A-4147-A177-3AD203B41FA5}">
                      <a16:colId xmlns:a16="http://schemas.microsoft.com/office/drawing/2014/main" val="1271264177"/>
                    </a:ext>
                  </a:extLst>
                </a:gridCol>
              </a:tblGrid>
              <a:tr h="432435">
                <a:tc>
                  <a:txBody>
                    <a:bodyPr/>
                    <a:lstStyle/>
                    <a:p>
                      <a:pPr marL="279400" marR="24765" indent="-226060">
                        <a:lnSpc>
                          <a:spcPct val="100000"/>
                        </a:lnSpc>
                        <a:spcBef>
                          <a:spcPts val="295"/>
                        </a:spcBef>
                        <a:spcAft>
                          <a:spcPts val="0"/>
                        </a:spcAft>
                      </a:pPr>
                      <a:r>
                        <a:rPr lang="en-US" sz="2000" b="0">
                          <a:effectLst/>
                        </a:rPr>
                        <a:t>Required</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90"/>
                        </a:spcBef>
                        <a:spcAft>
                          <a:spcPts val="0"/>
                        </a:spcAft>
                      </a:pPr>
                      <a:r>
                        <a:rPr lang="en-US" sz="2000" b="0">
                          <a:effectLst/>
                          <a:latin typeface="Times New Roman" panose="02020603050405020304" pitchFamily="18" charset="0"/>
                          <a:ea typeface="Times New Roman" panose="02020603050405020304" pitchFamily="18" charset="0"/>
                          <a:cs typeface="Times New Roman" panose="02020603050405020304" pitchFamily="18" charset="0"/>
                        </a:rPr>
                        <a:t>Yes</a:t>
                      </a:r>
                    </a:p>
                  </a:txBody>
                  <a:tcPr marL="0" marR="0" marT="0" marB="0"/>
                </a:tc>
                <a:extLst>
                  <a:ext uri="{0D108BD9-81ED-4DB2-BD59-A6C34878D82A}">
                    <a16:rowId xmlns:a16="http://schemas.microsoft.com/office/drawing/2014/main" val="2525268377"/>
                  </a:ext>
                </a:extLst>
              </a:tr>
              <a:tr h="432435">
                <a:tc>
                  <a:txBody>
                    <a:bodyPr/>
                    <a:lstStyle/>
                    <a:p>
                      <a:pPr marL="190500" marR="35560" indent="-127635">
                        <a:lnSpc>
                          <a:spcPct val="100000"/>
                        </a:lnSpc>
                        <a:spcBef>
                          <a:spcPts val="295"/>
                        </a:spcBef>
                        <a:spcAft>
                          <a:spcPts val="0"/>
                        </a:spcAft>
                      </a:pPr>
                      <a:r>
                        <a:rPr lang="en-US" sz="2000" b="0" spc="-5">
                          <a:effectLst/>
                        </a:rPr>
                        <a:t>Parame</a:t>
                      </a:r>
                      <a:r>
                        <a:rPr lang="en-US" sz="2000" b="0" spc="-290">
                          <a:effectLst/>
                        </a:rPr>
                        <a:t> </a:t>
                      </a:r>
                      <a:r>
                        <a:rPr lang="en-US" sz="2000" b="0">
                          <a:effectLst/>
                        </a:rPr>
                        <a:t>ters</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90"/>
                        </a:spcBef>
                        <a:spcAft>
                          <a:spcPts val="0"/>
                        </a:spcAft>
                      </a:pPr>
                      <a:r>
                        <a:rPr lang="en-US" sz="2000" b="0">
                          <a:effectLst/>
                          <a:latin typeface="Times New Roman" panose="02020603050405020304" pitchFamily="18" charset="0"/>
                          <a:ea typeface="Times New Roman" panose="02020603050405020304" pitchFamily="18" charset="0"/>
                          <a:cs typeface="Times New Roman" panose="02020603050405020304" pitchFamily="18" charset="0"/>
                        </a:rPr>
                        <a:t>None</a:t>
                      </a:r>
                    </a:p>
                  </a:txBody>
                  <a:tcPr marL="0" marR="0" marT="0" marB="0"/>
                </a:tc>
                <a:extLst>
                  <a:ext uri="{0D108BD9-81ED-4DB2-BD59-A6C34878D82A}">
                    <a16:rowId xmlns:a16="http://schemas.microsoft.com/office/drawing/2014/main" val="3660665534"/>
                  </a:ext>
                </a:extLst>
              </a:tr>
              <a:tr h="422275">
                <a:tc>
                  <a:txBody>
                    <a:bodyPr/>
                    <a:lstStyle/>
                    <a:p>
                      <a:pPr marL="46355" marR="0">
                        <a:spcBef>
                          <a:spcPts val="295"/>
                        </a:spcBef>
                        <a:spcAft>
                          <a:spcPts val="0"/>
                        </a:spcAft>
                      </a:pPr>
                      <a:r>
                        <a:rPr lang="en-US" sz="2000" b="0">
                          <a:effectLst/>
                        </a:rPr>
                        <a:t>Allowed</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20"/>
                        </a:spcBef>
                        <a:spcAft>
                          <a:spcPts val="0"/>
                        </a:spcAft>
                      </a:pPr>
                      <a:r>
                        <a:rPr lang="en-US" sz="2000" b="0" kern="1200">
                          <a:solidFill>
                            <a:schemeClr val="lt1"/>
                          </a:solidFill>
                          <a:effectLst/>
                          <a:latin typeface="+mn-lt"/>
                          <a:ea typeface="+mn-ea"/>
                          <a:cs typeface="+mn-cs"/>
                        </a:rPr>
                        <a:t>Inside each stage block</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50783180"/>
                  </a:ext>
                </a:extLst>
              </a:tr>
            </a:tbl>
          </a:graphicData>
        </a:graphic>
      </p:graphicFrame>
      <p:sp>
        <p:nvSpPr>
          <p:cNvPr id="14" name="TextBox 13">
            <a:extLst>
              <a:ext uri="{FF2B5EF4-FFF2-40B4-BE49-F238E27FC236}">
                <a16:creationId xmlns:a16="http://schemas.microsoft.com/office/drawing/2014/main" id="{958F4728-1647-4850-85B3-9B31BFFA5181}"/>
              </a:ext>
            </a:extLst>
          </p:cNvPr>
          <p:cNvSpPr txBox="1"/>
          <p:nvPr/>
        </p:nvSpPr>
        <p:spPr>
          <a:xfrm>
            <a:off x="-11986" y="3878495"/>
            <a:ext cx="4062127" cy="369332"/>
          </a:xfrm>
          <a:prstGeom prst="rect">
            <a:avLst/>
          </a:prstGeom>
          <a:noFill/>
        </p:spPr>
        <p:txBody>
          <a:bodyPr wrap="square">
            <a:spAutoFit/>
          </a:bodyPr>
          <a:lstStyle/>
          <a:p>
            <a:pPr marL="0" indent="0">
              <a:buNone/>
            </a:pPr>
            <a:r>
              <a:rPr lang="en-US" b="1">
                <a:solidFill>
                  <a:schemeClr val="bg1"/>
                </a:solidFill>
              </a:rPr>
              <a:t>STEPS</a:t>
            </a:r>
          </a:p>
        </p:txBody>
      </p:sp>
      <p:pic>
        <p:nvPicPr>
          <p:cNvPr id="6" name="Picture 5">
            <a:extLst>
              <a:ext uri="{FF2B5EF4-FFF2-40B4-BE49-F238E27FC236}">
                <a16:creationId xmlns:a16="http://schemas.microsoft.com/office/drawing/2014/main" id="{AA1AB6D4-0867-4F57-AEBA-CCB43DA540AD}"/>
              </a:ext>
            </a:extLst>
          </p:cNvPr>
          <p:cNvPicPr>
            <a:picLocks noChangeAspect="1"/>
          </p:cNvPicPr>
          <p:nvPr/>
        </p:nvPicPr>
        <p:blipFill>
          <a:blip r:embed="rId2"/>
          <a:stretch>
            <a:fillRect/>
          </a:stretch>
        </p:blipFill>
        <p:spPr>
          <a:xfrm>
            <a:off x="4663022" y="1844907"/>
            <a:ext cx="4448175" cy="4067175"/>
          </a:xfrm>
          <a:prstGeom prst="rect">
            <a:avLst/>
          </a:prstGeom>
        </p:spPr>
      </p:pic>
    </p:spTree>
    <p:extLst>
      <p:ext uri="{BB962C8B-B14F-4D97-AF65-F5344CB8AC3E}">
        <p14:creationId xmlns:p14="http://schemas.microsoft.com/office/powerpoint/2010/main" val="412564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F5525-A8F3-491A-8F10-D496879E80C4}"/>
              </a:ext>
            </a:extLst>
          </p:cNvPr>
          <p:cNvSpPr>
            <a:spLocks noGrp="1"/>
          </p:cNvSpPr>
          <p:nvPr>
            <p:ph type="title"/>
          </p:nvPr>
        </p:nvSpPr>
        <p:spPr>
          <a:xfrm>
            <a:off x="230435" y="318499"/>
            <a:ext cx="3316239" cy="2661007"/>
          </a:xfrm>
        </p:spPr>
        <p:txBody>
          <a:bodyPr>
            <a:normAutofit/>
          </a:bodyPr>
          <a:lstStyle/>
          <a:p>
            <a:r>
              <a:rPr lang="en-US">
                <a:solidFill>
                  <a:srgbClr val="FFFFFF"/>
                </a:solidFill>
              </a:rPr>
              <a:t>Directives</a:t>
            </a:r>
            <a:br>
              <a:rPr lang="en-US">
                <a:solidFill>
                  <a:srgbClr val="FFFFFF"/>
                </a:solidFill>
              </a:rPr>
            </a:br>
            <a:br>
              <a:rPr lang="en-US">
                <a:solidFill>
                  <a:schemeClr val="bg1"/>
                </a:solidFill>
              </a:rPr>
            </a:br>
            <a:br>
              <a:rPr lang="en-US">
                <a:solidFill>
                  <a:schemeClr val="bg1"/>
                </a:solidFill>
              </a:rPr>
            </a:br>
            <a:endParaRPr lang="en-US">
              <a:solidFill>
                <a:schemeClr val="bg1"/>
              </a:solidFill>
            </a:endParaRPr>
          </a:p>
        </p:txBody>
      </p:sp>
      <p:sp>
        <p:nvSpPr>
          <p:cNvPr id="3" name="Content Placeholder 2">
            <a:extLst>
              <a:ext uri="{FF2B5EF4-FFF2-40B4-BE49-F238E27FC236}">
                <a16:creationId xmlns:a16="http://schemas.microsoft.com/office/drawing/2014/main" id="{02C521E7-FDAE-4CE4-B1F0-A2B5D4B723DC}"/>
              </a:ext>
            </a:extLst>
          </p:cNvPr>
          <p:cNvSpPr>
            <a:spLocks noGrp="1"/>
          </p:cNvSpPr>
          <p:nvPr>
            <p:ph idx="1"/>
          </p:nvPr>
        </p:nvSpPr>
        <p:spPr>
          <a:xfrm>
            <a:off x="4232953" y="318498"/>
            <a:ext cx="7839181" cy="6539501"/>
          </a:xfrm>
        </p:spPr>
        <p:txBody>
          <a:bodyPr anchor="t">
            <a:normAutofit/>
          </a:bodyPr>
          <a:lstStyle/>
          <a:p>
            <a:pPr marL="0" indent="0">
              <a:buNone/>
            </a:pPr>
            <a:r>
              <a:rPr lang="en-US" b="1"/>
              <a:t>environment</a:t>
            </a:r>
          </a:p>
          <a:p>
            <a:pPr marR="77470" algn="just">
              <a:lnSpc>
                <a:spcPct val="110000"/>
              </a:lnSpc>
              <a:spcBef>
                <a:spcPts val="1215"/>
              </a:spcBef>
            </a:pPr>
            <a:r>
              <a:rPr lang="en-US">
                <a:solidFill>
                  <a:srgbClr val="333333"/>
                </a:solidFill>
                <a:effectLst/>
                <a:ea typeface="Times New Roman" panose="02020603050405020304" pitchFamily="18" charset="0"/>
              </a:rPr>
              <a:t>The</a:t>
            </a:r>
            <a:r>
              <a:rPr lang="en-US" spc="5">
                <a:solidFill>
                  <a:srgbClr val="333333"/>
                </a:solidFill>
                <a:effectLst/>
                <a:ea typeface="Times New Roman" panose="02020603050405020304" pitchFamily="18" charset="0"/>
              </a:rPr>
              <a:t> </a:t>
            </a:r>
            <a:r>
              <a:rPr lang="en-US">
                <a:solidFill>
                  <a:srgbClr val="B02045"/>
                </a:solidFill>
                <a:effectLst/>
                <a:ea typeface="Times New Roman" panose="02020603050405020304" pitchFamily="18" charset="0"/>
              </a:rPr>
              <a:t>environment </a:t>
            </a:r>
            <a:r>
              <a:rPr lang="en-US">
                <a:solidFill>
                  <a:srgbClr val="333333"/>
                </a:solidFill>
                <a:effectLst/>
                <a:ea typeface="Times New Roman" panose="02020603050405020304" pitchFamily="18" charset="0"/>
              </a:rPr>
              <a:t>directive</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specifies</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a</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sequence</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of</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key-value</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pairs</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which</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will</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be</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defined</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as</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environment variables for the all steps, or stage-specific steps, depending on where the </a:t>
            </a:r>
            <a:r>
              <a:rPr lang="en-US">
                <a:solidFill>
                  <a:srgbClr val="B02045"/>
                </a:solidFill>
                <a:effectLst/>
                <a:ea typeface="Times New Roman" panose="02020603050405020304" pitchFamily="18" charset="0"/>
              </a:rPr>
              <a:t>environment</a:t>
            </a:r>
            <a:r>
              <a:rPr lang="en-US" spc="5">
                <a:solidFill>
                  <a:srgbClr val="B02045"/>
                </a:solidFill>
                <a:effectLst/>
                <a:ea typeface="Times New Roman" panose="02020603050405020304" pitchFamily="18" charset="0"/>
              </a:rPr>
              <a:t> </a:t>
            </a:r>
            <a:r>
              <a:rPr lang="en-US">
                <a:solidFill>
                  <a:srgbClr val="333333"/>
                </a:solidFill>
                <a:effectLst/>
                <a:ea typeface="Times New Roman" panose="02020603050405020304" pitchFamily="18" charset="0"/>
              </a:rPr>
              <a:t>directive</a:t>
            </a:r>
            <a:r>
              <a:rPr lang="en-US" spc="-30">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is</a:t>
            </a:r>
            <a:r>
              <a:rPr lang="en-US" spc="-30">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located</a:t>
            </a:r>
            <a:r>
              <a:rPr lang="en-US" spc="-30">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within</a:t>
            </a:r>
            <a:r>
              <a:rPr lang="en-US" spc="-30">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the</a:t>
            </a:r>
            <a:r>
              <a:rPr lang="en-US" spc="-30">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Pipeline.</a:t>
            </a:r>
          </a:p>
          <a:p>
            <a:pPr marR="77470" algn="just">
              <a:lnSpc>
                <a:spcPct val="110000"/>
              </a:lnSpc>
              <a:spcBef>
                <a:spcPts val="1215"/>
              </a:spcBef>
            </a:pPr>
            <a:r>
              <a:rPr lang="en-US">
                <a:solidFill>
                  <a:srgbClr val="333333"/>
                </a:solidFill>
                <a:effectLst/>
                <a:ea typeface="Times New Roman" panose="02020603050405020304" pitchFamily="18" charset="0"/>
              </a:rPr>
              <a:t>This directive supports a special helper method </a:t>
            </a:r>
            <a:r>
              <a:rPr lang="en-US">
                <a:solidFill>
                  <a:srgbClr val="B02045"/>
                </a:solidFill>
                <a:effectLst/>
                <a:ea typeface="Times New Roman" panose="02020603050405020304" pitchFamily="18" charset="0"/>
                <a:cs typeface="Times New Roman" panose="02020603050405020304" pitchFamily="18" charset="0"/>
              </a:rPr>
              <a:t>credentials() </a:t>
            </a:r>
            <a:r>
              <a:rPr lang="en-US">
                <a:solidFill>
                  <a:srgbClr val="333333"/>
                </a:solidFill>
                <a:effectLst/>
                <a:ea typeface="Times New Roman" panose="02020603050405020304" pitchFamily="18" charset="0"/>
              </a:rPr>
              <a:t>which can be used to access pre-</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defined Credentials by their identifier in the Jenkins environment. </a:t>
            </a:r>
          </a:p>
          <a:p>
            <a:pPr marR="77470" algn="just">
              <a:lnSpc>
                <a:spcPct val="110000"/>
              </a:lnSpc>
              <a:spcBef>
                <a:spcPts val="1215"/>
              </a:spcBef>
            </a:pPr>
            <a:r>
              <a:rPr lang="en-US">
                <a:solidFill>
                  <a:srgbClr val="333333"/>
                </a:solidFill>
                <a:effectLst/>
                <a:ea typeface="Times New Roman" panose="02020603050405020304" pitchFamily="18" charset="0"/>
              </a:rPr>
              <a:t>For Credentials which are of</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type "Secret Text", the </a:t>
            </a:r>
            <a:r>
              <a:rPr lang="en-US">
                <a:solidFill>
                  <a:srgbClr val="B02045"/>
                </a:solidFill>
                <a:effectLst/>
                <a:ea typeface="Times New Roman" panose="02020603050405020304" pitchFamily="18" charset="0"/>
              </a:rPr>
              <a:t>credentials() </a:t>
            </a:r>
            <a:r>
              <a:rPr lang="en-US">
                <a:solidFill>
                  <a:srgbClr val="333333"/>
                </a:solidFill>
                <a:effectLst/>
                <a:ea typeface="Times New Roman" panose="02020603050405020304" pitchFamily="18" charset="0"/>
              </a:rPr>
              <a:t>method will ensure that the environment variable specified</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contains the Secret Text contents.</a:t>
            </a:r>
          </a:p>
          <a:p>
            <a:pPr marR="77470" algn="just">
              <a:lnSpc>
                <a:spcPct val="110000"/>
              </a:lnSpc>
              <a:spcBef>
                <a:spcPts val="1215"/>
              </a:spcBef>
            </a:pPr>
            <a:r>
              <a:rPr lang="en-US">
                <a:solidFill>
                  <a:srgbClr val="333333"/>
                </a:solidFill>
                <a:effectLst/>
                <a:ea typeface="Times New Roman" panose="02020603050405020304" pitchFamily="18" charset="0"/>
              </a:rPr>
              <a:t> For Credentials which are of type "Standard username and</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password", the environment variable specified will be set to </a:t>
            </a:r>
            <a:r>
              <a:rPr lang="en-US" err="1">
                <a:solidFill>
                  <a:srgbClr val="B02045"/>
                </a:solidFill>
                <a:effectLst/>
                <a:ea typeface="Times New Roman" panose="02020603050405020304" pitchFamily="18" charset="0"/>
              </a:rPr>
              <a:t>username:password</a:t>
            </a:r>
            <a:r>
              <a:rPr lang="en-US">
                <a:solidFill>
                  <a:srgbClr val="B02045"/>
                </a:solidFill>
                <a:effectLst/>
                <a:ea typeface="Times New Roman" panose="02020603050405020304" pitchFamily="18" charset="0"/>
              </a:rPr>
              <a:t> </a:t>
            </a:r>
            <a:r>
              <a:rPr lang="en-US">
                <a:solidFill>
                  <a:srgbClr val="333333"/>
                </a:solidFill>
                <a:effectLst/>
                <a:ea typeface="Times New Roman" panose="02020603050405020304" pitchFamily="18" charset="0"/>
              </a:rPr>
              <a:t>and two additional</a:t>
            </a:r>
            <a:r>
              <a:rPr lang="en-US" spc="5">
                <a:solidFill>
                  <a:srgbClr val="333333"/>
                </a:solidFill>
                <a:effectLst/>
                <a:ea typeface="Times New Roman" panose="02020603050405020304" pitchFamily="18" charset="0"/>
              </a:rPr>
              <a:t> </a:t>
            </a:r>
            <a:r>
              <a:rPr lang="en-US">
                <a:solidFill>
                  <a:srgbClr val="333333"/>
                </a:solidFill>
                <a:effectLst/>
                <a:ea typeface="Times New Roman" panose="02020603050405020304" pitchFamily="18" charset="0"/>
              </a:rPr>
              <a:t>environment variables will be automatically be defined:</a:t>
            </a:r>
            <a:r>
              <a:rPr lang="en-US" spc="5">
                <a:solidFill>
                  <a:srgbClr val="333333"/>
                </a:solidFill>
                <a:effectLst/>
                <a:ea typeface="Times New Roman" panose="02020603050405020304" pitchFamily="18" charset="0"/>
              </a:rPr>
              <a:t> </a:t>
            </a:r>
            <a:r>
              <a:rPr lang="en-US">
                <a:solidFill>
                  <a:srgbClr val="B02045"/>
                </a:solidFill>
                <a:effectLst/>
                <a:ea typeface="Times New Roman" panose="02020603050405020304" pitchFamily="18" charset="0"/>
              </a:rPr>
              <a:t>MYVARNAME_USR </a:t>
            </a:r>
            <a:r>
              <a:rPr lang="en-US">
                <a:solidFill>
                  <a:srgbClr val="333333"/>
                </a:solidFill>
                <a:effectLst/>
                <a:ea typeface="Times New Roman" panose="02020603050405020304" pitchFamily="18" charset="0"/>
              </a:rPr>
              <a:t>and </a:t>
            </a:r>
            <a:r>
              <a:rPr lang="en-US">
                <a:solidFill>
                  <a:srgbClr val="B02045"/>
                </a:solidFill>
                <a:effectLst/>
                <a:ea typeface="Times New Roman" panose="02020603050405020304" pitchFamily="18" charset="0"/>
              </a:rPr>
              <a:t>MYVARNAME_PSW</a:t>
            </a:r>
            <a:r>
              <a:rPr lang="en-US" spc="5">
                <a:solidFill>
                  <a:srgbClr val="B02045"/>
                </a:solidFill>
                <a:effectLst/>
                <a:ea typeface="Times New Roman" panose="02020603050405020304" pitchFamily="18" charset="0"/>
              </a:rPr>
              <a:t> </a:t>
            </a:r>
            <a:r>
              <a:rPr lang="en-US">
                <a:solidFill>
                  <a:srgbClr val="333333"/>
                </a:solidFill>
                <a:effectLst/>
                <a:ea typeface="Times New Roman" panose="02020603050405020304" pitchFamily="18" charset="0"/>
              </a:rPr>
              <a:t>respective.</a:t>
            </a:r>
            <a:endParaRPr lang="en-US">
              <a:effectLst/>
              <a:ea typeface="Times New Roman" panose="02020603050405020304" pitchFamily="18" charset="0"/>
            </a:endParaRPr>
          </a:p>
          <a:p>
            <a:pPr marR="77470" algn="just">
              <a:lnSpc>
                <a:spcPct val="110000"/>
              </a:lnSpc>
              <a:spcBef>
                <a:spcPts val="1215"/>
              </a:spcBef>
            </a:pPr>
            <a:endParaRPr lang="en-US" sz="1800">
              <a:effectLst/>
              <a:latin typeface="Times New Roman" panose="02020603050405020304" pitchFamily="18" charset="0"/>
              <a:ea typeface="Times New Roman" panose="02020603050405020304" pitchFamily="18" charset="0"/>
            </a:endParaRPr>
          </a:p>
          <a:p>
            <a:endParaRPr lang="en-US"/>
          </a:p>
          <a:p>
            <a:endParaRPr lang="en-US"/>
          </a:p>
          <a:p>
            <a:endParaRPr lang="en-US"/>
          </a:p>
          <a:p>
            <a:endParaRPr lang="en-US"/>
          </a:p>
          <a:p>
            <a:endParaRPr lang="en-US"/>
          </a:p>
          <a:p>
            <a:pPr marL="0" indent="0">
              <a:buNone/>
            </a:pPr>
            <a:endParaRPr lang="en-US"/>
          </a:p>
          <a:p>
            <a:endParaRPr lang="en-US" b="1"/>
          </a:p>
          <a:p>
            <a:endParaRPr lang="en-US" b="1"/>
          </a:p>
          <a:p>
            <a:endParaRPr lang="en-US" b="1"/>
          </a:p>
          <a:p>
            <a:endParaRPr lang="en-US" b="1"/>
          </a:p>
        </p:txBody>
      </p:sp>
      <p:graphicFrame>
        <p:nvGraphicFramePr>
          <p:cNvPr id="4" name="Table 3">
            <a:extLst>
              <a:ext uri="{FF2B5EF4-FFF2-40B4-BE49-F238E27FC236}">
                <a16:creationId xmlns:a16="http://schemas.microsoft.com/office/drawing/2014/main" id="{CCF63192-4ACA-4CF3-9E22-5EF45465526F}"/>
              </a:ext>
            </a:extLst>
          </p:cNvPr>
          <p:cNvGraphicFramePr>
            <a:graphicFrameLocks noGrp="1"/>
          </p:cNvGraphicFramePr>
          <p:nvPr>
            <p:extLst>
              <p:ext uri="{D42A27DB-BD31-4B8C-83A1-F6EECF244321}">
                <p14:modId xmlns:p14="http://schemas.microsoft.com/office/powerpoint/2010/main" val="923409001"/>
              </p:ext>
            </p:extLst>
          </p:nvPr>
        </p:nvGraphicFramePr>
        <p:xfrm>
          <a:off x="0" y="4227529"/>
          <a:ext cx="4062127" cy="1474470"/>
        </p:xfrm>
        <a:graphic>
          <a:graphicData uri="http://schemas.openxmlformats.org/drawingml/2006/table">
            <a:tbl>
              <a:tblPr firstRow="1" firstCol="1" lastRow="1" lastCol="1" bandRow="1" bandCol="1">
                <a:tableStyleId>{5C22544A-7EE6-4342-B048-85BDC9FD1C3A}</a:tableStyleId>
              </a:tblPr>
              <a:tblGrid>
                <a:gridCol w="1448656">
                  <a:extLst>
                    <a:ext uri="{9D8B030D-6E8A-4147-A177-3AD203B41FA5}">
                      <a16:colId xmlns:a16="http://schemas.microsoft.com/office/drawing/2014/main" val="317877246"/>
                    </a:ext>
                  </a:extLst>
                </a:gridCol>
                <a:gridCol w="2613471">
                  <a:extLst>
                    <a:ext uri="{9D8B030D-6E8A-4147-A177-3AD203B41FA5}">
                      <a16:colId xmlns:a16="http://schemas.microsoft.com/office/drawing/2014/main" val="1271264177"/>
                    </a:ext>
                  </a:extLst>
                </a:gridCol>
              </a:tblGrid>
              <a:tr h="432435">
                <a:tc>
                  <a:txBody>
                    <a:bodyPr/>
                    <a:lstStyle/>
                    <a:p>
                      <a:pPr marL="279400" marR="24765" indent="-226060">
                        <a:lnSpc>
                          <a:spcPct val="100000"/>
                        </a:lnSpc>
                        <a:spcBef>
                          <a:spcPts val="295"/>
                        </a:spcBef>
                        <a:spcAft>
                          <a:spcPts val="0"/>
                        </a:spcAft>
                      </a:pPr>
                      <a:r>
                        <a:rPr lang="en-US" sz="2000" b="0">
                          <a:effectLst/>
                        </a:rPr>
                        <a:t>Required</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90"/>
                        </a:spcBef>
                        <a:spcAft>
                          <a:spcPts val="0"/>
                        </a:spcAft>
                      </a:pPr>
                      <a:r>
                        <a:rPr lang="en-US" sz="2000" b="0">
                          <a:effectLst/>
                          <a:latin typeface="Times New Roman" panose="02020603050405020304" pitchFamily="18" charset="0"/>
                          <a:ea typeface="Times New Roman" panose="02020603050405020304" pitchFamily="18" charset="0"/>
                          <a:cs typeface="Times New Roman" panose="02020603050405020304" pitchFamily="18" charset="0"/>
                        </a:rPr>
                        <a:t>No</a:t>
                      </a:r>
                    </a:p>
                  </a:txBody>
                  <a:tcPr marL="0" marR="0" marT="0" marB="0"/>
                </a:tc>
                <a:extLst>
                  <a:ext uri="{0D108BD9-81ED-4DB2-BD59-A6C34878D82A}">
                    <a16:rowId xmlns:a16="http://schemas.microsoft.com/office/drawing/2014/main" val="2525268377"/>
                  </a:ext>
                </a:extLst>
              </a:tr>
              <a:tr h="432435">
                <a:tc>
                  <a:txBody>
                    <a:bodyPr/>
                    <a:lstStyle/>
                    <a:p>
                      <a:pPr marL="190500" marR="35560" indent="-127635">
                        <a:lnSpc>
                          <a:spcPct val="100000"/>
                        </a:lnSpc>
                        <a:spcBef>
                          <a:spcPts val="295"/>
                        </a:spcBef>
                        <a:spcAft>
                          <a:spcPts val="0"/>
                        </a:spcAft>
                      </a:pPr>
                      <a:r>
                        <a:rPr lang="en-US" sz="2000" b="0" spc="-5">
                          <a:effectLst/>
                        </a:rPr>
                        <a:t>Parame</a:t>
                      </a:r>
                      <a:r>
                        <a:rPr lang="en-US" sz="2000" b="0" spc="-290">
                          <a:effectLst/>
                        </a:rPr>
                        <a:t> </a:t>
                      </a:r>
                      <a:r>
                        <a:rPr lang="en-US" sz="2000" b="0">
                          <a:effectLst/>
                        </a:rPr>
                        <a:t>ters</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90"/>
                        </a:spcBef>
                        <a:spcAft>
                          <a:spcPts val="0"/>
                        </a:spcAft>
                      </a:pPr>
                      <a:r>
                        <a:rPr lang="en-US" sz="2000" b="0">
                          <a:effectLst/>
                          <a:latin typeface="Times New Roman" panose="02020603050405020304" pitchFamily="18" charset="0"/>
                          <a:ea typeface="Times New Roman" panose="02020603050405020304" pitchFamily="18" charset="0"/>
                          <a:cs typeface="Times New Roman" panose="02020603050405020304" pitchFamily="18" charset="0"/>
                        </a:rPr>
                        <a:t>None</a:t>
                      </a:r>
                    </a:p>
                  </a:txBody>
                  <a:tcPr marL="0" marR="0" marT="0" marB="0"/>
                </a:tc>
                <a:extLst>
                  <a:ext uri="{0D108BD9-81ED-4DB2-BD59-A6C34878D82A}">
                    <a16:rowId xmlns:a16="http://schemas.microsoft.com/office/drawing/2014/main" val="3660665534"/>
                  </a:ext>
                </a:extLst>
              </a:tr>
              <a:tr h="422275">
                <a:tc>
                  <a:txBody>
                    <a:bodyPr/>
                    <a:lstStyle/>
                    <a:p>
                      <a:pPr marL="46355" marR="0">
                        <a:spcBef>
                          <a:spcPts val="295"/>
                        </a:spcBef>
                        <a:spcAft>
                          <a:spcPts val="0"/>
                        </a:spcAft>
                      </a:pPr>
                      <a:r>
                        <a:rPr lang="en-US" sz="2000" b="0">
                          <a:effectLst/>
                        </a:rPr>
                        <a:t>Allowed</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20"/>
                        </a:spcBef>
                        <a:spcAft>
                          <a:spcPts val="0"/>
                        </a:spcAft>
                      </a:pPr>
                      <a:r>
                        <a:rPr lang="en-US" sz="2000" b="0" kern="1200">
                          <a:solidFill>
                            <a:schemeClr val="lt1"/>
                          </a:solidFill>
                          <a:effectLst/>
                          <a:latin typeface="+mn-lt"/>
                          <a:ea typeface="+mn-ea"/>
                          <a:cs typeface="+mn-cs"/>
                        </a:rPr>
                        <a:t>Inside the pipeline block or within stage directive.</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50783180"/>
                  </a:ext>
                </a:extLst>
              </a:tr>
            </a:tbl>
          </a:graphicData>
        </a:graphic>
      </p:graphicFrame>
      <p:sp>
        <p:nvSpPr>
          <p:cNvPr id="14" name="TextBox 13">
            <a:extLst>
              <a:ext uri="{FF2B5EF4-FFF2-40B4-BE49-F238E27FC236}">
                <a16:creationId xmlns:a16="http://schemas.microsoft.com/office/drawing/2014/main" id="{958F4728-1647-4850-85B3-9B31BFFA5181}"/>
              </a:ext>
            </a:extLst>
          </p:cNvPr>
          <p:cNvSpPr txBox="1"/>
          <p:nvPr/>
        </p:nvSpPr>
        <p:spPr>
          <a:xfrm>
            <a:off x="-1" y="3858197"/>
            <a:ext cx="4062127" cy="369332"/>
          </a:xfrm>
          <a:prstGeom prst="rect">
            <a:avLst/>
          </a:prstGeom>
          <a:noFill/>
        </p:spPr>
        <p:txBody>
          <a:bodyPr wrap="square">
            <a:spAutoFit/>
          </a:bodyPr>
          <a:lstStyle/>
          <a:p>
            <a:pPr marL="0" indent="0">
              <a:buNone/>
            </a:pPr>
            <a:r>
              <a:rPr lang="en-US" b="1">
                <a:solidFill>
                  <a:schemeClr val="bg1"/>
                </a:solidFill>
              </a:rPr>
              <a:t>environment</a:t>
            </a:r>
          </a:p>
        </p:txBody>
      </p:sp>
    </p:spTree>
    <p:extLst>
      <p:ext uri="{BB962C8B-B14F-4D97-AF65-F5344CB8AC3E}">
        <p14:creationId xmlns:p14="http://schemas.microsoft.com/office/powerpoint/2010/main" val="204513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401B8A6-BB10-4EAE-B8EC-91E85D74E277}"/>
              </a:ext>
            </a:extLst>
          </p:cNvPr>
          <p:cNvPicPr>
            <a:picLocks noGrp="1" noChangeAspect="1"/>
          </p:cNvPicPr>
          <p:nvPr>
            <p:ph idx="1"/>
          </p:nvPr>
        </p:nvPicPr>
        <p:blipFill>
          <a:blip r:embed="rId2"/>
          <a:stretch>
            <a:fillRect/>
          </a:stretch>
        </p:blipFill>
        <p:spPr>
          <a:xfrm>
            <a:off x="4213406" y="200808"/>
            <a:ext cx="7827012" cy="3908235"/>
          </a:xfrm>
        </p:spPr>
      </p:pic>
      <p:sp>
        <p:nvSpPr>
          <p:cNvPr id="11" name="TextBox 10">
            <a:extLst>
              <a:ext uri="{FF2B5EF4-FFF2-40B4-BE49-F238E27FC236}">
                <a16:creationId xmlns:a16="http://schemas.microsoft.com/office/drawing/2014/main" id="{BEFAD12C-1C00-48F3-A1F5-1858814E5E92}"/>
              </a:ext>
            </a:extLst>
          </p:cNvPr>
          <p:cNvSpPr txBox="1"/>
          <p:nvPr/>
        </p:nvSpPr>
        <p:spPr>
          <a:xfrm>
            <a:off x="151582" y="480780"/>
            <a:ext cx="6102848" cy="1169551"/>
          </a:xfrm>
          <a:prstGeom prst="rect">
            <a:avLst/>
          </a:prstGeom>
          <a:noFill/>
        </p:spPr>
        <p:txBody>
          <a:bodyPr wrap="square">
            <a:spAutoFit/>
          </a:bodyPr>
          <a:lstStyle/>
          <a:p>
            <a:pPr marL="0" indent="0">
              <a:buNone/>
            </a:pPr>
            <a:r>
              <a:rPr lang="en-US" sz="3200" b="1">
                <a:solidFill>
                  <a:schemeClr val="bg1"/>
                </a:solidFill>
                <a:latin typeface="+mj-lt"/>
              </a:rPr>
              <a:t>environment</a:t>
            </a:r>
          </a:p>
          <a:p>
            <a:pPr marL="0" indent="0">
              <a:buNone/>
            </a:pPr>
            <a:endParaRPr lang="en-US" b="1">
              <a:solidFill>
                <a:schemeClr val="bg1"/>
              </a:solidFill>
            </a:endParaRPr>
          </a:p>
          <a:p>
            <a:pPr marL="0" indent="0">
              <a:buNone/>
            </a:pPr>
            <a:r>
              <a:rPr lang="en-US" b="1">
                <a:solidFill>
                  <a:schemeClr val="bg1"/>
                </a:solidFill>
              </a:rPr>
              <a:t>							</a:t>
            </a:r>
            <a:r>
              <a:rPr lang="en-US" sz="2000" b="1">
                <a:solidFill>
                  <a:schemeClr val="bg1"/>
                </a:solidFill>
                <a:latin typeface="+mj-lt"/>
              </a:rPr>
              <a:t>ex:</a:t>
            </a:r>
          </a:p>
        </p:txBody>
      </p:sp>
      <p:sp>
        <p:nvSpPr>
          <p:cNvPr id="13" name="TextBox 12">
            <a:extLst>
              <a:ext uri="{FF2B5EF4-FFF2-40B4-BE49-F238E27FC236}">
                <a16:creationId xmlns:a16="http://schemas.microsoft.com/office/drawing/2014/main" id="{12BF4ADF-F8D7-4BA2-B4AA-0403677331E7}"/>
              </a:ext>
            </a:extLst>
          </p:cNvPr>
          <p:cNvSpPr txBox="1"/>
          <p:nvPr/>
        </p:nvSpPr>
        <p:spPr>
          <a:xfrm>
            <a:off x="4061826" y="4109043"/>
            <a:ext cx="7783976" cy="2608278"/>
          </a:xfrm>
          <a:prstGeom prst="rect">
            <a:avLst/>
          </a:prstGeom>
          <a:noFill/>
        </p:spPr>
        <p:txBody>
          <a:bodyPr wrap="square">
            <a:spAutoFit/>
          </a:bodyPr>
          <a:lstStyle/>
          <a:p>
            <a:pPr marL="278765" marR="0" indent="-167005">
              <a:lnSpc>
                <a:spcPct val="111000"/>
              </a:lnSpc>
              <a:spcBef>
                <a:spcPts val="515"/>
              </a:spcBef>
              <a:spcAft>
                <a:spcPts val="0"/>
              </a:spcAft>
            </a:pPr>
            <a:r>
              <a:rPr lang="en-US" sz="2000">
                <a:solidFill>
                  <a:srgbClr val="B02045"/>
                </a:solidFill>
                <a:effectLst/>
                <a:ea typeface="Times New Roman" panose="02020603050405020304" pitchFamily="18" charset="0"/>
              </a:rPr>
              <a:t>①</a:t>
            </a:r>
            <a:r>
              <a:rPr lang="en-US" sz="2000" spc="-50">
                <a:solidFill>
                  <a:srgbClr val="B02045"/>
                </a:solidFill>
                <a:effectLst/>
                <a:ea typeface="Times New Roman" panose="02020603050405020304" pitchFamily="18" charset="0"/>
              </a:rPr>
              <a:t> </a:t>
            </a:r>
            <a:r>
              <a:rPr lang="en-US" sz="2000">
                <a:solidFill>
                  <a:srgbClr val="333333"/>
                </a:solidFill>
                <a:effectLst/>
                <a:ea typeface="Times New Roman" panose="02020603050405020304" pitchFamily="18" charset="0"/>
              </a:rPr>
              <a:t>An</a:t>
            </a:r>
            <a:r>
              <a:rPr lang="en-US" sz="2000" spc="195">
                <a:solidFill>
                  <a:srgbClr val="333333"/>
                </a:solidFill>
                <a:effectLst/>
                <a:ea typeface="Times New Roman" panose="02020603050405020304" pitchFamily="18" charset="0"/>
              </a:rPr>
              <a:t> </a:t>
            </a:r>
            <a:r>
              <a:rPr lang="en-US" sz="2000">
                <a:solidFill>
                  <a:srgbClr val="B02045"/>
                </a:solidFill>
                <a:effectLst/>
                <a:ea typeface="Times New Roman" panose="02020603050405020304" pitchFamily="18" charset="0"/>
              </a:rPr>
              <a:t>environment</a:t>
            </a:r>
            <a:r>
              <a:rPr lang="en-US" sz="2000" spc="-95">
                <a:solidFill>
                  <a:srgbClr val="B02045"/>
                </a:solidFill>
                <a:effectLst/>
                <a:ea typeface="Times New Roman" panose="02020603050405020304" pitchFamily="18" charset="0"/>
              </a:rPr>
              <a:t> </a:t>
            </a:r>
            <a:r>
              <a:rPr lang="en-US" sz="2000">
                <a:solidFill>
                  <a:srgbClr val="333333"/>
                </a:solidFill>
                <a:effectLst/>
                <a:ea typeface="Times New Roman" panose="02020603050405020304" pitchFamily="18" charset="0"/>
              </a:rPr>
              <a:t>directive</a:t>
            </a:r>
            <a:r>
              <a:rPr lang="en-US" sz="2000" spc="190">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used</a:t>
            </a:r>
            <a:r>
              <a:rPr lang="en-US" sz="2000" spc="19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in</a:t>
            </a:r>
            <a:r>
              <a:rPr lang="en-US" sz="2000" spc="19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the</a:t>
            </a:r>
            <a:r>
              <a:rPr lang="en-US" sz="2000" spc="190">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top-level</a:t>
            </a:r>
            <a:r>
              <a:rPr lang="en-US" sz="2000" spc="215">
                <a:solidFill>
                  <a:srgbClr val="333333"/>
                </a:solidFill>
                <a:effectLst/>
                <a:ea typeface="Times New Roman" panose="02020603050405020304" pitchFamily="18" charset="0"/>
              </a:rPr>
              <a:t> </a:t>
            </a:r>
            <a:r>
              <a:rPr lang="en-US" sz="2000">
                <a:solidFill>
                  <a:srgbClr val="B02045"/>
                </a:solidFill>
                <a:effectLst/>
                <a:ea typeface="Times New Roman" panose="02020603050405020304" pitchFamily="18" charset="0"/>
              </a:rPr>
              <a:t>pipeline</a:t>
            </a:r>
            <a:r>
              <a:rPr lang="en-US" sz="2000" spc="-100">
                <a:solidFill>
                  <a:srgbClr val="B02045"/>
                </a:solidFill>
                <a:effectLst/>
                <a:ea typeface="Times New Roman" panose="02020603050405020304" pitchFamily="18" charset="0"/>
              </a:rPr>
              <a:t> </a:t>
            </a:r>
            <a:r>
              <a:rPr lang="en-US" sz="2000">
                <a:solidFill>
                  <a:srgbClr val="333333"/>
                </a:solidFill>
                <a:effectLst/>
                <a:ea typeface="Times New Roman" panose="02020603050405020304" pitchFamily="18" charset="0"/>
              </a:rPr>
              <a:t>block</a:t>
            </a:r>
            <a:r>
              <a:rPr lang="en-US" sz="2000" spc="19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will</a:t>
            </a:r>
            <a:r>
              <a:rPr lang="en-US" sz="2000" spc="19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apply</a:t>
            </a:r>
            <a:r>
              <a:rPr lang="en-US" sz="2000" spc="190">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to</a:t>
            </a:r>
            <a:r>
              <a:rPr lang="en-US" sz="2000" spc="19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all</a:t>
            </a:r>
            <a:r>
              <a:rPr lang="en-US" sz="2000" spc="19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steps</a:t>
            </a:r>
            <a:r>
              <a:rPr lang="en-US" sz="2000" spc="190">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within</a:t>
            </a:r>
            <a:r>
              <a:rPr lang="en-US" sz="2000" spc="19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the</a:t>
            </a:r>
            <a:r>
              <a:rPr lang="en-US" sz="2000" spc="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Pipeline.</a:t>
            </a:r>
            <a:endParaRPr lang="en-US" sz="2000">
              <a:effectLst/>
              <a:ea typeface="Times New Roman" panose="02020603050405020304" pitchFamily="18" charset="0"/>
            </a:endParaRPr>
          </a:p>
          <a:p>
            <a:pPr marL="278765" marR="78105" indent="-167005">
              <a:lnSpc>
                <a:spcPct val="106000"/>
              </a:lnSpc>
              <a:spcBef>
                <a:spcPts val="755"/>
              </a:spcBef>
              <a:spcAft>
                <a:spcPts val="0"/>
              </a:spcAft>
            </a:pPr>
            <a:r>
              <a:rPr lang="en-US" sz="2000">
                <a:solidFill>
                  <a:srgbClr val="B02045"/>
                </a:solidFill>
                <a:effectLst/>
                <a:ea typeface="Times New Roman" panose="02020603050405020304" pitchFamily="18" charset="0"/>
              </a:rPr>
              <a:t>Ⓒ</a:t>
            </a:r>
            <a:r>
              <a:rPr lang="en-US" sz="2000" spc="-110">
                <a:solidFill>
                  <a:srgbClr val="B02045"/>
                </a:solidFill>
                <a:effectLst/>
                <a:ea typeface="Times New Roman" panose="02020603050405020304" pitchFamily="18" charset="0"/>
              </a:rPr>
              <a:t> </a:t>
            </a:r>
            <a:r>
              <a:rPr lang="en-US" sz="2000">
                <a:solidFill>
                  <a:srgbClr val="333333"/>
                </a:solidFill>
                <a:effectLst/>
                <a:ea typeface="Times New Roman" panose="02020603050405020304" pitchFamily="18" charset="0"/>
              </a:rPr>
              <a:t>An </a:t>
            </a:r>
            <a:r>
              <a:rPr lang="en-US" sz="2000">
                <a:solidFill>
                  <a:srgbClr val="B02045"/>
                </a:solidFill>
                <a:effectLst/>
                <a:ea typeface="Times New Roman" panose="02020603050405020304" pitchFamily="18" charset="0"/>
              </a:rPr>
              <a:t>environment</a:t>
            </a:r>
            <a:r>
              <a:rPr lang="en-US" sz="2000" spc="-300">
                <a:solidFill>
                  <a:srgbClr val="B02045"/>
                </a:solidFill>
                <a:effectLst/>
                <a:ea typeface="Times New Roman" panose="02020603050405020304" pitchFamily="18" charset="0"/>
              </a:rPr>
              <a:t> </a:t>
            </a:r>
            <a:r>
              <a:rPr lang="en-US" sz="2000">
                <a:solidFill>
                  <a:srgbClr val="333333"/>
                </a:solidFill>
                <a:effectLst/>
                <a:ea typeface="Times New Roman" panose="02020603050405020304" pitchFamily="18" charset="0"/>
              </a:rPr>
              <a:t>directive defined within a</a:t>
            </a:r>
            <a:r>
              <a:rPr lang="en-US" sz="2000" spc="25">
                <a:solidFill>
                  <a:srgbClr val="333333"/>
                </a:solidFill>
                <a:effectLst/>
                <a:ea typeface="Times New Roman" panose="02020603050405020304" pitchFamily="18" charset="0"/>
              </a:rPr>
              <a:t> </a:t>
            </a:r>
            <a:r>
              <a:rPr lang="en-US" sz="2000">
                <a:solidFill>
                  <a:srgbClr val="B02045"/>
                </a:solidFill>
                <a:effectLst/>
                <a:ea typeface="Times New Roman" panose="02020603050405020304" pitchFamily="18" charset="0"/>
              </a:rPr>
              <a:t>stage</a:t>
            </a:r>
            <a:r>
              <a:rPr lang="en-US" sz="2000" spc="-300">
                <a:solidFill>
                  <a:srgbClr val="B02045"/>
                </a:solidFill>
                <a:effectLst/>
                <a:ea typeface="Times New Roman" panose="02020603050405020304" pitchFamily="18" charset="0"/>
              </a:rPr>
              <a:t> </a:t>
            </a:r>
            <a:r>
              <a:rPr lang="en-US" sz="2000">
                <a:solidFill>
                  <a:srgbClr val="333333"/>
                </a:solidFill>
                <a:effectLst/>
                <a:ea typeface="Times New Roman" panose="02020603050405020304" pitchFamily="18" charset="0"/>
              </a:rPr>
              <a:t>will only apply the</a:t>
            </a:r>
            <a:r>
              <a:rPr lang="en-US" sz="2000" spc="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given environment variables</a:t>
            </a:r>
            <a:r>
              <a:rPr lang="en-US" sz="2000" spc="-28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to</a:t>
            </a:r>
            <a:r>
              <a:rPr lang="en-US" sz="2000" spc="-3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steps</a:t>
            </a:r>
            <a:r>
              <a:rPr lang="en-US" sz="2000" spc="-3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within</a:t>
            </a:r>
            <a:r>
              <a:rPr lang="en-US" sz="2000" spc="-3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the</a:t>
            </a:r>
            <a:r>
              <a:rPr lang="en-US" sz="2000" spc="-25">
                <a:solidFill>
                  <a:srgbClr val="333333"/>
                </a:solidFill>
                <a:effectLst/>
                <a:ea typeface="Times New Roman" panose="02020603050405020304" pitchFamily="18" charset="0"/>
              </a:rPr>
              <a:t> </a:t>
            </a:r>
            <a:r>
              <a:rPr lang="en-US" sz="2000">
                <a:solidFill>
                  <a:srgbClr val="B02045"/>
                </a:solidFill>
                <a:effectLst/>
                <a:ea typeface="Times New Roman" panose="02020603050405020304" pitchFamily="18" charset="0"/>
              </a:rPr>
              <a:t>stage</a:t>
            </a:r>
            <a:r>
              <a:rPr lang="en-US" sz="2000">
                <a:solidFill>
                  <a:srgbClr val="333333"/>
                </a:solidFill>
                <a:effectLst/>
                <a:ea typeface="Times New Roman" panose="02020603050405020304" pitchFamily="18" charset="0"/>
              </a:rPr>
              <a:t>.</a:t>
            </a:r>
            <a:endParaRPr lang="en-US" sz="2000">
              <a:effectLst/>
              <a:ea typeface="Times New Roman" panose="02020603050405020304" pitchFamily="18" charset="0"/>
            </a:endParaRPr>
          </a:p>
          <a:p>
            <a:pPr marL="278765" marR="80645" indent="-167005">
              <a:lnSpc>
                <a:spcPct val="111000"/>
              </a:lnSpc>
              <a:spcBef>
                <a:spcPts val="615"/>
              </a:spcBef>
              <a:spcAft>
                <a:spcPts val="0"/>
              </a:spcAft>
            </a:pPr>
            <a:r>
              <a:rPr lang="en-US" sz="2000">
                <a:solidFill>
                  <a:srgbClr val="B02045"/>
                </a:solidFill>
                <a:effectLst/>
                <a:ea typeface="Times New Roman" panose="02020603050405020304" pitchFamily="18" charset="0"/>
              </a:rPr>
              <a:t>Ⓒ</a:t>
            </a:r>
            <a:r>
              <a:rPr lang="en-US" sz="2000" spc="-45">
                <a:solidFill>
                  <a:srgbClr val="B02045"/>
                </a:solidFill>
                <a:effectLst/>
                <a:ea typeface="Times New Roman" panose="02020603050405020304" pitchFamily="18" charset="0"/>
              </a:rPr>
              <a:t> </a:t>
            </a:r>
            <a:r>
              <a:rPr lang="en-US" sz="2000">
                <a:solidFill>
                  <a:srgbClr val="333333"/>
                </a:solidFill>
                <a:effectLst/>
                <a:ea typeface="Times New Roman" panose="02020603050405020304" pitchFamily="18" charset="0"/>
              </a:rPr>
              <a:t>The</a:t>
            </a:r>
            <a:r>
              <a:rPr lang="en-US" sz="2000" spc="160">
                <a:solidFill>
                  <a:srgbClr val="333333"/>
                </a:solidFill>
                <a:effectLst/>
                <a:ea typeface="Times New Roman" panose="02020603050405020304" pitchFamily="18" charset="0"/>
              </a:rPr>
              <a:t> </a:t>
            </a:r>
            <a:r>
              <a:rPr lang="en-US" sz="2000">
                <a:solidFill>
                  <a:srgbClr val="B02045"/>
                </a:solidFill>
                <a:effectLst/>
                <a:ea typeface="Times New Roman" panose="02020603050405020304" pitchFamily="18" charset="0"/>
              </a:rPr>
              <a:t>environment</a:t>
            </a:r>
            <a:r>
              <a:rPr lang="en-US" sz="2000" spc="-125">
                <a:solidFill>
                  <a:srgbClr val="B02045"/>
                </a:solidFill>
                <a:effectLst/>
                <a:ea typeface="Times New Roman" panose="02020603050405020304" pitchFamily="18" charset="0"/>
              </a:rPr>
              <a:t> </a:t>
            </a:r>
            <a:r>
              <a:rPr lang="en-US" sz="2000">
                <a:solidFill>
                  <a:srgbClr val="333333"/>
                </a:solidFill>
                <a:effectLst/>
                <a:ea typeface="Times New Roman" panose="02020603050405020304" pitchFamily="18" charset="0"/>
              </a:rPr>
              <a:t>block</a:t>
            </a:r>
            <a:r>
              <a:rPr lang="en-US" sz="2000" spc="16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has</a:t>
            </a:r>
            <a:r>
              <a:rPr lang="en-US" sz="2000" spc="160">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a</a:t>
            </a:r>
            <a:r>
              <a:rPr lang="en-US" sz="2000" spc="160">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helper</a:t>
            </a:r>
            <a:r>
              <a:rPr lang="en-US" sz="2000" spc="16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method</a:t>
            </a:r>
            <a:r>
              <a:rPr lang="en-US" sz="2000" spc="190">
                <a:solidFill>
                  <a:srgbClr val="333333"/>
                </a:solidFill>
                <a:effectLst/>
                <a:ea typeface="Times New Roman" panose="02020603050405020304" pitchFamily="18" charset="0"/>
              </a:rPr>
              <a:t> </a:t>
            </a:r>
            <a:r>
              <a:rPr lang="en-US" sz="2000">
                <a:solidFill>
                  <a:srgbClr val="B02045"/>
                </a:solidFill>
                <a:effectLst/>
                <a:ea typeface="Times New Roman" panose="02020603050405020304" pitchFamily="18" charset="0"/>
              </a:rPr>
              <a:t>credentials()</a:t>
            </a:r>
            <a:r>
              <a:rPr lang="en-US" sz="2000" spc="-130">
                <a:solidFill>
                  <a:srgbClr val="B02045"/>
                </a:solidFill>
                <a:effectLst/>
                <a:ea typeface="Times New Roman" panose="02020603050405020304" pitchFamily="18" charset="0"/>
              </a:rPr>
              <a:t> </a:t>
            </a:r>
            <a:r>
              <a:rPr lang="en-US" sz="2000">
                <a:solidFill>
                  <a:srgbClr val="333333"/>
                </a:solidFill>
                <a:effectLst/>
                <a:ea typeface="Times New Roman" panose="02020603050405020304" pitchFamily="18" charset="0"/>
              </a:rPr>
              <a:t>defined</a:t>
            </a:r>
            <a:r>
              <a:rPr lang="en-US" sz="2000" spc="16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which</a:t>
            </a:r>
            <a:r>
              <a:rPr lang="en-US" sz="2000" spc="16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can</a:t>
            </a:r>
            <a:r>
              <a:rPr lang="en-US" sz="2000" spc="16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be</a:t>
            </a:r>
            <a:r>
              <a:rPr lang="en-US" sz="2000" spc="160">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used</a:t>
            </a:r>
            <a:r>
              <a:rPr lang="en-US" sz="2000" spc="16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to</a:t>
            </a:r>
            <a:r>
              <a:rPr lang="en-US" sz="2000" spc="16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access</a:t>
            </a:r>
            <a:r>
              <a:rPr lang="en-US" sz="2000" spc="-27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pre-defined</a:t>
            </a:r>
            <a:r>
              <a:rPr lang="en-US" sz="2000" spc="-50">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Credentials</a:t>
            </a:r>
            <a:r>
              <a:rPr lang="en-US" sz="2000" spc="-4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by</a:t>
            </a:r>
            <a:r>
              <a:rPr lang="en-US" sz="2000" spc="-50">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their</a:t>
            </a:r>
            <a:r>
              <a:rPr lang="en-US" sz="2000" spc="-4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identifier</a:t>
            </a:r>
            <a:r>
              <a:rPr lang="en-US" sz="2000" spc="-4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in</a:t>
            </a:r>
            <a:r>
              <a:rPr lang="en-US" sz="2000" spc="-50">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the</a:t>
            </a:r>
            <a:r>
              <a:rPr lang="en-US" sz="2000" spc="-45">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Jenkins</a:t>
            </a:r>
            <a:r>
              <a:rPr lang="en-US" sz="2000" spc="-50">
                <a:solidFill>
                  <a:srgbClr val="333333"/>
                </a:solidFill>
                <a:effectLst/>
                <a:ea typeface="Times New Roman" panose="02020603050405020304" pitchFamily="18" charset="0"/>
              </a:rPr>
              <a:t> </a:t>
            </a:r>
            <a:r>
              <a:rPr lang="en-US" sz="2000">
                <a:solidFill>
                  <a:srgbClr val="333333"/>
                </a:solidFill>
                <a:effectLst/>
                <a:ea typeface="Times New Roman" panose="02020603050405020304" pitchFamily="18" charset="0"/>
              </a:rPr>
              <a:t>environment.</a:t>
            </a:r>
            <a:endParaRPr lang="en-US" sz="2000">
              <a:effectLst/>
              <a:ea typeface="Times New Roman" panose="02020603050405020304" pitchFamily="18" charset="0"/>
            </a:endParaRPr>
          </a:p>
        </p:txBody>
      </p:sp>
    </p:spTree>
    <p:extLst>
      <p:ext uri="{BB962C8B-B14F-4D97-AF65-F5344CB8AC3E}">
        <p14:creationId xmlns:p14="http://schemas.microsoft.com/office/powerpoint/2010/main" val="228263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F5525-A8F3-491A-8F10-D496879E80C4}"/>
              </a:ext>
            </a:extLst>
          </p:cNvPr>
          <p:cNvSpPr>
            <a:spLocks noGrp="1"/>
          </p:cNvSpPr>
          <p:nvPr>
            <p:ph type="title"/>
          </p:nvPr>
        </p:nvSpPr>
        <p:spPr>
          <a:xfrm>
            <a:off x="230435" y="318499"/>
            <a:ext cx="3316239" cy="2661007"/>
          </a:xfrm>
        </p:spPr>
        <p:txBody>
          <a:bodyPr>
            <a:normAutofit/>
          </a:bodyPr>
          <a:lstStyle/>
          <a:p>
            <a:r>
              <a:rPr lang="en-US">
                <a:solidFill>
                  <a:srgbClr val="FFFFFF"/>
                </a:solidFill>
              </a:rPr>
              <a:t>Directives</a:t>
            </a:r>
            <a:br>
              <a:rPr lang="en-US">
                <a:solidFill>
                  <a:srgbClr val="FFFFFF"/>
                </a:solidFill>
              </a:rPr>
            </a:br>
            <a:br>
              <a:rPr lang="en-US">
                <a:solidFill>
                  <a:schemeClr val="bg1"/>
                </a:solidFill>
              </a:rPr>
            </a:br>
            <a:br>
              <a:rPr lang="en-US">
                <a:solidFill>
                  <a:schemeClr val="bg1"/>
                </a:solidFill>
              </a:rPr>
            </a:br>
            <a:endParaRPr lang="en-US">
              <a:solidFill>
                <a:schemeClr val="bg1"/>
              </a:solidFill>
            </a:endParaRPr>
          </a:p>
        </p:txBody>
      </p:sp>
      <p:sp>
        <p:nvSpPr>
          <p:cNvPr id="3" name="Content Placeholder 2">
            <a:extLst>
              <a:ext uri="{FF2B5EF4-FFF2-40B4-BE49-F238E27FC236}">
                <a16:creationId xmlns:a16="http://schemas.microsoft.com/office/drawing/2014/main" id="{02C521E7-FDAE-4CE4-B1F0-A2B5D4B723DC}"/>
              </a:ext>
            </a:extLst>
          </p:cNvPr>
          <p:cNvSpPr>
            <a:spLocks noGrp="1"/>
          </p:cNvSpPr>
          <p:nvPr>
            <p:ph idx="1"/>
          </p:nvPr>
        </p:nvSpPr>
        <p:spPr>
          <a:xfrm>
            <a:off x="4232953" y="318498"/>
            <a:ext cx="7839181" cy="6539501"/>
          </a:xfrm>
        </p:spPr>
        <p:txBody>
          <a:bodyPr anchor="t">
            <a:normAutofit/>
          </a:bodyPr>
          <a:lstStyle/>
          <a:p>
            <a:pPr marL="0" indent="0">
              <a:buNone/>
            </a:pPr>
            <a:r>
              <a:rPr lang="en-US" b="1"/>
              <a:t>options</a:t>
            </a:r>
          </a:p>
          <a:p>
            <a:pPr marR="79375" algn="just">
              <a:lnSpc>
                <a:spcPct val="106000"/>
              </a:lnSpc>
              <a:spcBef>
                <a:spcPts val="1215"/>
              </a:spcBef>
            </a:pPr>
            <a:r>
              <a:rPr lang="en-US" sz="1800">
                <a:solidFill>
                  <a:srgbClr val="333333"/>
                </a:solidFill>
                <a:effectLst/>
                <a:ea typeface="Times New Roman" panose="02020603050405020304" pitchFamily="18" charset="0"/>
              </a:rPr>
              <a:t>The </a:t>
            </a:r>
            <a:r>
              <a:rPr lang="en-US" sz="1800">
                <a:solidFill>
                  <a:srgbClr val="B02045"/>
                </a:solidFill>
                <a:effectLst/>
                <a:ea typeface="Times New Roman" panose="02020603050405020304" pitchFamily="18" charset="0"/>
              </a:rPr>
              <a:t>options </a:t>
            </a:r>
            <a:r>
              <a:rPr lang="en-US" sz="1800">
                <a:solidFill>
                  <a:srgbClr val="333333"/>
                </a:solidFill>
                <a:effectLst/>
                <a:ea typeface="Times New Roman" panose="02020603050405020304" pitchFamily="18" charset="0"/>
              </a:rPr>
              <a:t>directive allows configuring Pipeline-specific options from within the Pipeline itself.</a:t>
            </a:r>
            <a:r>
              <a:rPr lang="en-US" sz="1800" spc="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Pipeline provides a number of these options, such as </a:t>
            </a:r>
            <a:r>
              <a:rPr lang="en-US" sz="1800" err="1">
                <a:solidFill>
                  <a:srgbClr val="B02045"/>
                </a:solidFill>
                <a:effectLst/>
                <a:ea typeface="Times New Roman" panose="02020603050405020304" pitchFamily="18" charset="0"/>
              </a:rPr>
              <a:t>buildDiscarder</a:t>
            </a:r>
            <a:r>
              <a:rPr lang="en-US" sz="1800">
                <a:solidFill>
                  <a:srgbClr val="333333"/>
                </a:solidFill>
                <a:effectLst/>
                <a:ea typeface="Times New Roman" panose="02020603050405020304" pitchFamily="18" charset="0"/>
              </a:rPr>
              <a:t>, but they may also be provided</a:t>
            </a:r>
            <a:r>
              <a:rPr lang="en-US" sz="1800" spc="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by</a:t>
            </a:r>
            <a:r>
              <a:rPr lang="en-US" sz="1800" spc="-4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plugins,</a:t>
            </a:r>
            <a:r>
              <a:rPr lang="en-US" sz="1800" spc="-4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such</a:t>
            </a:r>
            <a:r>
              <a:rPr lang="en-US" sz="1800" spc="-4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as</a:t>
            </a:r>
            <a:r>
              <a:rPr lang="en-US" sz="1800" spc="-25">
                <a:solidFill>
                  <a:srgbClr val="333333"/>
                </a:solidFill>
                <a:effectLst/>
                <a:ea typeface="Times New Roman" panose="02020603050405020304" pitchFamily="18" charset="0"/>
              </a:rPr>
              <a:t> </a:t>
            </a:r>
            <a:r>
              <a:rPr lang="en-US" sz="1800">
                <a:solidFill>
                  <a:srgbClr val="B02045"/>
                </a:solidFill>
                <a:effectLst/>
                <a:ea typeface="Times New Roman" panose="02020603050405020304" pitchFamily="18" charset="0"/>
              </a:rPr>
              <a:t>timestamps</a:t>
            </a:r>
            <a:r>
              <a:rPr lang="en-US" sz="1800">
                <a:solidFill>
                  <a:srgbClr val="333333"/>
                </a:solidFill>
                <a:effectLst/>
                <a:latin typeface="Times New Roman" panose="02020603050405020304" pitchFamily="18"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pPr marR="77470" algn="just">
              <a:lnSpc>
                <a:spcPct val="110000"/>
              </a:lnSpc>
              <a:spcBef>
                <a:spcPts val="1215"/>
              </a:spcBef>
            </a:pPr>
            <a:endParaRPr lang="en-US" sz="1800">
              <a:effectLst/>
              <a:latin typeface="Times New Roman" panose="02020603050405020304" pitchFamily="18" charset="0"/>
              <a:ea typeface="Times New Roman" panose="02020603050405020304" pitchFamily="18" charset="0"/>
            </a:endParaRPr>
          </a:p>
          <a:p>
            <a:endParaRPr lang="en-US"/>
          </a:p>
          <a:p>
            <a:endParaRPr lang="en-US"/>
          </a:p>
          <a:p>
            <a:endParaRPr lang="en-US"/>
          </a:p>
          <a:p>
            <a:endParaRPr lang="en-US"/>
          </a:p>
          <a:p>
            <a:endParaRPr lang="en-US"/>
          </a:p>
          <a:p>
            <a:pPr marL="0" indent="0">
              <a:buNone/>
            </a:pPr>
            <a:endParaRPr lang="en-US"/>
          </a:p>
          <a:p>
            <a:endParaRPr lang="en-US" b="1"/>
          </a:p>
          <a:p>
            <a:r>
              <a:rPr lang="en-US" sz="1800">
                <a:solidFill>
                  <a:srgbClr val="B02045"/>
                </a:solidFill>
                <a:effectLst/>
                <a:ea typeface="Times New Roman" panose="02020603050405020304" pitchFamily="18" charset="0"/>
              </a:rPr>
              <a:t>①</a:t>
            </a:r>
            <a:r>
              <a:rPr lang="en-US" sz="1800" spc="-60">
                <a:solidFill>
                  <a:srgbClr val="B02045"/>
                </a:solidFill>
                <a:effectLst/>
                <a:ea typeface="Times New Roman" panose="02020603050405020304" pitchFamily="18" charset="0"/>
              </a:rPr>
              <a:t> </a:t>
            </a:r>
            <a:r>
              <a:rPr lang="en-US" sz="1800">
                <a:solidFill>
                  <a:srgbClr val="333333"/>
                </a:solidFill>
                <a:effectLst/>
                <a:ea typeface="Times New Roman" panose="02020603050405020304" pitchFamily="18" charset="0"/>
              </a:rPr>
              <a:t>Specifying</a:t>
            </a:r>
            <a:r>
              <a:rPr lang="en-US" sz="1800" spc="17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a</a:t>
            </a:r>
            <a:r>
              <a:rPr lang="en-US" sz="1800" spc="17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global</a:t>
            </a:r>
            <a:r>
              <a:rPr lang="en-US" sz="1800" spc="18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execution</a:t>
            </a:r>
            <a:r>
              <a:rPr lang="en-US" sz="1800" spc="18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timeout</a:t>
            </a:r>
            <a:r>
              <a:rPr lang="en-US" sz="1800" spc="18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of</a:t>
            </a:r>
            <a:r>
              <a:rPr lang="en-US" sz="1800" spc="18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one</a:t>
            </a:r>
            <a:r>
              <a:rPr lang="en-US" sz="1800" spc="18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hour,</a:t>
            </a:r>
            <a:r>
              <a:rPr lang="en-US" sz="1800" spc="18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after</a:t>
            </a:r>
            <a:r>
              <a:rPr lang="en-US" sz="1800" spc="17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which</a:t>
            </a:r>
            <a:r>
              <a:rPr lang="en-US" sz="1800" spc="17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Jenkins</a:t>
            </a:r>
            <a:r>
              <a:rPr lang="en-US" sz="1800" spc="17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will</a:t>
            </a:r>
            <a:r>
              <a:rPr lang="en-US" sz="1800" spc="17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abort</a:t>
            </a:r>
            <a:r>
              <a:rPr lang="en-US" sz="1800" spc="17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the</a:t>
            </a:r>
            <a:r>
              <a:rPr lang="en-US" sz="1800" spc="18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Pipeline</a:t>
            </a:r>
            <a:r>
              <a:rPr lang="en-US" sz="1800" spc="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run.</a:t>
            </a:r>
            <a:endParaRPr lang="en-US" sz="1800">
              <a:effectLst/>
              <a:ea typeface="Times New Roman" panose="02020603050405020304" pitchFamily="18" charset="0"/>
            </a:endParaRPr>
          </a:p>
          <a:p>
            <a:endParaRPr lang="en-US" b="1"/>
          </a:p>
          <a:p>
            <a:endParaRPr lang="en-US" b="1"/>
          </a:p>
          <a:p>
            <a:endParaRPr lang="en-US" b="1"/>
          </a:p>
        </p:txBody>
      </p:sp>
      <p:graphicFrame>
        <p:nvGraphicFramePr>
          <p:cNvPr id="4" name="Table 3">
            <a:extLst>
              <a:ext uri="{FF2B5EF4-FFF2-40B4-BE49-F238E27FC236}">
                <a16:creationId xmlns:a16="http://schemas.microsoft.com/office/drawing/2014/main" id="{CCF63192-4ACA-4CF3-9E22-5EF45465526F}"/>
              </a:ext>
            </a:extLst>
          </p:cNvPr>
          <p:cNvGraphicFramePr>
            <a:graphicFrameLocks noGrp="1"/>
          </p:cNvGraphicFramePr>
          <p:nvPr>
            <p:extLst>
              <p:ext uri="{D42A27DB-BD31-4B8C-83A1-F6EECF244321}">
                <p14:modId xmlns:p14="http://schemas.microsoft.com/office/powerpoint/2010/main" val="3041779479"/>
              </p:ext>
            </p:extLst>
          </p:nvPr>
        </p:nvGraphicFramePr>
        <p:xfrm>
          <a:off x="0" y="4227529"/>
          <a:ext cx="4062127" cy="1474470"/>
        </p:xfrm>
        <a:graphic>
          <a:graphicData uri="http://schemas.openxmlformats.org/drawingml/2006/table">
            <a:tbl>
              <a:tblPr firstRow="1" firstCol="1" lastRow="1" lastCol="1" bandRow="1" bandCol="1">
                <a:tableStyleId>{5C22544A-7EE6-4342-B048-85BDC9FD1C3A}</a:tableStyleId>
              </a:tblPr>
              <a:tblGrid>
                <a:gridCol w="1448656">
                  <a:extLst>
                    <a:ext uri="{9D8B030D-6E8A-4147-A177-3AD203B41FA5}">
                      <a16:colId xmlns:a16="http://schemas.microsoft.com/office/drawing/2014/main" val="317877246"/>
                    </a:ext>
                  </a:extLst>
                </a:gridCol>
                <a:gridCol w="2613471">
                  <a:extLst>
                    <a:ext uri="{9D8B030D-6E8A-4147-A177-3AD203B41FA5}">
                      <a16:colId xmlns:a16="http://schemas.microsoft.com/office/drawing/2014/main" val="1271264177"/>
                    </a:ext>
                  </a:extLst>
                </a:gridCol>
              </a:tblGrid>
              <a:tr h="432435">
                <a:tc>
                  <a:txBody>
                    <a:bodyPr/>
                    <a:lstStyle/>
                    <a:p>
                      <a:pPr marL="279400" marR="24765" indent="-226060">
                        <a:lnSpc>
                          <a:spcPct val="100000"/>
                        </a:lnSpc>
                        <a:spcBef>
                          <a:spcPts val="295"/>
                        </a:spcBef>
                        <a:spcAft>
                          <a:spcPts val="0"/>
                        </a:spcAft>
                      </a:pPr>
                      <a:r>
                        <a:rPr lang="en-US" sz="2000" b="0">
                          <a:effectLst/>
                        </a:rPr>
                        <a:t>Required</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90"/>
                        </a:spcBef>
                        <a:spcAft>
                          <a:spcPts val="0"/>
                        </a:spcAft>
                      </a:pPr>
                      <a:r>
                        <a:rPr lang="en-US" sz="2000" b="0">
                          <a:effectLst/>
                          <a:latin typeface="Times New Roman" panose="02020603050405020304" pitchFamily="18" charset="0"/>
                          <a:ea typeface="Times New Roman" panose="02020603050405020304" pitchFamily="18" charset="0"/>
                          <a:cs typeface="Times New Roman" panose="02020603050405020304" pitchFamily="18" charset="0"/>
                        </a:rPr>
                        <a:t>No</a:t>
                      </a:r>
                    </a:p>
                  </a:txBody>
                  <a:tcPr marL="0" marR="0" marT="0" marB="0"/>
                </a:tc>
                <a:extLst>
                  <a:ext uri="{0D108BD9-81ED-4DB2-BD59-A6C34878D82A}">
                    <a16:rowId xmlns:a16="http://schemas.microsoft.com/office/drawing/2014/main" val="2525268377"/>
                  </a:ext>
                </a:extLst>
              </a:tr>
              <a:tr h="432435">
                <a:tc>
                  <a:txBody>
                    <a:bodyPr/>
                    <a:lstStyle/>
                    <a:p>
                      <a:pPr marL="190500" marR="35560" indent="-127635">
                        <a:lnSpc>
                          <a:spcPct val="100000"/>
                        </a:lnSpc>
                        <a:spcBef>
                          <a:spcPts val="295"/>
                        </a:spcBef>
                        <a:spcAft>
                          <a:spcPts val="0"/>
                        </a:spcAft>
                      </a:pPr>
                      <a:r>
                        <a:rPr lang="en-US" sz="2000" b="0" spc="-5">
                          <a:effectLst/>
                        </a:rPr>
                        <a:t>Parame</a:t>
                      </a:r>
                      <a:r>
                        <a:rPr lang="en-US" sz="2000" b="0" spc="-290">
                          <a:effectLst/>
                        </a:rPr>
                        <a:t> </a:t>
                      </a:r>
                      <a:r>
                        <a:rPr lang="en-US" sz="2000" b="0">
                          <a:effectLst/>
                        </a:rPr>
                        <a:t>ters</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90"/>
                        </a:spcBef>
                        <a:spcAft>
                          <a:spcPts val="0"/>
                        </a:spcAft>
                      </a:pPr>
                      <a:r>
                        <a:rPr lang="en-US" sz="2000" b="0">
                          <a:effectLst/>
                          <a:latin typeface="Times New Roman" panose="02020603050405020304" pitchFamily="18" charset="0"/>
                          <a:ea typeface="Times New Roman" panose="02020603050405020304" pitchFamily="18" charset="0"/>
                          <a:cs typeface="Times New Roman" panose="02020603050405020304" pitchFamily="18" charset="0"/>
                        </a:rPr>
                        <a:t>None</a:t>
                      </a:r>
                    </a:p>
                  </a:txBody>
                  <a:tcPr marL="0" marR="0" marT="0" marB="0"/>
                </a:tc>
                <a:extLst>
                  <a:ext uri="{0D108BD9-81ED-4DB2-BD59-A6C34878D82A}">
                    <a16:rowId xmlns:a16="http://schemas.microsoft.com/office/drawing/2014/main" val="3660665534"/>
                  </a:ext>
                </a:extLst>
              </a:tr>
              <a:tr h="422275">
                <a:tc>
                  <a:txBody>
                    <a:bodyPr/>
                    <a:lstStyle/>
                    <a:p>
                      <a:pPr marL="46355" marR="0">
                        <a:spcBef>
                          <a:spcPts val="295"/>
                        </a:spcBef>
                        <a:spcAft>
                          <a:spcPts val="0"/>
                        </a:spcAft>
                      </a:pPr>
                      <a:r>
                        <a:rPr lang="en-US" sz="2000" b="0">
                          <a:effectLst/>
                        </a:rPr>
                        <a:t>Allowed</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20"/>
                        </a:spcBef>
                        <a:spcAft>
                          <a:spcPts val="0"/>
                        </a:spcAft>
                      </a:pPr>
                      <a:r>
                        <a:rPr lang="en-US" sz="2000" b="0" kern="1200">
                          <a:solidFill>
                            <a:schemeClr val="lt1"/>
                          </a:solidFill>
                          <a:effectLst/>
                          <a:latin typeface="+mn-lt"/>
                          <a:ea typeface="+mn-ea"/>
                          <a:cs typeface="+mn-cs"/>
                        </a:rPr>
                        <a:t>Only once inside the pipeline block..</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50783180"/>
                  </a:ext>
                </a:extLst>
              </a:tr>
            </a:tbl>
          </a:graphicData>
        </a:graphic>
      </p:graphicFrame>
      <p:sp>
        <p:nvSpPr>
          <p:cNvPr id="14" name="TextBox 13">
            <a:extLst>
              <a:ext uri="{FF2B5EF4-FFF2-40B4-BE49-F238E27FC236}">
                <a16:creationId xmlns:a16="http://schemas.microsoft.com/office/drawing/2014/main" id="{958F4728-1647-4850-85B3-9B31BFFA5181}"/>
              </a:ext>
            </a:extLst>
          </p:cNvPr>
          <p:cNvSpPr txBox="1"/>
          <p:nvPr/>
        </p:nvSpPr>
        <p:spPr>
          <a:xfrm>
            <a:off x="-1" y="3858197"/>
            <a:ext cx="4062127" cy="369332"/>
          </a:xfrm>
          <a:prstGeom prst="rect">
            <a:avLst/>
          </a:prstGeom>
          <a:noFill/>
        </p:spPr>
        <p:txBody>
          <a:bodyPr wrap="square">
            <a:spAutoFit/>
          </a:bodyPr>
          <a:lstStyle/>
          <a:p>
            <a:pPr marL="0" indent="0">
              <a:buNone/>
            </a:pPr>
            <a:r>
              <a:rPr lang="en-US" b="1">
                <a:solidFill>
                  <a:schemeClr val="bg1"/>
                </a:solidFill>
              </a:rPr>
              <a:t>options</a:t>
            </a:r>
          </a:p>
        </p:txBody>
      </p:sp>
      <p:pic>
        <p:nvPicPr>
          <p:cNvPr id="6" name="Picture 5">
            <a:extLst>
              <a:ext uri="{FF2B5EF4-FFF2-40B4-BE49-F238E27FC236}">
                <a16:creationId xmlns:a16="http://schemas.microsoft.com/office/drawing/2014/main" id="{3C787DA2-3BAB-435F-8DBC-9542AA18BEC8}"/>
              </a:ext>
            </a:extLst>
          </p:cNvPr>
          <p:cNvPicPr>
            <a:picLocks noChangeAspect="1"/>
          </p:cNvPicPr>
          <p:nvPr/>
        </p:nvPicPr>
        <p:blipFill>
          <a:blip r:embed="rId2"/>
          <a:stretch>
            <a:fillRect/>
          </a:stretch>
        </p:blipFill>
        <p:spPr>
          <a:xfrm>
            <a:off x="5876720" y="1844970"/>
            <a:ext cx="5825546" cy="3713191"/>
          </a:xfrm>
          <a:prstGeom prst="rect">
            <a:avLst/>
          </a:prstGeom>
        </p:spPr>
      </p:pic>
    </p:spTree>
    <p:extLst>
      <p:ext uri="{BB962C8B-B14F-4D97-AF65-F5344CB8AC3E}">
        <p14:creationId xmlns:p14="http://schemas.microsoft.com/office/powerpoint/2010/main" val="208705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EFAD12C-1C00-48F3-A1F5-1858814E5E92}"/>
              </a:ext>
            </a:extLst>
          </p:cNvPr>
          <p:cNvSpPr txBox="1"/>
          <p:nvPr/>
        </p:nvSpPr>
        <p:spPr>
          <a:xfrm>
            <a:off x="75941" y="106244"/>
            <a:ext cx="3910244" cy="861774"/>
          </a:xfrm>
          <a:prstGeom prst="rect">
            <a:avLst/>
          </a:prstGeom>
          <a:noFill/>
        </p:spPr>
        <p:txBody>
          <a:bodyPr wrap="square">
            <a:spAutoFit/>
          </a:bodyPr>
          <a:lstStyle/>
          <a:p>
            <a:pPr marL="0" indent="0">
              <a:buNone/>
            </a:pPr>
            <a:r>
              <a:rPr lang="en-US" sz="3200" b="1">
                <a:solidFill>
                  <a:schemeClr val="bg1"/>
                </a:solidFill>
                <a:latin typeface="+mj-lt"/>
              </a:rPr>
              <a:t>Available options</a:t>
            </a:r>
          </a:p>
          <a:p>
            <a:pPr marL="0" indent="0">
              <a:buNone/>
            </a:pPr>
            <a:r>
              <a:rPr lang="en-US" b="1">
                <a:solidFill>
                  <a:schemeClr val="bg1"/>
                </a:solidFill>
              </a:rPr>
              <a:t>							</a:t>
            </a:r>
          </a:p>
        </p:txBody>
      </p:sp>
      <p:sp>
        <p:nvSpPr>
          <p:cNvPr id="14" name="TextBox 13">
            <a:extLst>
              <a:ext uri="{FF2B5EF4-FFF2-40B4-BE49-F238E27FC236}">
                <a16:creationId xmlns:a16="http://schemas.microsoft.com/office/drawing/2014/main" id="{CE5C0D35-95E0-4C06-B339-F379B2D56A9D}"/>
              </a:ext>
            </a:extLst>
          </p:cNvPr>
          <p:cNvSpPr txBox="1"/>
          <p:nvPr/>
        </p:nvSpPr>
        <p:spPr>
          <a:xfrm>
            <a:off x="464692" y="588188"/>
            <a:ext cx="3597131" cy="7017306"/>
          </a:xfrm>
          <a:prstGeom prst="rect">
            <a:avLst/>
          </a:prstGeom>
          <a:noFill/>
        </p:spPr>
        <p:txBody>
          <a:bodyPr wrap="square">
            <a:spAutoFit/>
          </a:bodyPr>
          <a:lstStyle/>
          <a:p>
            <a:pPr algn="r"/>
            <a:endParaRPr lang="en-US" sz="1800" b="1" dirty="0">
              <a:solidFill>
                <a:schemeClr val="bg1"/>
              </a:solidFill>
              <a:effectLst/>
              <a:latin typeface="Times New Roman" panose="02020603050405020304" pitchFamily="18" charset="0"/>
              <a:ea typeface="Times New Roman" panose="02020603050405020304" pitchFamily="18" charset="0"/>
            </a:endParaRPr>
          </a:p>
          <a:p>
            <a:pPr algn="r"/>
            <a:r>
              <a:rPr lang="en-US" sz="1800" b="1" dirty="0" err="1">
                <a:solidFill>
                  <a:schemeClr val="bg1"/>
                </a:solidFill>
                <a:effectLst/>
                <a:latin typeface="Times New Roman" panose="02020603050405020304" pitchFamily="18" charset="0"/>
                <a:ea typeface="Times New Roman" panose="02020603050405020304" pitchFamily="18" charset="0"/>
              </a:rPr>
              <a:t>buildDiscarder</a:t>
            </a:r>
            <a:r>
              <a:rPr lang="en-US" sz="1800" b="1" dirty="0">
                <a:solidFill>
                  <a:schemeClr val="bg1"/>
                </a:solidFill>
                <a:effectLst/>
                <a:latin typeface="Times New Roman" panose="02020603050405020304" pitchFamily="18" charset="0"/>
                <a:ea typeface="Times New Roman" panose="02020603050405020304" pitchFamily="18" charset="0"/>
              </a:rPr>
              <a:t> : </a:t>
            </a:r>
          </a:p>
          <a:p>
            <a:pPr algn="r"/>
            <a:endParaRPr lang="en-US" b="1" dirty="0">
              <a:solidFill>
                <a:schemeClr val="bg1"/>
              </a:solidFill>
              <a:latin typeface="Times New Roman" panose="02020603050405020304" pitchFamily="18" charset="0"/>
            </a:endParaRPr>
          </a:p>
          <a:p>
            <a:pPr algn="r"/>
            <a:endParaRPr lang="en-US" b="1" dirty="0">
              <a:solidFill>
                <a:schemeClr val="bg1"/>
              </a:solidFill>
              <a:latin typeface="Times New Roman" panose="02020603050405020304" pitchFamily="18" charset="0"/>
            </a:endParaRPr>
          </a:p>
          <a:p>
            <a:pPr algn="r"/>
            <a:r>
              <a:rPr lang="en-US" sz="1800" b="1" dirty="0" err="1">
                <a:solidFill>
                  <a:schemeClr val="bg1"/>
                </a:solidFill>
                <a:effectLst/>
                <a:latin typeface="Palatino Linotype" panose="02040502050505030304" pitchFamily="18" charset="0"/>
                <a:ea typeface="Palatino Linotype" panose="02040502050505030304" pitchFamily="18" charset="0"/>
                <a:cs typeface="Palatino Linotype" panose="02040502050505030304" pitchFamily="18" charset="0"/>
              </a:rPr>
              <a:t>disableConcurrentBuilds</a:t>
            </a:r>
            <a:r>
              <a:rPr lang="en-US" sz="1800" b="1" dirty="0">
                <a:solidFill>
                  <a:schemeClr val="bg1"/>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p>
          <a:p>
            <a:pPr algn="r"/>
            <a:endParaRPr lang="en-US" b="1" dirty="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endParaRPr>
          </a:p>
          <a:p>
            <a:pPr algn="r"/>
            <a:endParaRPr lang="en-US" b="1" dirty="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endParaRPr>
          </a:p>
          <a:p>
            <a:pPr algn="r"/>
            <a:r>
              <a:rPr lang="en-US" sz="1800" b="1" dirty="0" err="1">
                <a:solidFill>
                  <a:schemeClr val="bg1"/>
                </a:solidFill>
                <a:effectLst/>
                <a:latin typeface="Palatino Linotype" panose="02040502050505030304" pitchFamily="18" charset="0"/>
                <a:ea typeface="Palatino Linotype" panose="02040502050505030304" pitchFamily="18" charset="0"/>
                <a:cs typeface="Palatino Linotype" panose="02040502050505030304" pitchFamily="18" charset="0"/>
              </a:rPr>
              <a:t>overrideIndexTriggers</a:t>
            </a:r>
            <a:r>
              <a:rPr lang="en-US" b="1" dirty="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rPr>
              <a:t> :</a:t>
            </a:r>
            <a:endParaRPr lang="en-US" sz="1800" b="1" dirty="0">
              <a:solidFill>
                <a:schemeClr val="bg1"/>
              </a:solidFill>
              <a:effectLst/>
              <a:latin typeface="Palatino Linotype" panose="02040502050505030304" pitchFamily="18" charset="0"/>
              <a:ea typeface="Palatino Linotype" panose="02040502050505030304" pitchFamily="18" charset="0"/>
              <a:cs typeface="Palatino Linotype" panose="02040502050505030304" pitchFamily="18" charset="0"/>
            </a:endParaRPr>
          </a:p>
          <a:p>
            <a:pPr algn="r"/>
            <a:endParaRPr lang="en-US" b="1" dirty="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endParaRPr>
          </a:p>
          <a:p>
            <a:pPr algn="r"/>
            <a:endParaRPr lang="en-US" b="1" dirty="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endParaRPr>
          </a:p>
          <a:p>
            <a:pPr algn="r"/>
            <a:endParaRPr lang="en-US" b="1" dirty="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endParaRPr>
          </a:p>
          <a:p>
            <a:pPr algn="r"/>
            <a:r>
              <a:rPr lang="en-US" sz="1800" b="1" dirty="0" err="1">
                <a:solidFill>
                  <a:schemeClr val="bg1"/>
                </a:solidFill>
                <a:effectLst/>
                <a:latin typeface="Palatino Linotype" panose="02040502050505030304" pitchFamily="18" charset="0"/>
                <a:ea typeface="Palatino Linotype" panose="02040502050505030304" pitchFamily="18" charset="0"/>
                <a:cs typeface="Palatino Linotype" panose="02040502050505030304" pitchFamily="18" charset="0"/>
              </a:rPr>
              <a:t>skipDefaultCheckout</a:t>
            </a:r>
            <a:r>
              <a:rPr lang="en-US" sz="1800" b="1" dirty="0">
                <a:solidFill>
                  <a:schemeClr val="bg1"/>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p>
          <a:p>
            <a:pPr algn="r"/>
            <a:endParaRPr lang="en-US" sz="1800" b="1" dirty="0">
              <a:solidFill>
                <a:schemeClr val="bg1"/>
              </a:solidFill>
              <a:effectLst/>
              <a:latin typeface="Palatino Linotype" panose="02040502050505030304" pitchFamily="18" charset="0"/>
              <a:ea typeface="Palatino Linotype" panose="02040502050505030304" pitchFamily="18" charset="0"/>
              <a:cs typeface="Palatino Linotype" panose="02040502050505030304" pitchFamily="18" charset="0"/>
            </a:endParaRPr>
          </a:p>
          <a:p>
            <a:pPr algn="r"/>
            <a:r>
              <a:rPr lang="en-US" sz="1800" b="1" dirty="0" err="1">
                <a:solidFill>
                  <a:schemeClr val="bg1"/>
                </a:solidFill>
                <a:effectLst/>
                <a:latin typeface="Palatino Linotype" panose="02040502050505030304" pitchFamily="18" charset="0"/>
                <a:ea typeface="Palatino Linotype" panose="02040502050505030304" pitchFamily="18" charset="0"/>
                <a:cs typeface="Palatino Linotype" panose="02040502050505030304" pitchFamily="18" charset="0"/>
              </a:rPr>
              <a:t>skipStagesAfterUnstable</a:t>
            </a:r>
            <a:r>
              <a:rPr lang="en-US" sz="1800" b="1" dirty="0">
                <a:solidFill>
                  <a:schemeClr val="bg1"/>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p>
          <a:p>
            <a:pPr algn="r"/>
            <a:endParaRPr lang="en-US" b="1" dirty="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endParaRPr>
          </a:p>
          <a:p>
            <a:pPr algn="r"/>
            <a:r>
              <a:rPr lang="en-US" sz="1800" b="1" dirty="0">
                <a:solidFill>
                  <a:schemeClr val="bg1"/>
                </a:solidFill>
                <a:effectLst/>
                <a:latin typeface="Palatino Linotype" panose="02040502050505030304" pitchFamily="18" charset="0"/>
                <a:ea typeface="Palatino Linotype" panose="02040502050505030304" pitchFamily="18" charset="0"/>
                <a:cs typeface="Palatino Linotype" panose="02040502050505030304" pitchFamily="18" charset="0"/>
              </a:rPr>
              <a:t>Timeout :</a:t>
            </a:r>
          </a:p>
          <a:p>
            <a:pPr algn="r"/>
            <a:endParaRPr lang="en-US" b="1" dirty="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endParaRPr>
          </a:p>
          <a:p>
            <a:pPr algn="r"/>
            <a:endParaRPr lang="en-US" b="1" dirty="0">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endParaRPr>
          </a:p>
          <a:p>
            <a:pPr algn="r"/>
            <a:r>
              <a:rPr lang="en-US" sz="1800" b="1" dirty="0">
                <a:solidFill>
                  <a:schemeClr val="bg1"/>
                </a:solidFill>
                <a:effectLst/>
                <a:latin typeface="Palatino Linotype" panose="02040502050505030304" pitchFamily="18" charset="0"/>
                <a:ea typeface="Palatino Linotype" panose="02040502050505030304" pitchFamily="18" charset="0"/>
                <a:cs typeface="Palatino Linotype" panose="02040502050505030304" pitchFamily="18" charset="0"/>
              </a:rPr>
              <a:t>Retry :</a:t>
            </a:r>
          </a:p>
          <a:p>
            <a:pPr algn="r"/>
            <a:endParaRPr lang="en-US" sz="1800" b="1" dirty="0">
              <a:solidFill>
                <a:schemeClr val="bg1"/>
              </a:solidFill>
              <a:effectLst/>
              <a:latin typeface="Palatino Linotype" panose="02040502050505030304" pitchFamily="18" charset="0"/>
              <a:ea typeface="Palatino Linotype" panose="02040502050505030304" pitchFamily="18" charset="0"/>
              <a:cs typeface="Palatino Linotype" panose="02040502050505030304" pitchFamily="18" charset="0"/>
            </a:endParaRPr>
          </a:p>
          <a:p>
            <a:pPr algn="r"/>
            <a:r>
              <a:rPr lang="en-US" sz="1800" b="1" dirty="0">
                <a:solidFill>
                  <a:schemeClr val="bg1"/>
                </a:solidFill>
                <a:effectLst/>
                <a:latin typeface="Palatino Linotype" panose="02040502050505030304" pitchFamily="18" charset="0"/>
                <a:ea typeface="Palatino Linotype" panose="02040502050505030304" pitchFamily="18" charset="0"/>
                <a:cs typeface="Palatino Linotype" panose="02040502050505030304" pitchFamily="18" charset="0"/>
              </a:rPr>
              <a:t>Timestamps :</a:t>
            </a:r>
          </a:p>
          <a:p>
            <a:endParaRPr lang="en-US" sz="1800" b="1"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endParaRPr lang="en-US" sz="1800" b="1"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endParaRPr lang="en-US" sz="1800" b="1" dirty="0">
              <a:effectLst/>
              <a:latin typeface="Palatino Linotype" panose="02040502050505030304" pitchFamily="18" charset="0"/>
              <a:ea typeface="Palatino Linotype" panose="02040502050505030304" pitchFamily="18" charset="0"/>
              <a:cs typeface="Palatino Linotype" panose="02040502050505030304" pitchFamily="18" charset="0"/>
            </a:endParaRPr>
          </a:p>
          <a:p>
            <a:endParaRPr lang="en-US" dirty="0"/>
          </a:p>
        </p:txBody>
      </p:sp>
      <p:sp>
        <p:nvSpPr>
          <p:cNvPr id="15" name="TextBox 14">
            <a:extLst>
              <a:ext uri="{FF2B5EF4-FFF2-40B4-BE49-F238E27FC236}">
                <a16:creationId xmlns:a16="http://schemas.microsoft.com/office/drawing/2014/main" id="{0596A1A1-ADDE-4DDF-B29C-E9F0FF43F63F}"/>
              </a:ext>
            </a:extLst>
          </p:cNvPr>
          <p:cNvSpPr txBox="1"/>
          <p:nvPr/>
        </p:nvSpPr>
        <p:spPr>
          <a:xfrm>
            <a:off x="3865912" y="588188"/>
            <a:ext cx="8250147" cy="1431161"/>
          </a:xfrm>
          <a:prstGeom prst="rect">
            <a:avLst/>
          </a:prstGeom>
          <a:noFill/>
        </p:spPr>
        <p:txBody>
          <a:bodyPr wrap="square">
            <a:spAutoFit/>
          </a:bodyPr>
          <a:lstStyle/>
          <a:p>
            <a:pPr marL="269240" marR="0">
              <a:spcBef>
                <a:spcPts val="615"/>
              </a:spcBef>
              <a:spcAft>
                <a:spcPts val="0"/>
              </a:spcAft>
            </a:pPr>
            <a:r>
              <a:rPr lang="en-US" sz="1800">
                <a:solidFill>
                  <a:srgbClr val="333333"/>
                </a:solidFill>
                <a:effectLst/>
                <a:ea typeface="Times New Roman" panose="02020603050405020304" pitchFamily="18" charset="0"/>
              </a:rPr>
              <a:t>Persist</a:t>
            </a:r>
            <a:r>
              <a:rPr lang="en-US" sz="1800" spc="-4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artifacts</a:t>
            </a:r>
            <a:r>
              <a:rPr lang="en-US" sz="1800" spc="-3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and</a:t>
            </a:r>
            <a:r>
              <a:rPr lang="en-US" sz="1800" spc="-3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console</a:t>
            </a:r>
            <a:r>
              <a:rPr lang="en-US" sz="1800" spc="-4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output</a:t>
            </a:r>
            <a:r>
              <a:rPr lang="en-US" sz="1800" spc="-3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for</a:t>
            </a:r>
            <a:r>
              <a:rPr lang="en-US" sz="1800" spc="-3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the</a:t>
            </a:r>
            <a:r>
              <a:rPr lang="en-US" sz="1800" spc="-4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specific</a:t>
            </a:r>
            <a:r>
              <a:rPr lang="en-US" sz="1800" spc="-3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number</a:t>
            </a:r>
            <a:r>
              <a:rPr lang="en-US" sz="1800" spc="-3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of</a:t>
            </a:r>
            <a:r>
              <a:rPr lang="en-US" sz="1800" spc="-4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recent</a:t>
            </a:r>
            <a:r>
              <a:rPr lang="en-US" sz="1800" spc="-3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Pipeline</a:t>
            </a:r>
            <a:r>
              <a:rPr lang="en-US" sz="1800" spc="-3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runs.</a:t>
            </a:r>
            <a:r>
              <a:rPr lang="en-US" sz="1800" spc="-40">
                <a:solidFill>
                  <a:srgbClr val="333333"/>
                </a:solidFill>
                <a:effectLst/>
                <a:ea typeface="Times New Roman" panose="02020603050405020304" pitchFamily="18" charset="0"/>
              </a:rPr>
              <a:t> </a:t>
            </a:r>
            <a:endParaRPr lang="en-US" spc="-40">
              <a:solidFill>
                <a:srgbClr val="333333"/>
              </a:solidFill>
              <a:ea typeface="Times New Roman" panose="02020603050405020304" pitchFamily="18" charset="0"/>
            </a:endParaRPr>
          </a:p>
          <a:p>
            <a:pPr marL="269240" marR="0">
              <a:spcBef>
                <a:spcPts val="615"/>
              </a:spcBef>
              <a:spcAft>
                <a:spcPts val="0"/>
              </a:spcAft>
            </a:pPr>
            <a:r>
              <a:rPr lang="en-US" sz="1800" spc="-40">
                <a:solidFill>
                  <a:srgbClr val="333333"/>
                </a:solidFill>
                <a:effectLst/>
                <a:ea typeface="Times New Roman" panose="02020603050405020304" pitchFamily="18" charset="0"/>
              </a:rPr>
              <a:t>ex</a:t>
            </a:r>
            <a:r>
              <a:rPr lang="en-US" sz="1800">
                <a:solidFill>
                  <a:srgbClr val="333333"/>
                </a:solidFill>
                <a:effectLst/>
                <a:ea typeface="Times New Roman" panose="02020603050405020304" pitchFamily="18" charset="0"/>
              </a:rPr>
              <a:t>:</a:t>
            </a:r>
            <a:r>
              <a:rPr lang="en-US">
                <a:ea typeface="Times New Roman" panose="02020603050405020304" pitchFamily="18" charset="0"/>
              </a:rPr>
              <a:t> </a:t>
            </a:r>
            <a:r>
              <a:rPr lang="en-US" sz="1800">
                <a:solidFill>
                  <a:srgbClr val="B02045"/>
                </a:solidFill>
                <a:effectLst/>
                <a:ea typeface="Times New Roman" panose="02020603050405020304" pitchFamily="18" charset="0"/>
              </a:rPr>
              <a:t>options { </a:t>
            </a:r>
            <a:r>
              <a:rPr lang="en-US" sz="1800" err="1">
                <a:solidFill>
                  <a:srgbClr val="B02045"/>
                </a:solidFill>
                <a:effectLst/>
                <a:ea typeface="Times New Roman" panose="02020603050405020304" pitchFamily="18" charset="0"/>
              </a:rPr>
              <a:t>buildDiscarder</a:t>
            </a:r>
            <a:r>
              <a:rPr lang="en-US" sz="1800">
                <a:solidFill>
                  <a:srgbClr val="B02045"/>
                </a:solidFill>
                <a:effectLst/>
                <a:ea typeface="Times New Roman" panose="02020603050405020304" pitchFamily="18" charset="0"/>
              </a:rPr>
              <a:t>(</a:t>
            </a:r>
            <a:r>
              <a:rPr lang="en-US" sz="1800" err="1">
                <a:solidFill>
                  <a:srgbClr val="B02045"/>
                </a:solidFill>
                <a:effectLst/>
                <a:ea typeface="Times New Roman" panose="02020603050405020304" pitchFamily="18" charset="0"/>
              </a:rPr>
              <a:t>logRotator</a:t>
            </a:r>
            <a:r>
              <a:rPr lang="en-US" sz="1800">
                <a:solidFill>
                  <a:srgbClr val="B02045"/>
                </a:solidFill>
                <a:effectLst/>
                <a:ea typeface="Times New Roman" panose="02020603050405020304" pitchFamily="18" charset="0"/>
              </a:rPr>
              <a:t>(</a:t>
            </a:r>
            <a:r>
              <a:rPr lang="en-US" sz="1800" err="1">
                <a:solidFill>
                  <a:srgbClr val="B02045"/>
                </a:solidFill>
                <a:effectLst/>
                <a:ea typeface="Times New Roman" panose="02020603050405020304" pitchFamily="18" charset="0"/>
              </a:rPr>
              <a:t>numToKeepStr</a:t>
            </a:r>
            <a:r>
              <a:rPr lang="en-US" sz="1800">
                <a:solidFill>
                  <a:srgbClr val="B02045"/>
                </a:solidFill>
                <a:effectLst/>
                <a:ea typeface="Times New Roman" panose="02020603050405020304" pitchFamily="18" charset="0"/>
              </a:rPr>
              <a:t>: '1')) }</a:t>
            </a:r>
          </a:p>
          <a:p>
            <a:pPr marL="269240" marR="0">
              <a:spcBef>
                <a:spcPts val="615"/>
              </a:spcBef>
              <a:spcAft>
                <a:spcPts val="0"/>
              </a:spcAft>
            </a:pPr>
            <a:endParaRPr lang="en-US" sz="1800">
              <a:solidFill>
                <a:srgbClr val="B02045"/>
              </a:solidFill>
              <a:effectLst/>
              <a:ea typeface="Times New Roman" panose="02020603050405020304" pitchFamily="18" charset="0"/>
            </a:endParaRPr>
          </a:p>
          <a:p>
            <a:pPr marL="269240" marR="0">
              <a:spcBef>
                <a:spcPts val="615"/>
              </a:spcBef>
              <a:spcAft>
                <a:spcPts val="0"/>
              </a:spcAft>
            </a:pPr>
            <a:endParaRPr lang="en-US" sz="1800">
              <a:effectLs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FD31C184-E63C-40AE-BE61-6BA380B45C38}"/>
              </a:ext>
            </a:extLst>
          </p:cNvPr>
          <p:cNvSpPr txBox="1"/>
          <p:nvPr/>
        </p:nvSpPr>
        <p:spPr>
          <a:xfrm>
            <a:off x="3865912" y="1466023"/>
            <a:ext cx="8205512" cy="1354217"/>
          </a:xfrm>
          <a:prstGeom prst="rect">
            <a:avLst/>
          </a:prstGeom>
          <a:noFill/>
        </p:spPr>
        <p:txBody>
          <a:bodyPr wrap="square">
            <a:spAutoFit/>
          </a:bodyPr>
          <a:lstStyle/>
          <a:p>
            <a:pPr marL="269240" marR="0">
              <a:spcBef>
                <a:spcPts val="585"/>
              </a:spcBef>
              <a:spcAft>
                <a:spcPts val="0"/>
              </a:spcAft>
            </a:pPr>
            <a:r>
              <a:rPr lang="en-US" sz="1800" dirty="0">
                <a:solidFill>
                  <a:srgbClr val="333333"/>
                </a:solidFill>
                <a:effectLst/>
                <a:ea typeface="Times New Roman" panose="02020603050405020304" pitchFamily="18" charset="0"/>
              </a:rPr>
              <a:t>Disallow</a:t>
            </a:r>
            <a:r>
              <a:rPr lang="en-US" sz="1800" spc="220"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concurrent</a:t>
            </a:r>
            <a:r>
              <a:rPr lang="en-US" sz="1800" spc="22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executions</a:t>
            </a:r>
            <a:r>
              <a:rPr lang="en-US" sz="1800" spc="220"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of</a:t>
            </a:r>
            <a:r>
              <a:rPr lang="en-US" sz="1800" spc="22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the</a:t>
            </a:r>
            <a:r>
              <a:rPr lang="en-US" sz="1800" spc="220"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Pipeline.</a:t>
            </a:r>
            <a:r>
              <a:rPr lang="en-US" sz="1800" spc="22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Can</a:t>
            </a:r>
            <a:r>
              <a:rPr lang="en-US" sz="1800" spc="220"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be</a:t>
            </a:r>
            <a:r>
              <a:rPr lang="en-US" sz="1800" spc="22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useful</a:t>
            </a:r>
            <a:r>
              <a:rPr lang="en-US" sz="1800" spc="220"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for</a:t>
            </a:r>
            <a:r>
              <a:rPr lang="en-US" sz="1800" spc="22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preventing</a:t>
            </a:r>
            <a:r>
              <a:rPr lang="en-US" sz="1800" spc="220"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simultaneous</a:t>
            </a:r>
            <a:r>
              <a:rPr lang="en-US" dirty="0">
                <a:ea typeface="Times New Roman" panose="02020603050405020304" pitchFamily="18" charset="0"/>
              </a:rPr>
              <a:t> </a:t>
            </a:r>
            <a:r>
              <a:rPr lang="en-US" sz="1800" dirty="0">
                <a:solidFill>
                  <a:srgbClr val="333333"/>
                </a:solidFill>
                <a:effectLst/>
                <a:ea typeface="Times New Roman" panose="02020603050405020304" pitchFamily="18" charset="0"/>
              </a:rPr>
              <a:t>accesses</a:t>
            </a:r>
            <a:r>
              <a:rPr lang="en-US" sz="1800" spc="-40"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to</a:t>
            </a:r>
            <a:r>
              <a:rPr lang="en-US" sz="1800" spc="-40"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shared</a:t>
            </a:r>
            <a:r>
              <a:rPr lang="en-US" sz="1800" spc="-3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resources,</a:t>
            </a:r>
            <a:r>
              <a:rPr lang="en-US" sz="1800" spc="-40"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etc.</a:t>
            </a:r>
            <a:r>
              <a:rPr lang="en-US" sz="1800" spc="-3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For</a:t>
            </a:r>
            <a:r>
              <a:rPr lang="en-US" sz="1800" spc="-40"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example:</a:t>
            </a:r>
            <a:r>
              <a:rPr lang="en-US" sz="1800" spc="-25" dirty="0">
                <a:solidFill>
                  <a:srgbClr val="333333"/>
                </a:solidFill>
                <a:effectLst/>
                <a:ea typeface="Times New Roman" panose="02020603050405020304" pitchFamily="18" charset="0"/>
              </a:rPr>
              <a:t> </a:t>
            </a:r>
          </a:p>
          <a:p>
            <a:pPr marL="269240" marR="0">
              <a:spcBef>
                <a:spcPts val="585"/>
              </a:spcBef>
              <a:spcAft>
                <a:spcPts val="0"/>
              </a:spcAft>
            </a:pPr>
            <a:r>
              <a:rPr lang="en-US" sz="1800" dirty="0">
                <a:solidFill>
                  <a:srgbClr val="B02045"/>
                </a:solidFill>
                <a:effectLst/>
                <a:ea typeface="Times New Roman" panose="02020603050405020304" pitchFamily="18" charset="0"/>
              </a:rPr>
              <a:t>options</a:t>
            </a:r>
            <a:r>
              <a:rPr lang="en-US" sz="1800" spc="-85" dirty="0">
                <a:solidFill>
                  <a:srgbClr val="B02045"/>
                </a:solidFill>
                <a:effectLst/>
                <a:ea typeface="Times New Roman" panose="02020603050405020304" pitchFamily="18" charset="0"/>
              </a:rPr>
              <a:t> </a:t>
            </a:r>
            <a:r>
              <a:rPr lang="en-US" sz="1800" dirty="0">
                <a:solidFill>
                  <a:srgbClr val="B02045"/>
                </a:solidFill>
                <a:effectLst/>
                <a:ea typeface="Times New Roman" panose="02020603050405020304" pitchFamily="18" charset="0"/>
              </a:rPr>
              <a:t>{</a:t>
            </a:r>
            <a:r>
              <a:rPr lang="en-US" sz="1800" spc="-85" dirty="0">
                <a:solidFill>
                  <a:srgbClr val="B02045"/>
                </a:solidFill>
                <a:effectLst/>
                <a:ea typeface="Times New Roman" panose="02020603050405020304" pitchFamily="18" charset="0"/>
              </a:rPr>
              <a:t> </a:t>
            </a:r>
            <a:r>
              <a:rPr lang="en-US" sz="1800" dirty="0" err="1">
                <a:solidFill>
                  <a:srgbClr val="B02045"/>
                </a:solidFill>
                <a:effectLst/>
                <a:ea typeface="Times New Roman" panose="02020603050405020304" pitchFamily="18" charset="0"/>
              </a:rPr>
              <a:t>disableConcurrentBuilds</a:t>
            </a:r>
            <a:r>
              <a:rPr lang="en-US" sz="1800" dirty="0">
                <a:solidFill>
                  <a:srgbClr val="B02045"/>
                </a:solidFill>
                <a:effectLst/>
                <a:ea typeface="Times New Roman" panose="02020603050405020304" pitchFamily="18" charset="0"/>
              </a:rPr>
              <a:t>()</a:t>
            </a:r>
            <a:r>
              <a:rPr lang="en-US" sz="1800" spc="-85" dirty="0">
                <a:solidFill>
                  <a:srgbClr val="B02045"/>
                </a:solidFill>
                <a:effectLst/>
                <a:ea typeface="Times New Roman" panose="02020603050405020304" pitchFamily="18" charset="0"/>
              </a:rPr>
              <a:t> </a:t>
            </a:r>
            <a:r>
              <a:rPr lang="en-US" sz="1800" dirty="0">
                <a:solidFill>
                  <a:srgbClr val="B02045"/>
                </a:solidFill>
                <a:effectLst/>
                <a:ea typeface="Times New Roman" panose="02020603050405020304" pitchFamily="18" charset="0"/>
              </a:rPr>
              <a:t>}</a:t>
            </a:r>
          </a:p>
          <a:p>
            <a:pPr marL="269240" marR="0">
              <a:spcBef>
                <a:spcPts val="585"/>
              </a:spcBef>
              <a:spcAft>
                <a:spcPts val="0"/>
              </a:spcAft>
            </a:pPr>
            <a:endParaRPr lang="en-US" sz="1800" dirty="0">
              <a:effectLst/>
              <a:ea typeface="Times New Roman" panose="02020603050405020304" pitchFamily="18" charset="0"/>
            </a:endParaRPr>
          </a:p>
        </p:txBody>
      </p:sp>
      <p:sp>
        <p:nvSpPr>
          <p:cNvPr id="18" name="TextBox 17">
            <a:extLst>
              <a:ext uri="{FF2B5EF4-FFF2-40B4-BE49-F238E27FC236}">
                <a16:creationId xmlns:a16="http://schemas.microsoft.com/office/drawing/2014/main" id="{CA5DFDA2-4242-4546-948D-5CC58124C097}"/>
              </a:ext>
            </a:extLst>
          </p:cNvPr>
          <p:cNvSpPr txBox="1"/>
          <p:nvPr/>
        </p:nvSpPr>
        <p:spPr>
          <a:xfrm>
            <a:off x="4107504" y="2466062"/>
            <a:ext cx="7842604" cy="923330"/>
          </a:xfrm>
          <a:prstGeom prst="rect">
            <a:avLst/>
          </a:prstGeom>
          <a:noFill/>
        </p:spPr>
        <p:txBody>
          <a:bodyPr wrap="square">
            <a:spAutoFit/>
          </a:bodyPr>
          <a:lstStyle/>
          <a:p>
            <a:r>
              <a:rPr lang="en-US" sz="1800" dirty="0">
                <a:solidFill>
                  <a:srgbClr val="333333"/>
                </a:solidFill>
                <a:effectLst/>
                <a:ea typeface="Times New Roman" panose="02020603050405020304" pitchFamily="18" charset="0"/>
              </a:rPr>
              <a:t>Allows overriding default treatment of branch indexing triggers. If branch indexing triggers are</a:t>
            </a:r>
            <a:r>
              <a:rPr lang="en-US" sz="1800" spc="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disabled at the multibranch or organization label,</a:t>
            </a:r>
          </a:p>
          <a:p>
            <a:r>
              <a:rPr lang="en-US" sz="1800" dirty="0">
                <a:solidFill>
                  <a:srgbClr val="333333"/>
                </a:solidFill>
                <a:effectLst/>
                <a:ea typeface="Times New Roman" panose="02020603050405020304" pitchFamily="18" charset="0"/>
              </a:rPr>
              <a:t> </a:t>
            </a:r>
            <a:r>
              <a:rPr lang="en-US" sz="1800" dirty="0">
                <a:solidFill>
                  <a:srgbClr val="B02045"/>
                </a:solidFill>
                <a:effectLst/>
                <a:ea typeface="Times New Roman" panose="02020603050405020304" pitchFamily="18" charset="0"/>
                <a:cs typeface="Times New Roman" panose="02020603050405020304" pitchFamily="18" charset="0"/>
              </a:rPr>
              <a:t>options { </a:t>
            </a:r>
            <a:r>
              <a:rPr lang="en-US" sz="1800" dirty="0" err="1">
                <a:solidFill>
                  <a:srgbClr val="B02045"/>
                </a:solidFill>
                <a:effectLst/>
                <a:ea typeface="Times New Roman" panose="02020603050405020304" pitchFamily="18" charset="0"/>
                <a:cs typeface="Times New Roman" panose="02020603050405020304" pitchFamily="18" charset="0"/>
              </a:rPr>
              <a:t>overrideIndexTriggers</a:t>
            </a:r>
            <a:r>
              <a:rPr lang="en-US" sz="1800" dirty="0">
                <a:solidFill>
                  <a:srgbClr val="B02045"/>
                </a:solidFill>
                <a:effectLst/>
                <a:ea typeface="Times New Roman" panose="02020603050405020304" pitchFamily="18" charset="0"/>
                <a:cs typeface="Times New Roman" panose="02020603050405020304" pitchFamily="18" charset="0"/>
              </a:rPr>
              <a:t>(true) } </a:t>
            </a:r>
            <a:r>
              <a:rPr lang="en-US" sz="1800" dirty="0">
                <a:solidFill>
                  <a:srgbClr val="333333"/>
                </a:solidFill>
                <a:effectLst/>
                <a:ea typeface="Times New Roman" panose="02020603050405020304" pitchFamily="18" charset="0"/>
              </a:rPr>
              <a:t>will</a:t>
            </a:r>
            <a:r>
              <a:rPr lang="en-US" sz="1800" spc="5" dirty="0">
                <a:solidFill>
                  <a:srgbClr val="333333"/>
                </a:solidFill>
                <a:effectLst/>
                <a:ea typeface="Times New Roman" panose="02020603050405020304" pitchFamily="18" charset="0"/>
              </a:rPr>
              <a:t> </a:t>
            </a:r>
            <a:r>
              <a:rPr lang="en-US" sz="1800" spc="-5" dirty="0">
                <a:solidFill>
                  <a:srgbClr val="333333"/>
                </a:solidFill>
                <a:effectLst/>
                <a:ea typeface="Times New Roman" panose="02020603050405020304" pitchFamily="18" charset="0"/>
              </a:rPr>
              <a:t>enable them for this job only.</a:t>
            </a:r>
            <a:endParaRPr lang="en-US" dirty="0"/>
          </a:p>
        </p:txBody>
      </p:sp>
      <p:sp>
        <p:nvSpPr>
          <p:cNvPr id="20" name="TextBox 19">
            <a:extLst>
              <a:ext uri="{FF2B5EF4-FFF2-40B4-BE49-F238E27FC236}">
                <a16:creationId xmlns:a16="http://schemas.microsoft.com/office/drawing/2014/main" id="{C54DBA3B-CC2B-4566-8F92-57BE23EC1CFF}"/>
              </a:ext>
            </a:extLst>
          </p:cNvPr>
          <p:cNvSpPr txBox="1"/>
          <p:nvPr/>
        </p:nvSpPr>
        <p:spPr>
          <a:xfrm>
            <a:off x="3827943" y="3605304"/>
            <a:ext cx="8122165" cy="461601"/>
          </a:xfrm>
          <a:prstGeom prst="rect">
            <a:avLst/>
          </a:prstGeom>
          <a:noFill/>
        </p:spPr>
        <p:txBody>
          <a:bodyPr wrap="square">
            <a:spAutoFit/>
          </a:bodyPr>
          <a:lstStyle/>
          <a:p>
            <a:pPr marL="269240" marR="0" algn="just">
              <a:lnSpc>
                <a:spcPts val="1380"/>
              </a:lnSpc>
              <a:spcBef>
                <a:spcPts val="515"/>
              </a:spcBef>
              <a:spcAft>
                <a:spcPts val="0"/>
              </a:spcAft>
            </a:pPr>
            <a:r>
              <a:rPr lang="en-US" sz="1800" spc="-5">
                <a:solidFill>
                  <a:srgbClr val="333333"/>
                </a:solidFill>
                <a:effectLst/>
                <a:ea typeface="Times New Roman" panose="02020603050405020304" pitchFamily="18" charset="0"/>
              </a:rPr>
              <a:t>Skip</a:t>
            </a:r>
            <a:r>
              <a:rPr lang="en-US" sz="1800" spc="155">
                <a:solidFill>
                  <a:srgbClr val="333333"/>
                </a:solidFill>
                <a:effectLst/>
                <a:ea typeface="Times New Roman" panose="02020603050405020304" pitchFamily="18" charset="0"/>
              </a:rPr>
              <a:t> </a:t>
            </a:r>
            <a:r>
              <a:rPr lang="en-US" sz="1800" spc="-5">
                <a:solidFill>
                  <a:srgbClr val="333333"/>
                </a:solidFill>
                <a:effectLst/>
                <a:ea typeface="Times New Roman" panose="02020603050405020304" pitchFamily="18" charset="0"/>
              </a:rPr>
              <a:t>checking</a:t>
            </a:r>
            <a:r>
              <a:rPr lang="en-US" sz="1800" spc="160">
                <a:solidFill>
                  <a:srgbClr val="333333"/>
                </a:solidFill>
                <a:effectLst/>
                <a:ea typeface="Times New Roman" panose="02020603050405020304" pitchFamily="18" charset="0"/>
              </a:rPr>
              <a:t> </a:t>
            </a:r>
            <a:r>
              <a:rPr lang="en-US" sz="1800" spc="-5">
                <a:solidFill>
                  <a:srgbClr val="333333"/>
                </a:solidFill>
                <a:effectLst/>
                <a:ea typeface="Times New Roman" panose="02020603050405020304" pitchFamily="18" charset="0"/>
              </a:rPr>
              <a:t>out</a:t>
            </a:r>
            <a:r>
              <a:rPr lang="en-US" sz="1800" spc="155">
                <a:solidFill>
                  <a:srgbClr val="333333"/>
                </a:solidFill>
                <a:effectLst/>
                <a:ea typeface="Times New Roman" panose="02020603050405020304" pitchFamily="18" charset="0"/>
              </a:rPr>
              <a:t> </a:t>
            </a:r>
            <a:r>
              <a:rPr lang="en-US" sz="1800" spc="-5">
                <a:solidFill>
                  <a:srgbClr val="333333"/>
                </a:solidFill>
                <a:effectLst/>
                <a:ea typeface="Times New Roman" panose="02020603050405020304" pitchFamily="18" charset="0"/>
              </a:rPr>
              <a:t>code</a:t>
            </a:r>
            <a:r>
              <a:rPr lang="en-US" sz="1800" spc="160">
                <a:solidFill>
                  <a:srgbClr val="333333"/>
                </a:solidFill>
                <a:effectLst/>
                <a:ea typeface="Times New Roman" panose="02020603050405020304" pitchFamily="18" charset="0"/>
              </a:rPr>
              <a:t> </a:t>
            </a:r>
            <a:r>
              <a:rPr lang="en-US" sz="1800" spc="-5">
                <a:solidFill>
                  <a:srgbClr val="333333"/>
                </a:solidFill>
                <a:effectLst/>
                <a:ea typeface="Times New Roman" panose="02020603050405020304" pitchFamily="18" charset="0"/>
              </a:rPr>
              <a:t>from</a:t>
            </a:r>
            <a:r>
              <a:rPr lang="en-US" sz="1800" spc="155">
                <a:solidFill>
                  <a:srgbClr val="333333"/>
                </a:solidFill>
                <a:effectLst/>
                <a:ea typeface="Times New Roman" panose="02020603050405020304" pitchFamily="18" charset="0"/>
              </a:rPr>
              <a:t> </a:t>
            </a:r>
            <a:r>
              <a:rPr lang="en-US" sz="1800" spc="-5">
                <a:solidFill>
                  <a:srgbClr val="333333"/>
                </a:solidFill>
                <a:effectLst/>
                <a:ea typeface="Times New Roman" panose="02020603050405020304" pitchFamily="18" charset="0"/>
              </a:rPr>
              <a:t>source</a:t>
            </a:r>
            <a:r>
              <a:rPr lang="en-US" sz="1800" spc="160">
                <a:solidFill>
                  <a:srgbClr val="333333"/>
                </a:solidFill>
                <a:effectLst/>
                <a:ea typeface="Times New Roman" panose="02020603050405020304" pitchFamily="18" charset="0"/>
              </a:rPr>
              <a:t> </a:t>
            </a:r>
            <a:r>
              <a:rPr lang="en-US" sz="1800" spc="-5">
                <a:solidFill>
                  <a:srgbClr val="333333"/>
                </a:solidFill>
                <a:effectLst/>
                <a:ea typeface="Times New Roman" panose="02020603050405020304" pitchFamily="18" charset="0"/>
              </a:rPr>
              <a:t>control</a:t>
            </a:r>
            <a:r>
              <a:rPr lang="en-US" sz="1800" spc="16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by</a:t>
            </a:r>
            <a:r>
              <a:rPr lang="en-US" sz="1800" spc="15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default</a:t>
            </a:r>
            <a:r>
              <a:rPr lang="en-US" sz="1800" spc="16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in</a:t>
            </a:r>
            <a:r>
              <a:rPr lang="en-US" sz="1800" spc="15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the</a:t>
            </a:r>
            <a:r>
              <a:rPr lang="en-US" sz="1800" spc="180">
                <a:solidFill>
                  <a:srgbClr val="333333"/>
                </a:solidFill>
                <a:effectLst/>
                <a:ea typeface="Times New Roman" panose="02020603050405020304" pitchFamily="18" charset="0"/>
              </a:rPr>
              <a:t> </a:t>
            </a:r>
            <a:r>
              <a:rPr lang="en-US" sz="1800">
                <a:solidFill>
                  <a:srgbClr val="B02045"/>
                </a:solidFill>
                <a:effectLst/>
                <a:ea typeface="Times New Roman" panose="02020603050405020304" pitchFamily="18" charset="0"/>
              </a:rPr>
              <a:t>agent</a:t>
            </a:r>
            <a:r>
              <a:rPr lang="en-US" sz="1800" spc="-160">
                <a:solidFill>
                  <a:srgbClr val="B02045"/>
                </a:solidFill>
                <a:effectLst/>
                <a:ea typeface="Times New Roman" panose="02020603050405020304" pitchFamily="18" charset="0"/>
              </a:rPr>
              <a:t> </a:t>
            </a:r>
            <a:r>
              <a:rPr lang="en-US" sz="1800">
                <a:solidFill>
                  <a:srgbClr val="333333"/>
                </a:solidFill>
                <a:effectLst/>
                <a:ea typeface="Times New Roman" panose="02020603050405020304" pitchFamily="18" charset="0"/>
              </a:rPr>
              <a:t>directive.</a:t>
            </a:r>
            <a:r>
              <a:rPr lang="en-US" sz="1800" spc="16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For</a:t>
            </a:r>
            <a:r>
              <a:rPr lang="en-US" sz="1800" spc="15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example:</a:t>
            </a:r>
            <a:r>
              <a:rPr lang="en-US">
                <a:ea typeface="Times New Roman" panose="02020603050405020304" pitchFamily="18" charset="0"/>
              </a:rPr>
              <a:t> </a:t>
            </a:r>
            <a:r>
              <a:rPr lang="en-US" sz="1800">
                <a:solidFill>
                  <a:srgbClr val="B02045"/>
                </a:solidFill>
                <a:effectLst/>
                <a:ea typeface="Times New Roman" panose="02020603050405020304" pitchFamily="18" charset="0"/>
              </a:rPr>
              <a:t>options { </a:t>
            </a:r>
            <a:r>
              <a:rPr lang="en-US" sz="1800" err="1">
                <a:solidFill>
                  <a:srgbClr val="B02045"/>
                </a:solidFill>
                <a:effectLst/>
                <a:ea typeface="Times New Roman" panose="02020603050405020304" pitchFamily="18" charset="0"/>
              </a:rPr>
              <a:t>skipDefaultCheckout</a:t>
            </a:r>
            <a:r>
              <a:rPr lang="en-US" sz="1800">
                <a:solidFill>
                  <a:srgbClr val="B02045"/>
                </a:solidFill>
                <a:effectLst/>
                <a:ea typeface="Times New Roman" panose="02020603050405020304" pitchFamily="18" charset="0"/>
              </a:rPr>
              <a:t>() }</a:t>
            </a:r>
            <a:endParaRPr lang="en-US" sz="1800">
              <a:effectLst/>
              <a:ea typeface="Times New Roman" panose="02020603050405020304" pitchFamily="18" charset="0"/>
            </a:endParaRPr>
          </a:p>
        </p:txBody>
      </p:sp>
      <p:sp>
        <p:nvSpPr>
          <p:cNvPr id="22" name="TextBox 21">
            <a:extLst>
              <a:ext uri="{FF2B5EF4-FFF2-40B4-BE49-F238E27FC236}">
                <a16:creationId xmlns:a16="http://schemas.microsoft.com/office/drawing/2014/main" id="{4B7B87F4-812D-44C8-BE1C-868140E04837}"/>
              </a:ext>
            </a:extLst>
          </p:cNvPr>
          <p:cNvSpPr txBox="1"/>
          <p:nvPr/>
        </p:nvSpPr>
        <p:spPr>
          <a:xfrm>
            <a:off x="3827941" y="4112200"/>
            <a:ext cx="8122164" cy="651204"/>
          </a:xfrm>
          <a:prstGeom prst="rect">
            <a:avLst/>
          </a:prstGeom>
          <a:noFill/>
        </p:spPr>
        <p:txBody>
          <a:bodyPr wrap="square">
            <a:spAutoFit/>
          </a:bodyPr>
          <a:lstStyle/>
          <a:p>
            <a:pPr marL="269240" marR="77470" algn="just">
              <a:lnSpc>
                <a:spcPct val="87000"/>
              </a:lnSpc>
              <a:spcBef>
                <a:spcPts val="640"/>
              </a:spcBef>
              <a:spcAft>
                <a:spcPts val="0"/>
              </a:spcAft>
            </a:pPr>
            <a:r>
              <a:rPr lang="en-US" sz="1800" dirty="0">
                <a:solidFill>
                  <a:srgbClr val="333333"/>
                </a:solidFill>
                <a:effectLst/>
                <a:ea typeface="Times New Roman" panose="02020603050405020304" pitchFamily="18" charset="0"/>
              </a:rPr>
              <a:t>Skip</a:t>
            </a:r>
            <a:r>
              <a:rPr lang="en-US" sz="1800" spc="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stages</a:t>
            </a:r>
            <a:r>
              <a:rPr lang="en-US" sz="1800" spc="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once</a:t>
            </a:r>
            <a:r>
              <a:rPr lang="en-US" sz="1800" spc="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the</a:t>
            </a:r>
            <a:r>
              <a:rPr lang="en-US" sz="1800" spc="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build</a:t>
            </a:r>
            <a:r>
              <a:rPr lang="en-US" sz="1800" spc="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status</a:t>
            </a:r>
            <a:r>
              <a:rPr lang="en-US" sz="1800" spc="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has</a:t>
            </a:r>
            <a:r>
              <a:rPr lang="en-US" sz="1800" spc="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gone</a:t>
            </a:r>
            <a:r>
              <a:rPr lang="en-US" sz="1800" spc="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to</a:t>
            </a:r>
            <a:r>
              <a:rPr lang="en-US" sz="1800" spc="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UNSTABLE.</a:t>
            </a:r>
            <a:r>
              <a:rPr lang="en-US" sz="1800" spc="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For</a:t>
            </a:r>
            <a:r>
              <a:rPr lang="en-US" sz="1800" spc="5" dirty="0">
                <a:solidFill>
                  <a:srgbClr val="333333"/>
                </a:solidFill>
                <a:effectLst/>
                <a:ea typeface="Times New Roman" panose="02020603050405020304" pitchFamily="18" charset="0"/>
              </a:rPr>
              <a:t> </a:t>
            </a:r>
            <a:r>
              <a:rPr lang="en-US" sz="1800" dirty="0">
                <a:solidFill>
                  <a:srgbClr val="333333"/>
                </a:solidFill>
                <a:effectLst/>
                <a:ea typeface="Times New Roman" panose="02020603050405020304" pitchFamily="18" charset="0"/>
              </a:rPr>
              <a:t>example:</a:t>
            </a:r>
          </a:p>
          <a:p>
            <a:pPr marL="269240" marR="77470" algn="just">
              <a:lnSpc>
                <a:spcPct val="87000"/>
              </a:lnSpc>
              <a:spcBef>
                <a:spcPts val="640"/>
              </a:spcBef>
              <a:spcAft>
                <a:spcPts val="0"/>
              </a:spcAft>
            </a:pPr>
            <a:r>
              <a:rPr lang="en-US" sz="1800" spc="5" dirty="0">
                <a:solidFill>
                  <a:srgbClr val="333333"/>
                </a:solidFill>
                <a:effectLst/>
                <a:ea typeface="Times New Roman" panose="02020603050405020304" pitchFamily="18" charset="0"/>
              </a:rPr>
              <a:t> </a:t>
            </a:r>
            <a:r>
              <a:rPr lang="en-US" sz="1800" dirty="0">
                <a:solidFill>
                  <a:srgbClr val="B02045"/>
                </a:solidFill>
                <a:effectLst/>
                <a:ea typeface="Times New Roman" panose="02020603050405020304" pitchFamily="18" charset="0"/>
              </a:rPr>
              <a:t>options</a:t>
            </a:r>
            <a:r>
              <a:rPr lang="en-US" sz="1800" spc="5" dirty="0">
                <a:solidFill>
                  <a:srgbClr val="B02045"/>
                </a:solidFill>
                <a:effectLst/>
                <a:ea typeface="Times New Roman" panose="02020603050405020304" pitchFamily="18" charset="0"/>
              </a:rPr>
              <a:t> </a:t>
            </a:r>
            <a:r>
              <a:rPr lang="en-US" sz="1800" dirty="0">
                <a:solidFill>
                  <a:srgbClr val="B02045"/>
                </a:solidFill>
                <a:effectLst/>
                <a:ea typeface="Times New Roman" panose="02020603050405020304" pitchFamily="18" charset="0"/>
              </a:rPr>
              <a:t>{</a:t>
            </a:r>
            <a:r>
              <a:rPr lang="en-US" sz="1800" spc="5" dirty="0">
                <a:solidFill>
                  <a:srgbClr val="B02045"/>
                </a:solidFill>
                <a:effectLst/>
                <a:ea typeface="Times New Roman" panose="02020603050405020304" pitchFamily="18" charset="0"/>
              </a:rPr>
              <a:t> </a:t>
            </a:r>
            <a:r>
              <a:rPr lang="en-US" sz="1800" dirty="0" err="1">
                <a:solidFill>
                  <a:srgbClr val="B02045"/>
                </a:solidFill>
                <a:effectLst/>
                <a:ea typeface="Times New Roman" panose="02020603050405020304" pitchFamily="18" charset="0"/>
              </a:rPr>
              <a:t>skipStagesAfterUnstable</a:t>
            </a:r>
            <a:r>
              <a:rPr lang="en-US" sz="1800" dirty="0">
                <a:solidFill>
                  <a:srgbClr val="B02045"/>
                </a:solidFill>
                <a:effectLst/>
                <a:ea typeface="Times New Roman" panose="02020603050405020304" pitchFamily="18" charset="0"/>
              </a:rPr>
              <a:t>()</a:t>
            </a:r>
            <a:r>
              <a:rPr lang="en-US" sz="1800" spc="-75" dirty="0">
                <a:solidFill>
                  <a:srgbClr val="B02045"/>
                </a:solidFill>
                <a:effectLst/>
                <a:ea typeface="Times New Roman" panose="02020603050405020304" pitchFamily="18" charset="0"/>
              </a:rPr>
              <a:t> </a:t>
            </a:r>
            <a:r>
              <a:rPr lang="en-US" sz="1800" dirty="0">
                <a:solidFill>
                  <a:srgbClr val="B02045"/>
                </a:solidFill>
                <a:effectLst/>
                <a:ea typeface="Times New Roman" panose="02020603050405020304" pitchFamily="18" charset="0"/>
              </a:rPr>
              <a:t>}</a:t>
            </a:r>
            <a:endParaRPr lang="en-US" sz="1800" dirty="0">
              <a:effectLst/>
              <a:ea typeface="Times New Roman" panose="02020603050405020304" pitchFamily="18" charset="0"/>
            </a:endParaRPr>
          </a:p>
        </p:txBody>
      </p:sp>
      <p:sp>
        <p:nvSpPr>
          <p:cNvPr id="24" name="TextBox 23">
            <a:extLst>
              <a:ext uri="{FF2B5EF4-FFF2-40B4-BE49-F238E27FC236}">
                <a16:creationId xmlns:a16="http://schemas.microsoft.com/office/drawing/2014/main" id="{32370A7B-3309-4E1E-BF36-A1A007A91F81}"/>
              </a:ext>
            </a:extLst>
          </p:cNvPr>
          <p:cNvSpPr txBox="1"/>
          <p:nvPr/>
        </p:nvSpPr>
        <p:spPr>
          <a:xfrm>
            <a:off x="3827943" y="4655093"/>
            <a:ext cx="8122163" cy="753220"/>
          </a:xfrm>
          <a:prstGeom prst="rect">
            <a:avLst/>
          </a:prstGeom>
          <a:noFill/>
        </p:spPr>
        <p:txBody>
          <a:bodyPr wrap="square">
            <a:spAutoFit/>
          </a:bodyPr>
          <a:lstStyle/>
          <a:p>
            <a:pPr marL="269240" marR="81915" algn="just">
              <a:lnSpc>
                <a:spcPct val="125000"/>
              </a:lnSpc>
              <a:spcBef>
                <a:spcPts val="585"/>
              </a:spcBef>
              <a:spcAft>
                <a:spcPts val="0"/>
              </a:spcAft>
            </a:pPr>
            <a:r>
              <a:rPr lang="en-US" sz="1800">
                <a:solidFill>
                  <a:srgbClr val="333333"/>
                </a:solidFill>
                <a:effectLst/>
                <a:ea typeface="Times New Roman" panose="02020603050405020304" pitchFamily="18" charset="0"/>
              </a:rPr>
              <a:t>Set a timeout period for the Pipeline run, after which Jenkins should abort the Pipeline. For</a:t>
            </a:r>
            <a:r>
              <a:rPr lang="en-US" sz="1800" spc="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example:</a:t>
            </a:r>
            <a:r>
              <a:rPr lang="en-US" sz="1800" spc="-65">
                <a:solidFill>
                  <a:srgbClr val="333333"/>
                </a:solidFill>
                <a:effectLst/>
                <a:ea typeface="Times New Roman" panose="02020603050405020304" pitchFamily="18" charset="0"/>
              </a:rPr>
              <a:t> </a:t>
            </a:r>
            <a:r>
              <a:rPr lang="en-US" sz="1800">
                <a:solidFill>
                  <a:srgbClr val="B02045"/>
                </a:solidFill>
                <a:effectLst/>
                <a:ea typeface="Times New Roman" panose="02020603050405020304" pitchFamily="18" charset="0"/>
              </a:rPr>
              <a:t>options</a:t>
            </a:r>
            <a:r>
              <a:rPr lang="en-US" sz="1800" spc="-140">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a:t>
            </a:r>
            <a:r>
              <a:rPr lang="en-US" sz="1800" spc="-140">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timeout(time:</a:t>
            </a:r>
            <a:r>
              <a:rPr lang="en-US" sz="1800" spc="-140">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1,</a:t>
            </a:r>
            <a:r>
              <a:rPr lang="en-US" sz="1800" spc="-135">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unit:</a:t>
            </a:r>
            <a:r>
              <a:rPr lang="en-US" sz="1800" spc="-140">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'HOURS')</a:t>
            </a:r>
            <a:r>
              <a:rPr lang="en-US" sz="1800" spc="-140">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a:t>
            </a:r>
            <a:endParaRPr lang="en-US" sz="1800">
              <a:effectLst/>
              <a:ea typeface="Times New Roman" panose="02020603050405020304" pitchFamily="18" charset="0"/>
            </a:endParaRPr>
          </a:p>
        </p:txBody>
      </p:sp>
      <p:sp>
        <p:nvSpPr>
          <p:cNvPr id="26" name="TextBox 25">
            <a:extLst>
              <a:ext uri="{FF2B5EF4-FFF2-40B4-BE49-F238E27FC236}">
                <a16:creationId xmlns:a16="http://schemas.microsoft.com/office/drawing/2014/main" id="{DA70A116-7AA8-4787-A9F4-EE0EF699B908}"/>
              </a:ext>
            </a:extLst>
          </p:cNvPr>
          <p:cNvSpPr txBox="1"/>
          <p:nvPr/>
        </p:nvSpPr>
        <p:spPr>
          <a:xfrm>
            <a:off x="3827941" y="5529148"/>
            <a:ext cx="8122162" cy="574260"/>
          </a:xfrm>
          <a:prstGeom prst="rect">
            <a:avLst/>
          </a:prstGeom>
          <a:noFill/>
        </p:spPr>
        <p:txBody>
          <a:bodyPr wrap="square">
            <a:spAutoFit/>
          </a:bodyPr>
          <a:lstStyle/>
          <a:p>
            <a:pPr marL="269240" marR="77470" algn="just">
              <a:lnSpc>
                <a:spcPct val="87000"/>
              </a:lnSpc>
              <a:spcBef>
                <a:spcPts val="640"/>
              </a:spcBef>
              <a:spcAft>
                <a:spcPts val="0"/>
              </a:spcAft>
            </a:pPr>
            <a:r>
              <a:rPr lang="en-US" sz="1800">
                <a:solidFill>
                  <a:srgbClr val="333333"/>
                </a:solidFill>
                <a:effectLst/>
                <a:ea typeface="Times New Roman" panose="02020603050405020304" pitchFamily="18" charset="0"/>
              </a:rPr>
              <a:t>On failure, retry the entire Pipeline the specified number of times. For example: </a:t>
            </a:r>
            <a:r>
              <a:rPr lang="en-US" sz="1800">
                <a:solidFill>
                  <a:srgbClr val="B02045"/>
                </a:solidFill>
                <a:effectLst/>
                <a:ea typeface="Times New Roman" panose="02020603050405020304" pitchFamily="18" charset="0"/>
              </a:rPr>
              <a:t>options {</a:t>
            </a:r>
            <a:r>
              <a:rPr lang="en-US" sz="1800" spc="5">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retry(3)</a:t>
            </a:r>
            <a:r>
              <a:rPr lang="en-US" sz="1800" spc="-90">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a:t>
            </a:r>
            <a:endParaRPr lang="en-US" sz="1800">
              <a:effectLst/>
              <a:ea typeface="Times New Roman" panose="02020603050405020304" pitchFamily="18" charset="0"/>
            </a:endParaRPr>
          </a:p>
        </p:txBody>
      </p:sp>
      <p:sp>
        <p:nvSpPr>
          <p:cNvPr id="28" name="TextBox 27">
            <a:extLst>
              <a:ext uri="{FF2B5EF4-FFF2-40B4-BE49-F238E27FC236}">
                <a16:creationId xmlns:a16="http://schemas.microsoft.com/office/drawing/2014/main" id="{5D006C1B-D3DF-41AA-90B4-855087026D1B}"/>
              </a:ext>
            </a:extLst>
          </p:cNvPr>
          <p:cNvSpPr txBox="1"/>
          <p:nvPr/>
        </p:nvSpPr>
        <p:spPr>
          <a:xfrm>
            <a:off x="3827942" y="6052626"/>
            <a:ext cx="8122161" cy="753220"/>
          </a:xfrm>
          <a:prstGeom prst="rect">
            <a:avLst/>
          </a:prstGeom>
          <a:noFill/>
        </p:spPr>
        <p:txBody>
          <a:bodyPr wrap="square">
            <a:spAutoFit/>
          </a:bodyPr>
          <a:lstStyle/>
          <a:p>
            <a:pPr marL="269240" marR="80010" algn="just">
              <a:lnSpc>
                <a:spcPct val="125000"/>
              </a:lnSpc>
              <a:spcBef>
                <a:spcPts val="580"/>
              </a:spcBef>
              <a:spcAft>
                <a:spcPts val="0"/>
              </a:spcAft>
            </a:pPr>
            <a:r>
              <a:rPr lang="en-US" sz="1800">
                <a:solidFill>
                  <a:srgbClr val="333333"/>
                </a:solidFill>
                <a:effectLst/>
                <a:ea typeface="Times New Roman" panose="02020603050405020304" pitchFamily="18" charset="0"/>
              </a:rPr>
              <a:t>Prepend all console output generated by the Pipeline run with the time at which the line was</a:t>
            </a:r>
            <a:r>
              <a:rPr lang="en-US" sz="1800" spc="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emitted.</a:t>
            </a:r>
            <a:r>
              <a:rPr lang="en-US" sz="1800" spc="-7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For</a:t>
            </a:r>
            <a:r>
              <a:rPr lang="en-US" sz="1800" spc="-7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example:</a:t>
            </a:r>
            <a:r>
              <a:rPr lang="en-US" sz="1800" spc="-70">
                <a:solidFill>
                  <a:srgbClr val="333333"/>
                </a:solidFill>
                <a:effectLst/>
                <a:ea typeface="Times New Roman" panose="02020603050405020304" pitchFamily="18" charset="0"/>
              </a:rPr>
              <a:t> </a:t>
            </a:r>
            <a:r>
              <a:rPr lang="en-US" sz="1800">
                <a:solidFill>
                  <a:srgbClr val="B02045"/>
                </a:solidFill>
                <a:effectLst/>
                <a:ea typeface="Times New Roman" panose="02020603050405020304" pitchFamily="18" charset="0"/>
              </a:rPr>
              <a:t>options</a:t>
            </a:r>
            <a:r>
              <a:rPr lang="en-US" sz="1800" spc="-150">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a:t>
            </a:r>
            <a:r>
              <a:rPr lang="en-US" sz="1800" spc="-155">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timestamps()</a:t>
            </a:r>
            <a:r>
              <a:rPr lang="en-US" sz="1800" spc="-150">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a:t>
            </a:r>
            <a:endParaRPr lang="en-US" sz="1800">
              <a:effectLst/>
              <a:ea typeface="Times New Roman" panose="02020603050405020304" pitchFamily="18" charset="0"/>
            </a:endParaRPr>
          </a:p>
        </p:txBody>
      </p:sp>
    </p:spTree>
    <p:extLst>
      <p:ext uri="{BB962C8B-B14F-4D97-AF65-F5344CB8AC3E}">
        <p14:creationId xmlns:p14="http://schemas.microsoft.com/office/powerpoint/2010/main" val="384384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F5525-A8F3-491A-8F10-D496879E80C4}"/>
              </a:ext>
            </a:extLst>
          </p:cNvPr>
          <p:cNvSpPr>
            <a:spLocks noGrp="1"/>
          </p:cNvSpPr>
          <p:nvPr>
            <p:ph type="title"/>
          </p:nvPr>
        </p:nvSpPr>
        <p:spPr>
          <a:xfrm>
            <a:off x="230435" y="318499"/>
            <a:ext cx="3316239" cy="2661007"/>
          </a:xfrm>
        </p:spPr>
        <p:txBody>
          <a:bodyPr>
            <a:normAutofit/>
          </a:bodyPr>
          <a:lstStyle/>
          <a:p>
            <a:r>
              <a:rPr lang="en-US">
                <a:solidFill>
                  <a:srgbClr val="FFFFFF"/>
                </a:solidFill>
              </a:rPr>
              <a:t>Directives</a:t>
            </a:r>
            <a:br>
              <a:rPr lang="en-US">
                <a:solidFill>
                  <a:srgbClr val="FFFFFF"/>
                </a:solidFill>
              </a:rPr>
            </a:br>
            <a:br>
              <a:rPr lang="en-US">
                <a:solidFill>
                  <a:schemeClr val="bg1"/>
                </a:solidFill>
              </a:rPr>
            </a:br>
            <a:br>
              <a:rPr lang="en-US">
                <a:solidFill>
                  <a:schemeClr val="bg1"/>
                </a:solidFill>
              </a:rPr>
            </a:br>
            <a:endParaRPr lang="en-US">
              <a:solidFill>
                <a:schemeClr val="bg1"/>
              </a:solidFill>
            </a:endParaRPr>
          </a:p>
        </p:txBody>
      </p:sp>
      <p:sp>
        <p:nvSpPr>
          <p:cNvPr id="3" name="Content Placeholder 2">
            <a:extLst>
              <a:ext uri="{FF2B5EF4-FFF2-40B4-BE49-F238E27FC236}">
                <a16:creationId xmlns:a16="http://schemas.microsoft.com/office/drawing/2014/main" id="{02C521E7-FDAE-4CE4-B1F0-A2B5D4B723DC}"/>
              </a:ext>
            </a:extLst>
          </p:cNvPr>
          <p:cNvSpPr>
            <a:spLocks noGrp="1"/>
          </p:cNvSpPr>
          <p:nvPr>
            <p:ph idx="1"/>
          </p:nvPr>
        </p:nvSpPr>
        <p:spPr>
          <a:xfrm>
            <a:off x="4232953" y="318498"/>
            <a:ext cx="7839181" cy="6539501"/>
          </a:xfrm>
        </p:spPr>
        <p:txBody>
          <a:bodyPr anchor="t">
            <a:normAutofit/>
          </a:bodyPr>
          <a:lstStyle/>
          <a:p>
            <a:pPr marL="0" indent="0">
              <a:buNone/>
            </a:pPr>
            <a:r>
              <a:rPr lang="en-US" b="1"/>
              <a:t>parameters</a:t>
            </a:r>
          </a:p>
          <a:p>
            <a:pPr marR="83185" algn="just">
              <a:lnSpc>
                <a:spcPct val="118000"/>
              </a:lnSpc>
              <a:spcBef>
                <a:spcPts val="1215"/>
              </a:spcBef>
            </a:pPr>
            <a:r>
              <a:rPr lang="en-US" sz="1800">
                <a:solidFill>
                  <a:srgbClr val="333333"/>
                </a:solidFill>
                <a:effectLst/>
                <a:ea typeface="Times New Roman" panose="02020603050405020304" pitchFamily="18" charset="0"/>
              </a:rPr>
              <a:t>The </a:t>
            </a:r>
            <a:r>
              <a:rPr lang="en-US" sz="1800">
                <a:solidFill>
                  <a:srgbClr val="B02045"/>
                </a:solidFill>
                <a:effectLst/>
                <a:ea typeface="Times New Roman" panose="02020603050405020304" pitchFamily="18" charset="0"/>
              </a:rPr>
              <a:t>parameters </a:t>
            </a:r>
            <a:r>
              <a:rPr lang="en-US" sz="1800">
                <a:solidFill>
                  <a:srgbClr val="333333"/>
                </a:solidFill>
                <a:effectLst/>
                <a:ea typeface="Times New Roman" panose="02020603050405020304" pitchFamily="18" charset="0"/>
              </a:rPr>
              <a:t>directive provides a list of parameters which a user should provide when triggering</a:t>
            </a:r>
            <a:r>
              <a:rPr lang="en-US" sz="1800" spc="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the</a:t>
            </a:r>
            <a:r>
              <a:rPr lang="en-US" sz="1800" spc="-4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Pipeline.</a:t>
            </a:r>
            <a:r>
              <a:rPr lang="en-US" sz="1800" spc="-4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The</a:t>
            </a:r>
            <a:r>
              <a:rPr lang="en-US" sz="1800" spc="-5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values</a:t>
            </a:r>
            <a:r>
              <a:rPr lang="en-US" sz="1800" spc="-4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for</a:t>
            </a:r>
            <a:r>
              <a:rPr lang="en-US" sz="1800" spc="-4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these</a:t>
            </a:r>
            <a:r>
              <a:rPr lang="en-US" sz="1800" spc="-4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user-specified</a:t>
            </a:r>
            <a:r>
              <a:rPr lang="en-US" sz="1800" spc="-4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parameters</a:t>
            </a:r>
            <a:r>
              <a:rPr lang="en-US" sz="1800" spc="-4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are</a:t>
            </a:r>
            <a:r>
              <a:rPr lang="en-US" sz="1800" spc="-5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made</a:t>
            </a:r>
            <a:r>
              <a:rPr lang="en-US" sz="1800" spc="-4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available</a:t>
            </a:r>
            <a:r>
              <a:rPr lang="en-US" sz="1800" spc="-4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to</a:t>
            </a:r>
            <a:r>
              <a:rPr lang="en-US" sz="1800" spc="-4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Pipeline</a:t>
            </a:r>
            <a:r>
              <a:rPr lang="en-US" sz="1800" spc="-4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steps</a:t>
            </a:r>
            <a:r>
              <a:rPr lang="en-US" sz="1800" spc="-4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via</a:t>
            </a:r>
            <a:r>
              <a:rPr lang="en-US" sz="1800" spc="-305">
                <a:solidFill>
                  <a:srgbClr val="333333"/>
                </a:solidFill>
                <a:effectLst/>
                <a:ea typeface="Times New Roman" panose="02020603050405020304" pitchFamily="18" charset="0"/>
              </a:rPr>
              <a:t> </a:t>
            </a:r>
            <a:r>
              <a:rPr lang="en-US" sz="1800" spc="-5">
                <a:solidFill>
                  <a:srgbClr val="333333"/>
                </a:solidFill>
                <a:effectLst/>
                <a:ea typeface="Times New Roman" panose="02020603050405020304" pitchFamily="18" charset="0"/>
              </a:rPr>
              <a:t>the</a:t>
            </a:r>
            <a:r>
              <a:rPr lang="en-US" sz="1800" spc="-35">
                <a:solidFill>
                  <a:srgbClr val="333333"/>
                </a:solidFill>
                <a:effectLst/>
                <a:ea typeface="Times New Roman" panose="02020603050405020304" pitchFamily="18" charset="0"/>
              </a:rPr>
              <a:t> </a:t>
            </a:r>
            <a:r>
              <a:rPr lang="en-US" sz="1800">
                <a:solidFill>
                  <a:srgbClr val="B02045"/>
                </a:solidFill>
                <a:effectLst/>
                <a:ea typeface="Times New Roman" panose="02020603050405020304" pitchFamily="18" charset="0"/>
              </a:rPr>
              <a:t>params</a:t>
            </a:r>
            <a:r>
              <a:rPr lang="en-US" sz="1800" spc="-335">
                <a:solidFill>
                  <a:srgbClr val="B02045"/>
                </a:solidFill>
                <a:effectLst/>
                <a:ea typeface="Times New Roman" panose="02020603050405020304" pitchFamily="18" charset="0"/>
              </a:rPr>
              <a:t> </a:t>
            </a:r>
            <a:r>
              <a:rPr lang="en-US" sz="1800">
                <a:solidFill>
                  <a:srgbClr val="333333"/>
                </a:solidFill>
                <a:effectLst/>
                <a:ea typeface="Times New Roman" panose="02020603050405020304" pitchFamily="18" charset="0"/>
              </a:rPr>
              <a:t>object,</a:t>
            </a:r>
            <a:r>
              <a:rPr lang="en-US" sz="1800" spc="-3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see</a:t>
            </a:r>
            <a:r>
              <a:rPr lang="en-US" sz="1800" spc="-3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the</a:t>
            </a:r>
            <a:r>
              <a:rPr lang="en-US" sz="1800" spc="-35">
                <a:solidFill>
                  <a:srgbClr val="333333"/>
                </a:solidFill>
                <a:effectLst/>
                <a:ea typeface="Times New Roman" panose="02020603050405020304" pitchFamily="18" charset="0"/>
              </a:rPr>
              <a:t> </a:t>
            </a:r>
            <a:r>
              <a:rPr lang="en-US" sz="1800" u="none" strike="noStrike">
                <a:solidFill>
                  <a:srgbClr val="418BCA"/>
                </a:solidFill>
                <a:effectLst/>
                <a:ea typeface="Times New Roman" panose="02020603050405020304" pitchFamily="18" charset="0"/>
                <a:hlinkClick r:id="rId2"/>
              </a:rPr>
              <a:t>Example</a:t>
            </a:r>
            <a:r>
              <a:rPr lang="en-US" sz="1800" u="none" strike="noStrike" spc="-30">
                <a:solidFill>
                  <a:srgbClr val="418BCA"/>
                </a:solidFill>
                <a:effectLst/>
                <a:ea typeface="Times New Roman" panose="02020603050405020304" pitchFamily="18" charset="0"/>
                <a:hlinkClick r:id="rId2"/>
              </a:rPr>
              <a:t> </a:t>
            </a:r>
            <a:r>
              <a:rPr lang="en-US" sz="1800">
                <a:solidFill>
                  <a:srgbClr val="333333"/>
                </a:solidFill>
                <a:effectLst/>
                <a:ea typeface="Times New Roman" panose="02020603050405020304" pitchFamily="18" charset="0"/>
              </a:rPr>
              <a:t>for</a:t>
            </a:r>
            <a:r>
              <a:rPr lang="en-US" sz="1800" spc="-3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its</a:t>
            </a:r>
            <a:r>
              <a:rPr lang="en-US" sz="1800" spc="-3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specific</a:t>
            </a:r>
            <a:r>
              <a:rPr lang="en-US" sz="1800" spc="-35">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usage.</a:t>
            </a:r>
            <a:endParaRPr lang="en-US" sz="1800">
              <a:effectLst/>
              <a:ea typeface="Times New Roman" panose="02020603050405020304" pitchFamily="18" charset="0"/>
            </a:endParaRPr>
          </a:p>
          <a:p>
            <a:pPr marR="77470" algn="just">
              <a:lnSpc>
                <a:spcPct val="110000"/>
              </a:lnSpc>
              <a:spcBef>
                <a:spcPts val="1215"/>
              </a:spcBef>
            </a:pPr>
            <a:endParaRPr lang="en-US" sz="1800">
              <a:effectLst/>
              <a:latin typeface="Times New Roman" panose="02020603050405020304" pitchFamily="18" charset="0"/>
              <a:ea typeface="Times New Roman" panose="02020603050405020304" pitchFamily="18" charset="0"/>
            </a:endParaRPr>
          </a:p>
          <a:p>
            <a:endParaRPr lang="en-US"/>
          </a:p>
          <a:p>
            <a:endParaRPr lang="en-US"/>
          </a:p>
          <a:p>
            <a:endParaRPr lang="en-US"/>
          </a:p>
          <a:p>
            <a:endParaRPr lang="en-US"/>
          </a:p>
          <a:p>
            <a:endParaRPr lang="en-US"/>
          </a:p>
          <a:p>
            <a:pPr marL="0" indent="0">
              <a:buNone/>
            </a:pPr>
            <a:endParaRPr lang="en-US"/>
          </a:p>
          <a:p>
            <a:endParaRPr lang="en-US" b="1"/>
          </a:p>
          <a:p>
            <a:endParaRPr lang="en-US" b="1"/>
          </a:p>
          <a:p>
            <a:endParaRPr lang="en-US" b="1"/>
          </a:p>
          <a:p>
            <a:endParaRPr lang="en-US" b="1"/>
          </a:p>
        </p:txBody>
      </p:sp>
      <p:graphicFrame>
        <p:nvGraphicFramePr>
          <p:cNvPr id="4" name="Table 3">
            <a:extLst>
              <a:ext uri="{FF2B5EF4-FFF2-40B4-BE49-F238E27FC236}">
                <a16:creationId xmlns:a16="http://schemas.microsoft.com/office/drawing/2014/main" id="{CCF63192-4ACA-4CF3-9E22-5EF45465526F}"/>
              </a:ext>
            </a:extLst>
          </p:cNvPr>
          <p:cNvGraphicFramePr>
            <a:graphicFrameLocks noGrp="1"/>
          </p:cNvGraphicFramePr>
          <p:nvPr/>
        </p:nvGraphicFramePr>
        <p:xfrm>
          <a:off x="0" y="4227529"/>
          <a:ext cx="4062127" cy="1474470"/>
        </p:xfrm>
        <a:graphic>
          <a:graphicData uri="http://schemas.openxmlformats.org/drawingml/2006/table">
            <a:tbl>
              <a:tblPr firstRow="1" firstCol="1" lastRow="1" lastCol="1" bandRow="1" bandCol="1">
                <a:tableStyleId>{5C22544A-7EE6-4342-B048-85BDC9FD1C3A}</a:tableStyleId>
              </a:tblPr>
              <a:tblGrid>
                <a:gridCol w="1448656">
                  <a:extLst>
                    <a:ext uri="{9D8B030D-6E8A-4147-A177-3AD203B41FA5}">
                      <a16:colId xmlns:a16="http://schemas.microsoft.com/office/drawing/2014/main" val="317877246"/>
                    </a:ext>
                  </a:extLst>
                </a:gridCol>
                <a:gridCol w="2613471">
                  <a:extLst>
                    <a:ext uri="{9D8B030D-6E8A-4147-A177-3AD203B41FA5}">
                      <a16:colId xmlns:a16="http://schemas.microsoft.com/office/drawing/2014/main" val="1271264177"/>
                    </a:ext>
                  </a:extLst>
                </a:gridCol>
              </a:tblGrid>
              <a:tr h="432435">
                <a:tc>
                  <a:txBody>
                    <a:bodyPr/>
                    <a:lstStyle/>
                    <a:p>
                      <a:pPr marL="279400" marR="24765" indent="-226060">
                        <a:lnSpc>
                          <a:spcPct val="100000"/>
                        </a:lnSpc>
                        <a:spcBef>
                          <a:spcPts val="295"/>
                        </a:spcBef>
                        <a:spcAft>
                          <a:spcPts val="0"/>
                        </a:spcAft>
                      </a:pPr>
                      <a:r>
                        <a:rPr lang="en-US" sz="2000" b="0">
                          <a:effectLst/>
                        </a:rPr>
                        <a:t>Required</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90"/>
                        </a:spcBef>
                        <a:spcAft>
                          <a:spcPts val="0"/>
                        </a:spcAft>
                      </a:pPr>
                      <a:r>
                        <a:rPr lang="en-US" sz="2000" b="0">
                          <a:effectLst/>
                          <a:latin typeface="Times New Roman" panose="02020603050405020304" pitchFamily="18" charset="0"/>
                          <a:ea typeface="Times New Roman" panose="02020603050405020304" pitchFamily="18" charset="0"/>
                          <a:cs typeface="Times New Roman" panose="02020603050405020304" pitchFamily="18" charset="0"/>
                        </a:rPr>
                        <a:t>No</a:t>
                      </a:r>
                    </a:p>
                  </a:txBody>
                  <a:tcPr marL="0" marR="0" marT="0" marB="0"/>
                </a:tc>
                <a:extLst>
                  <a:ext uri="{0D108BD9-81ED-4DB2-BD59-A6C34878D82A}">
                    <a16:rowId xmlns:a16="http://schemas.microsoft.com/office/drawing/2014/main" val="2525268377"/>
                  </a:ext>
                </a:extLst>
              </a:tr>
              <a:tr h="432435">
                <a:tc>
                  <a:txBody>
                    <a:bodyPr/>
                    <a:lstStyle/>
                    <a:p>
                      <a:pPr marL="190500" marR="35560" indent="-127635">
                        <a:lnSpc>
                          <a:spcPct val="100000"/>
                        </a:lnSpc>
                        <a:spcBef>
                          <a:spcPts val="295"/>
                        </a:spcBef>
                        <a:spcAft>
                          <a:spcPts val="0"/>
                        </a:spcAft>
                      </a:pPr>
                      <a:r>
                        <a:rPr lang="en-US" sz="2000" b="0" spc="-5">
                          <a:effectLst/>
                        </a:rPr>
                        <a:t>Parame</a:t>
                      </a:r>
                      <a:r>
                        <a:rPr lang="en-US" sz="2000" b="0" spc="-290">
                          <a:effectLst/>
                        </a:rPr>
                        <a:t> </a:t>
                      </a:r>
                      <a:r>
                        <a:rPr lang="en-US" sz="2000" b="0">
                          <a:effectLst/>
                        </a:rPr>
                        <a:t>ters</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90"/>
                        </a:spcBef>
                        <a:spcAft>
                          <a:spcPts val="0"/>
                        </a:spcAft>
                      </a:pPr>
                      <a:r>
                        <a:rPr lang="en-US" sz="2000" b="0">
                          <a:effectLst/>
                          <a:latin typeface="Times New Roman" panose="02020603050405020304" pitchFamily="18" charset="0"/>
                          <a:ea typeface="Times New Roman" panose="02020603050405020304" pitchFamily="18" charset="0"/>
                          <a:cs typeface="Times New Roman" panose="02020603050405020304" pitchFamily="18" charset="0"/>
                        </a:rPr>
                        <a:t>None</a:t>
                      </a:r>
                    </a:p>
                  </a:txBody>
                  <a:tcPr marL="0" marR="0" marT="0" marB="0"/>
                </a:tc>
                <a:extLst>
                  <a:ext uri="{0D108BD9-81ED-4DB2-BD59-A6C34878D82A}">
                    <a16:rowId xmlns:a16="http://schemas.microsoft.com/office/drawing/2014/main" val="3660665534"/>
                  </a:ext>
                </a:extLst>
              </a:tr>
              <a:tr h="422275">
                <a:tc>
                  <a:txBody>
                    <a:bodyPr/>
                    <a:lstStyle/>
                    <a:p>
                      <a:pPr marL="46355" marR="0">
                        <a:spcBef>
                          <a:spcPts val="295"/>
                        </a:spcBef>
                        <a:spcAft>
                          <a:spcPts val="0"/>
                        </a:spcAft>
                      </a:pPr>
                      <a:r>
                        <a:rPr lang="en-US" sz="2000" b="0">
                          <a:effectLst/>
                        </a:rPr>
                        <a:t>Allowed</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0">
                        <a:spcBef>
                          <a:spcPts val="420"/>
                        </a:spcBef>
                        <a:spcAft>
                          <a:spcPts val="0"/>
                        </a:spcAft>
                      </a:pPr>
                      <a:r>
                        <a:rPr lang="en-US" sz="2000" b="0" kern="1200">
                          <a:solidFill>
                            <a:schemeClr val="lt1"/>
                          </a:solidFill>
                          <a:effectLst/>
                          <a:latin typeface="+mn-lt"/>
                          <a:ea typeface="+mn-ea"/>
                          <a:cs typeface="+mn-cs"/>
                        </a:rPr>
                        <a:t>Only once inside the pipeline block..</a:t>
                      </a:r>
                      <a:endParaRPr lang="en-US"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50783180"/>
                  </a:ext>
                </a:extLst>
              </a:tr>
            </a:tbl>
          </a:graphicData>
        </a:graphic>
      </p:graphicFrame>
      <p:sp>
        <p:nvSpPr>
          <p:cNvPr id="14" name="TextBox 13">
            <a:extLst>
              <a:ext uri="{FF2B5EF4-FFF2-40B4-BE49-F238E27FC236}">
                <a16:creationId xmlns:a16="http://schemas.microsoft.com/office/drawing/2014/main" id="{958F4728-1647-4850-85B3-9B31BFFA5181}"/>
              </a:ext>
            </a:extLst>
          </p:cNvPr>
          <p:cNvSpPr txBox="1"/>
          <p:nvPr/>
        </p:nvSpPr>
        <p:spPr>
          <a:xfrm>
            <a:off x="-1" y="3858197"/>
            <a:ext cx="4062127" cy="369332"/>
          </a:xfrm>
          <a:prstGeom prst="rect">
            <a:avLst/>
          </a:prstGeom>
          <a:noFill/>
        </p:spPr>
        <p:txBody>
          <a:bodyPr wrap="square">
            <a:spAutoFit/>
          </a:bodyPr>
          <a:lstStyle/>
          <a:p>
            <a:pPr marL="0" indent="0">
              <a:buNone/>
            </a:pPr>
            <a:r>
              <a:rPr lang="en-US" b="1" err="1">
                <a:solidFill>
                  <a:schemeClr val="bg1"/>
                </a:solidFill>
              </a:rPr>
              <a:t>paramters</a:t>
            </a:r>
            <a:endParaRPr lang="en-US" b="1">
              <a:solidFill>
                <a:schemeClr val="bg1"/>
              </a:solidFill>
            </a:endParaRPr>
          </a:p>
        </p:txBody>
      </p:sp>
      <p:pic>
        <p:nvPicPr>
          <p:cNvPr id="7" name="Picture 6">
            <a:extLst>
              <a:ext uri="{FF2B5EF4-FFF2-40B4-BE49-F238E27FC236}">
                <a16:creationId xmlns:a16="http://schemas.microsoft.com/office/drawing/2014/main" id="{4344DD91-DF52-498F-A2F5-94585D9E0B4F}"/>
              </a:ext>
            </a:extLst>
          </p:cNvPr>
          <p:cNvPicPr>
            <a:picLocks noChangeAspect="1"/>
          </p:cNvPicPr>
          <p:nvPr/>
        </p:nvPicPr>
        <p:blipFill>
          <a:blip r:embed="rId3"/>
          <a:stretch>
            <a:fillRect/>
          </a:stretch>
        </p:blipFill>
        <p:spPr>
          <a:xfrm>
            <a:off x="4292258" y="2730980"/>
            <a:ext cx="7690426" cy="3808522"/>
          </a:xfrm>
          <a:prstGeom prst="rect">
            <a:avLst/>
          </a:prstGeom>
        </p:spPr>
      </p:pic>
    </p:spTree>
    <p:extLst>
      <p:ext uri="{BB962C8B-B14F-4D97-AF65-F5344CB8AC3E}">
        <p14:creationId xmlns:p14="http://schemas.microsoft.com/office/powerpoint/2010/main" val="188322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EFAD12C-1C00-48F3-A1F5-1858814E5E92}"/>
              </a:ext>
            </a:extLst>
          </p:cNvPr>
          <p:cNvSpPr txBox="1"/>
          <p:nvPr/>
        </p:nvSpPr>
        <p:spPr>
          <a:xfrm>
            <a:off x="75941" y="106244"/>
            <a:ext cx="3910244" cy="800219"/>
          </a:xfrm>
          <a:prstGeom prst="rect">
            <a:avLst/>
          </a:prstGeom>
          <a:noFill/>
        </p:spPr>
        <p:txBody>
          <a:bodyPr wrap="square">
            <a:spAutoFit/>
          </a:bodyPr>
          <a:lstStyle/>
          <a:p>
            <a:pPr marL="0" indent="0">
              <a:buNone/>
            </a:pPr>
            <a:r>
              <a:rPr lang="en-US" sz="2800" b="1">
                <a:solidFill>
                  <a:schemeClr val="bg1"/>
                </a:solidFill>
                <a:latin typeface="+mj-lt"/>
              </a:rPr>
              <a:t>Available parameters</a:t>
            </a:r>
          </a:p>
          <a:p>
            <a:pPr marL="0" indent="0">
              <a:buNone/>
            </a:pPr>
            <a:r>
              <a:rPr lang="en-US" b="1">
                <a:solidFill>
                  <a:schemeClr val="bg1"/>
                </a:solidFill>
              </a:rPr>
              <a:t>							</a:t>
            </a:r>
          </a:p>
        </p:txBody>
      </p:sp>
      <p:sp>
        <p:nvSpPr>
          <p:cNvPr id="14" name="TextBox 13">
            <a:extLst>
              <a:ext uri="{FF2B5EF4-FFF2-40B4-BE49-F238E27FC236}">
                <a16:creationId xmlns:a16="http://schemas.microsoft.com/office/drawing/2014/main" id="{CE5C0D35-95E0-4C06-B339-F379B2D56A9D}"/>
              </a:ext>
            </a:extLst>
          </p:cNvPr>
          <p:cNvSpPr txBox="1"/>
          <p:nvPr/>
        </p:nvSpPr>
        <p:spPr>
          <a:xfrm>
            <a:off x="389054" y="1853351"/>
            <a:ext cx="3597131" cy="2585323"/>
          </a:xfrm>
          <a:prstGeom prst="rect">
            <a:avLst/>
          </a:prstGeom>
          <a:noFill/>
        </p:spPr>
        <p:txBody>
          <a:bodyPr wrap="square">
            <a:spAutoFit/>
          </a:bodyPr>
          <a:lstStyle/>
          <a:p>
            <a:pPr algn="r"/>
            <a:r>
              <a:rPr lang="en-US" b="1">
                <a:solidFill>
                  <a:schemeClr val="bg1"/>
                </a:solidFill>
                <a:latin typeface="Times New Roman" panose="02020603050405020304" pitchFamily="18" charset="0"/>
                <a:ea typeface="Times New Roman" panose="02020603050405020304" pitchFamily="18" charset="0"/>
              </a:rPr>
              <a:t>string</a:t>
            </a:r>
            <a:r>
              <a:rPr lang="en-US" sz="1800" b="1">
                <a:solidFill>
                  <a:schemeClr val="bg1"/>
                </a:solidFill>
                <a:effectLst/>
                <a:latin typeface="Times New Roman" panose="02020603050405020304" pitchFamily="18" charset="0"/>
                <a:ea typeface="Times New Roman" panose="02020603050405020304" pitchFamily="18" charset="0"/>
              </a:rPr>
              <a:t> : </a:t>
            </a:r>
          </a:p>
          <a:p>
            <a:pPr algn="r"/>
            <a:endParaRPr lang="en-US" b="1">
              <a:solidFill>
                <a:schemeClr val="bg1"/>
              </a:solidFill>
              <a:latin typeface="Times New Roman" panose="02020603050405020304" pitchFamily="18" charset="0"/>
            </a:endParaRPr>
          </a:p>
          <a:p>
            <a:pPr algn="r"/>
            <a:endParaRPr lang="en-US" b="1">
              <a:solidFill>
                <a:schemeClr val="bg1"/>
              </a:solidFill>
              <a:latin typeface="Times New Roman" panose="02020603050405020304" pitchFamily="18" charset="0"/>
            </a:endParaRPr>
          </a:p>
          <a:p>
            <a:pPr algn="r"/>
            <a:endParaRPr lang="en-US" b="1">
              <a:solidFill>
                <a:schemeClr val="bg1"/>
              </a:solidFill>
              <a:latin typeface="Times New Roman" panose="02020603050405020304" pitchFamily="18" charset="0"/>
            </a:endParaRPr>
          </a:p>
          <a:p>
            <a:pPr algn="r"/>
            <a:r>
              <a:rPr lang="en-US" b="1" err="1">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rPr>
              <a:t>boolean</a:t>
            </a:r>
            <a:r>
              <a:rPr lang="en-US" b="1">
                <a:solidFill>
                  <a:schemeClr val="bg1"/>
                </a:solidFill>
                <a:latin typeface="Palatino Linotype" panose="02040502050505030304" pitchFamily="18" charset="0"/>
                <a:ea typeface="Palatino Linotype" panose="02040502050505030304" pitchFamily="18" charset="0"/>
                <a:cs typeface="Palatino Linotype" panose="02040502050505030304" pitchFamily="18" charset="0"/>
              </a:rPr>
              <a:t> Param</a:t>
            </a:r>
            <a:r>
              <a:rPr lang="en-US" sz="1800" b="1">
                <a:solidFill>
                  <a:schemeClr val="bg1"/>
                </a:solidFill>
                <a:effectLst/>
                <a:latin typeface="Palatino Linotype" panose="02040502050505030304" pitchFamily="18" charset="0"/>
                <a:ea typeface="Palatino Linotype" panose="02040502050505030304" pitchFamily="18" charset="0"/>
                <a:cs typeface="Palatino Linotype" panose="02040502050505030304" pitchFamily="18" charset="0"/>
              </a:rPr>
              <a:t> :</a:t>
            </a:r>
          </a:p>
          <a:p>
            <a:endParaRPr lang="en-US" sz="1800" b="1">
              <a:effectLst/>
              <a:latin typeface="Palatino Linotype" panose="02040502050505030304" pitchFamily="18" charset="0"/>
              <a:ea typeface="Palatino Linotype" panose="02040502050505030304" pitchFamily="18" charset="0"/>
              <a:cs typeface="Palatino Linotype" panose="02040502050505030304" pitchFamily="18" charset="0"/>
            </a:endParaRPr>
          </a:p>
          <a:p>
            <a:endParaRPr lang="en-US" sz="1800" b="1">
              <a:effectLst/>
              <a:latin typeface="Palatino Linotype" panose="02040502050505030304" pitchFamily="18" charset="0"/>
              <a:ea typeface="Palatino Linotype" panose="02040502050505030304" pitchFamily="18" charset="0"/>
              <a:cs typeface="Palatino Linotype" panose="02040502050505030304" pitchFamily="18" charset="0"/>
            </a:endParaRPr>
          </a:p>
          <a:p>
            <a:endParaRPr lang="en-US" sz="1800" b="1">
              <a:effectLst/>
              <a:latin typeface="Palatino Linotype" panose="02040502050505030304" pitchFamily="18" charset="0"/>
              <a:ea typeface="Palatino Linotype" panose="02040502050505030304" pitchFamily="18" charset="0"/>
              <a:cs typeface="Palatino Linotype" panose="02040502050505030304" pitchFamily="18" charset="0"/>
            </a:endParaRPr>
          </a:p>
          <a:p>
            <a:endParaRPr lang="en-US"/>
          </a:p>
        </p:txBody>
      </p:sp>
      <p:sp>
        <p:nvSpPr>
          <p:cNvPr id="15" name="TextBox 14">
            <a:extLst>
              <a:ext uri="{FF2B5EF4-FFF2-40B4-BE49-F238E27FC236}">
                <a16:creationId xmlns:a16="http://schemas.microsoft.com/office/drawing/2014/main" id="{0596A1A1-ADDE-4DDF-B29C-E9F0FF43F63F}"/>
              </a:ext>
            </a:extLst>
          </p:cNvPr>
          <p:cNvSpPr txBox="1"/>
          <p:nvPr/>
        </p:nvSpPr>
        <p:spPr>
          <a:xfrm>
            <a:off x="3877081" y="1853351"/>
            <a:ext cx="8211875" cy="2935804"/>
          </a:xfrm>
          <a:prstGeom prst="rect">
            <a:avLst/>
          </a:prstGeom>
          <a:noFill/>
        </p:spPr>
        <p:txBody>
          <a:bodyPr wrap="square">
            <a:spAutoFit/>
          </a:bodyPr>
          <a:lstStyle/>
          <a:p>
            <a:pPr marL="269240" marR="0">
              <a:lnSpc>
                <a:spcPct val="87000"/>
              </a:lnSpc>
              <a:spcBef>
                <a:spcPts val="670"/>
              </a:spcBef>
              <a:spcAft>
                <a:spcPts val="0"/>
              </a:spcAft>
            </a:pPr>
            <a:r>
              <a:rPr lang="en-US" sz="1800">
                <a:solidFill>
                  <a:srgbClr val="333333"/>
                </a:solidFill>
                <a:effectLst/>
                <a:ea typeface="Times New Roman" panose="02020603050405020304" pitchFamily="18" charset="0"/>
              </a:rPr>
              <a:t>A</a:t>
            </a:r>
            <a:r>
              <a:rPr lang="en-US" sz="1800" spc="27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parameter</a:t>
            </a:r>
            <a:r>
              <a:rPr lang="en-US" sz="1800" spc="27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of</a:t>
            </a:r>
            <a:r>
              <a:rPr lang="en-US" sz="1800" spc="27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a</a:t>
            </a:r>
            <a:r>
              <a:rPr lang="en-US" sz="1800" spc="27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string</a:t>
            </a:r>
            <a:r>
              <a:rPr lang="en-US" sz="1800" spc="27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type,</a:t>
            </a:r>
            <a:r>
              <a:rPr lang="en-US" sz="1800" spc="27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for</a:t>
            </a:r>
            <a:r>
              <a:rPr lang="en-US" sz="1800" spc="270">
                <a:solidFill>
                  <a:srgbClr val="333333"/>
                </a:solidFill>
                <a:effectLst/>
                <a:ea typeface="Times New Roman" panose="02020603050405020304" pitchFamily="18" charset="0"/>
              </a:rPr>
              <a:t> </a:t>
            </a:r>
            <a:r>
              <a:rPr lang="en-US" sz="1800">
                <a:solidFill>
                  <a:srgbClr val="333333"/>
                </a:solidFill>
                <a:effectLst/>
                <a:ea typeface="Times New Roman" panose="02020603050405020304" pitchFamily="18" charset="0"/>
              </a:rPr>
              <a:t>example:</a:t>
            </a:r>
            <a:r>
              <a:rPr lang="en-US" sz="1800" spc="285">
                <a:solidFill>
                  <a:srgbClr val="333333"/>
                </a:solidFill>
                <a:effectLst/>
                <a:ea typeface="Times New Roman" panose="02020603050405020304" pitchFamily="18" charset="0"/>
              </a:rPr>
              <a:t> </a:t>
            </a:r>
          </a:p>
          <a:p>
            <a:pPr marL="269240" marR="0">
              <a:lnSpc>
                <a:spcPct val="87000"/>
              </a:lnSpc>
              <a:spcBef>
                <a:spcPts val="670"/>
              </a:spcBef>
              <a:spcAft>
                <a:spcPts val="0"/>
              </a:spcAft>
            </a:pPr>
            <a:r>
              <a:rPr lang="en-US" sz="1800">
                <a:solidFill>
                  <a:srgbClr val="B02045"/>
                </a:solidFill>
                <a:effectLst/>
                <a:ea typeface="Times New Roman" panose="02020603050405020304" pitchFamily="18" charset="0"/>
              </a:rPr>
              <a:t>parameters</a:t>
            </a:r>
            <a:r>
              <a:rPr lang="en-US" sz="1800" spc="510">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a:t>
            </a:r>
            <a:r>
              <a:rPr lang="en-US" sz="1800" spc="515">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string(name:</a:t>
            </a:r>
            <a:r>
              <a:rPr lang="en-US" sz="1800" spc="515">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'DEPLOY_ENV',</a:t>
            </a:r>
            <a:r>
              <a:rPr lang="en-US" sz="1800" spc="-565">
                <a:solidFill>
                  <a:srgbClr val="B02045"/>
                </a:solidFill>
                <a:effectLst/>
                <a:ea typeface="Times New Roman" panose="02020603050405020304" pitchFamily="18" charset="0"/>
              </a:rPr>
              <a:t> </a:t>
            </a:r>
            <a:r>
              <a:rPr lang="en-US" sz="1800" err="1">
                <a:solidFill>
                  <a:srgbClr val="B02045"/>
                </a:solidFill>
                <a:effectLst/>
                <a:ea typeface="Times New Roman" panose="02020603050405020304" pitchFamily="18" charset="0"/>
              </a:rPr>
              <a:t>defaultValue</a:t>
            </a:r>
            <a:r>
              <a:rPr lang="en-US" sz="1800">
                <a:solidFill>
                  <a:srgbClr val="B02045"/>
                </a:solidFill>
                <a:effectLst/>
                <a:ea typeface="Times New Roman" panose="02020603050405020304" pitchFamily="18" charset="0"/>
              </a:rPr>
              <a:t>:</a:t>
            </a:r>
            <a:r>
              <a:rPr lang="en-US" sz="1800" spc="-95">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'staging',</a:t>
            </a:r>
            <a:r>
              <a:rPr lang="en-US" sz="1800" spc="-90">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description:</a:t>
            </a:r>
            <a:r>
              <a:rPr lang="en-US" sz="1800" spc="-90">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a:t>
            </a:r>
            <a:r>
              <a:rPr lang="en-US" sz="1800" spc="-90">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a:t>
            </a:r>
          </a:p>
          <a:p>
            <a:pPr marL="269240" marR="0">
              <a:lnSpc>
                <a:spcPct val="87000"/>
              </a:lnSpc>
              <a:spcBef>
                <a:spcPts val="670"/>
              </a:spcBef>
              <a:spcAft>
                <a:spcPts val="0"/>
              </a:spcAft>
            </a:pPr>
            <a:endParaRPr lang="en-US">
              <a:solidFill>
                <a:srgbClr val="B02045"/>
              </a:solidFill>
              <a:ea typeface="Times New Roman" panose="02020603050405020304" pitchFamily="18" charset="0"/>
            </a:endParaRPr>
          </a:p>
          <a:p>
            <a:pPr marL="269240">
              <a:lnSpc>
                <a:spcPct val="87000"/>
              </a:lnSpc>
              <a:spcBef>
                <a:spcPts val="670"/>
              </a:spcBef>
            </a:pPr>
            <a:r>
              <a:rPr lang="en-US" sz="1800">
                <a:solidFill>
                  <a:srgbClr val="333333"/>
                </a:solidFill>
                <a:effectLst/>
                <a:ea typeface="Times New Roman" panose="02020603050405020304" pitchFamily="18" charset="0"/>
              </a:rPr>
              <a:t>A	</a:t>
            </a:r>
            <a:r>
              <a:rPr lang="en-US" sz="1800" err="1">
                <a:solidFill>
                  <a:srgbClr val="333333"/>
                </a:solidFill>
                <a:effectLst/>
                <a:ea typeface="Times New Roman" panose="02020603050405020304" pitchFamily="18" charset="0"/>
              </a:rPr>
              <a:t>boolean</a:t>
            </a:r>
            <a:r>
              <a:rPr lang="en-US" sz="1800">
                <a:solidFill>
                  <a:srgbClr val="333333"/>
                </a:solidFill>
                <a:effectLst/>
                <a:ea typeface="Times New Roman" panose="02020603050405020304" pitchFamily="18" charset="0"/>
              </a:rPr>
              <a:t>	parameter,	for	example:	</a:t>
            </a:r>
          </a:p>
          <a:p>
            <a:pPr marL="269240">
              <a:lnSpc>
                <a:spcPct val="87000"/>
              </a:lnSpc>
              <a:spcBef>
                <a:spcPts val="670"/>
              </a:spcBef>
            </a:pPr>
            <a:r>
              <a:rPr lang="en-US" sz="1800">
                <a:solidFill>
                  <a:srgbClr val="B02045"/>
                </a:solidFill>
                <a:effectLst/>
                <a:ea typeface="Times New Roman" panose="02020603050405020304" pitchFamily="18" charset="0"/>
              </a:rPr>
              <a:t>parameters	{	</a:t>
            </a:r>
            <a:r>
              <a:rPr lang="en-US" sz="1800" err="1">
                <a:solidFill>
                  <a:srgbClr val="B02045"/>
                </a:solidFill>
                <a:effectLst/>
                <a:ea typeface="Times New Roman" panose="02020603050405020304" pitchFamily="18" charset="0"/>
              </a:rPr>
              <a:t>booleanParam</a:t>
            </a:r>
            <a:r>
              <a:rPr lang="en-US" sz="1800">
                <a:solidFill>
                  <a:srgbClr val="B02045"/>
                </a:solidFill>
                <a:effectLst/>
                <a:ea typeface="Times New Roman" panose="02020603050405020304" pitchFamily="18" charset="0"/>
              </a:rPr>
              <a:t>(name:	</a:t>
            </a:r>
            <a:r>
              <a:rPr lang="en-US" sz="1800" spc="-5">
                <a:solidFill>
                  <a:srgbClr val="B02045"/>
                </a:solidFill>
                <a:effectLst/>
                <a:ea typeface="Times New Roman" panose="02020603050405020304" pitchFamily="18" charset="0"/>
              </a:rPr>
              <a:t>'DEBUG_BUILD',</a:t>
            </a:r>
            <a:r>
              <a:rPr lang="en-US" sz="1800" spc="-510">
                <a:solidFill>
                  <a:srgbClr val="B02045"/>
                </a:solidFill>
                <a:effectLst/>
                <a:ea typeface="Times New Roman" panose="02020603050405020304" pitchFamily="18" charset="0"/>
              </a:rPr>
              <a:t> </a:t>
            </a:r>
            <a:r>
              <a:rPr lang="en-US" sz="1800" err="1">
                <a:solidFill>
                  <a:srgbClr val="B02045"/>
                </a:solidFill>
                <a:effectLst/>
                <a:ea typeface="Times New Roman" panose="02020603050405020304" pitchFamily="18" charset="0"/>
              </a:rPr>
              <a:t>defaultValue</a:t>
            </a:r>
            <a:r>
              <a:rPr lang="en-US" sz="1800">
                <a:solidFill>
                  <a:srgbClr val="B02045"/>
                </a:solidFill>
                <a:effectLst/>
                <a:ea typeface="Times New Roman" panose="02020603050405020304" pitchFamily="18" charset="0"/>
              </a:rPr>
              <a:t>:</a:t>
            </a:r>
            <a:r>
              <a:rPr lang="en-US" sz="1800" spc="-45">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true,</a:t>
            </a:r>
            <a:r>
              <a:rPr lang="en-US" sz="1800" spc="-40">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description:</a:t>
            </a:r>
            <a:r>
              <a:rPr lang="en-US" sz="1800" spc="-40">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a:t>
            </a:r>
            <a:r>
              <a:rPr lang="en-US" sz="1800" spc="-45">
                <a:solidFill>
                  <a:srgbClr val="B02045"/>
                </a:solidFill>
                <a:effectLst/>
                <a:ea typeface="Times New Roman" panose="02020603050405020304" pitchFamily="18" charset="0"/>
              </a:rPr>
              <a:t> </a:t>
            </a:r>
            <a:r>
              <a:rPr lang="en-US" sz="1800">
                <a:solidFill>
                  <a:srgbClr val="B02045"/>
                </a:solidFill>
                <a:effectLst/>
                <a:ea typeface="Times New Roman" panose="02020603050405020304" pitchFamily="18" charset="0"/>
              </a:rPr>
              <a:t>}</a:t>
            </a:r>
            <a:endParaRPr lang="en-US" sz="1800">
              <a:effectLst/>
              <a:ea typeface="Times New Roman" panose="02020603050405020304" pitchFamily="18" charset="0"/>
            </a:endParaRPr>
          </a:p>
          <a:p>
            <a:pPr marL="269240" marR="0">
              <a:lnSpc>
                <a:spcPct val="87000"/>
              </a:lnSpc>
              <a:spcBef>
                <a:spcPts val="670"/>
              </a:spcBef>
              <a:spcAft>
                <a:spcPts val="0"/>
              </a:spcAft>
            </a:pPr>
            <a:endParaRPr lang="en-US" sz="1800">
              <a:effectLst/>
              <a:latin typeface="Times New Roman" panose="02020603050405020304" pitchFamily="18" charset="0"/>
              <a:ea typeface="Times New Roman" panose="02020603050405020304" pitchFamily="18" charset="0"/>
            </a:endParaRPr>
          </a:p>
          <a:p>
            <a:pPr marL="269240" marR="0">
              <a:spcBef>
                <a:spcPts val="615"/>
              </a:spcBef>
              <a:spcAft>
                <a:spcPts val="0"/>
              </a:spcAft>
            </a:pPr>
            <a:endParaRPr lang="en-US" sz="1800">
              <a:solidFill>
                <a:srgbClr val="B02045"/>
              </a:solidFill>
              <a:effectLst/>
              <a:ea typeface="Times New Roman" panose="02020603050405020304" pitchFamily="18" charset="0"/>
            </a:endParaRPr>
          </a:p>
          <a:p>
            <a:pPr marL="269240" marR="0">
              <a:spcBef>
                <a:spcPts val="615"/>
              </a:spcBef>
              <a:spcAft>
                <a:spcPts val="0"/>
              </a:spcAft>
            </a:pP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659607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037E81AA1B4A4783E2ECB11B8A793C" ma:contentTypeVersion="5" ma:contentTypeDescription="Create a new document." ma:contentTypeScope="" ma:versionID="5199bfd4f7ebbdd98485d21270f1599d">
  <xsd:schema xmlns:xsd="http://www.w3.org/2001/XMLSchema" xmlns:xs="http://www.w3.org/2001/XMLSchema" xmlns:p="http://schemas.microsoft.com/office/2006/metadata/properties" xmlns:ns3="408bcd40-cb06-4870-b1cc-f11d85be5eff" xmlns:ns4="6daca119-04f5-49f5-b705-96cef428f429" targetNamespace="http://schemas.microsoft.com/office/2006/metadata/properties" ma:root="true" ma:fieldsID="773053959a9561a0f9200e83551d9ab9" ns3:_="" ns4:_="">
    <xsd:import namespace="408bcd40-cb06-4870-b1cc-f11d85be5eff"/>
    <xsd:import namespace="6daca119-04f5-49f5-b705-96cef428f42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8bcd40-cb06-4870-b1cc-f11d85be5e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daca119-04f5-49f5-b705-96cef428f42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D609CA-0BD4-4612-891E-630E0A9835CD}">
  <ds:schemaRefs>
    <ds:schemaRef ds:uri="http://schemas.microsoft.com/sharepoint/v3/contenttype/forms"/>
  </ds:schemaRefs>
</ds:datastoreItem>
</file>

<file path=customXml/itemProps2.xml><?xml version="1.0" encoding="utf-8"?>
<ds:datastoreItem xmlns:ds="http://schemas.openxmlformats.org/officeDocument/2006/customXml" ds:itemID="{333545D5-2508-4989-A2C0-ADAA346CFDA6}">
  <ds:schemaRefs>
    <ds:schemaRef ds:uri="408bcd40-cb06-4870-b1cc-f11d85be5eff"/>
    <ds:schemaRef ds:uri="6daca119-04f5-49f5-b705-96cef428f4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D9C2C4D-C24D-4078-A18C-AD5ABFD9CB7B}">
  <ds:schemaRefs>
    <ds:schemaRef ds:uri="408bcd40-cb06-4870-b1cc-f11d85be5eff"/>
    <ds:schemaRef ds:uri="6daca119-04f5-49f5-b705-96cef428f4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TotalTime>171</TotalTime>
  <Words>1385</Words>
  <Application>Microsoft Office PowerPoint</Application>
  <PresentationFormat>Widescreen</PresentationFormat>
  <Paragraphs>260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Gill Sans MT</vt:lpstr>
      <vt:lpstr>Palatino Linotype</vt:lpstr>
      <vt:lpstr>Times New Roman</vt:lpstr>
      <vt:lpstr>Wingdings</vt:lpstr>
      <vt:lpstr>Gallery</vt:lpstr>
      <vt:lpstr>JAI JENKINS</vt:lpstr>
      <vt:lpstr>SECTIONS  Sections in Declarative Pipeline typically contain one or more Directives or Steps. </vt:lpstr>
      <vt:lpstr>SECTIONS  Sections in Declarative Pipeline typically contain one or more Directives or Steps. </vt:lpstr>
      <vt:lpstr>Directives   </vt:lpstr>
      <vt:lpstr>PowerPoint Presentation</vt:lpstr>
      <vt:lpstr>Directives   </vt:lpstr>
      <vt:lpstr>PowerPoint Presentation</vt:lpstr>
      <vt:lpstr>Directives   </vt:lpstr>
      <vt:lpstr>PowerPoint Presentation</vt:lpstr>
      <vt:lpstr>Trigger</vt:lpstr>
      <vt:lpstr>stage</vt:lpstr>
      <vt:lpstr>tools</vt:lpstr>
      <vt:lpstr>Built-in Conditions         </vt:lpstr>
      <vt:lpstr>Built-in Conditions     Single condition         </vt:lpstr>
      <vt:lpstr>Built-in Conditions     multiple condition         </vt:lpstr>
      <vt:lpstr>Parallel Stage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JAI JENKINS</dc:title>
  <dc:creator>Darshan,  K N</dc:creator>
  <cp:lastModifiedBy>Darshan,  K N</cp:lastModifiedBy>
  <cp:revision>30</cp:revision>
  <dcterms:created xsi:type="dcterms:W3CDTF">2022-09-28T04:37:03Z</dcterms:created>
  <dcterms:modified xsi:type="dcterms:W3CDTF">2022-09-28T09:38:18Z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0x01010039037E81AA1B4A4783E2ECB11B8A793C</vt:lpwstr>
  </property>
</Properties>
</file>