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handoutMasterIdLst>
    <p:handoutMasterId r:id="rId55"/>
  </p:handoutMasterIdLst>
  <p:sldIdLst>
    <p:sldId id="256" r:id="rId5"/>
    <p:sldId id="277" r:id="rId6"/>
    <p:sldId id="278" r:id="rId7"/>
    <p:sldId id="279" r:id="rId8"/>
    <p:sldId id="280" r:id="rId9"/>
    <p:sldId id="314" r:id="rId10"/>
    <p:sldId id="318" r:id="rId11"/>
    <p:sldId id="320" r:id="rId12"/>
    <p:sldId id="321" r:id="rId13"/>
    <p:sldId id="323" r:id="rId14"/>
    <p:sldId id="326" r:id="rId15"/>
    <p:sldId id="330" r:id="rId16"/>
    <p:sldId id="331" r:id="rId17"/>
    <p:sldId id="301" r:id="rId18"/>
    <p:sldId id="305" r:id="rId19"/>
    <p:sldId id="307" r:id="rId20"/>
    <p:sldId id="317" r:id="rId21"/>
    <p:sldId id="322" r:id="rId22"/>
    <p:sldId id="324" r:id="rId23"/>
    <p:sldId id="332" r:id="rId24"/>
    <p:sldId id="334" r:id="rId25"/>
    <p:sldId id="335" r:id="rId26"/>
    <p:sldId id="336" r:id="rId27"/>
    <p:sldId id="298" r:id="rId28"/>
    <p:sldId id="297" r:id="rId29"/>
    <p:sldId id="288" r:id="rId30"/>
    <p:sldId id="289" r:id="rId31"/>
    <p:sldId id="303" r:id="rId32"/>
    <p:sldId id="304" r:id="rId33"/>
    <p:sldId id="315" r:id="rId34"/>
    <p:sldId id="309" r:id="rId35"/>
    <p:sldId id="311" r:id="rId36"/>
    <p:sldId id="312" r:id="rId37"/>
    <p:sldId id="319" r:id="rId38"/>
    <p:sldId id="325" r:id="rId39"/>
    <p:sldId id="327" r:id="rId40"/>
    <p:sldId id="328" r:id="rId41"/>
    <p:sldId id="329" r:id="rId42"/>
    <p:sldId id="333" r:id="rId43"/>
    <p:sldId id="290" r:id="rId44"/>
    <p:sldId id="291" r:id="rId45"/>
    <p:sldId id="292" r:id="rId46"/>
    <p:sldId id="299" r:id="rId47"/>
    <p:sldId id="300" r:id="rId48"/>
    <p:sldId id="302" r:id="rId49"/>
    <p:sldId id="306" r:id="rId50"/>
    <p:sldId id="313" r:id="rId51"/>
    <p:sldId id="316" r:id="rId52"/>
    <p:sldId id="27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997" dt="2022-09-29T08:28:09.071"/>
    <p1510:client id="{13D0AAA7-E93A-5182-34D8-68E0F0A256AB}" v="37" dt="2022-09-29T06:32:19.038"/>
    <p1510:client id="{63FA769B-803A-49CC-8447-5FFE8AF66502}" v="71" dt="2022-09-29T06:40:07.187"/>
    <p1510:client id="{6FA705B4-4426-4966-9BFE-64B5E8AB0D4E}" v="956" dt="2022-09-29T07:26:40.922"/>
    <p1510:client id="{730DA1B9-CD6C-42D9-9CA4-A517F5C2945D}" v="1" dt="2022-09-29T06:27:19.946"/>
    <p1510:client id="{79E7BBE1-7B9C-4E63-BAD5-908C3C3F3B4A}" v="3" dt="2022-09-29T07:42:18.521"/>
    <p1510:client id="{7D743945-6E7A-4E13-9E24-9DF7D3A30EAF}" v="566" dt="2022-09-29T08:18:12.321"/>
    <p1510:client id="{873FDD10-F4AF-404F-B098-7870D2D5EF67}" v="801" dt="2022-09-29T06:20:49.687"/>
    <p1510:client id="{B344F58E-1BE7-4454-B90D-38AE37EC6CD6}" v="89" dt="2022-09-29T07:40:52.481"/>
    <p1510:client id="{E0C02CD6-0016-4F17-B22B-090E3A2FC905}" v="1281" dt="2022-09-29T08:48:32.322"/>
    <p1510:client id="{E5EFBAE9-81C3-4E07-ADCA-235D8D218764}" v="155" dt="2022-09-29T08:43:04.417"/>
    <p1510:client id="{FF53A6CC-BCC6-1D90-C31E-DE6F0C5C448C}" v="566" dt="2022-09-29T08:32:11.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792"/>
        <p:guide pos="3144"/>
        <p:guide orient="horz" pos="9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3.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ata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8127D9-B2C7-4D81-B09C-955B6CFA93E5}"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B9BE1713-5B6A-42BE-8A8D-47ED5CDB3C51}">
      <dgm:prSet/>
      <dgm:spPr/>
      <dgm:t>
        <a:bodyPr/>
        <a:lstStyle/>
        <a:p>
          <a:r>
            <a:rPr lang="en-US"/>
            <a:t>Etcd: It stores the configuration information, which can be used by each of the nodes in the cluster</a:t>
          </a:r>
        </a:p>
      </dgm:t>
    </dgm:pt>
    <dgm:pt modelId="{827C8940-0753-4FCB-A877-5D8C044B99A8}" type="parTrans" cxnId="{DC1ED414-11D9-4DF1-BF9B-F093D6C4FCF1}">
      <dgm:prSet/>
      <dgm:spPr/>
      <dgm:t>
        <a:bodyPr/>
        <a:lstStyle/>
        <a:p>
          <a:endParaRPr lang="en-US"/>
        </a:p>
      </dgm:t>
    </dgm:pt>
    <dgm:pt modelId="{C770229D-0CD5-47E5-AE84-201071A82D98}" type="sibTrans" cxnId="{DC1ED414-11D9-4DF1-BF9B-F093D6C4FCF1}">
      <dgm:prSet/>
      <dgm:spPr/>
      <dgm:t>
        <a:bodyPr/>
        <a:lstStyle/>
        <a:p>
          <a:endParaRPr lang="en-US"/>
        </a:p>
      </dgm:t>
    </dgm:pt>
    <dgm:pt modelId="{88A843AF-4EFC-430A-9C3A-64BA3B65BF89}">
      <dgm:prSet/>
      <dgm:spPr/>
      <dgm:t>
        <a:bodyPr/>
        <a:lstStyle/>
        <a:p>
          <a:r>
            <a:rPr lang="en-US"/>
            <a:t>API Server: Kubernetes is an API server which provides all the operation on cluster using the API. API server implements an interface which means different tools and libraries can readily communicate with it.</a:t>
          </a:r>
        </a:p>
      </dgm:t>
    </dgm:pt>
    <dgm:pt modelId="{E59F4507-CB12-4C37-A4AD-E04F42C3BA4E}" type="parTrans" cxnId="{3462DF5E-BBC5-4BD7-8131-454263328036}">
      <dgm:prSet/>
      <dgm:spPr/>
      <dgm:t>
        <a:bodyPr/>
        <a:lstStyle/>
        <a:p>
          <a:endParaRPr lang="en-US"/>
        </a:p>
      </dgm:t>
    </dgm:pt>
    <dgm:pt modelId="{B9790571-577A-4592-908F-F2A61E4620B7}" type="sibTrans" cxnId="{3462DF5E-BBC5-4BD7-8131-454263328036}">
      <dgm:prSet/>
      <dgm:spPr/>
      <dgm:t>
        <a:bodyPr/>
        <a:lstStyle/>
        <a:p>
          <a:endParaRPr lang="en-US"/>
        </a:p>
      </dgm:t>
    </dgm:pt>
    <dgm:pt modelId="{FD0C89CB-F1CE-4165-9020-0205BD3C3E85}">
      <dgm:prSet/>
      <dgm:spPr/>
      <dgm:t>
        <a:bodyPr/>
        <a:lstStyle/>
        <a:p>
          <a:r>
            <a:rPr lang="en-US"/>
            <a:t>Controller Manager: This component is responsible for most of the collectors that regulate the state of the cluster and perform a task. It can be considered as a daemon which runs in a non-terminating loop and is responsible for collecting and sending information to API server. </a:t>
          </a:r>
        </a:p>
      </dgm:t>
    </dgm:pt>
    <dgm:pt modelId="{976B0E15-CE9D-4947-B536-716DF765E7F9}" type="parTrans" cxnId="{0F893832-408F-470C-8EFE-5928FFED8518}">
      <dgm:prSet/>
      <dgm:spPr/>
      <dgm:t>
        <a:bodyPr/>
        <a:lstStyle/>
        <a:p>
          <a:endParaRPr lang="en-US"/>
        </a:p>
      </dgm:t>
    </dgm:pt>
    <dgm:pt modelId="{B9A7B25C-CEE9-4BD1-99D3-8BFE5BBA1142}" type="sibTrans" cxnId="{0F893832-408F-470C-8EFE-5928FFED8518}">
      <dgm:prSet/>
      <dgm:spPr/>
      <dgm:t>
        <a:bodyPr/>
        <a:lstStyle/>
        <a:p>
          <a:endParaRPr lang="en-US"/>
        </a:p>
      </dgm:t>
    </dgm:pt>
    <dgm:pt modelId="{5BFAEA35-CC79-488F-8C34-B8878A118D87}">
      <dgm:prSet/>
      <dgm:spPr/>
      <dgm:t>
        <a:bodyPr/>
        <a:lstStyle/>
        <a:p>
          <a:r>
            <a:rPr lang="en-US"/>
            <a:t>Scheduler: It is a key component of Kubernetes master. It is a service in master which is responsible for distributing the workload. It is responsible for tracking the utilization of working load on cluster nodes and then placing the workload on which resources are available and accepting the workload.</a:t>
          </a:r>
        </a:p>
      </dgm:t>
    </dgm:pt>
    <dgm:pt modelId="{864A9AEC-7BDD-4023-8CA7-F5D9EBFBF0E2}" type="parTrans" cxnId="{A0700400-4511-4F42-A784-C501B8F5D0F7}">
      <dgm:prSet/>
      <dgm:spPr/>
      <dgm:t>
        <a:bodyPr/>
        <a:lstStyle/>
        <a:p>
          <a:endParaRPr lang="en-US"/>
        </a:p>
      </dgm:t>
    </dgm:pt>
    <dgm:pt modelId="{80761C5D-D020-4F70-8C5B-92386152DDD5}" type="sibTrans" cxnId="{A0700400-4511-4F42-A784-C501B8F5D0F7}">
      <dgm:prSet/>
      <dgm:spPr/>
      <dgm:t>
        <a:bodyPr/>
        <a:lstStyle/>
        <a:p>
          <a:endParaRPr lang="en-US"/>
        </a:p>
      </dgm:t>
    </dgm:pt>
    <dgm:pt modelId="{5A888762-736E-449F-A203-FB22678B2088}" type="pres">
      <dgm:prSet presAssocID="{708127D9-B2C7-4D81-B09C-955B6CFA93E5}" presName="outerComposite" presStyleCnt="0">
        <dgm:presLayoutVars>
          <dgm:chMax val="5"/>
          <dgm:dir/>
          <dgm:resizeHandles val="exact"/>
        </dgm:presLayoutVars>
      </dgm:prSet>
      <dgm:spPr/>
    </dgm:pt>
    <dgm:pt modelId="{16926EC3-9BFE-45D0-A53B-504D0E36D317}" type="pres">
      <dgm:prSet presAssocID="{708127D9-B2C7-4D81-B09C-955B6CFA93E5}" presName="dummyMaxCanvas" presStyleCnt="0">
        <dgm:presLayoutVars/>
      </dgm:prSet>
      <dgm:spPr/>
    </dgm:pt>
    <dgm:pt modelId="{C43C3F8D-609C-4402-8BBC-DAFD948C7EFA}" type="pres">
      <dgm:prSet presAssocID="{708127D9-B2C7-4D81-B09C-955B6CFA93E5}" presName="FourNodes_1" presStyleLbl="node1" presStyleIdx="0" presStyleCnt="4">
        <dgm:presLayoutVars>
          <dgm:bulletEnabled val="1"/>
        </dgm:presLayoutVars>
      </dgm:prSet>
      <dgm:spPr/>
    </dgm:pt>
    <dgm:pt modelId="{7DD63AC4-0FD8-4F20-8A01-D307AD8A81BA}" type="pres">
      <dgm:prSet presAssocID="{708127D9-B2C7-4D81-B09C-955B6CFA93E5}" presName="FourNodes_2" presStyleLbl="node1" presStyleIdx="1" presStyleCnt="4">
        <dgm:presLayoutVars>
          <dgm:bulletEnabled val="1"/>
        </dgm:presLayoutVars>
      </dgm:prSet>
      <dgm:spPr/>
    </dgm:pt>
    <dgm:pt modelId="{1E2BE138-D013-44FA-A19F-355720BB27A8}" type="pres">
      <dgm:prSet presAssocID="{708127D9-B2C7-4D81-B09C-955B6CFA93E5}" presName="FourNodes_3" presStyleLbl="node1" presStyleIdx="2" presStyleCnt="4">
        <dgm:presLayoutVars>
          <dgm:bulletEnabled val="1"/>
        </dgm:presLayoutVars>
      </dgm:prSet>
      <dgm:spPr/>
    </dgm:pt>
    <dgm:pt modelId="{2FCA1D14-8918-467B-8DF3-0E090BC36B2F}" type="pres">
      <dgm:prSet presAssocID="{708127D9-B2C7-4D81-B09C-955B6CFA93E5}" presName="FourNodes_4" presStyleLbl="node1" presStyleIdx="3" presStyleCnt="4">
        <dgm:presLayoutVars>
          <dgm:bulletEnabled val="1"/>
        </dgm:presLayoutVars>
      </dgm:prSet>
      <dgm:spPr/>
    </dgm:pt>
    <dgm:pt modelId="{32F49BAB-EADD-458F-8361-BF8D7725E47E}" type="pres">
      <dgm:prSet presAssocID="{708127D9-B2C7-4D81-B09C-955B6CFA93E5}" presName="FourConn_1-2" presStyleLbl="fgAccFollowNode1" presStyleIdx="0" presStyleCnt="3">
        <dgm:presLayoutVars>
          <dgm:bulletEnabled val="1"/>
        </dgm:presLayoutVars>
      </dgm:prSet>
      <dgm:spPr/>
    </dgm:pt>
    <dgm:pt modelId="{17DA6AD3-8423-42DD-B83D-A424F233CA03}" type="pres">
      <dgm:prSet presAssocID="{708127D9-B2C7-4D81-B09C-955B6CFA93E5}" presName="FourConn_2-3" presStyleLbl="fgAccFollowNode1" presStyleIdx="1" presStyleCnt="3">
        <dgm:presLayoutVars>
          <dgm:bulletEnabled val="1"/>
        </dgm:presLayoutVars>
      </dgm:prSet>
      <dgm:spPr/>
    </dgm:pt>
    <dgm:pt modelId="{599BAD51-8797-4943-941F-5A3CC53ED2AB}" type="pres">
      <dgm:prSet presAssocID="{708127D9-B2C7-4D81-B09C-955B6CFA93E5}" presName="FourConn_3-4" presStyleLbl="fgAccFollowNode1" presStyleIdx="2" presStyleCnt="3">
        <dgm:presLayoutVars>
          <dgm:bulletEnabled val="1"/>
        </dgm:presLayoutVars>
      </dgm:prSet>
      <dgm:spPr/>
    </dgm:pt>
    <dgm:pt modelId="{3918716C-5387-45A6-A154-5AACAAD5DD45}" type="pres">
      <dgm:prSet presAssocID="{708127D9-B2C7-4D81-B09C-955B6CFA93E5}" presName="FourNodes_1_text" presStyleLbl="node1" presStyleIdx="3" presStyleCnt="4">
        <dgm:presLayoutVars>
          <dgm:bulletEnabled val="1"/>
        </dgm:presLayoutVars>
      </dgm:prSet>
      <dgm:spPr/>
    </dgm:pt>
    <dgm:pt modelId="{A7980F69-72E0-4D98-8077-1D13895CB83E}" type="pres">
      <dgm:prSet presAssocID="{708127D9-B2C7-4D81-B09C-955B6CFA93E5}" presName="FourNodes_2_text" presStyleLbl="node1" presStyleIdx="3" presStyleCnt="4">
        <dgm:presLayoutVars>
          <dgm:bulletEnabled val="1"/>
        </dgm:presLayoutVars>
      </dgm:prSet>
      <dgm:spPr/>
    </dgm:pt>
    <dgm:pt modelId="{A5B8B29C-2B21-47C8-9F5D-8A0961807508}" type="pres">
      <dgm:prSet presAssocID="{708127D9-B2C7-4D81-B09C-955B6CFA93E5}" presName="FourNodes_3_text" presStyleLbl="node1" presStyleIdx="3" presStyleCnt="4">
        <dgm:presLayoutVars>
          <dgm:bulletEnabled val="1"/>
        </dgm:presLayoutVars>
      </dgm:prSet>
      <dgm:spPr/>
    </dgm:pt>
    <dgm:pt modelId="{29C0F45B-E3A5-4E7C-82E5-05095102200D}" type="pres">
      <dgm:prSet presAssocID="{708127D9-B2C7-4D81-B09C-955B6CFA93E5}" presName="FourNodes_4_text" presStyleLbl="node1" presStyleIdx="3" presStyleCnt="4">
        <dgm:presLayoutVars>
          <dgm:bulletEnabled val="1"/>
        </dgm:presLayoutVars>
      </dgm:prSet>
      <dgm:spPr/>
    </dgm:pt>
  </dgm:ptLst>
  <dgm:cxnLst>
    <dgm:cxn modelId="{A0700400-4511-4F42-A784-C501B8F5D0F7}" srcId="{708127D9-B2C7-4D81-B09C-955B6CFA93E5}" destId="{5BFAEA35-CC79-488F-8C34-B8878A118D87}" srcOrd="3" destOrd="0" parTransId="{864A9AEC-7BDD-4023-8CA7-F5D9EBFBF0E2}" sibTransId="{80761C5D-D020-4F70-8C5B-92386152DDD5}"/>
    <dgm:cxn modelId="{DC1ED414-11D9-4DF1-BF9B-F093D6C4FCF1}" srcId="{708127D9-B2C7-4D81-B09C-955B6CFA93E5}" destId="{B9BE1713-5B6A-42BE-8A8D-47ED5CDB3C51}" srcOrd="0" destOrd="0" parTransId="{827C8940-0753-4FCB-A877-5D8C044B99A8}" sibTransId="{C770229D-0CD5-47E5-AE84-201071A82D98}"/>
    <dgm:cxn modelId="{573A1E15-A892-41A1-A8F4-F4469384E605}" type="presOf" srcId="{B9BE1713-5B6A-42BE-8A8D-47ED5CDB3C51}" destId="{3918716C-5387-45A6-A154-5AACAAD5DD45}" srcOrd="1" destOrd="0" presId="urn:microsoft.com/office/officeart/2005/8/layout/vProcess5"/>
    <dgm:cxn modelId="{0F893832-408F-470C-8EFE-5928FFED8518}" srcId="{708127D9-B2C7-4D81-B09C-955B6CFA93E5}" destId="{FD0C89CB-F1CE-4165-9020-0205BD3C3E85}" srcOrd="2" destOrd="0" parTransId="{976B0E15-CE9D-4947-B536-716DF765E7F9}" sibTransId="{B9A7B25C-CEE9-4BD1-99D3-8BFE5BBA1142}"/>
    <dgm:cxn modelId="{3462DF5E-BBC5-4BD7-8131-454263328036}" srcId="{708127D9-B2C7-4D81-B09C-955B6CFA93E5}" destId="{88A843AF-4EFC-430A-9C3A-64BA3B65BF89}" srcOrd="1" destOrd="0" parTransId="{E59F4507-CB12-4C37-A4AD-E04F42C3BA4E}" sibTransId="{B9790571-577A-4592-908F-F2A61E4620B7}"/>
    <dgm:cxn modelId="{CBCC3F43-EF8B-48FF-81D2-7B055C088A18}" type="presOf" srcId="{5BFAEA35-CC79-488F-8C34-B8878A118D87}" destId="{29C0F45B-E3A5-4E7C-82E5-05095102200D}" srcOrd="1" destOrd="0" presId="urn:microsoft.com/office/officeart/2005/8/layout/vProcess5"/>
    <dgm:cxn modelId="{69FE426E-1E9B-43F1-9126-7A5FDAAB59B5}" type="presOf" srcId="{FD0C89CB-F1CE-4165-9020-0205BD3C3E85}" destId="{1E2BE138-D013-44FA-A19F-355720BB27A8}" srcOrd="0" destOrd="0" presId="urn:microsoft.com/office/officeart/2005/8/layout/vProcess5"/>
    <dgm:cxn modelId="{E886F173-22AA-4059-B6C8-FF5A6F3C7A45}" type="presOf" srcId="{708127D9-B2C7-4D81-B09C-955B6CFA93E5}" destId="{5A888762-736E-449F-A203-FB22678B2088}" srcOrd="0" destOrd="0" presId="urn:microsoft.com/office/officeart/2005/8/layout/vProcess5"/>
    <dgm:cxn modelId="{46A39175-96B7-44CD-95F2-A83A7FF73D69}" type="presOf" srcId="{88A843AF-4EFC-430A-9C3A-64BA3B65BF89}" destId="{A7980F69-72E0-4D98-8077-1D13895CB83E}" srcOrd="1" destOrd="0" presId="urn:microsoft.com/office/officeart/2005/8/layout/vProcess5"/>
    <dgm:cxn modelId="{87AAEB76-6EAC-4671-A0C8-F4C534EDABB7}" type="presOf" srcId="{88A843AF-4EFC-430A-9C3A-64BA3B65BF89}" destId="{7DD63AC4-0FD8-4F20-8A01-D307AD8A81BA}" srcOrd="0" destOrd="0" presId="urn:microsoft.com/office/officeart/2005/8/layout/vProcess5"/>
    <dgm:cxn modelId="{35775358-0A70-49A8-A008-51BC6F30A396}" type="presOf" srcId="{B9BE1713-5B6A-42BE-8A8D-47ED5CDB3C51}" destId="{C43C3F8D-609C-4402-8BBC-DAFD948C7EFA}" srcOrd="0" destOrd="0" presId="urn:microsoft.com/office/officeart/2005/8/layout/vProcess5"/>
    <dgm:cxn modelId="{290CA279-F920-41F8-99FB-19919883CCA1}" type="presOf" srcId="{B9790571-577A-4592-908F-F2A61E4620B7}" destId="{17DA6AD3-8423-42DD-B83D-A424F233CA03}" srcOrd="0" destOrd="0" presId="urn:microsoft.com/office/officeart/2005/8/layout/vProcess5"/>
    <dgm:cxn modelId="{AF0D0284-FEAF-4571-8FF7-331F8F0FC80B}" type="presOf" srcId="{FD0C89CB-F1CE-4165-9020-0205BD3C3E85}" destId="{A5B8B29C-2B21-47C8-9F5D-8A0961807508}" srcOrd="1" destOrd="0" presId="urn:microsoft.com/office/officeart/2005/8/layout/vProcess5"/>
    <dgm:cxn modelId="{8B9E6689-D725-4A2E-8B03-B8385526F1DF}" type="presOf" srcId="{C770229D-0CD5-47E5-AE84-201071A82D98}" destId="{32F49BAB-EADD-458F-8361-BF8D7725E47E}" srcOrd="0" destOrd="0" presId="urn:microsoft.com/office/officeart/2005/8/layout/vProcess5"/>
    <dgm:cxn modelId="{CF374DC2-B6B8-4FC4-86C1-9E90940438AA}" type="presOf" srcId="{B9A7B25C-CEE9-4BD1-99D3-8BFE5BBA1142}" destId="{599BAD51-8797-4943-941F-5A3CC53ED2AB}" srcOrd="0" destOrd="0" presId="urn:microsoft.com/office/officeart/2005/8/layout/vProcess5"/>
    <dgm:cxn modelId="{25A314E2-722E-40F2-ABAA-F6D51D83B061}" type="presOf" srcId="{5BFAEA35-CC79-488F-8C34-B8878A118D87}" destId="{2FCA1D14-8918-467B-8DF3-0E090BC36B2F}" srcOrd="0" destOrd="0" presId="urn:microsoft.com/office/officeart/2005/8/layout/vProcess5"/>
    <dgm:cxn modelId="{B8569F24-6A59-49CF-B852-D600BB82EF7C}" type="presParOf" srcId="{5A888762-736E-449F-A203-FB22678B2088}" destId="{16926EC3-9BFE-45D0-A53B-504D0E36D317}" srcOrd="0" destOrd="0" presId="urn:microsoft.com/office/officeart/2005/8/layout/vProcess5"/>
    <dgm:cxn modelId="{07339B9E-8E43-47B9-89C6-B2B6E0E327AC}" type="presParOf" srcId="{5A888762-736E-449F-A203-FB22678B2088}" destId="{C43C3F8D-609C-4402-8BBC-DAFD948C7EFA}" srcOrd="1" destOrd="0" presId="urn:microsoft.com/office/officeart/2005/8/layout/vProcess5"/>
    <dgm:cxn modelId="{4D3FDF49-E5B6-4E5F-B5E1-01724CDD6D4B}" type="presParOf" srcId="{5A888762-736E-449F-A203-FB22678B2088}" destId="{7DD63AC4-0FD8-4F20-8A01-D307AD8A81BA}" srcOrd="2" destOrd="0" presId="urn:microsoft.com/office/officeart/2005/8/layout/vProcess5"/>
    <dgm:cxn modelId="{E79C56B4-1B9A-4D61-98A0-D8DC300D9E81}" type="presParOf" srcId="{5A888762-736E-449F-A203-FB22678B2088}" destId="{1E2BE138-D013-44FA-A19F-355720BB27A8}" srcOrd="3" destOrd="0" presId="urn:microsoft.com/office/officeart/2005/8/layout/vProcess5"/>
    <dgm:cxn modelId="{D14D84F2-374F-4064-92BC-505F567596D0}" type="presParOf" srcId="{5A888762-736E-449F-A203-FB22678B2088}" destId="{2FCA1D14-8918-467B-8DF3-0E090BC36B2F}" srcOrd="4" destOrd="0" presId="urn:microsoft.com/office/officeart/2005/8/layout/vProcess5"/>
    <dgm:cxn modelId="{83DFC428-9320-4BAD-9A79-AE96ABBA2164}" type="presParOf" srcId="{5A888762-736E-449F-A203-FB22678B2088}" destId="{32F49BAB-EADD-458F-8361-BF8D7725E47E}" srcOrd="5" destOrd="0" presId="urn:microsoft.com/office/officeart/2005/8/layout/vProcess5"/>
    <dgm:cxn modelId="{FE29D2F3-95D7-44F0-AF16-C175FDBCC6DC}" type="presParOf" srcId="{5A888762-736E-449F-A203-FB22678B2088}" destId="{17DA6AD3-8423-42DD-B83D-A424F233CA03}" srcOrd="6" destOrd="0" presId="urn:microsoft.com/office/officeart/2005/8/layout/vProcess5"/>
    <dgm:cxn modelId="{C0AF675A-7342-456D-9220-88BA927D6CDE}" type="presParOf" srcId="{5A888762-736E-449F-A203-FB22678B2088}" destId="{599BAD51-8797-4943-941F-5A3CC53ED2AB}" srcOrd="7" destOrd="0" presId="urn:microsoft.com/office/officeart/2005/8/layout/vProcess5"/>
    <dgm:cxn modelId="{CDE37739-2E8B-49F6-8D2C-A0046CE015E4}" type="presParOf" srcId="{5A888762-736E-449F-A203-FB22678B2088}" destId="{3918716C-5387-45A6-A154-5AACAAD5DD45}" srcOrd="8" destOrd="0" presId="urn:microsoft.com/office/officeart/2005/8/layout/vProcess5"/>
    <dgm:cxn modelId="{E6C5AF50-3AC3-404C-8467-4F9C9EA647AA}" type="presParOf" srcId="{5A888762-736E-449F-A203-FB22678B2088}" destId="{A7980F69-72E0-4D98-8077-1D13895CB83E}" srcOrd="9" destOrd="0" presId="urn:microsoft.com/office/officeart/2005/8/layout/vProcess5"/>
    <dgm:cxn modelId="{07E3EF09-F9A2-4B85-818B-9A22A3611858}" type="presParOf" srcId="{5A888762-736E-449F-A203-FB22678B2088}" destId="{A5B8B29C-2B21-47C8-9F5D-8A0961807508}" srcOrd="10" destOrd="0" presId="urn:microsoft.com/office/officeart/2005/8/layout/vProcess5"/>
    <dgm:cxn modelId="{F8BB52BB-8CA3-4C32-B195-04493A81E00B}" type="presParOf" srcId="{5A888762-736E-449F-A203-FB22678B2088}" destId="{29C0F45B-E3A5-4E7C-82E5-05095102200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8BFB66-ECDA-457C-B024-B7F40A2A149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E5B285-0DBF-42C2-A70E-A100DD1BF79A}">
      <dgm:prSet/>
      <dgm:spPr/>
      <dgm:t>
        <a:bodyPr/>
        <a:lstStyle/>
        <a:p>
          <a:r>
            <a:rPr lang="en-US" baseline="0"/>
            <a:t>Docker: The first requirement of each node is Docker which helps in running the encapsulated application containers in a relatively isolated but lightweight operating environment.</a:t>
          </a:r>
          <a:endParaRPr lang="en-US"/>
        </a:p>
      </dgm:t>
    </dgm:pt>
    <dgm:pt modelId="{2E9D2048-A859-45CA-9A7C-462F0FB342D4}" type="parTrans" cxnId="{08385E6B-3906-44AE-BC8F-9D028162509A}">
      <dgm:prSet/>
      <dgm:spPr/>
      <dgm:t>
        <a:bodyPr/>
        <a:lstStyle/>
        <a:p>
          <a:endParaRPr lang="en-US"/>
        </a:p>
      </dgm:t>
    </dgm:pt>
    <dgm:pt modelId="{74058EF3-BD2C-4712-9D67-BFC511552C54}" type="sibTrans" cxnId="{08385E6B-3906-44AE-BC8F-9D028162509A}">
      <dgm:prSet/>
      <dgm:spPr/>
      <dgm:t>
        <a:bodyPr/>
        <a:lstStyle/>
        <a:p>
          <a:endParaRPr lang="en-US"/>
        </a:p>
      </dgm:t>
    </dgm:pt>
    <dgm:pt modelId="{6F8149E2-0525-4063-A37F-2F3CCF93BD5C}">
      <dgm:prSet/>
      <dgm:spPr/>
      <dgm:t>
        <a:bodyPr/>
        <a:lstStyle/>
        <a:p>
          <a:r>
            <a:rPr lang="en-US" baseline="0"/>
            <a:t>Kubelet Service: This is a small service in each node, which is responsible for relaying information to and from the control plane service. It interacts with etcd store to read the configuration details and Wright values.</a:t>
          </a:r>
          <a:endParaRPr lang="en-US"/>
        </a:p>
      </dgm:t>
    </dgm:pt>
    <dgm:pt modelId="{D19613C6-B44A-4D12-920D-14FF87E8DA87}" type="parTrans" cxnId="{1455B51B-B832-4222-B3C3-852F17F78ED6}">
      <dgm:prSet/>
      <dgm:spPr/>
      <dgm:t>
        <a:bodyPr/>
        <a:lstStyle/>
        <a:p>
          <a:endParaRPr lang="en-US"/>
        </a:p>
      </dgm:t>
    </dgm:pt>
    <dgm:pt modelId="{98206ED0-9DFC-418B-BA3D-211B599C887B}" type="sibTrans" cxnId="{1455B51B-B832-4222-B3C3-852F17F78ED6}">
      <dgm:prSet/>
      <dgm:spPr/>
      <dgm:t>
        <a:bodyPr/>
        <a:lstStyle/>
        <a:p>
          <a:endParaRPr lang="en-US"/>
        </a:p>
      </dgm:t>
    </dgm:pt>
    <dgm:pt modelId="{D7BE7E31-E032-470E-9F07-8E56641CBDEB}">
      <dgm:prSet/>
      <dgm:spPr/>
      <dgm:t>
        <a:bodyPr/>
        <a:lstStyle/>
        <a:p>
          <a:r>
            <a:rPr lang="en-US" baseline="0"/>
            <a:t>Kubernetes Proxy Service: This is a proxy service which runs on each node and helps in making the services available to the external host. It helps in forwarding the request to correct containers. Kubernetes Proxy Service is capable of carrying out primitive load balancing. </a:t>
          </a:r>
          <a:endParaRPr lang="en-US"/>
        </a:p>
      </dgm:t>
    </dgm:pt>
    <dgm:pt modelId="{B862CF97-07A6-4F4B-92AA-8E1B4717AF12}" type="parTrans" cxnId="{0811B18F-0319-46BA-8C1A-A362B21AD8E0}">
      <dgm:prSet/>
      <dgm:spPr/>
      <dgm:t>
        <a:bodyPr/>
        <a:lstStyle/>
        <a:p>
          <a:endParaRPr lang="en-US"/>
        </a:p>
      </dgm:t>
    </dgm:pt>
    <dgm:pt modelId="{69B122C5-564F-4D6E-B1B2-EC78B02C3065}" type="sibTrans" cxnId="{0811B18F-0319-46BA-8C1A-A362B21AD8E0}">
      <dgm:prSet/>
      <dgm:spPr/>
      <dgm:t>
        <a:bodyPr/>
        <a:lstStyle/>
        <a:p>
          <a:endParaRPr lang="en-US"/>
        </a:p>
      </dgm:t>
    </dgm:pt>
    <dgm:pt modelId="{17CBCCF3-D2C9-4F12-A154-30792A8AC785}" type="pres">
      <dgm:prSet presAssocID="{DF8BFB66-ECDA-457C-B024-B7F40A2A1494}" presName="linear" presStyleCnt="0">
        <dgm:presLayoutVars>
          <dgm:animLvl val="lvl"/>
          <dgm:resizeHandles val="exact"/>
        </dgm:presLayoutVars>
      </dgm:prSet>
      <dgm:spPr/>
    </dgm:pt>
    <dgm:pt modelId="{8F1B1A9C-7494-4190-B44D-638E85036B93}" type="pres">
      <dgm:prSet presAssocID="{7EE5B285-0DBF-42C2-A70E-A100DD1BF79A}" presName="parentText" presStyleLbl="node1" presStyleIdx="0" presStyleCnt="3">
        <dgm:presLayoutVars>
          <dgm:chMax val="0"/>
          <dgm:bulletEnabled val="1"/>
        </dgm:presLayoutVars>
      </dgm:prSet>
      <dgm:spPr/>
    </dgm:pt>
    <dgm:pt modelId="{9F940C16-A459-498D-AF3C-9D707E3478D3}" type="pres">
      <dgm:prSet presAssocID="{74058EF3-BD2C-4712-9D67-BFC511552C54}" presName="spacer" presStyleCnt="0"/>
      <dgm:spPr/>
    </dgm:pt>
    <dgm:pt modelId="{6533E1B7-ABCF-4D10-BB4C-F3C295F79293}" type="pres">
      <dgm:prSet presAssocID="{6F8149E2-0525-4063-A37F-2F3CCF93BD5C}" presName="parentText" presStyleLbl="node1" presStyleIdx="1" presStyleCnt="3">
        <dgm:presLayoutVars>
          <dgm:chMax val="0"/>
          <dgm:bulletEnabled val="1"/>
        </dgm:presLayoutVars>
      </dgm:prSet>
      <dgm:spPr/>
    </dgm:pt>
    <dgm:pt modelId="{41AC2427-607E-4D5F-A01F-A5F69A242D73}" type="pres">
      <dgm:prSet presAssocID="{98206ED0-9DFC-418B-BA3D-211B599C887B}" presName="spacer" presStyleCnt="0"/>
      <dgm:spPr/>
    </dgm:pt>
    <dgm:pt modelId="{0D6F5800-1620-4F77-889B-FED5E5529363}" type="pres">
      <dgm:prSet presAssocID="{D7BE7E31-E032-470E-9F07-8E56641CBDEB}" presName="parentText" presStyleLbl="node1" presStyleIdx="2" presStyleCnt="3">
        <dgm:presLayoutVars>
          <dgm:chMax val="0"/>
          <dgm:bulletEnabled val="1"/>
        </dgm:presLayoutVars>
      </dgm:prSet>
      <dgm:spPr/>
    </dgm:pt>
  </dgm:ptLst>
  <dgm:cxnLst>
    <dgm:cxn modelId="{1455B51B-B832-4222-B3C3-852F17F78ED6}" srcId="{DF8BFB66-ECDA-457C-B024-B7F40A2A1494}" destId="{6F8149E2-0525-4063-A37F-2F3CCF93BD5C}" srcOrd="1" destOrd="0" parTransId="{D19613C6-B44A-4D12-920D-14FF87E8DA87}" sibTransId="{98206ED0-9DFC-418B-BA3D-211B599C887B}"/>
    <dgm:cxn modelId="{08385E6B-3906-44AE-BC8F-9D028162509A}" srcId="{DF8BFB66-ECDA-457C-B024-B7F40A2A1494}" destId="{7EE5B285-0DBF-42C2-A70E-A100DD1BF79A}" srcOrd="0" destOrd="0" parTransId="{2E9D2048-A859-45CA-9A7C-462F0FB342D4}" sibTransId="{74058EF3-BD2C-4712-9D67-BFC511552C54}"/>
    <dgm:cxn modelId="{66B48B85-9F78-4B6E-AAB4-AF0D9801CA82}" type="presOf" srcId="{D7BE7E31-E032-470E-9F07-8E56641CBDEB}" destId="{0D6F5800-1620-4F77-889B-FED5E5529363}" srcOrd="0" destOrd="0" presId="urn:microsoft.com/office/officeart/2005/8/layout/vList2"/>
    <dgm:cxn modelId="{0811B18F-0319-46BA-8C1A-A362B21AD8E0}" srcId="{DF8BFB66-ECDA-457C-B024-B7F40A2A1494}" destId="{D7BE7E31-E032-470E-9F07-8E56641CBDEB}" srcOrd="2" destOrd="0" parTransId="{B862CF97-07A6-4F4B-92AA-8E1B4717AF12}" sibTransId="{69B122C5-564F-4D6E-B1B2-EC78B02C3065}"/>
    <dgm:cxn modelId="{62037EC4-4D29-4ADD-9FEE-0A374EB8B3EB}" type="presOf" srcId="{7EE5B285-0DBF-42C2-A70E-A100DD1BF79A}" destId="{8F1B1A9C-7494-4190-B44D-638E85036B93}" srcOrd="0" destOrd="0" presId="urn:microsoft.com/office/officeart/2005/8/layout/vList2"/>
    <dgm:cxn modelId="{AC1CE6CF-5907-4129-929A-83178E676BF2}" type="presOf" srcId="{6F8149E2-0525-4063-A37F-2F3CCF93BD5C}" destId="{6533E1B7-ABCF-4D10-BB4C-F3C295F79293}" srcOrd="0" destOrd="0" presId="urn:microsoft.com/office/officeart/2005/8/layout/vList2"/>
    <dgm:cxn modelId="{F20E0ED3-B82E-498E-A925-75B58E8A5AB4}" type="presOf" srcId="{DF8BFB66-ECDA-457C-B024-B7F40A2A1494}" destId="{17CBCCF3-D2C9-4F12-A154-30792A8AC785}" srcOrd="0" destOrd="0" presId="urn:microsoft.com/office/officeart/2005/8/layout/vList2"/>
    <dgm:cxn modelId="{D8942A48-C4B6-43CE-9FD0-FCFA50A0CD73}" type="presParOf" srcId="{17CBCCF3-D2C9-4F12-A154-30792A8AC785}" destId="{8F1B1A9C-7494-4190-B44D-638E85036B93}" srcOrd="0" destOrd="0" presId="urn:microsoft.com/office/officeart/2005/8/layout/vList2"/>
    <dgm:cxn modelId="{BC4F176E-501C-48A0-B292-6FE664500162}" type="presParOf" srcId="{17CBCCF3-D2C9-4F12-A154-30792A8AC785}" destId="{9F940C16-A459-498D-AF3C-9D707E3478D3}" srcOrd="1" destOrd="0" presId="urn:microsoft.com/office/officeart/2005/8/layout/vList2"/>
    <dgm:cxn modelId="{F7236272-38AA-4613-913E-CB5B2BC09807}" type="presParOf" srcId="{17CBCCF3-D2C9-4F12-A154-30792A8AC785}" destId="{6533E1B7-ABCF-4D10-BB4C-F3C295F79293}" srcOrd="2" destOrd="0" presId="urn:microsoft.com/office/officeart/2005/8/layout/vList2"/>
    <dgm:cxn modelId="{C74511B8-836B-428E-B1A6-310113400440}" type="presParOf" srcId="{17CBCCF3-D2C9-4F12-A154-30792A8AC785}" destId="{41AC2427-607E-4D5F-A01F-A5F69A242D73}" srcOrd="3" destOrd="0" presId="urn:microsoft.com/office/officeart/2005/8/layout/vList2"/>
    <dgm:cxn modelId="{DCD980B5-CF66-4943-B223-FB3E71F26170}" type="presParOf" srcId="{17CBCCF3-D2C9-4F12-A154-30792A8AC785}" destId="{0D6F5800-1620-4F77-889B-FED5E552936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D9410C-C70B-4FA9-B85D-8AC36A17CFF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E361FEF-D7E2-413A-BABA-74106A9A46BB}">
      <dgm:prSet/>
      <dgm:spPr/>
      <dgm:t>
        <a:bodyPr/>
        <a:lstStyle/>
        <a:p>
          <a:pPr>
            <a:lnSpc>
              <a:spcPct val="100000"/>
            </a:lnSpc>
          </a:pPr>
          <a:r>
            <a:rPr lang="en-US" baseline="0"/>
            <a:t>· A base machine hosted either on physical, virtual, or on any of the cloud environment.</a:t>
          </a:r>
          <a:endParaRPr lang="en-US"/>
        </a:p>
      </dgm:t>
    </dgm:pt>
    <dgm:pt modelId="{B71AD43E-CAB1-4964-AD09-A9DB4A6E21D4}" type="parTrans" cxnId="{40641C7F-781C-4B2C-994D-2794193E22BA}">
      <dgm:prSet/>
      <dgm:spPr/>
      <dgm:t>
        <a:bodyPr/>
        <a:lstStyle/>
        <a:p>
          <a:endParaRPr lang="en-US"/>
        </a:p>
      </dgm:t>
    </dgm:pt>
    <dgm:pt modelId="{F9BDE0A9-3D75-40D2-AC13-ADA01E7535D1}" type="sibTrans" cxnId="{40641C7F-781C-4B2C-994D-2794193E22BA}">
      <dgm:prSet/>
      <dgm:spPr/>
      <dgm:t>
        <a:bodyPr/>
        <a:lstStyle/>
        <a:p>
          <a:endParaRPr lang="en-US"/>
        </a:p>
      </dgm:t>
    </dgm:pt>
    <dgm:pt modelId="{179AB6B7-F9BF-40B3-A574-65C5D97CF372}">
      <dgm:prSet/>
      <dgm:spPr/>
      <dgm:t>
        <a:bodyPr/>
        <a:lstStyle/>
        <a:p>
          <a:pPr>
            <a:lnSpc>
              <a:spcPct val="100000"/>
            </a:lnSpc>
          </a:pPr>
          <a:r>
            <a:rPr lang="en-US" baseline="0"/>
            <a:t>· At least Linux 7 with the required packages on that  instance.</a:t>
          </a:r>
          <a:endParaRPr lang="en-US"/>
        </a:p>
      </dgm:t>
    </dgm:pt>
    <dgm:pt modelId="{4B7167EE-7B4B-4B2F-B32B-1AF1F499A447}" type="parTrans" cxnId="{21DA7447-4157-4018-9ACA-ED7CA448B4D1}">
      <dgm:prSet/>
      <dgm:spPr/>
      <dgm:t>
        <a:bodyPr/>
        <a:lstStyle/>
        <a:p>
          <a:endParaRPr lang="en-US"/>
        </a:p>
      </dgm:t>
    </dgm:pt>
    <dgm:pt modelId="{113E56E4-4FD2-415B-9F5D-14C9EEA9EC8E}" type="sibTrans" cxnId="{21DA7447-4157-4018-9ACA-ED7CA448B4D1}">
      <dgm:prSet/>
      <dgm:spPr/>
      <dgm:t>
        <a:bodyPr/>
        <a:lstStyle/>
        <a:p>
          <a:endParaRPr lang="en-US"/>
        </a:p>
      </dgm:t>
    </dgm:pt>
    <dgm:pt modelId="{ABFB8ECB-D227-441C-87E5-F23E118388F9}">
      <dgm:prSet/>
      <dgm:spPr/>
      <dgm:t>
        <a:bodyPr/>
        <a:lstStyle/>
        <a:p>
          <a:pPr>
            <a:lnSpc>
              <a:spcPct val="100000"/>
            </a:lnSpc>
          </a:pPr>
          <a:r>
            <a:rPr lang="en-US" baseline="0"/>
            <a:t>· 2 CPU core.</a:t>
          </a:r>
          <a:endParaRPr lang="en-US"/>
        </a:p>
      </dgm:t>
    </dgm:pt>
    <dgm:pt modelId="{28623BE2-38CD-43D5-94FC-9BF3797FCA4C}" type="parTrans" cxnId="{7137C866-381C-41FD-ABCE-79491EA25989}">
      <dgm:prSet/>
      <dgm:spPr/>
      <dgm:t>
        <a:bodyPr/>
        <a:lstStyle/>
        <a:p>
          <a:endParaRPr lang="en-US"/>
        </a:p>
      </dgm:t>
    </dgm:pt>
    <dgm:pt modelId="{F3823AAC-8833-4C3B-803A-5ABFBA9A7CC7}" type="sibTrans" cxnId="{7137C866-381C-41FD-ABCE-79491EA25989}">
      <dgm:prSet/>
      <dgm:spPr/>
      <dgm:t>
        <a:bodyPr/>
        <a:lstStyle/>
        <a:p>
          <a:endParaRPr lang="en-US"/>
        </a:p>
      </dgm:t>
    </dgm:pt>
    <dgm:pt modelId="{628471DC-190F-45E4-BBD6-2A2FABED3FF8}">
      <dgm:prSet/>
      <dgm:spPr/>
      <dgm:t>
        <a:bodyPr/>
        <a:lstStyle/>
        <a:p>
          <a:pPr>
            <a:lnSpc>
              <a:spcPct val="100000"/>
            </a:lnSpc>
          </a:pPr>
          <a:r>
            <a:rPr lang="en-US" baseline="0"/>
            <a:t>· At least 8 GB RAM. </a:t>
          </a:r>
          <a:endParaRPr lang="en-US"/>
        </a:p>
      </dgm:t>
    </dgm:pt>
    <dgm:pt modelId="{0E27C030-9AF8-46EF-940A-111936F338F0}" type="parTrans" cxnId="{50568154-EC49-4AE3-9D3E-81C6023A570F}">
      <dgm:prSet/>
      <dgm:spPr/>
      <dgm:t>
        <a:bodyPr/>
        <a:lstStyle/>
        <a:p>
          <a:endParaRPr lang="en-US"/>
        </a:p>
      </dgm:t>
    </dgm:pt>
    <dgm:pt modelId="{6489B74A-EABC-47D4-B456-4CE8F37A3C36}" type="sibTrans" cxnId="{50568154-EC49-4AE3-9D3E-81C6023A570F}">
      <dgm:prSet/>
      <dgm:spPr/>
      <dgm:t>
        <a:bodyPr/>
        <a:lstStyle/>
        <a:p>
          <a:endParaRPr lang="en-US"/>
        </a:p>
      </dgm:t>
    </dgm:pt>
    <dgm:pt modelId="{F2044DB2-2B4A-4DAE-BA20-C05B55BFD022}">
      <dgm:prSet/>
      <dgm:spPr/>
      <dgm:t>
        <a:bodyPr/>
        <a:lstStyle/>
        <a:p>
          <a:pPr>
            <a:lnSpc>
              <a:spcPct val="100000"/>
            </a:lnSpc>
          </a:pPr>
          <a:r>
            <a:rPr lang="en-US" baseline="0"/>
            <a:t>· 30 GB of internal hard disk memory.</a:t>
          </a:r>
          <a:endParaRPr lang="en-US"/>
        </a:p>
      </dgm:t>
    </dgm:pt>
    <dgm:pt modelId="{6BD99383-79A5-4324-9A00-0CB7C8245328}" type="parTrans" cxnId="{AE2D551F-AC46-4006-BBD3-C1173EEEADCC}">
      <dgm:prSet/>
      <dgm:spPr/>
      <dgm:t>
        <a:bodyPr/>
        <a:lstStyle/>
        <a:p>
          <a:endParaRPr lang="en-US"/>
        </a:p>
      </dgm:t>
    </dgm:pt>
    <dgm:pt modelId="{78DF97F3-3949-4B2F-84D2-49B44955AFD9}" type="sibTrans" cxnId="{AE2D551F-AC46-4006-BBD3-C1173EEEADCC}">
      <dgm:prSet/>
      <dgm:spPr/>
      <dgm:t>
        <a:bodyPr/>
        <a:lstStyle/>
        <a:p>
          <a:endParaRPr lang="en-US"/>
        </a:p>
      </dgm:t>
    </dgm:pt>
    <dgm:pt modelId="{55F2E8D4-6D9F-4F2B-B250-12BF1A7C270E}" type="pres">
      <dgm:prSet presAssocID="{41D9410C-C70B-4FA9-B85D-8AC36A17CFF4}" presName="root" presStyleCnt="0">
        <dgm:presLayoutVars>
          <dgm:dir/>
          <dgm:resizeHandles val="exact"/>
        </dgm:presLayoutVars>
      </dgm:prSet>
      <dgm:spPr/>
    </dgm:pt>
    <dgm:pt modelId="{771F3F76-2529-4967-BB7A-C3D23DA815AB}" type="pres">
      <dgm:prSet presAssocID="{7E361FEF-D7E2-413A-BABA-74106A9A46BB}" presName="compNode" presStyleCnt="0"/>
      <dgm:spPr/>
    </dgm:pt>
    <dgm:pt modelId="{34243FE0-B766-4FB8-BCB4-36E2EBC76924}" type="pres">
      <dgm:prSet presAssocID="{7E361FEF-D7E2-413A-BABA-74106A9A46BB}" presName="bgRect" presStyleLbl="bgShp" presStyleIdx="0" presStyleCnt="5"/>
      <dgm:spPr/>
    </dgm:pt>
    <dgm:pt modelId="{1BF2043A-C79D-4C47-937F-6D3D4DDB79E4}" type="pres">
      <dgm:prSet presAssocID="{7E361FEF-D7E2-413A-BABA-74106A9A46B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0620B329-2B1A-499F-8FF8-EBCB0589D9D4}" type="pres">
      <dgm:prSet presAssocID="{7E361FEF-D7E2-413A-BABA-74106A9A46BB}" presName="spaceRect" presStyleCnt="0"/>
      <dgm:spPr/>
    </dgm:pt>
    <dgm:pt modelId="{0E8A5BCA-9690-4CA9-943C-683B2085939E}" type="pres">
      <dgm:prSet presAssocID="{7E361FEF-D7E2-413A-BABA-74106A9A46BB}" presName="parTx" presStyleLbl="revTx" presStyleIdx="0" presStyleCnt="5">
        <dgm:presLayoutVars>
          <dgm:chMax val="0"/>
          <dgm:chPref val="0"/>
        </dgm:presLayoutVars>
      </dgm:prSet>
      <dgm:spPr/>
    </dgm:pt>
    <dgm:pt modelId="{EDF5C921-AEC5-48D3-9B2C-3F3C67640FF2}" type="pres">
      <dgm:prSet presAssocID="{F9BDE0A9-3D75-40D2-AC13-ADA01E7535D1}" presName="sibTrans" presStyleCnt="0"/>
      <dgm:spPr/>
    </dgm:pt>
    <dgm:pt modelId="{8D8778FE-6F8A-437C-98B9-7BAC8A0F1866}" type="pres">
      <dgm:prSet presAssocID="{179AB6B7-F9BF-40B3-A574-65C5D97CF372}" presName="compNode" presStyleCnt="0"/>
      <dgm:spPr/>
    </dgm:pt>
    <dgm:pt modelId="{4815D169-7ACB-4AA8-B72C-981868D42503}" type="pres">
      <dgm:prSet presAssocID="{179AB6B7-F9BF-40B3-A574-65C5D97CF372}" presName="bgRect" presStyleLbl="bgShp" presStyleIdx="1" presStyleCnt="5"/>
      <dgm:spPr/>
    </dgm:pt>
    <dgm:pt modelId="{2FF38D9E-AFC5-45A0-ADAF-5621DBC2801C}" type="pres">
      <dgm:prSet presAssocID="{179AB6B7-F9BF-40B3-A574-65C5D97CF37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66144E9-4356-48B1-A65E-6008FFD80597}" type="pres">
      <dgm:prSet presAssocID="{179AB6B7-F9BF-40B3-A574-65C5D97CF372}" presName="spaceRect" presStyleCnt="0"/>
      <dgm:spPr/>
    </dgm:pt>
    <dgm:pt modelId="{FDD02E1B-3CF2-4C8F-9BAD-49B6207310B0}" type="pres">
      <dgm:prSet presAssocID="{179AB6B7-F9BF-40B3-A574-65C5D97CF372}" presName="parTx" presStyleLbl="revTx" presStyleIdx="1" presStyleCnt="5">
        <dgm:presLayoutVars>
          <dgm:chMax val="0"/>
          <dgm:chPref val="0"/>
        </dgm:presLayoutVars>
      </dgm:prSet>
      <dgm:spPr/>
    </dgm:pt>
    <dgm:pt modelId="{761952FD-6F67-4018-9242-C24F100C626D}" type="pres">
      <dgm:prSet presAssocID="{113E56E4-4FD2-415B-9F5D-14C9EEA9EC8E}" presName="sibTrans" presStyleCnt="0"/>
      <dgm:spPr/>
    </dgm:pt>
    <dgm:pt modelId="{CE3B2D23-39CC-4DC3-9CAD-9F204AD97E24}" type="pres">
      <dgm:prSet presAssocID="{ABFB8ECB-D227-441C-87E5-F23E118388F9}" presName="compNode" presStyleCnt="0"/>
      <dgm:spPr/>
    </dgm:pt>
    <dgm:pt modelId="{AE0CC58C-E159-4C9D-BB0B-EBE35DD4D53E}" type="pres">
      <dgm:prSet presAssocID="{ABFB8ECB-D227-441C-87E5-F23E118388F9}" presName="bgRect" presStyleLbl="bgShp" presStyleIdx="2" presStyleCnt="5"/>
      <dgm:spPr/>
    </dgm:pt>
    <dgm:pt modelId="{58C2FB6E-94B8-4335-8544-804EF563B98C}" type="pres">
      <dgm:prSet presAssocID="{ABFB8ECB-D227-441C-87E5-F23E118388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F35BE9F-6B3B-4C33-95C1-B9FE130361C2}" type="pres">
      <dgm:prSet presAssocID="{ABFB8ECB-D227-441C-87E5-F23E118388F9}" presName="spaceRect" presStyleCnt="0"/>
      <dgm:spPr/>
    </dgm:pt>
    <dgm:pt modelId="{ADF46755-05A3-4333-AA9D-02A351CB8950}" type="pres">
      <dgm:prSet presAssocID="{ABFB8ECB-D227-441C-87E5-F23E118388F9}" presName="parTx" presStyleLbl="revTx" presStyleIdx="2" presStyleCnt="5">
        <dgm:presLayoutVars>
          <dgm:chMax val="0"/>
          <dgm:chPref val="0"/>
        </dgm:presLayoutVars>
      </dgm:prSet>
      <dgm:spPr/>
    </dgm:pt>
    <dgm:pt modelId="{4A07E523-1098-4A9D-955B-A8D86397F195}" type="pres">
      <dgm:prSet presAssocID="{F3823AAC-8833-4C3B-803A-5ABFBA9A7CC7}" presName="sibTrans" presStyleCnt="0"/>
      <dgm:spPr/>
    </dgm:pt>
    <dgm:pt modelId="{5617D841-9596-4FFB-9042-F88E1C31B278}" type="pres">
      <dgm:prSet presAssocID="{628471DC-190F-45E4-BBD6-2A2FABED3FF8}" presName="compNode" presStyleCnt="0"/>
      <dgm:spPr/>
    </dgm:pt>
    <dgm:pt modelId="{6612F013-98DF-4C43-BB39-E6E01EE80847}" type="pres">
      <dgm:prSet presAssocID="{628471DC-190F-45E4-BBD6-2A2FABED3FF8}" presName="bgRect" presStyleLbl="bgShp" presStyleIdx="3" presStyleCnt="5"/>
      <dgm:spPr/>
    </dgm:pt>
    <dgm:pt modelId="{068C7240-A954-42C6-B113-008C763F0462}" type="pres">
      <dgm:prSet presAssocID="{628471DC-190F-45E4-BBD6-2A2FABED3FF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473B274E-A5EE-450A-9745-AEF64B70098B}" type="pres">
      <dgm:prSet presAssocID="{628471DC-190F-45E4-BBD6-2A2FABED3FF8}" presName="spaceRect" presStyleCnt="0"/>
      <dgm:spPr/>
    </dgm:pt>
    <dgm:pt modelId="{F9B0396C-D3CC-418A-A8A4-16B8500052B9}" type="pres">
      <dgm:prSet presAssocID="{628471DC-190F-45E4-BBD6-2A2FABED3FF8}" presName="parTx" presStyleLbl="revTx" presStyleIdx="3" presStyleCnt="5">
        <dgm:presLayoutVars>
          <dgm:chMax val="0"/>
          <dgm:chPref val="0"/>
        </dgm:presLayoutVars>
      </dgm:prSet>
      <dgm:spPr/>
    </dgm:pt>
    <dgm:pt modelId="{B257DBDF-1789-4A44-9013-8F341FCF77CA}" type="pres">
      <dgm:prSet presAssocID="{6489B74A-EABC-47D4-B456-4CE8F37A3C36}" presName="sibTrans" presStyleCnt="0"/>
      <dgm:spPr/>
    </dgm:pt>
    <dgm:pt modelId="{7EA664CC-C3F7-487B-A805-521EB862F691}" type="pres">
      <dgm:prSet presAssocID="{F2044DB2-2B4A-4DAE-BA20-C05B55BFD022}" presName="compNode" presStyleCnt="0"/>
      <dgm:spPr/>
    </dgm:pt>
    <dgm:pt modelId="{A31A3BBB-819C-4499-9518-826C3D2A8FDE}" type="pres">
      <dgm:prSet presAssocID="{F2044DB2-2B4A-4DAE-BA20-C05B55BFD022}" presName="bgRect" presStyleLbl="bgShp" presStyleIdx="4" presStyleCnt="5"/>
      <dgm:spPr/>
    </dgm:pt>
    <dgm:pt modelId="{80660758-5B77-478C-B06E-8EBB889C0E8F}" type="pres">
      <dgm:prSet presAssocID="{F2044DB2-2B4A-4DAE-BA20-C05B55BFD02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k"/>
        </a:ext>
      </dgm:extLst>
    </dgm:pt>
    <dgm:pt modelId="{2DC31E36-C8CA-4C1E-9E37-0D608D2AB379}" type="pres">
      <dgm:prSet presAssocID="{F2044DB2-2B4A-4DAE-BA20-C05B55BFD022}" presName="spaceRect" presStyleCnt="0"/>
      <dgm:spPr/>
    </dgm:pt>
    <dgm:pt modelId="{FDFB6304-179D-43B5-A766-E954D7CEC2EF}" type="pres">
      <dgm:prSet presAssocID="{F2044DB2-2B4A-4DAE-BA20-C05B55BFD022}" presName="parTx" presStyleLbl="revTx" presStyleIdx="4" presStyleCnt="5">
        <dgm:presLayoutVars>
          <dgm:chMax val="0"/>
          <dgm:chPref val="0"/>
        </dgm:presLayoutVars>
      </dgm:prSet>
      <dgm:spPr/>
    </dgm:pt>
  </dgm:ptLst>
  <dgm:cxnLst>
    <dgm:cxn modelId="{AE2D551F-AC46-4006-BBD3-C1173EEEADCC}" srcId="{41D9410C-C70B-4FA9-B85D-8AC36A17CFF4}" destId="{F2044DB2-2B4A-4DAE-BA20-C05B55BFD022}" srcOrd="4" destOrd="0" parTransId="{6BD99383-79A5-4324-9A00-0CB7C8245328}" sibTransId="{78DF97F3-3949-4B2F-84D2-49B44955AFD9}"/>
    <dgm:cxn modelId="{7137C866-381C-41FD-ABCE-79491EA25989}" srcId="{41D9410C-C70B-4FA9-B85D-8AC36A17CFF4}" destId="{ABFB8ECB-D227-441C-87E5-F23E118388F9}" srcOrd="2" destOrd="0" parTransId="{28623BE2-38CD-43D5-94FC-9BF3797FCA4C}" sibTransId="{F3823AAC-8833-4C3B-803A-5ABFBA9A7CC7}"/>
    <dgm:cxn modelId="{21DA7447-4157-4018-9ACA-ED7CA448B4D1}" srcId="{41D9410C-C70B-4FA9-B85D-8AC36A17CFF4}" destId="{179AB6B7-F9BF-40B3-A574-65C5D97CF372}" srcOrd="1" destOrd="0" parTransId="{4B7167EE-7B4B-4B2F-B32B-1AF1F499A447}" sibTransId="{113E56E4-4FD2-415B-9F5D-14C9EEA9EC8E}"/>
    <dgm:cxn modelId="{C7322954-AF49-4CAC-BB5F-3284EE9BBA48}" type="presOf" srcId="{F2044DB2-2B4A-4DAE-BA20-C05B55BFD022}" destId="{FDFB6304-179D-43B5-A766-E954D7CEC2EF}" srcOrd="0" destOrd="0" presId="urn:microsoft.com/office/officeart/2018/2/layout/IconVerticalSolidList"/>
    <dgm:cxn modelId="{50568154-EC49-4AE3-9D3E-81C6023A570F}" srcId="{41D9410C-C70B-4FA9-B85D-8AC36A17CFF4}" destId="{628471DC-190F-45E4-BBD6-2A2FABED3FF8}" srcOrd="3" destOrd="0" parTransId="{0E27C030-9AF8-46EF-940A-111936F338F0}" sibTransId="{6489B74A-EABC-47D4-B456-4CE8F37A3C36}"/>
    <dgm:cxn modelId="{40641C7F-781C-4B2C-994D-2794193E22BA}" srcId="{41D9410C-C70B-4FA9-B85D-8AC36A17CFF4}" destId="{7E361FEF-D7E2-413A-BABA-74106A9A46BB}" srcOrd="0" destOrd="0" parTransId="{B71AD43E-CAB1-4964-AD09-A9DB4A6E21D4}" sibTransId="{F9BDE0A9-3D75-40D2-AC13-ADA01E7535D1}"/>
    <dgm:cxn modelId="{AFA13799-FCA2-4820-AFEF-1E3DB6CCA4A6}" type="presOf" srcId="{7E361FEF-D7E2-413A-BABA-74106A9A46BB}" destId="{0E8A5BCA-9690-4CA9-943C-683B2085939E}" srcOrd="0" destOrd="0" presId="urn:microsoft.com/office/officeart/2018/2/layout/IconVerticalSolidList"/>
    <dgm:cxn modelId="{F4D088A9-47B2-4D06-A1B7-CFE98E2DCA6A}" type="presOf" srcId="{41D9410C-C70B-4FA9-B85D-8AC36A17CFF4}" destId="{55F2E8D4-6D9F-4F2B-B250-12BF1A7C270E}" srcOrd="0" destOrd="0" presId="urn:microsoft.com/office/officeart/2018/2/layout/IconVerticalSolidList"/>
    <dgm:cxn modelId="{8EDA8EC2-9201-4490-AC04-4E987D17C7AC}" type="presOf" srcId="{179AB6B7-F9BF-40B3-A574-65C5D97CF372}" destId="{FDD02E1B-3CF2-4C8F-9BAD-49B6207310B0}" srcOrd="0" destOrd="0" presId="urn:microsoft.com/office/officeart/2018/2/layout/IconVerticalSolidList"/>
    <dgm:cxn modelId="{5AC1A7F3-EAA5-446A-B121-30B7A28BEA78}" type="presOf" srcId="{ABFB8ECB-D227-441C-87E5-F23E118388F9}" destId="{ADF46755-05A3-4333-AA9D-02A351CB8950}" srcOrd="0" destOrd="0" presId="urn:microsoft.com/office/officeart/2018/2/layout/IconVerticalSolidList"/>
    <dgm:cxn modelId="{FDB4BAF8-B97E-44E8-9088-EDD6771740AF}" type="presOf" srcId="{628471DC-190F-45E4-BBD6-2A2FABED3FF8}" destId="{F9B0396C-D3CC-418A-A8A4-16B8500052B9}" srcOrd="0" destOrd="0" presId="urn:microsoft.com/office/officeart/2018/2/layout/IconVerticalSolidList"/>
    <dgm:cxn modelId="{781E6441-F00E-4966-8D0E-F38D25697FFB}" type="presParOf" srcId="{55F2E8D4-6D9F-4F2B-B250-12BF1A7C270E}" destId="{771F3F76-2529-4967-BB7A-C3D23DA815AB}" srcOrd="0" destOrd="0" presId="urn:microsoft.com/office/officeart/2018/2/layout/IconVerticalSolidList"/>
    <dgm:cxn modelId="{327BDC69-41F6-45F3-B2B7-1118CD165940}" type="presParOf" srcId="{771F3F76-2529-4967-BB7A-C3D23DA815AB}" destId="{34243FE0-B766-4FB8-BCB4-36E2EBC76924}" srcOrd="0" destOrd="0" presId="urn:microsoft.com/office/officeart/2018/2/layout/IconVerticalSolidList"/>
    <dgm:cxn modelId="{E3E772DA-8DBA-4469-AEA1-01C329D76B9D}" type="presParOf" srcId="{771F3F76-2529-4967-BB7A-C3D23DA815AB}" destId="{1BF2043A-C79D-4C47-937F-6D3D4DDB79E4}" srcOrd="1" destOrd="0" presId="urn:microsoft.com/office/officeart/2018/2/layout/IconVerticalSolidList"/>
    <dgm:cxn modelId="{1DF4D056-715D-4C95-8D65-6A835D1BDFC1}" type="presParOf" srcId="{771F3F76-2529-4967-BB7A-C3D23DA815AB}" destId="{0620B329-2B1A-499F-8FF8-EBCB0589D9D4}" srcOrd="2" destOrd="0" presId="urn:microsoft.com/office/officeart/2018/2/layout/IconVerticalSolidList"/>
    <dgm:cxn modelId="{05C17DA9-764C-4E3F-80FA-95A179464D50}" type="presParOf" srcId="{771F3F76-2529-4967-BB7A-C3D23DA815AB}" destId="{0E8A5BCA-9690-4CA9-943C-683B2085939E}" srcOrd="3" destOrd="0" presId="urn:microsoft.com/office/officeart/2018/2/layout/IconVerticalSolidList"/>
    <dgm:cxn modelId="{18CC0682-3A5E-4EC1-AA21-EFF5832D3937}" type="presParOf" srcId="{55F2E8D4-6D9F-4F2B-B250-12BF1A7C270E}" destId="{EDF5C921-AEC5-48D3-9B2C-3F3C67640FF2}" srcOrd="1" destOrd="0" presId="urn:microsoft.com/office/officeart/2018/2/layout/IconVerticalSolidList"/>
    <dgm:cxn modelId="{3F28D6EE-139B-4116-96C7-548EBBEDD2A2}" type="presParOf" srcId="{55F2E8D4-6D9F-4F2B-B250-12BF1A7C270E}" destId="{8D8778FE-6F8A-437C-98B9-7BAC8A0F1866}" srcOrd="2" destOrd="0" presId="urn:microsoft.com/office/officeart/2018/2/layout/IconVerticalSolidList"/>
    <dgm:cxn modelId="{436D71A3-08DC-4296-9132-45FCD0E83F35}" type="presParOf" srcId="{8D8778FE-6F8A-437C-98B9-7BAC8A0F1866}" destId="{4815D169-7ACB-4AA8-B72C-981868D42503}" srcOrd="0" destOrd="0" presId="urn:microsoft.com/office/officeart/2018/2/layout/IconVerticalSolidList"/>
    <dgm:cxn modelId="{2DA12480-98E1-4388-8A0A-13D512C8113E}" type="presParOf" srcId="{8D8778FE-6F8A-437C-98B9-7BAC8A0F1866}" destId="{2FF38D9E-AFC5-45A0-ADAF-5621DBC2801C}" srcOrd="1" destOrd="0" presId="urn:microsoft.com/office/officeart/2018/2/layout/IconVerticalSolidList"/>
    <dgm:cxn modelId="{FDDB0018-A4FA-4AF9-80F9-AAE451B144B7}" type="presParOf" srcId="{8D8778FE-6F8A-437C-98B9-7BAC8A0F1866}" destId="{F66144E9-4356-48B1-A65E-6008FFD80597}" srcOrd="2" destOrd="0" presId="urn:microsoft.com/office/officeart/2018/2/layout/IconVerticalSolidList"/>
    <dgm:cxn modelId="{A65840C2-B34E-4E9A-AD96-36CF41D5D691}" type="presParOf" srcId="{8D8778FE-6F8A-437C-98B9-7BAC8A0F1866}" destId="{FDD02E1B-3CF2-4C8F-9BAD-49B6207310B0}" srcOrd="3" destOrd="0" presId="urn:microsoft.com/office/officeart/2018/2/layout/IconVerticalSolidList"/>
    <dgm:cxn modelId="{F2D46625-7A15-478E-962F-B9D261329B8A}" type="presParOf" srcId="{55F2E8D4-6D9F-4F2B-B250-12BF1A7C270E}" destId="{761952FD-6F67-4018-9242-C24F100C626D}" srcOrd="3" destOrd="0" presId="urn:microsoft.com/office/officeart/2018/2/layout/IconVerticalSolidList"/>
    <dgm:cxn modelId="{72AF6247-F494-4A23-8143-DD52487752B6}" type="presParOf" srcId="{55F2E8D4-6D9F-4F2B-B250-12BF1A7C270E}" destId="{CE3B2D23-39CC-4DC3-9CAD-9F204AD97E24}" srcOrd="4" destOrd="0" presId="urn:microsoft.com/office/officeart/2018/2/layout/IconVerticalSolidList"/>
    <dgm:cxn modelId="{1D5A35CB-55E9-4BCF-916F-B8B419934038}" type="presParOf" srcId="{CE3B2D23-39CC-4DC3-9CAD-9F204AD97E24}" destId="{AE0CC58C-E159-4C9D-BB0B-EBE35DD4D53E}" srcOrd="0" destOrd="0" presId="urn:microsoft.com/office/officeart/2018/2/layout/IconVerticalSolidList"/>
    <dgm:cxn modelId="{651158B1-DCCE-43CF-B02B-F21B81A4A260}" type="presParOf" srcId="{CE3B2D23-39CC-4DC3-9CAD-9F204AD97E24}" destId="{58C2FB6E-94B8-4335-8544-804EF563B98C}" srcOrd="1" destOrd="0" presId="urn:microsoft.com/office/officeart/2018/2/layout/IconVerticalSolidList"/>
    <dgm:cxn modelId="{1F1397B1-9732-4A62-9969-EF7A08576D88}" type="presParOf" srcId="{CE3B2D23-39CC-4DC3-9CAD-9F204AD97E24}" destId="{7F35BE9F-6B3B-4C33-95C1-B9FE130361C2}" srcOrd="2" destOrd="0" presId="urn:microsoft.com/office/officeart/2018/2/layout/IconVerticalSolidList"/>
    <dgm:cxn modelId="{6643FD75-04A8-4925-A003-B3C5E5E04E70}" type="presParOf" srcId="{CE3B2D23-39CC-4DC3-9CAD-9F204AD97E24}" destId="{ADF46755-05A3-4333-AA9D-02A351CB8950}" srcOrd="3" destOrd="0" presId="urn:microsoft.com/office/officeart/2018/2/layout/IconVerticalSolidList"/>
    <dgm:cxn modelId="{73B672EB-05C9-4A35-A91C-DA6A9B181884}" type="presParOf" srcId="{55F2E8D4-6D9F-4F2B-B250-12BF1A7C270E}" destId="{4A07E523-1098-4A9D-955B-A8D86397F195}" srcOrd="5" destOrd="0" presId="urn:microsoft.com/office/officeart/2018/2/layout/IconVerticalSolidList"/>
    <dgm:cxn modelId="{8174BCC4-D944-40BA-8536-F199D374D44A}" type="presParOf" srcId="{55F2E8D4-6D9F-4F2B-B250-12BF1A7C270E}" destId="{5617D841-9596-4FFB-9042-F88E1C31B278}" srcOrd="6" destOrd="0" presId="urn:microsoft.com/office/officeart/2018/2/layout/IconVerticalSolidList"/>
    <dgm:cxn modelId="{0C9569CC-46D4-4097-AA8E-D218D43D2F56}" type="presParOf" srcId="{5617D841-9596-4FFB-9042-F88E1C31B278}" destId="{6612F013-98DF-4C43-BB39-E6E01EE80847}" srcOrd="0" destOrd="0" presId="urn:microsoft.com/office/officeart/2018/2/layout/IconVerticalSolidList"/>
    <dgm:cxn modelId="{C67932AC-4848-49A6-843E-623AA8FC4E26}" type="presParOf" srcId="{5617D841-9596-4FFB-9042-F88E1C31B278}" destId="{068C7240-A954-42C6-B113-008C763F0462}" srcOrd="1" destOrd="0" presId="urn:microsoft.com/office/officeart/2018/2/layout/IconVerticalSolidList"/>
    <dgm:cxn modelId="{DBC73DFC-378F-407E-9ACA-CE2A77458AB0}" type="presParOf" srcId="{5617D841-9596-4FFB-9042-F88E1C31B278}" destId="{473B274E-A5EE-450A-9745-AEF64B70098B}" srcOrd="2" destOrd="0" presId="urn:microsoft.com/office/officeart/2018/2/layout/IconVerticalSolidList"/>
    <dgm:cxn modelId="{F7741F14-342D-4B77-8395-9A250C628D97}" type="presParOf" srcId="{5617D841-9596-4FFB-9042-F88E1C31B278}" destId="{F9B0396C-D3CC-418A-A8A4-16B8500052B9}" srcOrd="3" destOrd="0" presId="urn:microsoft.com/office/officeart/2018/2/layout/IconVerticalSolidList"/>
    <dgm:cxn modelId="{26F77243-572C-45BA-B440-942DA9515191}" type="presParOf" srcId="{55F2E8D4-6D9F-4F2B-B250-12BF1A7C270E}" destId="{B257DBDF-1789-4A44-9013-8F341FCF77CA}" srcOrd="7" destOrd="0" presId="urn:microsoft.com/office/officeart/2018/2/layout/IconVerticalSolidList"/>
    <dgm:cxn modelId="{6A40CC7E-2C17-497D-B7FE-DD25EDA115B3}" type="presParOf" srcId="{55F2E8D4-6D9F-4F2B-B250-12BF1A7C270E}" destId="{7EA664CC-C3F7-487B-A805-521EB862F691}" srcOrd="8" destOrd="0" presId="urn:microsoft.com/office/officeart/2018/2/layout/IconVerticalSolidList"/>
    <dgm:cxn modelId="{4F63F03E-A7C1-4375-863B-4955D3ED6053}" type="presParOf" srcId="{7EA664CC-C3F7-487B-A805-521EB862F691}" destId="{A31A3BBB-819C-4499-9518-826C3D2A8FDE}" srcOrd="0" destOrd="0" presId="urn:microsoft.com/office/officeart/2018/2/layout/IconVerticalSolidList"/>
    <dgm:cxn modelId="{F6153449-19CD-4D40-ADAC-C10928D4A0CF}" type="presParOf" srcId="{7EA664CC-C3F7-487B-A805-521EB862F691}" destId="{80660758-5B77-478C-B06E-8EBB889C0E8F}" srcOrd="1" destOrd="0" presId="urn:microsoft.com/office/officeart/2018/2/layout/IconVerticalSolidList"/>
    <dgm:cxn modelId="{750CB780-9150-41AE-99CE-C276F10DCB7C}" type="presParOf" srcId="{7EA664CC-C3F7-487B-A805-521EB862F691}" destId="{2DC31E36-C8CA-4C1E-9E37-0D608D2AB379}" srcOrd="2" destOrd="0" presId="urn:microsoft.com/office/officeart/2018/2/layout/IconVerticalSolidList"/>
    <dgm:cxn modelId="{95BD0EED-2A83-4675-9CF1-935874EB02EB}" type="presParOf" srcId="{7EA664CC-C3F7-487B-A805-521EB862F691}" destId="{FDFB6304-179D-43B5-A766-E954D7CEC2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C6467B-E558-4858-B257-E1C3A0DA54E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AC1BED8-D0F5-48A1-9483-CC5046D1054A}">
      <dgm:prSet/>
      <dgm:spPr/>
      <dgm:t>
        <a:bodyPr/>
        <a:lstStyle/>
        <a:p>
          <a:r>
            <a:rPr lang="en-US" baseline="0"/>
            <a:t>Containers and Images</a:t>
          </a:r>
          <a:endParaRPr lang="en-US"/>
        </a:p>
      </dgm:t>
    </dgm:pt>
    <dgm:pt modelId="{E2393F03-FD59-457B-975E-FD28EBF67722}" type="parTrans" cxnId="{2AFCF855-8417-45DD-9C6E-4F6AD2EABB84}">
      <dgm:prSet/>
      <dgm:spPr/>
      <dgm:t>
        <a:bodyPr/>
        <a:lstStyle/>
        <a:p>
          <a:endParaRPr lang="en-US"/>
        </a:p>
      </dgm:t>
    </dgm:pt>
    <dgm:pt modelId="{A35B1DBD-35C2-4D08-B3C1-EF4C58F6913B}" type="sibTrans" cxnId="{2AFCF855-8417-45DD-9C6E-4F6AD2EABB84}">
      <dgm:prSet/>
      <dgm:spPr/>
      <dgm:t>
        <a:bodyPr/>
        <a:lstStyle/>
        <a:p>
          <a:endParaRPr lang="en-US"/>
        </a:p>
      </dgm:t>
    </dgm:pt>
    <dgm:pt modelId="{EA550F3E-4604-4F57-82B1-D9EED8180D78}">
      <dgm:prSet/>
      <dgm:spPr/>
      <dgm:t>
        <a:bodyPr/>
        <a:lstStyle/>
        <a:p>
          <a:r>
            <a:rPr lang="en-US" baseline="0"/>
            <a:t>Pods and Services</a:t>
          </a:r>
          <a:endParaRPr lang="en-US"/>
        </a:p>
      </dgm:t>
    </dgm:pt>
    <dgm:pt modelId="{D6BDEF7A-0AE7-4F91-B82D-888C4AF10907}" type="parTrans" cxnId="{E0B41D86-2DED-4280-B4FA-BC36B91DD702}">
      <dgm:prSet/>
      <dgm:spPr/>
      <dgm:t>
        <a:bodyPr/>
        <a:lstStyle/>
        <a:p>
          <a:endParaRPr lang="en-US"/>
        </a:p>
      </dgm:t>
    </dgm:pt>
    <dgm:pt modelId="{78B712F0-B4ED-45A5-9F49-9E840E7DA5C9}" type="sibTrans" cxnId="{E0B41D86-2DED-4280-B4FA-BC36B91DD702}">
      <dgm:prSet/>
      <dgm:spPr/>
      <dgm:t>
        <a:bodyPr/>
        <a:lstStyle/>
        <a:p>
          <a:endParaRPr lang="en-US"/>
        </a:p>
      </dgm:t>
    </dgm:pt>
    <dgm:pt modelId="{62B84D55-A198-4011-A7BC-AF70E49CC103}">
      <dgm:prSet/>
      <dgm:spPr/>
      <dgm:t>
        <a:bodyPr/>
        <a:lstStyle/>
        <a:p>
          <a:r>
            <a:rPr lang="en-US" b="0" i="0" baseline="0"/>
            <a:t>Builds and Streams </a:t>
          </a:r>
          <a:endParaRPr lang="en-US"/>
        </a:p>
      </dgm:t>
    </dgm:pt>
    <dgm:pt modelId="{2EC0E8FC-1F16-46D6-A060-51325423601F}" type="parTrans" cxnId="{5A618830-9A52-47F2-B53C-A566C73A2957}">
      <dgm:prSet/>
      <dgm:spPr/>
      <dgm:t>
        <a:bodyPr/>
        <a:lstStyle/>
        <a:p>
          <a:endParaRPr lang="en-US"/>
        </a:p>
      </dgm:t>
    </dgm:pt>
    <dgm:pt modelId="{88B0EA5A-7962-4684-9531-5BB4769E48D6}" type="sibTrans" cxnId="{5A618830-9A52-47F2-B53C-A566C73A2957}">
      <dgm:prSet/>
      <dgm:spPr/>
      <dgm:t>
        <a:bodyPr/>
        <a:lstStyle/>
        <a:p>
          <a:endParaRPr lang="en-US"/>
        </a:p>
      </dgm:t>
    </dgm:pt>
    <dgm:pt modelId="{0F30ED1A-C1DF-4DF3-A7D0-E16AE8408AC9}" type="pres">
      <dgm:prSet presAssocID="{8DC6467B-E558-4858-B257-E1C3A0DA54EF}" presName="root" presStyleCnt="0">
        <dgm:presLayoutVars>
          <dgm:dir/>
          <dgm:resizeHandles val="exact"/>
        </dgm:presLayoutVars>
      </dgm:prSet>
      <dgm:spPr/>
    </dgm:pt>
    <dgm:pt modelId="{3A45B8C3-B455-46FB-9721-A4637DBF4121}" type="pres">
      <dgm:prSet presAssocID="{0AC1BED8-D0F5-48A1-9483-CC5046D1054A}" presName="compNode" presStyleCnt="0"/>
      <dgm:spPr/>
    </dgm:pt>
    <dgm:pt modelId="{1F2FC419-BCBB-48AB-8CA6-95390442E065}" type="pres">
      <dgm:prSet presAssocID="{0AC1BED8-D0F5-48A1-9483-CC5046D1054A}" presName="bgRect" presStyleLbl="bgShp" presStyleIdx="0" presStyleCnt="3"/>
      <dgm:spPr/>
    </dgm:pt>
    <dgm:pt modelId="{0818B79C-55FD-48ED-8160-FF3263B97ABC}" type="pres">
      <dgm:prSet presAssocID="{0AC1BED8-D0F5-48A1-9483-CC5046D105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87E22729-9881-4F21-AB5C-D5F05C993BAB}" type="pres">
      <dgm:prSet presAssocID="{0AC1BED8-D0F5-48A1-9483-CC5046D1054A}" presName="spaceRect" presStyleCnt="0"/>
      <dgm:spPr/>
    </dgm:pt>
    <dgm:pt modelId="{07905DD9-03BE-4438-A032-C8054EBC5007}" type="pres">
      <dgm:prSet presAssocID="{0AC1BED8-D0F5-48A1-9483-CC5046D1054A}" presName="parTx" presStyleLbl="revTx" presStyleIdx="0" presStyleCnt="3">
        <dgm:presLayoutVars>
          <dgm:chMax val="0"/>
          <dgm:chPref val="0"/>
        </dgm:presLayoutVars>
      </dgm:prSet>
      <dgm:spPr/>
    </dgm:pt>
    <dgm:pt modelId="{9A93B93E-EFCB-421E-99BE-383C51E1DD80}" type="pres">
      <dgm:prSet presAssocID="{A35B1DBD-35C2-4D08-B3C1-EF4C58F6913B}" presName="sibTrans" presStyleCnt="0"/>
      <dgm:spPr/>
    </dgm:pt>
    <dgm:pt modelId="{9E10BC65-80B7-45C7-AB62-6239C996A7DB}" type="pres">
      <dgm:prSet presAssocID="{EA550F3E-4604-4F57-82B1-D9EED8180D78}" presName="compNode" presStyleCnt="0"/>
      <dgm:spPr/>
    </dgm:pt>
    <dgm:pt modelId="{FE567837-F8B4-485A-AC9A-FF47D95DE823}" type="pres">
      <dgm:prSet presAssocID="{EA550F3E-4604-4F57-82B1-D9EED8180D78}" presName="bgRect" presStyleLbl="bgShp" presStyleIdx="1" presStyleCnt="3"/>
      <dgm:spPr/>
    </dgm:pt>
    <dgm:pt modelId="{BC5C9042-78B2-41A1-B665-EA0145CB0F9F}" type="pres">
      <dgm:prSet presAssocID="{EA550F3E-4604-4F57-82B1-D9EED8180D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8903DE4-5C65-4F48-9BE3-2D2F7E05B4E0}" type="pres">
      <dgm:prSet presAssocID="{EA550F3E-4604-4F57-82B1-D9EED8180D78}" presName="spaceRect" presStyleCnt="0"/>
      <dgm:spPr/>
    </dgm:pt>
    <dgm:pt modelId="{58CE257D-FE83-4F74-B625-7FE1FB53ED76}" type="pres">
      <dgm:prSet presAssocID="{EA550F3E-4604-4F57-82B1-D9EED8180D78}" presName="parTx" presStyleLbl="revTx" presStyleIdx="1" presStyleCnt="3">
        <dgm:presLayoutVars>
          <dgm:chMax val="0"/>
          <dgm:chPref val="0"/>
        </dgm:presLayoutVars>
      </dgm:prSet>
      <dgm:spPr/>
    </dgm:pt>
    <dgm:pt modelId="{9E36A208-BF28-4E74-9511-A98C288302E2}" type="pres">
      <dgm:prSet presAssocID="{78B712F0-B4ED-45A5-9F49-9E840E7DA5C9}" presName="sibTrans" presStyleCnt="0"/>
      <dgm:spPr/>
    </dgm:pt>
    <dgm:pt modelId="{6A381725-2465-46CB-9151-033B9E2DFC12}" type="pres">
      <dgm:prSet presAssocID="{62B84D55-A198-4011-A7BC-AF70E49CC103}" presName="compNode" presStyleCnt="0"/>
      <dgm:spPr/>
    </dgm:pt>
    <dgm:pt modelId="{7741A4E9-DB76-47A9-BE3F-C490497C36B9}" type="pres">
      <dgm:prSet presAssocID="{62B84D55-A198-4011-A7BC-AF70E49CC103}" presName="bgRect" presStyleLbl="bgShp" presStyleIdx="2" presStyleCnt="3"/>
      <dgm:spPr/>
    </dgm:pt>
    <dgm:pt modelId="{27B604F7-F09E-46DA-8009-35DF314718DE}" type="pres">
      <dgm:prSet presAssocID="{62B84D55-A198-4011-A7BC-AF70E49CC1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A1FA11E-55E1-4FF5-AA9B-77FBB8293D25}" type="pres">
      <dgm:prSet presAssocID="{62B84D55-A198-4011-A7BC-AF70E49CC103}" presName="spaceRect" presStyleCnt="0"/>
      <dgm:spPr/>
    </dgm:pt>
    <dgm:pt modelId="{DB4A623F-D987-4CD8-849C-6FF032526356}" type="pres">
      <dgm:prSet presAssocID="{62B84D55-A198-4011-A7BC-AF70E49CC103}" presName="parTx" presStyleLbl="revTx" presStyleIdx="2" presStyleCnt="3">
        <dgm:presLayoutVars>
          <dgm:chMax val="0"/>
          <dgm:chPref val="0"/>
        </dgm:presLayoutVars>
      </dgm:prSet>
      <dgm:spPr/>
    </dgm:pt>
  </dgm:ptLst>
  <dgm:cxnLst>
    <dgm:cxn modelId="{5A618830-9A52-47F2-B53C-A566C73A2957}" srcId="{8DC6467B-E558-4858-B257-E1C3A0DA54EF}" destId="{62B84D55-A198-4011-A7BC-AF70E49CC103}" srcOrd="2" destOrd="0" parTransId="{2EC0E8FC-1F16-46D6-A060-51325423601F}" sibTransId="{88B0EA5A-7962-4684-9531-5BB4769E48D6}"/>
    <dgm:cxn modelId="{2AFCF855-8417-45DD-9C6E-4F6AD2EABB84}" srcId="{8DC6467B-E558-4858-B257-E1C3A0DA54EF}" destId="{0AC1BED8-D0F5-48A1-9483-CC5046D1054A}" srcOrd="0" destOrd="0" parTransId="{E2393F03-FD59-457B-975E-FD28EBF67722}" sibTransId="{A35B1DBD-35C2-4D08-B3C1-EF4C58F6913B}"/>
    <dgm:cxn modelId="{2E38DA7B-0715-4A56-87F0-87A9DE285205}" type="presOf" srcId="{0AC1BED8-D0F5-48A1-9483-CC5046D1054A}" destId="{07905DD9-03BE-4438-A032-C8054EBC5007}" srcOrd="0" destOrd="0" presId="urn:microsoft.com/office/officeart/2018/2/layout/IconVerticalSolidList"/>
    <dgm:cxn modelId="{E0B41D86-2DED-4280-B4FA-BC36B91DD702}" srcId="{8DC6467B-E558-4858-B257-E1C3A0DA54EF}" destId="{EA550F3E-4604-4F57-82B1-D9EED8180D78}" srcOrd="1" destOrd="0" parTransId="{D6BDEF7A-0AE7-4F91-B82D-888C4AF10907}" sibTransId="{78B712F0-B4ED-45A5-9F49-9E840E7DA5C9}"/>
    <dgm:cxn modelId="{177395C0-48EA-4DBC-A9C2-AB45FB6854EA}" type="presOf" srcId="{8DC6467B-E558-4858-B257-E1C3A0DA54EF}" destId="{0F30ED1A-C1DF-4DF3-A7D0-E16AE8408AC9}" srcOrd="0" destOrd="0" presId="urn:microsoft.com/office/officeart/2018/2/layout/IconVerticalSolidList"/>
    <dgm:cxn modelId="{202504C6-0B03-48B1-B62D-C802F8ABC024}" type="presOf" srcId="{62B84D55-A198-4011-A7BC-AF70E49CC103}" destId="{DB4A623F-D987-4CD8-849C-6FF032526356}" srcOrd="0" destOrd="0" presId="urn:microsoft.com/office/officeart/2018/2/layout/IconVerticalSolidList"/>
    <dgm:cxn modelId="{32CE97D3-CE25-4391-88D8-85EE17731863}" type="presOf" srcId="{EA550F3E-4604-4F57-82B1-D9EED8180D78}" destId="{58CE257D-FE83-4F74-B625-7FE1FB53ED76}" srcOrd="0" destOrd="0" presId="urn:microsoft.com/office/officeart/2018/2/layout/IconVerticalSolidList"/>
    <dgm:cxn modelId="{9F1B6D27-D34A-4714-9CC9-7ADF662B87F7}" type="presParOf" srcId="{0F30ED1A-C1DF-4DF3-A7D0-E16AE8408AC9}" destId="{3A45B8C3-B455-46FB-9721-A4637DBF4121}" srcOrd="0" destOrd="0" presId="urn:microsoft.com/office/officeart/2018/2/layout/IconVerticalSolidList"/>
    <dgm:cxn modelId="{ABBE3152-EE26-418B-96FA-EF55F1AE9FA5}" type="presParOf" srcId="{3A45B8C3-B455-46FB-9721-A4637DBF4121}" destId="{1F2FC419-BCBB-48AB-8CA6-95390442E065}" srcOrd="0" destOrd="0" presId="urn:microsoft.com/office/officeart/2018/2/layout/IconVerticalSolidList"/>
    <dgm:cxn modelId="{06BB177A-CD41-4A0E-B594-146FD42F7DD4}" type="presParOf" srcId="{3A45B8C3-B455-46FB-9721-A4637DBF4121}" destId="{0818B79C-55FD-48ED-8160-FF3263B97ABC}" srcOrd="1" destOrd="0" presId="urn:microsoft.com/office/officeart/2018/2/layout/IconVerticalSolidList"/>
    <dgm:cxn modelId="{F4B6ED75-19D9-4A20-9C12-3AA6B8EF9B03}" type="presParOf" srcId="{3A45B8C3-B455-46FB-9721-A4637DBF4121}" destId="{87E22729-9881-4F21-AB5C-D5F05C993BAB}" srcOrd="2" destOrd="0" presId="urn:microsoft.com/office/officeart/2018/2/layout/IconVerticalSolidList"/>
    <dgm:cxn modelId="{8D851490-D3EB-44AB-938A-B7BF4C505B26}" type="presParOf" srcId="{3A45B8C3-B455-46FB-9721-A4637DBF4121}" destId="{07905DD9-03BE-4438-A032-C8054EBC5007}" srcOrd="3" destOrd="0" presId="urn:microsoft.com/office/officeart/2018/2/layout/IconVerticalSolidList"/>
    <dgm:cxn modelId="{54C93FA8-9F64-4EA1-97C6-E740DE18EDAC}" type="presParOf" srcId="{0F30ED1A-C1DF-4DF3-A7D0-E16AE8408AC9}" destId="{9A93B93E-EFCB-421E-99BE-383C51E1DD80}" srcOrd="1" destOrd="0" presId="urn:microsoft.com/office/officeart/2018/2/layout/IconVerticalSolidList"/>
    <dgm:cxn modelId="{C2500F5D-F8E7-4E2F-9F4F-A2A3FC07BC2B}" type="presParOf" srcId="{0F30ED1A-C1DF-4DF3-A7D0-E16AE8408AC9}" destId="{9E10BC65-80B7-45C7-AB62-6239C996A7DB}" srcOrd="2" destOrd="0" presId="urn:microsoft.com/office/officeart/2018/2/layout/IconVerticalSolidList"/>
    <dgm:cxn modelId="{88D11CDA-3D78-4FBC-8D4F-9AE5C9830AE5}" type="presParOf" srcId="{9E10BC65-80B7-45C7-AB62-6239C996A7DB}" destId="{FE567837-F8B4-485A-AC9A-FF47D95DE823}" srcOrd="0" destOrd="0" presId="urn:microsoft.com/office/officeart/2018/2/layout/IconVerticalSolidList"/>
    <dgm:cxn modelId="{4B852FA5-2ADD-4BED-B3F3-61E73F753069}" type="presParOf" srcId="{9E10BC65-80B7-45C7-AB62-6239C996A7DB}" destId="{BC5C9042-78B2-41A1-B665-EA0145CB0F9F}" srcOrd="1" destOrd="0" presId="urn:microsoft.com/office/officeart/2018/2/layout/IconVerticalSolidList"/>
    <dgm:cxn modelId="{D245A5B5-ED93-43CB-B8D2-A1C41FEA2E3D}" type="presParOf" srcId="{9E10BC65-80B7-45C7-AB62-6239C996A7DB}" destId="{48903DE4-5C65-4F48-9BE3-2D2F7E05B4E0}" srcOrd="2" destOrd="0" presId="urn:microsoft.com/office/officeart/2018/2/layout/IconVerticalSolidList"/>
    <dgm:cxn modelId="{F841FEB4-3F33-4DEA-A9FE-B7F344581022}" type="presParOf" srcId="{9E10BC65-80B7-45C7-AB62-6239C996A7DB}" destId="{58CE257D-FE83-4F74-B625-7FE1FB53ED76}" srcOrd="3" destOrd="0" presId="urn:microsoft.com/office/officeart/2018/2/layout/IconVerticalSolidList"/>
    <dgm:cxn modelId="{29287146-32B0-46F8-A513-C75A64B481B8}" type="presParOf" srcId="{0F30ED1A-C1DF-4DF3-A7D0-E16AE8408AC9}" destId="{9E36A208-BF28-4E74-9511-A98C288302E2}" srcOrd="3" destOrd="0" presId="urn:microsoft.com/office/officeart/2018/2/layout/IconVerticalSolidList"/>
    <dgm:cxn modelId="{C9E13CE3-C886-453E-83CE-5F32292E0DCF}" type="presParOf" srcId="{0F30ED1A-C1DF-4DF3-A7D0-E16AE8408AC9}" destId="{6A381725-2465-46CB-9151-033B9E2DFC12}" srcOrd="4" destOrd="0" presId="urn:microsoft.com/office/officeart/2018/2/layout/IconVerticalSolidList"/>
    <dgm:cxn modelId="{2856E8F7-CD49-4252-9719-975116EC2DA0}" type="presParOf" srcId="{6A381725-2465-46CB-9151-033B9E2DFC12}" destId="{7741A4E9-DB76-47A9-BE3F-C490497C36B9}" srcOrd="0" destOrd="0" presId="urn:microsoft.com/office/officeart/2018/2/layout/IconVerticalSolidList"/>
    <dgm:cxn modelId="{6765B05D-B069-4DA1-9186-03B40F364661}" type="presParOf" srcId="{6A381725-2465-46CB-9151-033B9E2DFC12}" destId="{27B604F7-F09E-46DA-8009-35DF314718DE}" srcOrd="1" destOrd="0" presId="urn:microsoft.com/office/officeart/2018/2/layout/IconVerticalSolidList"/>
    <dgm:cxn modelId="{F23CB1B5-AA10-4693-B1AD-BD3A024BC319}" type="presParOf" srcId="{6A381725-2465-46CB-9151-033B9E2DFC12}" destId="{1A1FA11E-55E1-4FF5-AA9B-77FBB8293D25}" srcOrd="2" destOrd="0" presId="urn:microsoft.com/office/officeart/2018/2/layout/IconVerticalSolidList"/>
    <dgm:cxn modelId="{DC119F90-B910-4747-BA38-C11567CA6840}" type="presParOf" srcId="{6A381725-2465-46CB-9151-033B9E2DFC12}" destId="{DB4A623F-D987-4CD8-849C-6FF0325263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C3F8D-609C-4402-8BBC-DAFD948C7EFA}">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Etcd: It stores the configuration information, which can be used by each of the nodes in the cluster</a:t>
          </a:r>
        </a:p>
      </dsp:txBody>
      <dsp:txXfrm>
        <a:off x="28038" y="28038"/>
        <a:ext cx="7298593" cy="901218"/>
      </dsp:txXfrm>
    </dsp:sp>
    <dsp:sp modelId="{7DD63AC4-0FD8-4F20-8A01-D307AD8A81BA}">
      <dsp:nvSpPr>
        <dsp:cNvPr id="0" name=""/>
        <dsp:cNvSpPr/>
      </dsp:nvSpPr>
      <dsp:spPr>
        <a:xfrm>
          <a:off x="704545" y="1131347"/>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API Server: Kubernetes is an API server which provides all the operation on cluster using the API. API server implements an interface which means different tools and libraries can readily communicate with it.</a:t>
          </a:r>
        </a:p>
      </dsp:txBody>
      <dsp:txXfrm>
        <a:off x="732583" y="1159385"/>
        <a:ext cx="7029617" cy="901218"/>
      </dsp:txXfrm>
    </dsp:sp>
    <dsp:sp modelId="{1E2BE138-D013-44FA-A19F-355720BB27A8}">
      <dsp:nvSpPr>
        <dsp:cNvPr id="0" name=""/>
        <dsp:cNvSpPr/>
      </dsp:nvSpPr>
      <dsp:spPr>
        <a:xfrm>
          <a:off x="1398574" y="2262695"/>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Controller Manager: This component is responsible for most of the collectors that regulate the state of the cluster and perform a task. It can be considered as a daemon which runs in a non-terminating loop and is responsible for collecting and sending information to API server. </a:t>
          </a:r>
        </a:p>
      </dsp:txBody>
      <dsp:txXfrm>
        <a:off x="1426612" y="2290733"/>
        <a:ext cx="7040133" cy="901218"/>
      </dsp:txXfrm>
    </dsp:sp>
    <dsp:sp modelId="{2FCA1D14-8918-467B-8DF3-0E090BC36B2F}">
      <dsp:nvSpPr>
        <dsp:cNvPr id="0" name=""/>
        <dsp:cNvSpPr/>
      </dsp:nvSpPr>
      <dsp:spPr>
        <a:xfrm>
          <a:off x="2103119" y="3394043"/>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Scheduler: It is a key component of Kubernetes master. It is a service in master which is responsible for distributing the workload. It is responsible for tracking the utilization of working load on cluster nodes and then placing the workload on which resources are available and accepting the workload.</a:t>
          </a:r>
        </a:p>
      </dsp:txBody>
      <dsp:txXfrm>
        <a:off x="2131157" y="3422081"/>
        <a:ext cx="7029617" cy="901218"/>
      </dsp:txXfrm>
    </dsp:sp>
    <dsp:sp modelId="{32F49BAB-EADD-458F-8361-BF8D7725E47E}">
      <dsp:nvSpPr>
        <dsp:cNvPr id="0" name=""/>
        <dsp:cNvSpPr/>
      </dsp:nvSpPr>
      <dsp:spPr>
        <a:xfrm>
          <a:off x="7790238" y="733200"/>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17DA6AD3-8423-42DD-B83D-A424F233CA03}">
      <dsp:nvSpPr>
        <dsp:cNvPr id="0" name=""/>
        <dsp:cNvSpPr/>
      </dsp:nvSpPr>
      <dsp:spPr>
        <a:xfrm>
          <a:off x="8494783" y="1864548"/>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599BAD51-8797-4943-941F-5A3CC53ED2AB}">
      <dsp:nvSpPr>
        <dsp:cNvPr id="0" name=""/>
        <dsp:cNvSpPr/>
      </dsp:nvSpPr>
      <dsp:spPr>
        <a:xfrm>
          <a:off x="9188813" y="2995896"/>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A9C-7494-4190-B44D-638E85036B93}">
      <dsp:nvSpPr>
        <dsp:cNvPr id="0" name=""/>
        <dsp:cNvSpPr/>
      </dsp:nvSpPr>
      <dsp:spPr>
        <a:xfrm>
          <a:off x="0" y="4390"/>
          <a:ext cx="10515600" cy="1409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Docker: The first requirement of each node is Docker which helps in running the encapsulated application containers in a relatively isolated but lightweight operating environment.</a:t>
          </a:r>
          <a:endParaRPr lang="en-US" sz="2000" kern="1200"/>
        </a:p>
      </dsp:txBody>
      <dsp:txXfrm>
        <a:off x="68787" y="73177"/>
        <a:ext cx="10378026" cy="1271544"/>
      </dsp:txXfrm>
    </dsp:sp>
    <dsp:sp modelId="{6533E1B7-ABCF-4D10-BB4C-F3C295F79293}">
      <dsp:nvSpPr>
        <dsp:cNvPr id="0" name=""/>
        <dsp:cNvSpPr/>
      </dsp:nvSpPr>
      <dsp:spPr>
        <a:xfrm>
          <a:off x="0" y="1471109"/>
          <a:ext cx="10515600" cy="1409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Kubelet Service: This is a small service in each node, which is responsible for relaying information to and from the control plane service. It interacts with etcd store to read the configuration details and Wright values.</a:t>
          </a:r>
          <a:endParaRPr lang="en-US" sz="2000" kern="1200"/>
        </a:p>
      </dsp:txBody>
      <dsp:txXfrm>
        <a:off x="68787" y="1539896"/>
        <a:ext cx="10378026" cy="1271544"/>
      </dsp:txXfrm>
    </dsp:sp>
    <dsp:sp modelId="{0D6F5800-1620-4F77-889B-FED5E5529363}">
      <dsp:nvSpPr>
        <dsp:cNvPr id="0" name=""/>
        <dsp:cNvSpPr/>
      </dsp:nvSpPr>
      <dsp:spPr>
        <a:xfrm>
          <a:off x="0" y="2937828"/>
          <a:ext cx="10515600" cy="1409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Kubernetes Proxy Service: This is a proxy service which runs on each node and helps in making the services available to the external host. It helps in forwarding the request to correct containers. Kubernetes Proxy Service is capable of carrying out primitive load balancing. </a:t>
          </a:r>
          <a:endParaRPr lang="en-US" sz="2000" kern="1200"/>
        </a:p>
      </dsp:txBody>
      <dsp:txXfrm>
        <a:off x="68787" y="3006615"/>
        <a:ext cx="10378026" cy="12715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43FE0-B766-4FB8-BCB4-36E2EBC76924}">
      <dsp:nvSpPr>
        <dsp:cNvPr id="0" name=""/>
        <dsp:cNvSpPr/>
      </dsp:nvSpPr>
      <dsp:spPr>
        <a:xfrm>
          <a:off x="0" y="3399"/>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2043A-C79D-4C47-937F-6D3D4DDB79E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8A5BCA-9690-4CA9-943C-683B2085939E}">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baseline="0"/>
            <a:t>· A base machine hosted either on physical, virtual, or on any of the cloud environment.</a:t>
          </a:r>
          <a:endParaRPr lang="en-US" sz="1900" kern="1200"/>
        </a:p>
      </dsp:txBody>
      <dsp:txXfrm>
        <a:off x="836323" y="3399"/>
        <a:ext cx="9679276" cy="724089"/>
      </dsp:txXfrm>
    </dsp:sp>
    <dsp:sp modelId="{4815D169-7ACB-4AA8-B72C-981868D42503}">
      <dsp:nvSpPr>
        <dsp:cNvPr id="0" name=""/>
        <dsp:cNvSpPr/>
      </dsp:nvSpPr>
      <dsp:spPr>
        <a:xfrm>
          <a:off x="0" y="908511"/>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F38D9E-AFC5-45A0-ADAF-5621DBC2801C}">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02E1B-3CF2-4C8F-9BAD-49B6207310B0}">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baseline="0"/>
            <a:t>· At least Linux 7 with the required packages on that  instance.</a:t>
          </a:r>
          <a:endParaRPr lang="en-US" sz="1900" kern="1200"/>
        </a:p>
      </dsp:txBody>
      <dsp:txXfrm>
        <a:off x="836323" y="908511"/>
        <a:ext cx="9679276" cy="724089"/>
      </dsp:txXfrm>
    </dsp:sp>
    <dsp:sp modelId="{AE0CC58C-E159-4C9D-BB0B-EBE35DD4D53E}">
      <dsp:nvSpPr>
        <dsp:cNvPr id="0" name=""/>
        <dsp:cNvSpPr/>
      </dsp:nvSpPr>
      <dsp:spPr>
        <a:xfrm>
          <a:off x="0" y="1813624"/>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C2FB6E-94B8-4335-8544-804EF563B98C}">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F46755-05A3-4333-AA9D-02A351CB8950}">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baseline="0"/>
            <a:t>· 2 CPU core.</a:t>
          </a:r>
          <a:endParaRPr lang="en-US" sz="1900" kern="1200"/>
        </a:p>
      </dsp:txBody>
      <dsp:txXfrm>
        <a:off x="836323" y="1813624"/>
        <a:ext cx="9679276" cy="724089"/>
      </dsp:txXfrm>
    </dsp:sp>
    <dsp:sp modelId="{6612F013-98DF-4C43-BB39-E6E01EE80847}">
      <dsp:nvSpPr>
        <dsp:cNvPr id="0" name=""/>
        <dsp:cNvSpPr/>
      </dsp:nvSpPr>
      <dsp:spPr>
        <a:xfrm>
          <a:off x="0" y="2718736"/>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C7240-A954-42C6-B113-008C763F0462}">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B0396C-D3CC-418A-A8A4-16B8500052B9}">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baseline="0"/>
            <a:t>· At least 8 GB RAM. </a:t>
          </a:r>
          <a:endParaRPr lang="en-US" sz="1900" kern="1200"/>
        </a:p>
      </dsp:txBody>
      <dsp:txXfrm>
        <a:off x="836323" y="2718736"/>
        <a:ext cx="9679276" cy="724089"/>
      </dsp:txXfrm>
    </dsp:sp>
    <dsp:sp modelId="{A31A3BBB-819C-4499-9518-826C3D2A8FDE}">
      <dsp:nvSpPr>
        <dsp:cNvPr id="0" name=""/>
        <dsp:cNvSpPr/>
      </dsp:nvSpPr>
      <dsp:spPr>
        <a:xfrm>
          <a:off x="0" y="3623848"/>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60758-5B77-478C-B06E-8EBB889C0E8F}">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B6304-179D-43B5-A766-E954D7CEC2EF}">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baseline="0"/>
            <a:t>· 30 GB of internal hard disk memory.</a:t>
          </a:r>
          <a:endParaRPr lang="en-US" sz="1900" kern="1200"/>
        </a:p>
      </dsp:txBody>
      <dsp:txXfrm>
        <a:off x="836323" y="3623848"/>
        <a:ext cx="9679276" cy="724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FC419-BCBB-48AB-8CA6-95390442E065}">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8B79C-55FD-48ED-8160-FF3263B97AB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905DD9-03BE-4438-A032-C8054EBC500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baseline="0"/>
            <a:t>Containers and Images</a:t>
          </a:r>
          <a:endParaRPr lang="en-US" sz="2500" kern="1200"/>
        </a:p>
      </dsp:txBody>
      <dsp:txXfrm>
        <a:off x="1435590" y="531"/>
        <a:ext cx="9080009" cy="1242935"/>
      </dsp:txXfrm>
    </dsp:sp>
    <dsp:sp modelId="{FE567837-F8B4-485A-AC9A-FF47D95DE823}">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C9042-78B2-41A1-B665-EA0145CB0F9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CE257D-FE83-4F74-B625-7FE1FB53ED7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baseline="0"/>
            <a:t>Pods and Services</a:t>
          </a:r>
          <a:endParaRPr lang="en-US" sz="2500" kern="1200"/>
        </a:p>
      </dsp:txBody>
      <dsp:txXfrm>
        <a:off x="1435590" y="1554201"/>
        <a:ext cx="9080009" cy="1242935"/>
      </dsp:txXfrm>
    </dsp:sp>
    <dsp:sp modelId="{7741A4E9-DB76-47A9-BE3F-C490497C36B9}">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604F7-F09E-46DA-8009-35DF314718D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4A623F-D987-4CD8-849C-6FF03252635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0" i="0" kern="1200" baseline="0"/>
            <a:t>Builds and Streams </a:t>
          </a:r>
          <a:endParaRPr lang="en-US" sz="25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9/30/2022</a:t>
            </a:fld>
            <a:endParaRPr lang="en-US"/>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manage.openshift.com/" TargetMode="External"/><Relationship Id="rId1" Type="http://schemas.openxmlformats.org/officeDocument/2006/relationships/slideLayout" Target="../slideLayouts/slideLayout11.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hyperlink" Target="mailto:root@ose3-node.test.com" TargetMode="Externa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860800" y="1122363"/>
            <a:ext cx="7710264" cy="2387600"/>
          </a:xfrm>
        </p:spPr>
        <p:txBody>
          <a:bodyPr vert="horz" lIns="91440" tIns="45720" rIns="91440" bIns="45720" rtlCol="0" anchor="ctr">
            <a:normAutofit/>
          </a:bodyPr>
          <a:lstStyle/>
          <a:p>
            <a:r>
              <a:rPr lang="en-US"/>
              <a:t>Kubernetes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F982-C9CF-405D-B579-ED46E89FD8EC}"/>
              </a:ext>
            </a:extLst>
          </p:cNvPr>
          <p:cNvSpPr>
            <a:spLocks noGrp="1"/>
          </p:cNvSpPr>
          <p:nvPr>
            <p:ph type="title"/>
          </p:nvPr>
        </p:nvSpPr>
        <p:spPr>
          <a:xfrm>
            <a:off x="1389471" y="226643"/>
            <a:ext cx="6343650" cy="1325880"/>
          </a:xfrm>
        </p:spPr>
        <p:txBody>
          <a:bodyPr>
            <a:normAutofit/>
          </a:bodyPr>
          <a:lstStyle/>
          <a:p>
            <a:r>
              <a:rPr lang="en-AU" sz="3200"/>
              <a:t>DIY CLUSTER CONSIDERATIONS</a:t>
            </a:r>
          </a:p>
        </p:txBody>
      </p:sp>
      <p:sp>
        <p:nvSpPr>
          <p:cNvPr id="3" name="Text Placeholder 2">
            <a:extLst>
              <a:ext uri="{FF2B5EF4-FFF2-40B4-BE49-F238E27FC236}">
                <a16:creationId xmlns:a16="http://schemas.microsoft.com/office/drawing/2014/main" id="{C187DFF9-CAD8-476A-9B07-C9F6C8ACCF30}"/>
              </a:ext>
            </a:extLst>
          </p:cNvPr>
          <p:cNvSpPr>
            <a:spLocks noGrp="1"/>
          </p:cNvSpPr>
          <p:nvPr>
            <p:ph type="body" sz="quarter" idx="13"/>
          </p:nvPr>
        </p:nvSpPr>
        <p:spPr>
          <a:xfrm>
            <a:off x="4279769" y="1263192"/>
            <a:ext cx="7503736" cy="4705225"/>
          </a:xfrm>
        </p:spPr>
        <p:txBody>
          <a:bodyPr>
            <a:normAutofit fontScale="85000" lnSpcReduction="10000"/>
          </a:bodyPr>
          <a:lstStyle/>
          <a:p>
            <a:pPr marL="285750" indent="-285750">
              <a:buFont typeface="Arial" panose="020B0604020202020204" pitchFamily="34" charset="0"/>
              <a:buChar char="•"/>
            </a:pPr>
            <a:endParaRPr lang="en-AU">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High </a:t>
            </a:r>
            <a:r>
              <a:rPr lang="en-AU" err="1">
                <a:latin typeface="Arial" panose="020B0604020202020204" pitchFamily="34" charset="0"/>
                <a:cs typeface="Arial" panose="020B0604020202020204" pitchFamily="34" charset="0"/>
              </a:rPr>
              <a:t>Availabilty</a:t>
            </a:r>
            <a:endParaRPr lang="en-AU">
              <a:latin typeface="Arial" panose="020B0604020202020204" pitchFamily="34" charset="0"/>
              <a:cs typeface="Arial" panose="020B0604020202020204" pitchFamily="34" charset="0"/>
            </a:endParaRPr>
          </a:p>
          <a:p>
            <a:r>
              <a:rPr lang="en-AU" b="0" i="0">
                <a:effectLst/>
                <a:latin typeface="Arial" panose="020B0604020202020204" pitchFamily="34" charset="0"/>
              </a:rPr>
              <a:t>For example, </a:t>
            </a:r>
            <a:r>
              <a:rPr lang="en-AU" b="0" i="0" err="1">
                <a:effectLst/>
                <a:latin typeface="Arial" panose="020B0604020202020204" pitchFamily="34" charset="0"/>
              </a:rPr>
              <a:t>kubelet</a:t>
            </a:r>
            <a:r>
              <a:rPr lang="en-AU" b="0" i="0">
                <a:effectLst/>
                <a:latin typeface="Arial" panose="020B0604020202020204" pitchFamily="34" charset="0"/>
              </a:rPr>
              <a:t> talks to an external load-balancer rather than directly to clients; if the entire node fails, traffic can be load balanced to the node with corresponding pods. Finally, the master controller can fail, or one of its services can die. We need to replicate the master controller and its components for a Highly Available environment</a:t>
            </a:r>
            <a:endParaRPr lang="en-AU">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Security</a:t>
            </a:r>
          </a:p>
          <a:p>
            <a:r>
              <a:rPr lang="en-AU">
                <a:latin typeface="Arial" panose="020B0604020202020204" pitchFamily="34" charset="0"/>
              </a:rPr>
              <a:t>D</a:t>
            </a:r>
            <a:r>
              <a:rPr lang="en-AU" b="0" i="0">
                <a:effectLst/>
                <a:latin typeface="Arial" panose="020B0604020202020204" pitchFamily="34" charset="0"/>
              </a:rPr>
              <a:t>irect access to cluster nodes (either physical or through SSH) should be restricted. Selectively grant users permissions according to their business needs and consider separating network traffic that is not related </a:t>
            </a:r>
            <a:endParaRPr lang="en-AU">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Scale</a:t>
            </a:r>
          </a:p>
          <a:p>
            <a:r>
              <a:rPr lang="en-AU" b="0" i="0">
                <a:effectLst/>
                <a:latin typeface="Arial" panose="020B0604020202020204" pitchFamily="34" charset="0"/>
              </a:rPr>
              <a:t>    Kubernetes allows for adding and removing nodes dynamically.</a:t>
            </a:r>
            <a:endParaRPr lang="en-AU">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AU">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88D71C6-1D16-4E9A-A568-C2E594ECB9D9}"/>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E51C8B3-8065-4B85-8172-603F9A63BB0A}"/>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E9F577F6-EB81-44BA-9CCB-CB6D9BCDC490}"/>
              </a:ext>
            </a:extLst>
          </p:cNvPr>
          <p:cNvSpPr>
            <a:spLocks noGrp="1"/>
          </p:cNvSpPr>
          <p:nvPr>
            <p:ph type="sldNum" sz="quarter" idx="12"/>
          </p:nvPr>
        </p:nvSpPr>
        <p:spPr/>
        <p:txBody>
          <a:bodyPr/>
          <a:lstStyle/>
          <a:p>
            <a:fld id="{B5CEABB6-07DC-46E8-9B57-56EC44A396E5}" type="slidenum">
              <a:rPr lang="en-US" smtClean="0"/>
              <a:pPr/>
              <a:t>10</a:t>
            </a:fld>
            <a:endParaRPr lang="en-US"/>
          </a:p>
        </p:txBody>
      </p:sp>
    </p:spTree>
    <p:extLst>
      <p:ext uri="{BB962C8B-B14F-4D97-AF65-F5344CB8AC3E}">
        <p14:creationId xmlns:p14="http://schemas.microsoft.com/office/powerpoint/2010/main" val="128647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20E7-6FAD-4E02-BC14-09DBA9DFB45E}"/>
              </a:ext>
            </a:extLst>
          </p:cNvPr>
          <p:cNvSpPr>
            <a:spLocks noGrp="1"/>
          </p:cNvSpPr>
          <p:nvPr>
            <p:ph type="title"/>
          </p:nvPr>
        </p:nvSpPr>
        <p:spPr>
          <a:xfrm>
            <a:off x="1248070" y="226643"/>
            <a:ext cx="6343650" cy="662940"/>
          </a:xfrm>
        </p:spPr>
        <p:txBody>
          <a:bodyPr>
            <a:normAutofit/>
          </a:bodyPr>
          <a:lstStyle/>
          <a:p>
            <a:r>
              <a:rPr lang="en-AU" sz="3200" err="1"/>
              <a:t>Stratoscale</a:t>
            </a:r>
            <a:r>
              <a:rPr lang="en-AU" sz="3200"/>
              <a:t> symphony</a:t>
            </a:r>
          </a:p>
        </p:txBody>
      </p:sp>
      <p:sp>
        <p:nvSpPr>
          <p:cNvPr id="3" name="Text Placeholder 2">
            <a:extLst>
              <a:ext uri="{FF2B5EF4-FFF2-40B4-BE49-F238E27FC236}">
                <a16:creationId xmlns:a16="http://schemas.microsoft.com/office/drawing/2014/main" id="{375DBFFB-974A-4B2C-93F3-E0E18B2222A9}"/>
              </a:ext>
            </a:extLst>
          </p:cNvPr>
          <p:cNvSpPr>
            <a:spLocks noGrp="1"/>
          </p:cNvSpPr>
          <p:nvPr>
            <p:ph type="body" sz="quarter" idx="13"/>
          </p:nvPr>
        </p:nvSpPr>
        <p:spPr>
          <a:xfrm>
            <a:off x="4213780" y="810705"/>
            <a:ext cx="7843101" cy="5157712"/>
          </a:xfrm>
        </p:spPr>
        <p:txBody>
          <a:bodyPr/>
          <a:lstStyle/>
          <a:p>
            <a:r>
              <a:rPr lang="en-AU">
                <a:latin typeface="Arial" panose="020B0604020202020204" pitchFamily="34" charset="0"/>
                <a:cs typeface="Arial" panose="020B0604020202020204" pitchFamily="34" charset="0"/>
              </a:rPr>
              <a:t>Four steps we use </a:t>
            </a:r>
          </a:p>
          <a:p>
            <a:pPr marL="342900" indent="-342900">
              <a:buFont typeface="Arial" panose="020B0604020202020204" pitchFamily="34" charset="0"/>
              <a:buChar char="•"/>
            </a:pPr>
            <a:r>
              <a:rPr lang="en-AU">
                <a:latin typeface="Arial" panose="020B0604020202020204" pitchFamily="34" charset="0"/>
                <a:cs typeface="Arial" panose="020B0604020202020204" pitchFamily="34" charset="0"/>
              </a:rPr>
              <a:t>Simple Creation</a:t>
            </a:r>
          </a:p>
          <a:p>
            <a:r>
              <a:rPr lang="en-AU">
                <a:latin typeface="Arial" panose="020B0604020202020204" pitchFamily="34" charset="0"/>
                <a:cs typeface="Arial" panose="020B0604020202020204" pitchFamily="34" charset="0"/>
              </a:rPr>
              <a:t>     </a:t>
            </a:r>
            <a:r>
              <a:rPr lang="en-AU" b="0" i="0">
                <a:effectLst/>
                <a:latin typeface="Arial" panose="020B0604020202020204" pitchFamily="34" charset="0"/>
              </a:rPr>
              <a:t>Admins can create private clusters via intuitive GUI or API.</a:t>
            </a:r>
            <a:endParaRPr lang="en-AU">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AU">
                <a:latin typeface="Arial" panose="020B0604020202020204" pitchFamily="34" charset="0"/>
                <a:cs typeface="Arial" panose="020B0604020202020204" pitchFamily="34" charset="0"/>
              </a:rPr>
              <a:t>Ongoing Monitoring</a:t>
            </a:r>
          </a:p>
          <a:p>
            <a:r>
              <a:rPr lang="en-AU">
                <a:latin typeface="Arial" panose="020B0604020202020204" pitchFamily="34" charset="0"/>
                <a:cs typeface="Arial" panose="020B0604020202020204" pitchFamily="34" charset="0"/>
              </a:rPr>
              <a:t>     </a:t>
            </a:r>
            <a:r>
              <a:rPr lang="en-AU" b="0" i="0">
                <a:effectLst/>
                <a:latin typeface="Arial" panose="020B0604020202020204" pitchFamily="34" charset="0"/>
              </a:rPr>
              <a:t>Easily monitor cluster health and usage.</a:t>
            </a:r>
            <a:endParaRPr lang="en-AU">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AU">
                <a:latin typeface="Arial" panose="020B0604020202020204" pitchFamily="34" charset="0"/>
                <a:cs typeface="Arial" panose="020B0604020202020204" pitchFamily="34" charset="0"/>
              </a:rPr>
              <a:t>Minimal Learning Curve</a:t>
            </a:r>
          </a:p>
          <a:p>
            <a:r>
              <a:rPr lang="en-AU">
                <a:latin typeface="Arial" panose="020B0604020202020204" pitchFamily="34" charset="0"/>
                <a:cs typeface="Arial" panose="020B0604020202020204" pitchFamily="34" charset="0"/>
              </a:rPr>
              <a:t>     </a:t>
            </a:r>
            <a:r>
              <a:rPr lang="en-AU" b="0" i="0">
                <a:effectLst/>
                <a:latin typeface="Arial" panose="020B0604020202020204" pitchFamily="34" charset="0"/>
              </a:rPr>
              <a:t>Leverage Kubernetes GUI and maintain existing practices.</a:t>
            </a:r>
            <a:endParaRPr lang="en-AU">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AU">
                <a:latin typeface="Arial" panose="020B0604020202020204" pitchFamily="34" charset="0"/>
                <a:cs typeface="Arial" panose="020B0604020202020204" pitchFamily="34" charset="0"/>
              </a:rPr>
              <a:t>Multi-Tenancy</a:t>
            </a:r>
          </a:p>
          <a:p>
            <a:r>
              <a:rPr lang="en-AU">
                <a:latin typeface="Arial" panose="020B0604020202020204" pitchFamily="34" charset="0"/>
                <a:cs typeface="Arial" panose="020B0604020202020204" pitchFamily="34" charset="0"/>
              </a:rPr>
              <a:t>      </a:t>
            </a:r>
            <a:r>
              <a:rPr lang="en-AU" b="0" i="0">
                <a:effectLst/>
                <a:latin typeface="Arial" panose="020B0604020202020204" pitchFamily="34" charset="0"/>
              </a:rPr>
              <a:t>Kubernetes is transformed to offer a true multi-tenant service.</a:t>
            </a:r>
          </a:p>
          <a:p>
            <a:r>
              <a:rPr lang="en-AU">
                <a:latin typeface="Arial" panose="020B0604020202020204" pitchFamily="34" charset="0"/>
                <a:cs typeface="Arial" panose="020B0604020202020204" pitchFamily="34" charset="0"/>
              </a:rPr>
              <a:t>USING KUBECTL CLI</a:t>
            </a:r>
          </a:p>
          <a:p>
            <a:pPr marL="285750" indent="-285750">
              <a:buFont typeface="Arial" panose="020B0604020202020204" pitchFamily="34" charset="0"/>
              <a:buChar char="•"/>
            </a:pPr>
            <a:r>
              <a:rPr lang="en-AU" b="0" i="0">
                <a:effectLst/>
                <a:latin typeface="Arial" panose="020B0604020202020204" pitchFamily="34" charset="0"/>
              </a:rPr>
              <a:t>FOR SINGLE-CLICK MANAGEMENT OF KUBERNETES CLUSTERS</a:t>
            </a:r>
          </a:p>
          <a:p>
            <a:r>
              <a:rPr lang="en-AU" b="0" i="0">
                <a:effectLst/>
                <a:latin typeface="Arial" panose="020B0604020202020204" pitchFamily="34" charset="0"/>
              </a:rPr>
              <a:t>Admins can leverage </a:t>
            </a:r>
            <a:r>
              <a:rPr lang="en-AU" b="0" i="0" err="1">
                <a:effectLst/>
                <a:latin typeface="Arial" panose="020B0604020202020204" pitchFamily="34" charset="0"/>
              </a:rPr>
              <a:t>KubeCtl</a:t>
            </a:r>
            <a:r>
              <a:rPr lang="en-AU" b="0" i="0">
                <a:effectLst/>
                <a:latin typeface="Arial" panose="020B0604020202020204" pitchFamily="34" charset="0"/>
              </a:rPr>
              <a:t> CLI or Symphony’s intuitive GUI to create Kubernetes clusters and easily monitor cluster health and usage.</a:t>
            </a:r>
            <a:endParaRPr lang="en-AU" b="0" i="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AU">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68A72E0-5537-46C6-B091-AE86AE59C16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D894BCC1-F95A-4C75-837B-853506B1F935}"/>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890FA19F-23A9-4D6E-B405-DDC5C4894AC9}"/>
              </a:ext>
            </a:extLst>
          </p:cNvPr>
          <p:cNvSpPr>
            <a:spLocks noGrp="1"/>
          </p:cNvSpPr>
          <p:nvPr>
            <p:ph type="sldNum" sz="quarter" idx="12"/>
          </p:nvPr>
        </p:nvSpPr>
        <p:spPr/>
        <p:txBody>
          <a:bodyPr/>
          <a:lstStyle/>
          <a:p>
            <a:fld id="{B5CEABB6-07DC-46E8-9B57-56EC44A396E5}" type="slidenum">
              <a:rPr lang="en-US" smtClean="0"/>
              <a:pPr/>
              <a:t>11</a:t>
            </a:fld>
            <a:endParaRPr lang="en-US"/>
          </a:p>
        </p:txBody>
      </p:sp>
    </p:spTree>
    <p:extLst>
      <p:ext uri="{BB962C8B-B14F-4D97-AF65-F5344CB8AC3E}">
        <p14:creationId xmlns:p14="http://schemas.microsoft.com/office/powerpoint/2010/main" val="304920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EC7BFA-2EA2-463E-9FA4-2A2F4128267A}"/>
              </a:ext>
            </a:extLst>
          </p:cNvPr>
          <p:cNvSpPr>
            <a:spLocks noGrp="1"/>
          </p:cNvSpPr>
          <p:nvPr>
            <p:ph type="body" sz="quarter" idx="13"/>
          </p:nvPr>
        </p:nvSpPr>
        <p:spPr>
          <a:xfrm>
            <a:off x="4232634" y="282804"/>
            <a:ext cx="7748833" cy="5685613"/>
          </a:xfrm>
        </p:spPr>
        <p:txBody>
          <a:bodyPr/>
          <a:lstStyle/>
          <a:p>
            <a:pPr marL="285750" indent="-285750">
              <a:buFont typeface="Arial" panose="020B0604020202020204" pitchFamily="34" charset="0"/>
              <a:buChar char="•"/>
            </a:pPr>
            <a:r>
              <a:rPr lang="en-AU" b="0" i="0">
                <a:effectLst/>
                <a:latin typeface="Arial" panose="020B0604020202020204" pitchFamily="34" charset="0"/>
              </a:rPr>
              <a:t>This simple example demonstrates how you can leverage the agility and simplicity of cloud method-ologies within your on-prem environment. </a:t>
            </a:r>
            <a:endParaRPr lang="en-AU"/>
          </a:p>
        </p:txBody>
      </p:sp>
      <p:sp>
        <p:nvSpPr>
          <p:cNvPr id="4" name="Date Placeholder 3">
            <a:extLst>
              <a:ext uri="{FF2B5EF4-FFF2-40B4-BE49-F238E27FC236}">
                <a16:creationId xmlns:a16="http://schemas.microsoft.com/office/drawing/2014/main" id="{758838F8-FB2F-4EA8-A054-AC7601E5623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9EA94368-88AB-468A-9466-2A10AA572C5C}"/>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DD701BF5-4BEF-4CF4-BA69-20828C832E6D}"/>
              </a:ext>
            </a:extLst>
          </p:cNvPr>
          <p:cNvSpPr>
            <a:spLocks noGrp="1"/>
          </p:cNvSpPr>
          <p:nvPr>
            <p:ph type="sldNum" sz="quarter" idx="12"/>
          </p:nvPr>
        </p:nvSpPr>
        <p:spPr/>
        <p:txBody>
          <a:bodyPr/>
          <a:lstStyle/>
          <a:p>
            <a:fld id="{B5CEABB6-07DC-46E8-9B57-56EC44A396E5}" type="slidenum">
              <a:rPr lang="en-US" smtClean="0"/>
              <a:pPr/>
              <a:t>12</a:t>
            </a:fld>
            <a:endParaRPr lang="en-US"/>
          </a:p>
        </p:txBody>
      </p:sp>
      <p:pic>
        <p:nvPicPr>
          <p:cNvPr id="8" name="Picture 7">
            <a:extLst>
              <a:ext uri="{FF2B5EF4-FFF2-40B4-BE49-F238E27FC236}">
                <a16:creationId xmlns:a16="http://schemas.microsoft.com/office/drawing/2014/main" id="{AA5541B7-B6FE-4F3E-9A2E-3ECFB6EDEB41}"/>
              </a:ext>
            </a:extLst>
          </p:cNvPr>
          <p:cNvPicPr>
            <a:picLocks noChangeAspect="1"/>
          </p:cNvPicPr>
          <p:nvPr/>
        </p:nvPicPr>
        <p:blipFill>
          <a:blip r:embed="rId2"/>
          <a:stretch>
            <a:fillRect/>
          </a:stretch>
        </p:blipFill>
        <p:spPr>
          <a:xfrm>
            <a:off x="4531075" y="1632852"/>
            <a:ext cx="6592220" cy="4906060"/>
          </a:xfrm>
          <a:prstGeom prst="rect">
            <a:avLst/>
          </a:prstGeom>
        </p:spPr>
      </p:pic>
    </p:spTree>
    <p:extLst>
      <p:ext uri="{BB962C8B-B14F-4D97-AF65-F5344CB8AC3E}">
        <p14:creationId xmlns:p14="http://schemas.microsoft.com/office/powerpoint/2010/main" val="287534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860800" y="1122363"/>
            <a:ext cx="7710264" cy="2387600"/>
          </a:xfrm>
        </p:spPr>
        <p:txBody>
          <a:bodyPr vert="horz" lIns="91440" tIns="45720" rIns="91440" bIns="45720" rtlCol="0" anchor="ctr">
            <a:normAutofit/>
          </a:bodyPr>
          <a:lstStyle/>
          <a:p>
            <a:r>
              <a:rPr lang="en-US" err="1"/>
              <a:t>Redhat</a:t>
            </a:r>
            <a:r>
              <a:rPr lang="en-US"/>
              <a:t> </a:t>
            </a:r>
            <a:r>
              <a:rPr lang="en-US" err="1"/>
              <a:t>openshift</a:t>
            </a:r>
            <a:endParaRPr lang="en-US"/>
          </a:p>
        </p:txBody>
      </p:sp>
    </p:spTree>
    <p:extLst>
      <p:ext uri="{BB962C8B-B14F-4D97-AF65-F5344CB8AC3E}">
        <p14:creationId xmlns:p14="http://schemas.microsoft.com/office/powerpoint/2010/main" val="107651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57A6-3218-4A1E-9101-E4914E405271}"/>
              </a:ext>
            </a:extLst>
          </p:cNvPr>
          <p:cNvSpPr>
            <a:spLocks noGrp="1"/>
          </p:cNvSpPr>
          <p:nvPr>
            <p:ph type="title"/>
          </p:nvPr>
        </p:nvSpPr>
        <p:spPr>
          <a:xfrm>
            <a:off x="914400" y="896112"/>
            <a:ext cx="9124951" cy="1325563"/>
          </a:xfrm>
        </p:spPr>
        <p:txBody>
          <a:bodyPr anchor="t">
            <a:normAutofit/>
          </a:bodyPr>
          <a:lstStyle/>
          <a:p>
            <a:r>
              <a:rPr lang="en-US"/>
              <a:t>OpenShift - Overview</a:t>
            </a:r>
          </a:p>
        </p:txBody>
      </p:sp>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9816214" cy="3837432"/>
          </a:xfrm>
        </p:spPr>
        <p:txBody>
          <a:bodyPr vert="horz" lIns="91440" tIns="45720" rIns="91440" bIns="45720" rtlCol="0" anchor="t">
            <a:normAutofit/>
          </a:bodyPr>
          <a:lstStyle/>
          <a:p>
            <a:endParaRPr lang="en-US" sz="2000"/>
          </a:p>
          <a:p>
            <a:r>
              <a:rPr lang="en-US" sz="2000"/>
              <a:t>It </a:t>
            </a:r>
            <a:r>
              <a:rPr lang="en-US" sz="2000">
                <a:ea typeface="+mn-lt"/>
                <a:cs typeface="+mn-lt"/>
              </a:rPr>
              <a:t>is a cloud development Platform as a Service (PaaS) hosted by Red Hat used to create, test, and run applications, and finally deploy them on cloud.</a:t>
            </a:r>
            <a:endParaRPr lang="en-US" sz="2000"/>
          </a:p>
          <a:p>
            <a:pPr marL="0" indent="0">
              <a:buNone/>
            </a:pPr>
            <a:endParaRPr lang="en-US" sz="2000"/>
          </a:p>
          <a:p>
            <a:r>
              <a:rPr lang="en-US" sz="2000"/>
              <a:t>It </a:t>
            </a:r>
            <a:r>
              <a:rPr lang="en-US" sz="2000">
                <a:ea typeface="+mn-lt"/>
                <a:cs typeface="+mn-lt"/>
              </a:rPr>
              <a:t>is capable of managing applications written in different languages, such as Node.js, Ruby, Python, Perl, and Java</a:t>
            </a:r>
            <a:endParaRPr lang="en-US"/>
          </a:p>
          <a:p>
            <a:pPr marL="0" indent="0">
              <a:buNone/>
            </a:pPr>
            <a:endParaRPr lang="en-US" sz="2000"/>
          </a:p>
          <a:p>
            <a:r>
              <a:rPr lang="en-US" sz="2000"/>
              <a:t>It </a:t>
            </a:r>
            <a:r>
              <a:rPr lang="en-US" sz="2000">
                <a:ea typeface="+mn-lt"/>
                <a:cs typeface="+mn-lt"/>
              </a:rPr>
              <a:t>comes with various concepts of virtualization as its abstraction layer. The underlying concept behind OpenShift is based on virtualization.</a:t>
            </a:r>
            <a:endParaRPr lang="en-US" sz="2000"/>
          </a:p>
        </p:txBody>
      </p:sp>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14</a:t>
            </a:fld>
            <a:endParaRPr lang="en-US"/>
          </a:p>
        </p:txBody>
      </p:sp>
    </p:spTree>
    <p:extLst>
      <p:ext uri="{BB962C8B-B14F-4D97-AF65-F5344CB8AC3E}">
        <p14:creationId xmlns:p14="http://schemas.microsoft.com/office/powerpoint/2010/main" val="69052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57A6-3218-4A1E-9101-E4914E405271}"/>
              </a:ext>
            </a:extLst>
          </p:cNvPr>
          <p:cNvSpPr>
            <a:spLocks noGrp="1"/>
          </p:cNvSpPr>
          <p:nvPr>
            <p:ph type="title"/>
          </p:nvPr>
        </p:nvSpPr>
        <p:spPr>
          <a:xfrm>
            <a:off x="914400" y="896112"/>
            <a:ext cx="9124951" cy="1325563"/>
          </a:xfrm>
        </p:spPr>
        <p:txBody>
          <a:bodyPr anchor="t">
            <a:normAutofit/>
          </a:bodyPr>
          <a:lstStyle/>
          <a:p>
            <a:r>
              <a:rPr lang="en-US"/>
              <a:t>Virtualization</a:t>
            </a:r>
          </a:p>
        </p:txBody>
      </p:sp>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4827271" cy="4254375"/>
          </a:xfrm>
        </p:spPr>
        <p:txBody>
          <a:bodyPr vert="horz" lIns="91440" tIns="45720" rIns="91440" bIns="45720" rtlCol="0" anchor="t">
            <a:normAutofit fontScale="85000" lnSpcReduction="10000"/>
          </a:bodyPr>
          <a:lstStyle/>
          <a:p>
            <a:r>
              <a:rPr lang="en-US" sz="2000">
                <a:ea typeface="+mn-lt"/>
                <a:cs typeface="+mn-lt"/>
              </a:rPr>
              <a:t>It can be defined as the creation of a virtual system rather than physical or actual version of anything starting from system, storage, or an operating system</a:t>
            </a:r>
          </a:p>
          <a:p>
            <a:r>
              <a:rPr lang="en-US" sz="2000">
                <a:ea typeface="+mn-lt"/>
                <a:cs typeface="+mn-lt"/>
              </a:rPr>
              <a:t>The main goal is to make IT infrastructure more scalable and reliable.</a:t>
            </a:r>
          </a:p>
          <a:p>
            <a:r>
              <a:rPr lang="en-US" sz="2000">
                <a:ea typeface="+mn-lt"/>
                <a:cs typeface="+mn-lt"/>
              </a:rPr>
              <a:t>It can be described as a technology in which any application or operating system is abstracted from its actual physical layer.</a:t>
            </a:r>
            <a:endParaRPr lang="en-US"/>
          </a:p>
          <a:p>
            <a:r>
              <a:rPr lang="en-US" sz="2000">
                <a:ea typeface="+mn-lt"/>
                <a:cs typeface="+mn-lt"/>
              </a:rPr>
              <a:t>the concept of virtualization is popular as most of the system and application running do not require the use of the underlying hardware.</a:t>
            </a:r>
            <a:endParaRPr lang="en-US" sz="2000"/>
          </a:p>
          <a:p>
            <a:endParaRPr lang="en-US" sz="2000"/>
          </a:p>
          <a:p>
            <a:endParaRPr lang="en-US" sz="2000"/>
          </a:p>
          <a:p>
            <a:endParaRPr lang="en-US" sz="2000"/>
          </a:p>
        </p:txBody>
      </p:sp>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15</a:t>
            </a:fld>
            <a:endParaRPr lang="en-US"/>
          </a:p>
        </p:txBody>
      </p:sp>
      <p:pic>
        <p:nvPicPr>
          <p:cNvPr id="7" name="Picture 7">
            <a:extLst>
              <a:ext uri="{FF2B5EF4-FFF2-40B4-BE49-F238E27FC236}">
                <a16:creationId xmlns:a16="http://schemas.microsoft.com/office/drawing/2014/main" id="{F13CF68D-FC26-61C7-4CDE-C5B446016E7E}"/>
              </a:ext>
            </a:extLst>
          </p:cNvPr>
          <p:cNvPicPr>
            <a:picLocks noChangeAspect="1"/>
          </p:cNvPicPr>
          <p:nvPr/>
        </p:nvPicPr>
        <p:blipFill>
          <a:blip r:embed="rId2"/>
          <a:stretch>
            <a:fillRect/>
          </a:stretch>
        </p:blipFill>
        <p:spPr>
          <a:xfrm>
            <a:off x="7211683" y="1557474"/>
            <a:ext cx="2743200" cy="4001845"/>
          </a:xfrm>
          <a:prstGeom prst="rect">
            <a:avLst/>
          </a:prstGeom>
        </p:spPr>
      </p:pic>
    </p:spTree>
    <p:extLst>
      <p:ext uri="{BB962C8B-B14F-4D97-AF65-F5344CB8AC3E}">
        <p14:creationId xmlns:p14="http://schemas.microsoft.com/office/powerpoint/2010/main" val="343590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57A6-3218-4A1E-9101-E4914E405271}"/>
              </a:ext>
            </a:extLst>
          </p:cNvPr>
          <p:cNvSpPr>
            <a:spLocks noGrp="1"/>
          </p:cNvSpPr>
          <p:nvPr>
            <p:ph type="title"/>
          </p:nvPr>
        </p:nvSpPr>
        <p:spPr>
          <a:xfrm>
            <a:off x="914400" y="896112"/>
            <a:ext cx="9124951" cy="1325563"/>
          </a:xfrm>
        </p:spPr>
        <p:txBody>
          <a:bodyPr anchor="t">
            <a:normAutofit/>
          </a:bodyPr>
          <a:lstStyle/>
          <a:p>
            <a:r>
              <a:rPr lang="en-US"/>
              <a:t>Types of Virtualization</a:t>
            </a:r>
          </a:p>
        </p:txBody>
      </p:sp>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4827271" cy="4254375"/>
          </a:xfrm>
        </p:spPr>
        <p:txBody>
          <a:bodyPr vert="horz" lIns="91440" tIns="45720" rIns="91440" bIns="45720" rtlCol="0" anchor="t">
            <a:normAutofit/>
          </a:bodyPr>
          <a:lstStyle/>
          <a:p>
            <a:r>
              <a:rPr lang="en-US" sz="2000" b="1"/>
              <a:t>Application Virtualization </a:t>
            </a:r>
            <a:r>
              <a:rPr lang="en-US" sz="2000"/>
              <a:t>: </a:t>
            </a:r>
            <a:r>
              <a:rPr lang="en-US" sz="2000">
                <a:ea typeface="+mn-lt"/>
                <a:cs typeface="+mn-lt"/>
              </a:rPr>
              <a:t>The application is abstracted from the underlying operating system. The application can be run in isolation without being dependent on the operating system underneath.</a:t>
            </a:r>
            <a:endParaRPr lang="en-US" sz="2000"/>
          </a:p>
          <a:p>
            <a:r>
              <a:rPr lang="en-US" sz="2000" b="1"/>
              <a:t>Desktop Virtualization </a:t>
            </a:r>
            <a:r>
              <a:rPr lang="en-US" sz="2000"/>
              <a:t>: T</a:t>
            </a:r>
            <a:r>
              <a:rPr lang="en-US" sz="2000">
                <a:ea typeface="+mn-lt"/>
                <a:cs typeface="+mn-lt"/>
              </a:rPr>
              <a:t>his method is used to reduce the workstation load in which one can access the desktop remotely. A classic example is VDI.</a:t>
            </a:r>
            <a:endParaRPr lang="en-US" sz="2000"/>
          </a:p>
          <a:p>
            <a:r>
              <a:rPr lang="en-US" sz="2000" b="1"/>
              <a:t>Data Virtualization </a:t>
            </a:r>
            <a:r>
              <a:rPr lang="en-US" sz="2000"/>
              <a:t>: </a:t>
            </a:r>
            <a:r>
              <a:rPr lang="en-US" sz="2000">
                <a:ea typeface="+mn-lt"/>
                <a:cs typeface="+mn-lt"/>
              </a:rPr>
              <a:t>It is a method of abstracting and getting away from traditional method of data and data management.</a:t>
            </a:r>
            <a:endParaRPr lang="en-US" sz="2000"/>
          </a:p>
          <a:p>
            <a:endParaRPr lang="en-US" sz="2000"/>
          </a:p>
        </p:txBody>
      </p:sp>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16</a:t>
            </a:fld>
            <a:endParaRPr lang="en-US"/>
          </a:p>
        </p:txBody>
      </p:sp>
      <p:sp>
        <p:nvSpPr>
          <p:cNvPr id="9" name="Text Placeholder 2">
            <a:extLst>
              <a:ext uri="{FF2B5EF4-FFF2-40B4-BE49-F238E27FC236}">
                <a16:creationId xmlns:a16="http://schemas.microsoft.com/office/drawing/2014/main" id="{D214DBE3-DE8A-21A8-C2E7-91DEDC910768}"/>
              </a:ext>
            </a:extLst>
          </p:cNvPr>
          <p:cNvSpPr txBox="1">
            <a:spLocks/>
          </p:cNvSpPr>
          <p:nvPr/>
        </p:nvSpPr>
        <p:spPr>
          <a:xfrm>
            <a:off x="5983857" y="1952807"/>
            <a:ext cx="4827271" cy="4254375"/>
          </a:xfrm>
          <a:prstGeom prst="rect">
            <a:avLst/>
          </a:prstGeom>
        </p:spPr>
        <p:txBody>
          <a:bodyPr vert="horz" lIns="91440" tIns="45720" rIns="91440" bIns="45720" rtlCol="0" anchor="t">
            <a:normAutofit/>
          </a:bodyPr>
          <a:lstStyle>
            <a:lvl1pPr marL="228600" indent="-228600" algn="l" defTabSz="914400" rtl="0" eaLnBrk="1" latinLnBrk="0" hangingPunct="1">
              <a:lnSpc>
                <a:spcPts val="2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Server Virtualization </a:t>
            </a:r>
            <a:r>
              <a:rPr lang="en-US" sz="2000"/>
              <a:t>: All </a:t>
            </a:r>
            <a:r>
              <a:rPr lang="en-US" sz="2000">
                <a:ea typeface="+mn-lt"/>
                <a:cs typeface="+mn-lt"/>
              </a:rPr>
              <a:t>server-related resources are virtualized which includes the physical server, process, and operating system.</a:t>
            </a:r>
            <a:endParaRPr lang="en-US" sz="2000"/>
          </a:p>
          <a:p>
            <a:r>
              <a:rPr lang="en-US" sz="2000" b="1"/>
              <a:t>Storage Virtualization </a:t>
            </a:r>
            <a:r>
              <a:rPr lang="en-US" sz="2000"/>
              <a:t>: </a:t>
            </a:r>
            <a:r>
              <a:rPr lang="en-US" sz="2000">
                <a:ea typeface="+mn-lt"/>
                <a:cs typeface="+mn-lt"/>
              </a:rPr>
              <a:t>server-related resources are virtualized which includes the physical server, process, and operating system.</a:t>
            </a:r>
            <a:endParaRPr lang="en-US" sz="2000"/>
          </a:p>
          <a:p>
            <a:r>
              <a:rPr lang="en-US" sz="2000" b="1"/>
              <a:t>Network Virtualization </a:t>
            </a:r>
            <a:r>
              <a:rPr lang="en-US" sz="2000"/>
              <a:t>: </a:t>
            </a:r>
            <a:r>
              <a:rPr lang="en-US" sz="2000">
                <a:ea typeface="+mn-lt"/>
                <a:cs typeface="+mn-lt"/>
              </a:rPr>
              <a:t>All available network resources are combined by splitting up the available bandwidth and channels, each of which is independent of each other.</a:t>
            </a:r>
            <a:endParaRPr lang="en-US" sz="2000"/>
          </a:p>
          <a:p>
            <a:endParaRPr lang="en-US" sz="2000"/>
          </a:p>
        </p:txBody>
      </p:sp>
    </p:spTree>
    <p:extLst>
      <p:ext uri="{BB962C8B-B14F-4D97-AF65-F5344CB8AC3E}">
        <p14:creationId xmlns:p14="http://schemas.microsoft.com/office/powerpoint/2010/main" val="195314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57A6-3218-4A1E-9101-E4914E405271}"/>
              </a:ext>
            </a:extLst>
          </p:cNvPr>
          <p:cNvSpPr>
            <a:spLocks noGrp="1"/>
          </p:cNvSpPr>
          <p:nvPr>
            <p:ph type="title"/>
          </p:nvPr>
        </p:nvSpPr>
        <p:spPr>
          <a:xfrm>
            <a:off x="914400" y="896112"/>
            <a:ext cx="9124951" cy="1325563"/>
          </a:xfrm>
        </p:spPr>
        <p:txBody>
          <a:bodyPr anchor="t">
            <a:normAutofit/>
          </a:bodyPr>
          <a:lstStyle/>
          <a:p>
            <a:r>
              <a:rPr lang="en-US"/>
              <a:t>Types of Services</a:t>
            </a:r>
          </a:p>
        </p:txBody>
      </p:sp>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4827271" cy="4254375"/>
          </a:xfrm>
        </p:spPr>
        <p:txBody>
          <a:bodyPr vert="horz" lIns="91440" tIns="45720" rIns="91440" bIns="45720" rtlCol="0" anchor="t">
            <a:normAutofit/>
          </a:bodyPr>
          <a:lstStyle/>
          <a:p>
            <a:r>
              <a:rPr lang="en-US" sz="2000">
                <a:ea typeface="+mn-lt"/>
                <a:cs typeface="+mn-lt"/>
              </a:rPr>
              <a:t>Software as a Service (SaaS) : </a:t>
            </a:r>
          </a:p>
          <a:p>
            <a:pPr lvl="1"/>
            <a:r>
              <a:rPr lang="en-US" sz="2000">
                <a:ea typeface="+mn-lt"/>
                <a:cs typeface="+mn-lt"/>
              </a:rPr>
              <a:t>With SaaS, one has the least worry about the underlying infrastructure. </a:t>
            </a:r>
          </a:p>
          <a:p>
            <a:pPr lvl="1"/>
            <a:r>
              <a:rPr lang="en-US" sz="2000">
                <a:ea typeface="+mn-lt"/>
                <a:cs typeface="+mn-lt"/>
              </a:rPr>
              <a:t>The user just has to sign up for the services and start using it. </a:t>
            </a:r>
            <a:endParaRPr lang="en-US"/>
          </a:p>
          <a:p>
            <a:pPr lvl="1"/>
            <a:r>
              <a:rPr lang="en-US" sz="2000">
                <a:ea typeface="+mn-lt"/>
                <a:cs typeface="+mn-lt"/>
              </a:rPr>
              <a:t>One drawback is, customization is minimal.</a:t>
            </a:r>
            <a:endParaRPr lang="en-US"/>
          </a:p>
          <a:p>
            <a:pPr lvl="1"/>
            <a:r>
              <a:rPr lang="en-US" sz="2000">
                <a:ea typeface="+mn-lt"/>
                <a:cs typeface="+mn-lt"/>
              </a:rPr>
              <a:t>Most common example is Gmail.</a:t>
            </a:r>
            <a:endParaRPr lang="en-US"/>
          </a:p>
          <a:p>
            <a:pPr>
              <a:buFont typeface="Arial"/>
              <a:buChar char="•"/>
            </a:pPr>
            <a:r>
              <a:rPr lang="en-US" sz="2000">
                <a:ea typeface="+mn-lt"/>
                <a:cs typeface="+mn-lt"/>
              </a:rPr>
              <a:t>Platform as a Service (PaaS) : </a:t>
            </a:r>
          </a:p>
          <a:p>
            <a:pPr marL="971550" lvl="1" indent="-285750">
              <a:buFont typeface="Arial"/>
              <a:buChar char="•"/>
            </a:pPr>
            <a:r>
              <a:rPr lang="en-US" sz="2000">
                <a:ea typeface="+mn-lt"/>
                <a:cs typeface="+mn-lt"/>
              </a:rPr>
              <a:t>It can be considered as a middle layer between SaaS and IaaS. </a:t>
            </a:r>
          </a:p>
          <a:p>
            <a:pPr marL="457200" lvl="1" indent="0">
              <a:buNone/>
            </a:pPr>
            <a:endParaRPr lang="en-US" sz="2000"/>
          </a:p>
        </p:txBody>
      </p:sp>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17</a:t>
            </a:fld>
            <a:endParaRPr lang="en-US"/>
          </a:p>
        </p:txBody>
      </p:sp>
      <p:sp>
        <p:nvSpPr>
          <p:cNvPr id="9" name="Text Placeholder 2">
            <a:extLst>
              <a:ext uri="{FF2B5EF4-FFF2-40B4-BE49-F238E27FC236}">
                <a16:creationId xmlns:a16="http://schemas.microsoft.com/office/drawing/2014/main" id="{D214DBE3-DE8A-21A8-C2E7-91DEDC910768}"/>
              </a:ext>
            </a:extLst>
          </p:cNvPr>
          <p:cNvSpPr txBox="1">
            <a:spLocks/>
          </p:cNvSpPr>
          <p:nvPr/>
        </p:nvSpPr>
        <p:spPr>
          <a:xfrm>
            <a:off x="5983857" y="1952807"/>
            <a:ext cx="4827271" cy="4254375"/>
          </a:xfrm>
          <a:prstGeom prst="rect">
            <a:avLst/>
          </a:prstGeom>
        </p:spPr>
        <p:txBody>
          <a:bodyPr vert="horz" lIns="91440" tIns="45720" rIns="91440" bIns="45720" rtlCol="0" anchor="t">
            <a:normAutofit/>
          </a:bodyPr>
          <a:lstStyle>
            <a:lvl1pPr marL="228600" indent="-228600" algn="l" defTabSz="914400" rtl="0" eaLnBrk="1" latinLnBrk="0" hangingPunct="1">
              <a:lnSpc>
                <a:spcPts val="2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342900"/>
            <a:r>
              <a:rPr lang="en-US" sz="2000">
                <a:ea typeface="+mn-lt"/>
                <a:cs typeface="+mn-lt"/>
              </a:rPr>
              <a:t>These environments are designed in such a way that they can satisfy all the development needs, right from having a web application server with a database.</a:t>
            </a:r>
          </a:p>
          <a:p>
            <a:r>
              <a:rPr lang="en-US" sz="2000">
                <a:ea typeface="+mn-lt"/>
                <a:cs typeface="+mn-lt"/>
              </a:rPr>
              <a:t>Infrastructure as a Service (IaaS) : </a:t>
            </a:r>
          </a:p>
          <a:p>
            <a:pPr lvl="1"/>
            <a:r>
              <a:rPr lang="en-US" sz="2000">
                <a:ea typeface="+mn-lt"/>
                <a:cs typeface="+mn-lt"/>
              </a:rPr>
              <a:t>The service provider provides hardware level virtual machines with some pre-defined virtual hardware configuration.</a:t>
            </a:r>
            <a:endParaRPr lang="en-US">
              <a:ea typeface="+mn-lt"/>
              <a:cs typeface="+mn-lt"/>
            </a:endParaRPr>
          </a:p>
          <a:p>
            <a:pPr lvl="1"/>
            <a:r>
              <a:rPr lang="en-US" sz="2000">
                <a:ea typeface="+mn-lt"/>
                <a:cs typeface="+mn-lt"/>
              </a:rPr>
              <a:t>The main drawback of having IaaS after a long procedure of setup and investment is that, one is still responsible for installing and maintaining the operating system.</a:t>
            </a:r>
          </a:p>
        </p:txBody>
      </p:sp>
    </p:spTree>
    <p:extLst>
      <p:ext uri="{BB962C8B-B14F-4D97-AF65-F5344CB8AC3E}">
        <p14:creationId xmlns:p14="http://schemas.microsoft.com/office/powerpoint/2010/main" val="2576880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57A6-3218-4A1E-9101-E4914E405271}"/>
              </a:ext>
            </a:extLst>
          </p:cNvPr>
          <p:cNvSpPr>
            <a:spLocks noGrp="1"/>
          </p:cNvSpPr>
          <p:nvPr>
            <p:ph type="title"/>
          </p:nvPr>
        </p:nvSpPr>
        <p:spPr>
          <a:xfrm>
            <a:off x="914400" y="896112"/>
            <a:ext cx="9124951" cy="1325563"/>
          </a:xfrm>
        </p:spPr>
        <p:txBody>
          <a:bodyPr anchor="t">
            <a:normAutofit/>
          </a:bodyPr>
          <a:lstStyle/>
          <a:p>
            <a:r>
              <a:rPr lang="en-US"/>
              <a:t>Why OpenShift?</a:t>
            </a:r>
          </a:p>
        </p:txBody>
      </p:sp>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4827271" cy="4254375"/>
          </a:xfrm>
        </p:spPr>
        <p:txBody>
          <a:bodyPr vert="horz" lIns="91440" tIns="45720" rIns="91440" bIns="45720" rtlCol="0" anchor="t">
            <a:normAutofit/>
          </a:bodyPr>
          <a:lstStyle/>
          <a:p>
            <a:r>
              <a:rPr lang="en-US" sz="2000">
                <a:ea typeface="+mn-lt"/>
                <a:cs typeface="+mn-lt"/>
              </a:rPr>
              <a:t>OpenShift provides a common platform for enterprise units to host their applications on cloud without worrying about the underlying operating system. </a:t>
            </a:r>
            <a:endParaRPr lang="en-US">
              <a:ea typeface="+mn-lt"/>
              <a:cs typeface="+mn-lt"/>
            </a:endParaRPr>
          </a:p>
          <a:p>
            <a:r>
              <a:rPr lang="en-US" sz="2000">
                <a:ea typeface="+mn-lt"/>
                <a:cs typeface="+mn-lt"/>
              </a:rPr>
              <a:t>Its very easy to use, develop, and deploy applications on cloud. </a:t>
            </a:r>
            <a:endParaRPr lang="en-US">
              <a:ea typeface="+mn-lt"/>
              <a:cs typeface="+mn-lt"/>
            </a:endParaRPr>
          </a:p>
          <a:p>
            <a:r>
              <a:rPr lang="en-US" sz="2000">
                <a:ea typeface="+mn-lt"/>
                <a:cs typeface="+mn-lt"/>
              </a:rPr>
              <a:t>One of the key features is, it provides managed hardware and network resources for all kinds of development and testing. With OpenShift, PaaS developer has the freedom to design their required environment with specifications. </a:t>
            </a:r>
            <a:endParaRPr lang="en-US"/>
          </a:p>
          <a:p>
            <a:pPr>
              <a:buFont typeface="Arial" panose="020B0604020202020204" pitchFamily="34" charset="0"/>
              <a:buChar char="•"/>
            </a:pPr>
            <a:endParaRPr lang="en-US" sz="2000">
              <a:ea typeface="+mn-lt"/>
              <a:cs typeface="+mn-lt"/>
            </a:endParaRPr>
          </a:p>
          <a:p>
            <a:pPr marL="457200" lvl="1" indent="0">
              <a:buNone/>
            </a:pPr>
            <a:endParaRPr lang="en-US" sz="2000"/>
          </a:p>
        </p:txBody>
      </p:sp>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18</a:t>
            </a:fld>
            <a:endParaRPr lang="en-US"/>
          </a:p>
        </p:txBody>
      </p:sp>
      <p:sp>
        <p:nvSpPr>
          <p:cNvPr id="9" name="Text Placeholder 2">
            <a:extLst>
              <a:ext uri="{FF2B5EF4-FFF2-40B4-BE49-F238E27FC236}">
                <a16:creationId xmlns:a16="http://schemas.microsoft.com/office/drawing/2014/main" id="{D214DBE3-DE8A-21A8-C2E7-91DEDC910768}"/>
              </a:ext>
            </a:extLst>
          </p:cNvPr>
          <p:cNvSpPr txBox="1">
            <a:spLocks/>
          </p:cNvSpPr>
          <p:nvPr/>
        </p:nvSpPr>
        <p:spPr>
          <a:xfrm>
            <a:off x="5983857" y="1952807"/>
            <a:ext cx="4827271" cy="4254375"/>
          </a:xfrm>
          <a:prstGeom prst="rect">
            <a:avLst/>
          </a:prstGeom>
        </p:spPr>
        <p:txBody>
          <a:bodyPr vert="horz" lIns="91440" tIns="45720" rIns="91440" bIns="45720" rtlCol="0" anchor="t">
            <a:normAutofit/>
          </a:bodyPr>
          <a:lstStyle>
            <a:lvl1pPr marL="228600" indent="-228600" algn="l" defTabSz="914400" rtl="0" eaLnBrk="1" latinLnBrk="0" hangingPunct="1">
              <a:lnSpc>
                <a:spcPts val="2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OpenShift provides different kind of service level agreement when it comes to service plans. </a:t>
            </a:r>
            <a:endParaRPr lang="en-US"/>
          </a:p>
          <a:p>
            <a:pPr lvl="1" indent="-285750"/>
            <a:r>
              <a:rPr lang="en-US" sz="2000">
                <a:ea typeface="+mn-lt"/>
                <a:cs typeface="+mn-lt"/>
              </a:rPr>
              <a:t>Free : It is limited to 3 gears with 1GB space for each. </a:t>
            </a:r>
            <a:endParaRPr lang="en-US"/>
          </a:p>
          <a:p>
            <a:pPr lvl="1" indent="-285750"/>
            <a:r>
              <a:rPr lang="en-US" sz="2000">
                <a:ea typeface="+mn-lt"/>
                <a:cs typeface="+mn-lt"/>
              </a:rPr>
              <a:t>Bronze : It has 3 gears and expands </a:t>
            </a:r>
            <a:r>
              <a:rPr lang="en-US" sz="2000" err="1">
                <a:ea typeface="+mn-lt"/>
                <a:cs typeface="+mn-lt"/>
              </a:rPr>
              <a:t>upto</a:t>
            </a:r>
            <a:r>
              <a:rPr lang="en-US" sz="2000">
                <a:ea typeface="+mn-lt"/>
                <a:cs typeface="+mn-lt"/>
              </a:rPr>
              <a:t> 16 with 1GB space per gear.</a:t>
            </a:r>
          </a:p>
          <a:p>
            <a:pPr lvl="1" indent="-285750"/>
            <a:r>
              <a:rPr lang="en-US" sz="2000"/>
              <a:t>Silver : It has 16 gear plan of bronze but has a storage capacity of 6GB with no additional cost.</a:t>
            </a:r>
          </a:p>
        </p:txBody>
      </p:sp>
    </p:spTree>
    <p:extLst>
      <p:ext uri="{BB962C8B-B14F-4D97-AF65-F5344CB8AC3E}">
        <p14:creationId xmlns:p14="http://schemas.microsoft.com/office/powerpoint/2010/main" val="3467192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57A6-3218-4A1E-9101-E4914E405271}"/>
              </a:ext>
            </a:extLst>
          </p:cNvPr>
          <p:cNvSpPr>
            <a:spLocks noGrp="1"/>
          </p:cNvSpPr>
          <p:nvPr>
            <p:ph type="title"/>
          </p:nvPr>
        </p:nvSpPr>
        <p:spPr>
          <a:xfrm>
            <a:off x="914400" y="896112"/>
            <a:ext cx="9124951" cy="1325563"/>
          </a:xfrm>
        </p:spPr>
        <p:txBody>
          <a:bodyPr anchor="t">
            <a:normAutofit/>
          </a:bodyPr>
          <a:lstStyle/>
          <a:p>
            <a:r>
              <a:rPr lang="en-US"/>
              <a:t>OpenShift - Types</a:t>
            </a:r>
          </a:p>
        </p:txBody>
      </p:sp>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10247535" cy="1120111"/>
          </a:xfrm>
        </p:spPr>
        <p:txBody>
          <a:bodyPr vert="horz" lIns="91440" tIns="45720" rIns="91440" bIns="45720" rtlCol="0" anchor="t">
            <a:normAutofit/>
          </a:bodyPr>
          <a:lstStyle/>
          <a:p>
            <a:pPr marL="0" indent="0">
              <a:buNone/>
            </a:pPr>
            <a:r>
              <a:rPr lang="en-US" sz="2000">
                <a:ea typeface="+mn-lt"/>
                <a:cs typeface="+mn-lt"/>
              </a:rPr>
              <a:t>OpenShift came into existence from its base named OpenShift V2, which was mainly based on the concept of gear and cartridges, where each component has its specifications starting from machine creation till application deployment, right from building to deploying the application.</a:t>
            </a:r>
            <a:endParaRPr lang="en-US"/>
          </a:p>
        </p:txBody>
      </p:sp>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19</a:t>
            </a:fld>
            <a:endParaRPr lang="en-US"/>
          </a:p>
        </p:txBody>
      </p:sp>
      <p:sp>
        <p:nvSpPr>
          <p:cNvPr id="9" name="Text Placeholder 2">
            <a:extLst>
              <a:ext uri="{FF2B5EF4-FFF2-40B4-BE49-F238E27FC236}">
                <a16:creationId xmlns:a16="http://schemas.microsoft.com/office/drawing/2014/main" id="{D214DBE3-DE8A-21A8-C2E7-91DEDC910768}"/>
              </a:ext>
            </a:extLst>
          </p:cNvPr>
          <p:cNvSpPr txBox="1">
            <a:spLocks/>
          </p:cNvSpPr>
          <p:nvPr/>
        </p:nvSpPr>
        <p:spPr>
          <a:xfrm>
            <a:off x="5926347" y="3117373"/>
            <a:ext cx="5229838" cy="3276713"/>
          </a:xfrm>
          <a:prstGeom prst="rect">
            <a:avLst/>
          </a:prstGeom>
        </p:spPr>
        <p:txBody>
          <a:bodyPr vert="horz" lIns="91440" tIns="45720" rIns="91440" bIns="45720" rtlCol="0" anchor="t">
            <a:normAutofit/>
          </a:bodyPr>
          <a:lstStyle>
            <a:lvl1pPr marL="228600" indent="-228600" algn="l" defTabSz="914400" rtl="0" eaLnBrk="1" latinLnBrk="0" hangingPunct="1">
              <a:lnSpc>
                <a:spcPts val="2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Gears : </a:t>
            </a:r>
            <a:r>
              <a:rPr lang="en-US" sz="2000">
                <a:ea typeface="+mn-lt"/>
                <a:cs typeface="+mn-lt"/>
              </a:rPr>
              <a:t>It can be defined as the bear metal machine or server with certain specifications regarding the resources, memory, and CPU.</a:t>
            </a:r>
          </a:p>
          <a:p>
            <a:r>
              <a:rPr lang="en-US" sz="2000"/>
              <a:t>OpenShift Origin : </a:t>
            </a:r>
            <a:r>
              <a:rPr lang="en-US" sz="2000">
                <a:ea typeface="+mn-lt"/>
                <a:cs typeface="+mn-lt"/>
              </a:rPr>
              <a:t>This was the community addition or open source version of OpenShift.</a:t>
            </a:r>
          </a:p>
          <a:p>
            <a:r>
              <a:rPr lang="en-US" sz="2000"/>
              <a:t>OpenShift Enterprise : </a:t>
            </a:r>
            <a:r>
              <a:rPr lang="en-US" sz="2000">
                <a:ea typeface="+mn-lt"/>
                <a:cs typeface="+mn-lt"/>
              </a:rPr>
              <a:t>This is the hardened version of OpenShift with ISV and vendor licenses.</a:t>
            </a:r>
            <a:endParaRPr lang="en-US" sz="2000"/>
          </a:p>
          <a:p>
            <a:endParaRPr lang="en-US" sz="2000"/>
          </a:p>
        </p:txBody>
      </p:sp>
      <p:sp>
        <p:nvSpPr>
          <p:cNvPr id="11" name="Text Placeholder 2">
            <a:extLst>
              <a:ext uri="{FF2B5EF4-FFF2-40B4-BE49-F238E27FC236}">
                <a16:creationId xmlns:a16="http://schemas.microsoft.com/office/drawing/2014/main" id="{DAB750EF-F7C1-1491-D601-7F666F6054E7}"/>
              </a:ext>
            </a:extLst>
          </p:cNvPr>
          <p:cNvSpPr txBox="1">
            <a:spLocks/>
          </p:cNvSpPr>
          <p:nvPr/>
        </p:nvSpPr>
        <p:spPr>
          <a:xfrm>
            <a:off x="664233" y="3117373"/>
            <a:ext cx="5229838" cy="3276713"/>
          </a:xfrm>
          <a:prstGeom prst="rect">
            <a:avLst/>
          </a:prstGeom>
        </p:spPr>
        <p:txBody>
          <a:bodyPr vert="horz" lIns="91440" tIns="45720" rIns="91440" bIns="45720" rtlCol="0" anchor="t">
            <a:normAutofit/>
          </a:bodyPr>
          <a:lstStyle>
            <a:lvl1pPr marL="228600" indent="-228600" algn="l" defTabSz="914400" rtl="0" eaLnBrk="1" latinLnBrk="0" hangingPunct="1">
              <a:lnSpc>
                <a:spcPts val="2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Cartridges : They were the focal point of building a new application starting from the type of application the environment requires to run them.</a:t>
            </a:r>
          </a:p>
          <a:p>
            <a:r>
              <a:rPr lang="en-US" sz="2000"/>
              <a:t>Application : </a:t>
            </a:r>
            <a:r>
              <a:rPr lang="en-US" sz="2000">
                <a:ea typeface="+mn-lt"/>
                <a:cs typeface="+mn-lt"/>
              </a:rPr>
              <a:t>These simply refer to the application or any integration application that will get deployed and run on OpenShift environment.</a:t>
            </a:r>
          </a:p>
          <a:p>
            <a:r>
              <a:rPr lang="en-US" sz="2000">
                <a:ea typeface="+mn-lt"/>
                <a:cs typeface="+mn-lt"/>
              </a:rPr>
              <a:t>OpenShift Online : It is a pubic PaaS as a service hosted on AWS.</a:t>
            </a:r>
          </a:p>
        </p:txBody>
      </p:sp>
    </p:spTree>
    <p:extLst>
      <p:ext uri="{BB962C8B-B14F-4D97-AF65-F5344CB8AC3E}">
        <p14:creationId xmlns:p14="http://schemas.microsoft.com/office/powerpoint/2010/main" val="177424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476-CD79-4183-A0A5-C8841D8CEFBD}"/>
              </a:ext>
            </a:extLst>
          </p:cNvPr>
          <p:cNvSpPr>
            <a:spLocks noGrp="1"/>
          </p:cNvSpPr>
          <p:nvPr>
            <p:ph type="title"/>
          </p:nvPr>
        </p:nvSpPr>
        <p:spPr>
          <a:xfrm>
            <a:off x="1907946" y="295208"/>
            <a:ext cx="6343650" cy="1325880"/>
          </a:xfrm>
        </p:spPr>
        <p:txBody>
          <a:bodyPr>
            <a:normAutofit/>
          </a:bodyPr>
          <a:lstStyle/>
          <a:p>
            <a:r>
              <a:rPr lang="en-US" sz="3200" b="1" kern="1200" cap="all" baseline="0">
                <a:effectLst/>
                <a:latin typeface="Univers" panose="020B0503020202020204" pitchFamily="34" charset="0"/>
                <a:ea typeface="+mj-ea"/>
                <a:cs typeface="+mj-cs"/>
              </a:rPr>
              <a:t>STEP 5 – Creating </a:t>
            </a:r>
            <a:r>
              <a:rPr lang="en-US" sz="3200" b="1" kern="1200" cap="all" baseline="0" err="1">
                <a:effectLst/>
                <a:latin typeface="Univers" panose="020B0503020202020204" pitchFamily="34" charset="0"/>
                <a:ea typeface="+mj-ea"/>
                <a:cs typeface="+mj-cs"/>
              </a:rPr>
              <a:t>mysql</a:t>
            </a:r>
            <a:r>
              <a:rPr lang="en-US" sz="3200" b="1" kern="1200" cap="all" baseline="0">
                <a:effectLst/>
                <a:latin typeface="Univers" panose="020B0503020202020204" pitchFamily="34" charset="0"/>
                <a:ea typeface="+mj-ea"/>
                <a:cs typeface="+mj-cs"/>
              </a:rPr>
              <a:t> service</a:t>
            </a:r>
            <a:endParaRPr lang="en-US" sz="3200"/>
          </a:p>
        </p:txBody>
      </p:sp>
      <p:sp>
        <p:nvSpPr>
          <p:cNvPr id="3" name="Text Placeholder 2">
            <a:extLst>
              <a:ext uri="{FF2B5EF4-FFF2-40B4-BE49-F238E27FC236}">
                <a16:creationId xmlns:a16="http://schemas.microsoft.com/office/drawing/2014/main" id="{39622CA9-A62C-4C41-957E-0232C134EABA}"/>
              </a:ext>
            </a:extLst>
          </p:cNvPr>
          <p:cNvSpPr>
            <a:spLocks noGrp="1"/>
          </p:cNvSpPr>
          <p:nvPr>
            <p:ph type="body" sz="quarter" idx="13"/>
          </p:nvPr>
        </p:nvSpPr>
        <p:spPr>
          <a:xfrm>
            <a:off x="4515439" y="1809946"/>
            <a:ext cx="6819310" cy="4158471"/>
          </a:xfrm>
        </p:spPr>
        <p:txBody>
          <a:bodyPr/>
          <a:lstStyle/>
          <a:p>
            <a:pPr marL="285750" indent="-285750" algn="just" rtl="0" eaLnBrk="1" latinLnBrk="0" hangingPunct="1">
              <a:lnSpc>
                <a:spcPct val="90000"/>
              </a:lnSpc>
              <a:spcBef>
                <a:spcPts val="1000"/>
              </a:spcBef>
              <a:spcAft>
                <a:spcPts val="0"/>
              </a:spcAft>
              <a:buClrTx/>
              <a:buSzPts val="2800"/>
              <a:buFont typeface="Arial" panose="020B0604020202020204" pitchFamily="34" charset="0"/>
              <a:buChar char="•"/>
            </a:pPr>
            <a:r>
              <a:rPr lang="en-US" sz="1800" kern="1200">
                <a:solidFill>
                  <a:schemeClr val="accent1"/>
                </a:solidFill>
                <a:effectLst/>
                <a:latin typeface="Univers" panose="020B0503020202020204" pitchFamily="34" charset="0"/>
                <a:ea typeface="+mn-ea"/>
                <a:cs typeface="+mn-cs"/>
              </a:rPr>
              <a:t>Pods are for ephemeral (short period). Every time when the pod is created it will have a different IP address. The WordPress application should know its IP to connect to the DB.</a:t>
            </a:r>
            <a:endParaRPr lang="en-AU">
              <a:solidFill>
                <a:schemeClr val="accent1"/>
              </a:solidFill>
            </a:endParaRPr>
          </a:p>
          <a:p>
            <a:pPr marL="285750" indent="-285750" algn="just" rtl="0" eaLnBrk="1" latinLnBrk="0" hangingPunct="1">
              <a:lnSpc>
                <a:spcPct val="90000"/>
              </a:lnSpc>
              <a:spcBef>
                <a:spcPts val="1000"/>
              </a:spcBef>
              <a:spcAft>
                <a:spcPts val="0"/>
              </a:spcAft>
              <a:buClrTx/>
              <a:buSzPts val="2800"/>
              <a:buFont typeface="Arial" panose="020B0604020202020204" pitchFamily="34" charset="0"/>
              <a:buChar char="•"/>
            </a:pPr>
            <a:r>
              <a:rPr lang="en-US" sz="1800" kern="1200">
                <a:solidFill>
                  <a:schemeClr val="accent1"/>
                </a:solidFill>
                <a:effectLst/>
                <a:latin typeface="Univers" panose="020B0503020202020204" pitchFamily="34" charset="0"/>
                <a:ea typeface="+mn-ea"/>
                <a:cs typeface="+mn-cs"/>
              </a:rPr>
              <a:t>The exact purpose of the Kubernetes is to offer the IP address that is decoupled from that pod and never changes if the DB container is also ephemeral (short period)</a:t>
            </a:r>
          </a:p>
          <a:p>
            <a:pPr marL="285750" indent="-285750" algn="just" rtl="0" eaLnBrk="1" latinLnBrk="0" hangingPunct="1">
              <a:lnSpc>
                <a:spcPct val="90000"/>
              </a:lnSpc>
              <a:spcBef>
                <a:spcPts val="1000"/>
              </a:spcBef>
              <a:spcAft>
                <a:spcPts val="0"/>
              </a:spcAft>
              <a:buClrTx/>
              <a:buSzPts val="2800"/>
              <a:buFont typeface="Arial" panose="020B0604020202020204" pitchFamily="34" charset="0"/>
              <a:buChar char="•"/>
            </a:pPr>
            <a:r>
              <a:rPr lang="en-US">
                <a:solidFill>
                  <a:schemeClr val="accent1"/>
                </a:solidFill>
                <a:latin typeface="Univers" panose="020B0503020202020204" pitchFamily="34" charset="0"/>
              </a:rPr>
              <a:t>To define </a:t>
            </a:r>
            <a:r>
              <a:rPr lang="en-US" err="1">
                <a:solidFill>
                  <a:schemeClr val="accent1"/>
                </a:solidFill>
                <a:latin typeface="Univers" panose="020B0503020202020204" pitchFamily="34" charset="0"/>
              </a:rPr>
              <a:t>Mysql</a:t>
            </a:r>
            <a:r>
              <a:rPr lang="en-US">
                <a:solidFill>
                  <a:schemeClr val="accent1"/>
                </a:solidFill>
                <a:latin typeface="Univers" panose="020B0503020202020204" pitchFamily="34" charset="0"/>
              </a:rPr>
              <a:t> service create a new </a:t>
            </a:r>
            <a:r>
              <a:rPr lang="en-US" err="1">
                <a:solidFill>
                  <a:schemeClr val="accent1"/>
                </a:solidFill>
                <a:latin typeface="Univers" panose="020B0503020202020204" pitchFamily="34" charset="0"/>
              </a:rPr>
              <a:t>yaml</a:t>
            </a:r>
            <a:r>
              <a:rPr lang="en-US">
                <a:solidFill>
                  <a:schemeClr val="accent1"/>
                </a:solidFill>
                <a:latin typeface="Univers" panose="020B0503020202020204" pitchFamily="34" charset="0"/>
              </a:rPr>
              <a:t> file named </a:t>
            </a:r>
            <a:r>
              <a:rPr lang="en-AU" b="0" i="0" err="1">
                <a:solidFill>
                  <a:schemeClr val="accent1"/>
                </a:solidFill>
                <a:effectLst/>
                <a:latin typeface="Courier New" panose="02070309020205020404" pitchFamily="49" charset="0"/>
              </a:rPr>
              <a:t>mysql-service.yaml</a:t>
            </a:r>
            <a:r>
              <a:rPr lang="en-AU">
                <a:solidFill>
                  <a:schemeClr val="accent1"/>
                </a:solidFill>
                <a:latin typeface="Courier New" panose="02070309020205020404" pitchFamily="49" charset="0"/>
              </a:rPr>
              <a:t>.</a:t>
            </a:r>
          </a:p>
          <a:p>
            <a:pPr marL="285750" indent="-285750" algn="just" rtl="0" eaLnBrk="1" latinLnBrk="0" hangingPunct="1">
              <a:lnSpc>
                <a:spcPct val="90000"/>
              </a:lnSpc>
              <a:spcBef>
                <a:spcPts val="1000"/>
              </a:spcBef>
              <a:spcAft>
                <a:spcPts val="0"/>
              </a:spcAft>
              <a:buClrTx/>
              <a:buSzPts val="2800"/>
              <a:buFont typeface="Arial" panose="020B0604020202020204" pitchFamily="34" charset="0"/>
              <a:buChar char="•"/>
            </a:pPr>
            <a:r>
              <a:rPr lang="en-AU">
                <a:solidFill>
                  <a:schemeClr val="accent1"/>
                </a:solidFill>
                <a:latin typeface="Univers" panose="020B0503020202020204" pitchFamily="34" charset="0"/>
              </a:rPr>
              <a:t>After creating the file, we will execute a command to create actual service and then verify that service</a:t>
            </a:r>
            <a:endParaRPr lang="en-US">
              <a:solidFill>
                <a:schemeClr val="accent1"/>
              </a:solidFill>
              <a:latin typeface="Univers" panose="020B0503020202020204" pitchFamily="34" charset="0"/>
            </a:endParaRPr>
          </a:p>
        </p:txBody>
      </p:sp>
      <p:sp>
        <p:nvSpPr>
          <p:cNvPr id="4" name="Date Placeholder 3">
            <a:extLst>
              <a:ext uri="{FF2B5EF4-FFF2-40B4-BE49-F238E27FC236}">
                <a16:creationId xmlns:a16="http://schemas.microsoft.com/office/drawing/2014/main" id="{10E0FD8F-6CE9-4B45-B809-6BC414760A2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C3A420F-03F8-4B42-BD72-445FE944C7D3}"/>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999817FA-7ED1-4936-8A65-18AB1BEB6D4B}"/>
              </a:ext>
            </a:extLst>
          </p:cNvPr>
          <p:cNvSpPr>
            <a:spLocks noGrp="1"/>
          </p:cNvSpPr>
          <p:nvPr>
            <p:ph type="sldNum" sz="quarter" idx="12"/>
          </p:nvPr>
        </p:nvSpPr>
        <p:spPr/>
        <p:txBody>
          <a:bodyPr/>
          <a:lstStyle/>
          <a:p>
            <a:fld id="{B5CEABB6-07DC-46E8-9B57-56EC44A396E5}" type="slidenum">
              <a:rPr lang="en-US" smtClean="0"/>
              <a:pPr/>
              <a:t>2</a:t>
            </a:fld>
            <a:endParaRPr lang="en-US"/>
          </a:p>
        </p:txBody>
      </p:sp>
    </p:spTree>
    <p:extLst>
      <p:ext uri="{BB962C8B-B14F-4D97-AF65-F5344CB8AC3E}">
        <p14:creationId xmlns:p14="http://schemas.microsoft.com/office/powerpoint/2010/main" val="1433394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57A6-3218-4A1E-9101-E4914E405271}"/>
              </a:ext>
            </a:extLst>
          </p:cNvPr>
          <p:cNvSpPr>
            <a:spLocks noGrp="1"/>
          </p:cNvSpPr>
          <p:nvPr>
            <p:ph type="title"/>
          </p:nvPr>
        </p:nvSpPr>
        <p:spPr>
          <a:xfrm>
            <a:off x="914400" y="896112"/>
            <a:ext cx="9124951" cy="1325563"/>
          </a:xfrm>
        </p:spPr>
        <p:txBody>
          <a:bodyPr anchor="t">
            <a:normAutofit/>
          </a:bodyPr>
          <a:lstStyle/>
          <a:p>
            <a:r>
              <a:rPr lang="en-US"/>
              <a:t>OpenShift Online</a:t>
            </a:r>
          </a:p>
        </p:txBody>
      </p:sp>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4827271" cy="4254375"/>
          </a:xfrm>
        </p:spPr>
        <p:txBody>
          <a:bodyPr vert="horz" lIns="91440" tIns="45720" rIns="91440" bIns="45720" rtlCol="0" anchor="t">
            <a:normAutofit/>
          </a:bodyPr>
          <a:lstStyle/>
          <a:p>
            <a:pPr marL="0" indent="0">
              <a:buNone/>
            </a:pPr>
            <a:r>
              <a:rPr lang="en-US" sz="2000" b="1"/>
              <a:t>Setting Up Account :</a:t>
            </a:r>
          </a:p>
          <a:p>
            <a:r>
              <a:rPr lang="en-US" sz="2000" b="1"/>
              <a:t>Step 1 : </a:t>
            </a:r>
            <a:r>
              <a:rPr lang="en-US" sz="2000">
                <a:ea typeface="+mn-lt"/>
                <a:cs typeface="+mn-lt"/>
              </a:rPr>
              <a:t>Go to browser and visit the site </a:t>
            </a:r>
            <a:r>
              <a:rPr lang="en-US" sz="2000">
                <a:ea typeface="+mn-lt"/>
                <a:cs typeface="+mn-lt"/>
                <a:hlinkClick r:id="rId2"/>
              </a:rPr>
              <a:t>https://manage.openshift.com/</a:t>
            </a:r>
            <a:endParaRPr lang="en-US" sz="2000">
              <a:ea typeface="+mn-lt"/>
              <a:cs typeface="+mn-lt"/>
            </a:endParaRPr>
          </a:p>
          <a:p>
            <a:r>
              <a:rPr lang="en-US" sz="2000" b="1"/>
              <a:t>Step 2 : </a:t>
            </a:r>
            <a:r>
              <a:rPr lang="en-US" sz="2000">
                <a:ea typeface="+mn-lt"/>
                <a:cs typeface="+mn-lt"/>
              </a:rPr>
              <a:t>If you have a Red Hat account, login to OpenShift account using the Red Hat login ID and password.</a:t>
            </a:r>
          </a:p>
          <a:p>
            <a:r>
              <a:rPr lang="en-US" sz="2000" b="1"/>
              <a:t>Step 3 : </a:t>
            </a:r>
            <a:r>
              <a:rPr lang="en-US" sz="2000">
                <a:ea typeface="+mn-lt"/>
                <a:cs typeface="+mn-lt"/>
              </a:rPr>
              <a:t>If you do not have a Red Hat account login, then sign up for OpenShift online service. After logging in you will see the following page.</a:t>
            </a:r>
          </a:p>
          <a:p>
            <a:r>
              <a:rPr lang="en-US" sz="2000"/>
              <a:t>Later Red Hat will show some basic account details as shown.</a:t>
            </a:r>
          </a:p>
        </p:txBody>
      </p:sp>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20</a:t>
            </a:fld>
            <a:endParaRPr lang="en-US"/>
          </a:p>
        </p:txBody>
      </p:sp>
      <p:pic>
        <p:nvPicPr>
          <p:cNvPr id="8" name="Picture 9" descr="Graphical user interface, text, application, email&#10;&#10;Description automatically generated">
            <a:extLst>
              <a:ext uri="{FF2B5EF4-FFF2-40B4-BE49-F238E27FC236}">
                <a16:creationId xmlns:a16="http://schemas.microsoft.com/office/drawing/2014/main" id="{C4D31C51-B262-887A-B867-35941CB4E041}"/>
              </a:ext>
            </a:extLst>
          </p:cNvPr>
          <p:cNvPicPr>
            <a:picLocks noChangeAspect="1"/>
          </p:cNvPicPr>
          <p:nvPr/>
        </p:nvPicPr>
        <p:blipFill>
          <a:blip r:embed="rId3"/>
          <a:stretch>
            <a:fillRect/>
          </a:stretch>
        </p:blipFill>
        <p:spPr>
          <a:xfrm>
            <a:off x="6349042" y="1940500"/>
            <a:ext cx="4813539" cy="1941831"/>
          </a:xfrm>
          <a:prstGeom prst="rect">
            <a:avLst/>
          </a:prstGeom>
        </p:spPr>
      </p:pic>
      <p:pic>
        <p:nvPicPr>
          <p:cNvPr id="10" name="Picture 10" descr="Graphical user interface, text, application, email&#10;&#10;Description automatically generated">
            <a:extLst>
              <a:ext uri="{FF2B5EF4-FFF2-40B4-BE49-F238E27FC236}">
                <a16:creationId xmlns:a16="http://schemas.microsoft.com/office/drawing/2014/main" id="{2A09382A-1820-81A2-8452-A85FB4EFC21E}"/>
              </a:ext>
            </a:extLst>
          </p:cNvPr>
          <p:cNvPicPr>
            <a:picLocks noChangeAspect="1"/>
          </p:cNvPicPr>
          <p:nvPr/>
        </p:nvPicPr>
        <p:blipFill>
          <a:blip r:embed="rId4"/>
          <a:stretch>
            <a:fillRect/>
          </a:stretch>
        </p:blipFill>
        <p:spPr>
          <a:xfrm>
            <a:off x="6349042" y="4071411"/>
            <a:ext cx="4784784" cy="2237630"/>
          </a:xfrm>
          <a:prstGeom prst="rect">
            <a:avLst/>
          </a:prstGeom>
        </p:spPr>
      </p:pic>
    </p:spTree>
    <p:extLst>
      <p:ext uri="{BB962C8B-B14F-4D97-AF65-F5344CB8AC3E}">
        <p14:creationId xmlns:p14="http://schemas.microsoft.com/office/powerpoint/2010/main" val="2032110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57A6-3218-4A1E-9101-E4914E405271}"/>
              </a:ext>
            </a:extLst>
          </p:cNvPr>
          <p:cNvSpPr>
            <a:spLocks noGrp="1"/>
          </p:cNvSpPr>
          <p:nvPr>
            <p:ph type="title"/>
          </p:nvPr>
        </p:nvSpPr>
        <p:spPr>
          <a:xfrm>
            <a:off x="914400" y="896112"/>
            <a:ext cx="9124951" cy="1325563"/>
          </a:xfrm>
        </p:spPr>
        <p:txBody>
          <a:bodyPr anchor="t">
            <a:normAutofit/>
          </a:bodyPr>
          <a:lstStyle/>
          <a:p>
            <a:r>
              <a:rPr lang="en-US"/>
              <a:t>OpenShift Online</a:t>
            </a:r>
          </a:p>
        </p:txBody>
      </p:sp>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9140477" cy="890074"/>
          </a:xfrm>
        </p:spPr>
        <p:txBody>
          <a:bodyPr vert="horz" lIns="91440" tIns="45720" rIns="91440" bIns="45720" rtlCol="0" anchor="t">
            <a:normAutofit/>
          </a:bodyPr>
          <a:lstStyle/>
          <a:p>
            <a:pPr marL="0" indent="0">
              <a:buNone/>
            </a:pPr>
            <a:r>
              <a:rPr lang="en-US" sz="2000" b="1"/>
              <a:t>Setting Up Account :</a:t>
            </a:r>
          </a:p>
          <a:p>
            <a:r>
              <a:rPr lang="en-US" sz="2000"/>
              <a:t>Finally, when you are logged in, you will see the following page.</a:t>
            </a:r>
            <a:endParaRPr lang="en-US" sz="2000" b="1"/>
          </a:p>
        </p:txBody>
      </p:sp>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21</a:t>
            </a:fld>
            <a:endParaRPr lang="en-US"/>
          </a:p>
        </p:txBody>
      </p:sp>
      <p:pic>
        <p:nvPicPr>
          <p:cNvPr id="7" name="Picture 8" descr="Graphical user interface, website&#10;&#10;Description automatically generated">
            <a:extLst>
              <a:ext uri="{FF2B5EF4-FFF2-40B4-BE49-F238E27FC236}">
                <a16:creationId xmlns:a16="http://schemas.microsoft.com/office/drawing/2014/main" id="{030BC4DB-A4DA-E502-2A27-FC54C034CC0C}"/>
              </a:ext>
            </a:extLst>
          </p:cNvPr>
          <p:cNvPicPr>
            <a:picLocks noChangeAspect="1"/>
          </p:cNvPicPr>
          <p:nvPr/>
        </p:nvPicPr>
        <p:blipFill>
          <a:blip r:embed="rId2"/>
          <a:stretch>
            <a:fillRect/>
          </a:stretch>
        </p:blipFill>
        <p:spPr>
          <a:xfrm>
            <a:off x="2150853" y="2841703"/>
            <a:ext cx="6567576" cy="3518104"/>
          </a:xfrm>
          <a:prstGeom prst="rect">
            <a:avLst/>
          </a:prstGeom>
        </p:spPr>
      </p:pic>
    </p:spTree>
    <p:extLst>
      <p:ext uri="{BB962C8B-B14F-4D97-AF65-F5344CB8AC3E}">
        <p14:creationId xmlns:p14="http://schemas.microsoft.com/office/powerpoint/2010/main" val="400038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57A6-3218-4A1E-9101-E4914E405271}"/>
              </a:ext>
            </a:extLst>
          </p:cNvPr>
          <p:cNvSpPr>
            <a:spLocks noGrp="1"/>
          </p:cNvSpPr>
          <p:nvPr>
            <p:ph type="title"/>
          </p:nvPr>
        </p:nvSpPr>
        <p:spPr>
          <a:xfrm>
            <a:off x="828136" y="896112"/>
            <a:ext cx="10577062" cy="1325563"/>
          </a:xfrm>
        </p:spPr>
        <p:txBody>
          <a:bodyPr anchor="t">
            <a:normAutofit/>
          </a:bodyPr>
          <a:lstStyle/>
          <a:p>
            <a:r>
              <a:rPr lang="en-US"/>
              <a:t>OpenShift Container Platform</a:t>
            </a:r>
          </a:p>
        </p:txBody>
      </p:sp>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10233158" cy="4038714"/>
          </a:xfrm>
        </p:spPr>
        <p:txBody>
          <a:bodyPr vert="horz" lIns="91440" tIns="45720" rIns="91440" bIns="45720" rtlCol="0" anchor="t">
            <a:normAutofit/>
          </a:bodyPr>
          <a:lstStyle/>
          <a:p>
            <a:r>
              <a:rPr lang="en-US" sz="2000">
                <a:ea typeface="+mn-lt"/>
                <a:cs typeface="+mn-lt"/>
              </a:rPr>
              <a:t>OpenShift container platform is an enterprise platform which helps multiple teams such as development and IT operations team to build and deploy containerized infrastructure.</a:t>
            </a:r>
          </a:p>
          <a:p>
            <a:r>
              <a:rPr lang="en-US" sz="2000">
                <a:ea typeface="+mn-lt"/>
                <a:cs typeface="+mn-lt"/>
              </a:rPr>
              <a:t>All the containers built in OpenShift uses a very reliable Docker containerization technology, which can be deployed on any data center of </a:t>
            </a:r>
            <a:r>
              <a:rPr lang="en-US" sz="2000" err="1">
                <a:ea typeface="+mn-lt"/>
                <a:cs typeface="+mn-lt"/>
              </a:rPr>
              <a:t>publically</a:t>
            </a:r>
            <a:r>
              <a:rPr lang="en-US" sz="2000">
                <a:ea typeface="+mn-lt"/>
                <a:cs typeface="+mn-lt"/>
              </a:rPr>
              <a:t> hosted cloud platforms.</a:t>
            </a:r>
            <a:endParaRPr lang="en-US" sz="2000"/>
          </a:p>
          <a:p>
            <a:r>
              <a:rPr lang="en-US" sz="2000"/>
              <a:t>It is </a:t>
            </a:r>
            <a:r>
              <a:rPr lang="en-US" sz="2000">
                <a:ea typeface="+mn-lt"/>
                <a:cs typeface="+mn-lt"/>
              </a:rPr>
              <a:t>the core concept of application containers powered by Docker, where orchestration and administration is managed by Kubernetes.</a:t>
            </a:r>
          </a:p>
          <a:p>
            <a:r>
              <a:rPr lang="en-US" sz="2000">
                <a:ea typeface="+mn-lt"/>
                <a:cs typeface="+mn-lt"/>
              </a:rPr>
              <a:t>OpenShift brings Docker and Kubernetes together to the enterprise level. It is a container platform software for enterprise units to deploy and manage applicants in an infrastructure of own choice.</a:t>
            </a:r>
          </a:p>
          <a:p>
            <a:r>
              <a:rPr lang="en-US" sz="2000">
                <a:ea typeface="+mn-lt"/>
                <a:cs typeface="+mn-lt"/>
              </a:rPr>
              <a:t>For example, hosting OpenShift instances on AWS instances.</a:t>
            </a:r>
            <a:endParaRPr lang="en-US" sz="2000"/>
          </a:p>
        </p:txBody>
      </p:sp>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22</a:t>
            </a:fld>
            <a:endParaRPr lang="en-US"/>
          </a:p>
        </p:txBody>
      </p:sp>
    </p:spTree>
    <p:extLst>
      <p:ext uri="{BB962C8B-B14F-4D97-AF65-F5344CB8AC3E}">
        <p14:creationId xmlns:p14="http://schemas.microsoft.com/office/powerpoint/2010/main" val="1354952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9758704" cy="1738337"/>
          </a:xfrm>
        </p:spPr>
        <p:txBody>
          <a:bodyPr vert="horz" lIns="91440" tIns="45720" rIns="91440" bIns="45720" rtlCol="0" anchor="t">
            <a:normAutofit/>
          </a:bodyPr>
          <a:lstStyle/>
          <a:p>
            <a:pPr marL="0" indent="0">
              <a:buNone/>
            </a:pPr>
            <a:r>
              <a:rPr lang="en-US" sz="2000">
                <a:ea typeface="+mn-lt"/>
                <a:cs typeface="+mn-lt"/>
              </a:rPr>
              <a:t>This gives the end user a true sense of multi-cloud offering, where they can use OpenShift on any cloud which satisfies their needs.</a:t>
            </a:r>
          </a:p>
          <a:p>
            <a:pPr marL="0" indent="0">
              <a:buNone/>
            </a:pPr>
            <a:r>
              <a:rPr lang="en-US" sz="2000">
                <a:ea typeface="+mn-lt"/>
                <a:cs typeface="+mn-lt"/>
              </a:rPr>
              <a:t>This gives the end user a true sense of multi-cloud offering, where they can use OpenShift on any cloud which satisfies their needs.</a:t>
            </a:r>
          </a:p>
          <a:p>
            <a:pPr marL="0" indent="0">
              <a:buNone/>
            </a:pPr>
            <a:r>
              <a:rPr lang="en-US" sz="2000" b="1"/>
              <a:t>Features of OpenShift Dedicated</a:t>
            </a:r>
            <a:endParaRPr lang="en-US" sz="2000"/>
          </a:p>
          <a:p>
            <a:pPr marL="0" indent="0">
              <a:buNone/>
            </a:pPr>
            <a:endParaRPr lang="en-US" sz="2000" b="1"/>
          </a:p>
        </p:txBody>
      </p:sp>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23</a:t>
            </a:fld>
            <a:endParaRPr lang="en-US"/>
          </a:p>
        </p:txBody>
      </p:sp>
      <p:sp>
        <p:nvSpPr>
          <p:cNvPr id="14" name="Title 1">
            <a:extLst>
              <a:ext uri="{FF2B5EF4-FFF2-40B4-BE49-F238E27FC236}">
                <a16:creationId xmlns:a16="http://schemas.microsoft.com/office/drawing/2014/main" id="{8241A23B-1593-8F79-76B4-BB4FEECD3340}"/>
              </a:ext>
            </a:extLst>
          </p:cNvPr>
          <p:cNvSpPr>
            <a:spLocks noGrp="1"/>
          </p:cNvSpPr>
          <p:nvPr>
            <p:ph type="title"/>
          </p:nvPr>
        </p:nvSpPr>
        <p:spPr>
          <a:xfrm>
            <a:off x="828136" y="896112"/>
            <a:ext cx="10577062" cy="1325563"/>
          </a:xfrm>
        </p:spPr>
        <p:txBody>
          <a:bodyPr anchor="t">
            <a:normAutofit/>
          </a:bodyPr>
          <a:lstStyle/>
          <a:p>
            <a:r>
              <a:rPr lang="en-US"/>
              <a:t>OpenShift Dedicated</a:t>
            </a:r>
          </a:p>
        </p:txBody>
      </p:sp>
      <p:sp>
        <p:nvSpPr>
          <p:cNvPr id="7" name="Text Placeholder 2">
            <a:extLst>
              <a:ext uri="{FF2B5EF4-FFF2-40B4-BE49-F238E27FC236}">
                <a16:creationId xmlns:a16="http://schemas.microsoft.com/office/drawing/2014/main" id="{96A70C32-C1AF-E22A-F2BF-E8471E52028D}"/>
              </a:ext>
            </a:extLst>
          </p:cNvPr>
          <p:cNvSpPr txBox="1">
            <a:spLocks/>
          </p:cNvSpPr>
          <p:nvPr/>
        </p:nvSpPr>
        <p:spPr>
          <a:xfrm>
            <a:off x="908649" y="3692469"/>
            <a:ext cx="4870403" cy="2572224"/>
          </a:xfrm>
          <a:prstGeom prst="rect">
            <a:avLst/>
          </a:prstGeom>
        </p:spPr>
        <p:txBody>
          <a:bodyPr vert="horz" lIns="91440" tIns="45720" rIns="91440" bIns="45720" rtlCol="0" anchor="t">
            <a:normAutofit/>
          </a:bodyPr>
          <a:lstStyle>
            <a:lvl1pPr marL="228600" indent="-228600" algn="l" defTabSz="914400" rtl="0" eaLnBrk="1" latinLnBrk="0" hangingPunct="1">
              <a:lnSpc>
                <a:spcPts val="2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b="1"/>
              <a:t>Extensible and Open:</a:t>
            </a:r>
            <a:r>
              <a:rPr lang="en-US" sz="2000"/>
              <a:t> </a:t>
            </a:r>
            <a:r>
              <a:rPr lang="en-US" sz="2000">
                <a:ea typeface="+mn-lt"/>
                <a:cs typeface="+mn-lt"/>
              </a:rPr>
              <a:t>This is built on the open concept of Docker and deployed on cloud because of which it is can expend itself as and when required.</a:t>
            </a:r>
          </a:p>
          <a:p>
            <a:pPr marL="342900" indent="-342900"/>
            <a:r>
              <a:rPr lang="en-US" sz="2000" b="1">
                <a:ea typeface="+mn-lt"/>
                <a:cs typeface="+mn-lt"/>
              </a:rPr>
              <a:t>Orchestration:</a:t>
            </a:r>
            <a:r>
              <a:rPr lang="en-US" sz="2000">
                <a:ea typeface="+mn-lt"/>
                <a:cs typeface="+mn-lt"/>
              </a:rPr>
              <a:t> Orchestration and cluster management is supported using Kubernetes which came into offering with OpenShift version 3.</a:t>
            </a:r>
            <a:endParaRPr lang="en-US" sz="2000"/>
          </a:p>
        </p:txBody>
      </p:sp>
      <p:sp>
        <p:nvSpPr>
          <p:cNvPr id="11" name="Text Placeholder 2">
            <a:extLst>
              <a:ext uri="{FF2B5EF4-FFF2-40B4-BE49-F238E27FC236}">
                <a16:creationId xmlns:a16="http://schemas.microsoft.com/office/drawing/2014/main" id="{8304EB0C-20C7-6B64-87D1-53786B1988E2}"/>
              </a:ext>
            </a:extLst>
          </p:cNvPr>
          <p:cNvSpPr txBox="1">
            <a:spLocks/>
          </p:cNvSpPr>
          <p:nvPr/>
        </p:nvSpPr>
        <p:spPr>
          <a:xfrm>
            <a:off x="5739441" y="3692469"/>
            <a:ext cx="4870403" cy="2572224"/>
          </a:xfrm>
          <a:prstGeom prst="rect">
            <a:avLst/>
          </a:prstGeom>
        </p:spPr>
        <p:txBody>
          <a:bodyPr vert="horz" lIns="91440" tIns="45720" rIns="91440" bIns="45720" rtlCol="0" anchor="t">
            <a:normAutofit/>
          </a:bodyPr>
          <a:lstStyle>
            <a:lvl1pPr marL="228600" indent="-228600" algn="l" defTabSz="914400" rtl="0" eaLnBrk="1" latinLnBrk="0" hangingPunct="1">
              <a:lnSpc>
                <a:spcPts val="2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ea typeface="+mn-lt"/>
                <a:cs typeface="+mn-lt"/>
              </a:rPr>
              <a:t>Portability:</a:t>
            </a:r>
            <a:r>
              <a:rPr lang="en-US" sz="2000">
                <a:ea typeface="+mn-lt"/>
                <a:cs typeface="+mn-lt"/>
              </a:rPr>
              <a:t> As it is built using Docker, the applications running on Docker can easily be shipped from one place to the other.</a:t>
            </a:r>
          </a:p>
          <a:p>
            <a:r>
              <a:rPr lang="en-US" sz="2000" b="1">
                <a:ea typeface="+mn-lt"/>
                <a:cs typeface="+mn-lt"/>
              </a:rPr>
              <a:t>Automation:</a:t>
            </a:r>
            <a:r>
              <a:rPr lang="en-US" sz="2000">
                <a:ea typeface="+mn-lt"/>
                <a:cs typeface="+mn-lt"/>
              </a:rPr>
              <a:t> This version of OpenShift is enabled with the feature of source code management, build automation, and deployment automation.</a:t>
            </a:r>
            <a:endParaRPr lang="en-US" sz="2000"/>
          </a:p>
        </p:txBody>
      </p:sp>
    </p:spTree>
    <p:extLst>
      <p:ext uri="{BB962C8B-B14F-4D97-AF65-F5344CB8AC3E}">
        <p14:creationId xmlns:p14="http://schemas.microsoft.com/office/powerpoint/2010/main" val="2032586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1295-2909-788C-BEB0-E02820E5B8AB}"/>
              </a:ext>
            </a:extLst>
          </p:cNvPr>
          <p:cNvSpPr>
            <a:spLocks noGrp="1"/>
          </p:cNvSpPr>
          <p:nvPr>
            <p:ph type="title"/>
          </p:nvPr>
        </p:nvSpPr>
        <p:spPr>
          <a:xfrm>
            <a:off x="914400" y="896112"/>
            <a:ext cx="6800850" cy="1325880"/>
          </a:xfrm>
        </p:spPr>
        <p:txBody>
          <a:bodyPr anchor="t">
            <a:normAutofit/>
          </a:bodyPr>
          <a:lstStyle/>
          <a:p>
            <a:r>
              <a:rPr lang="en-US" b="0"/>
              <a:t>OpenShift- Architecture</a:t>
            </a:r>
            <a:endParaRPr lang="en-US"/>
          </a:p>
        </p:txBody>
      </p:sp>
      <p:sp>
        <p:nvSpPr>
          <p:cNvPr id="11" name="Content Placeholder 2">
            <a:extLst>
              <a:ext uri="{FF2B5EF4-FFF2-40B4-BE49-F238E27FC236}">
                <a16:creationId xmlns:a16="http://schemas.microsoft.com/office/drawing/2014/main" id="{C335F564-DCAF-90ED-8AAC-977D4F384714}"/>
              </a:ext>
            </a:extLst>
          </p:cNvPr>
          <p:cNvSpPr>
            <a:spLocks noGrp="1"/>
          </p:cNvSpPr>
          <p:nvPr>
            <p:ph type="body" sz="quarter" idx="13"/>
          </p:nvPr>
        </p:nvSpPr>
        <p:spPr>
          <a:xfrm>
            <a:off x="914400" y="2206377"/>
            <a:ext cx="6800850" cy="3840480"/>
          </a:xfrm>
        </p:spPr>
        <p:txBody>
          <a:bodyPr vert="horz" lIns="91440" tIns="45720" rIns="91440" bIns="45720" rtlCol="0">
            <a:normAutofit/>
          </a:bodyPr>
          <a:lstStyle/>
          <a:p>
            <a:pPr>
              <a:spcAft>
                <a:spcPts val="600"/>
              </a:spcAft>
            </a:pPr>
            <a:r>
              <a:rPr lang="en-US"/>
              <a:t>OpenShift is a layered system wherein each layer is tightly bound with the other layer using Kubernetes and Docker cluster. </a:t>
            </a:r>
          </a:p>
          <a:p>
            <a:pPr>
              <a:spcAft>
                <a:spcPts val="600"/>
              </a:spcAft>
            </a:pPr>
            <a:r>
              <a:rPr lang="en-US"/>
              <a:t>The architecture of OpenShift is designed in such a way that it can support and manage Docker containers, which are hosted on top of all the layers using Kubernetes. Unlike the earlier version of OpenShift V2, the new version of OpenShift V3 supports containerized infrastructure. </a:t>
            </a:r>
          </a:p>
          <a:p>
            <a:pPr>
              <a:spcAft>
                <a:spcPts val="600"/>
              </a:spcAft>
            </a:pPr>
            <a:r>
              <a:rPr lang="en-US"/>
              <a:t>In this model, Docker helps in creation of lightweight Linux-based containers and Kubernetes supports the task of orchestrating and managing containers on multiple hosts. </a:t>
            </a:r>
          </a:p>
        </p:txBody>
      </p:sp>
      <p:sp>
        <p:nvSpPr>
          <p:cNvPr id="4" name="Date Placeholder 3">
            <a:extLst>
              <a:ext uri="{FF2B5EF4-FFF2-40B4-BE49-F238E27FC236}">
                <a16:creationId xmlns:a16="http://schemas.microsoft.com/office/drawing/2014/main" id="{1FF9F9C4-47DE-7239-8FF9-43665A365FD3}"/>
              </a:ext>
            </a:extLst>
          </p:cNvPr>
          <p:cNvSpPr>
            <a:spLocks noGrp="1"/>
          </p:cNvSpPr>
          <p:nvPr>
            <p:ph type="dt" sz="half" idx="10"/>
          </p:nvPr>
        </p:nvSpPr>
        <p:spPr>
          <a:xfrm>
            <a:off x="914400" y="6355080"/>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D21C2672-258A-2CA9-2098-64E230D5A819}"/>
              </a:ext>
            </a:extLst>
          </p:cNvPr>
          <p:cNvSpPr>
            <a:spLocks noGrp="1"/>
          </p:cNvSpPr>
          <p:nvPr>
            <p:ph type="ftr" sz="quarter" idx="11"/>
          </p:nvPr>
        </p:nvSpPr>
        <p:spPr>
          <a:xfrm>
            <a:off x="5499886" y="635508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351AB31B-BBB0-EE02-9C91-6035B8644857}"/>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B5CEABB6-07DC-46E8-9B57-56EC44A396E5}" type="slidenum">
              <a:rPr lang="en-US" smtClean="0"/>
              <a:pPr>
                <a:spcAft>
                  <a:spcPts val="600"/>
                </a:spcAft>
              </a:pPr>
              <a:t>24</a:t>
            </a:fld>
            <a:endParaRPr lang="en-US"/>
          </a:p>
        </p:txBody>
      </p:sp>
    </p:spTree>
    <p:extLst>
      <p:ext uri="{BB962C8B-B14F-4D97-AF65-F5344CB8AC3E}">
        <p14:creationId xmlns:p14="http://schemas.microsoft.com/office/powerpoint/2010/main" val="4127952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EA260AFD-9F1D-A1E4-428C-F6837E2082ED}"/>
              </a:ext>
            </a:extLst>
          </p:cNvPr>
          <p:cNvPicPr>
            <a:picLocks noChangeAspect="1"/>
          </p:cNvPicPr>
          <p:nvPr/>
        </p:nvPicPr>
        <p:blipFill rotWithShape="1">
          <a:blip r:embed="rId2"/>
          <a:srcRect t="25482" r="1" b="24174"/>
          <a:stretch/>
        </p:blipFill>
        <p:spPr>
          <a:xfrm>
            <a:off x="1847870" y="720631"/>
            <a:ext cx="9629755" cy="541673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Date Placeholder 3" hidden="1">
            <a:extLst>
              <a:ext uri="{FF2B5EF4-FFF2-40B4-BE49-F238E27FC236}">
                <a16:creationId xmlns:a16="http://schemas.microsoft.com/office/drawing/2014/main" id="{87ABB5AE-23A1-2202-98AE-9B744E677FD7}"/>
              </a:ext>
            </a:extLst>
          </p:cNvPr>
          <p:cNvSpPr>
            <a:spLocks noGrp="1"/>
          </p:cNvSpPr>
          <p:nvPr>
            <p:ph type="dt" sz="half" idx="10"/>
          </p:nvPr>
        </p:nvSpPr>
        <p:spPr/>
        <p:txBody>
          <a:bodyPr/>
          <a:lstStyle/>
          <a:p>
            <a:pPr>
              <a:spcAft>
                <a:spcPts val="600"/>
              </a:spcAft>
            </a:pPr>
            <a:r>
              <a:rPr lang="en-US"/>
              <a:t>20XX</a:t>
            </a:r>
          </a:p>
        </p:txBody>
      </p:sp>
      <p:sp>
        <p:nvSpPr>
          <p:cNvPr id="6" name="Slide Number Placeholder 5" hidden="1">
            <a:extLst>
              <a:ext uri="{FF2B5EF4-FFF2-40B4-BE49-F238E27FC236}">
                <a16:creationId xmlns:a16="http://schemas.microsoft.com/office/drawing/2014/main" id="{1CA19420-5B6D-5678-04F4-A193F94282CF}"/>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25</a:t>
            </a:fld>
            <a:endParaRPr lang="en-US"/>
          </a:p>
        </p:txBody>
      </p:sp>
      <p:sp>
        <p:nvSpPr>
          <p:cNvPr id="5" name="Footer Placeholder 4">
            <a:extLst>
              <a:ext uri="{FF2B5EF4-FFF2-40B4-BE49-F238E27FC236}">
                <a16:creationId xmlns:a16="http://schemas.microsoft.com/office/drawing/2014/main" id="{818E9FAC-88C5-131C-0DB8-9F5A7E3703A5}"/>
              </a:ext>
            </a:extLst>
          </p:cNvPr>
          <p:cNvSpPr>
            <a:spLocks noGrp="1"/>
          </p:cNvSpPr>
          <p:nvPr>
            <p:ph type="ftr" sz="quarter" idx="11"/>
          </p:nvPr>
        </p:nvSpPr>
        <p:spPr/>
        <p:txBody>
          <a:bodyPr/>
          <a:lstStyle/>
          <a:p>
            <a:pPr>
              <a:spcAft>
                <a:spcPts val="600"/>
              </a:spcAft>
            </a:pPr>
            <a:r>
              <a:rPr lang="en-US"/>
              <a:t>Pitch deck title</a:t>
            </a:r>
          </a:p>
        </p:txBody>
      </p:sp>
    </p:spTree>
    <p:extLst>
      <p:ext uri="{BB962C8B-B14F-4D97-AF65-F5344CB8AC3E}">
        <p14:creationId xmlns:p14="http://schemas.microsoft.com/office/powerpoint/2010/main" val="563219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723F026-423E-9F5D-9A84-A97E6B7140B3}"/>
              </a:ext>
            </a:extLst>
          </p:cNvPr>
          <p:cNvSpPr>
            <a:spLocks noGrp="1"/>
          </p:cNvSpPr>
          <p:nvPr>
            <p:ph type="title"/>
          </p:nvPr>
        </p:nvSpPr>
        <p:spPr>
          <a:xfrm>
            <a:off x="914400" y="896112"/>
            <a:ext cx="10515600" cy="1325563"/>
          </a:xfrm>
        </p:spPr>
        <p:txBody>
          <a:bodyPr anchor="t">
            <a:normAutofit/>
          </a:bodyPr>
          <a:lstStyle/>
          <a:p>
            <a:r>
              <a:rPr lang="en-US" b="0"/>
              <a:t>Components of OpenShift</a:t>
            </a:r>
            <a:endParaRPr lang="en-US"/>
          </a:p>
        </p:txBody>
      </p:sp>
      <p:pic>
        <p:nvPicPr>
          <p:cNvPr id="7" name="Picture 7" descr="Diagram&#10;&#10;Description automatically generated">
            <a:extLst>
              <a:ext uri="{FF2B5EF4-FFF2-40B4-BE49-F238E27FC236}">
                <a16:creationId xmlns:a16="http://schemas.microsoft.com/office/drawing/2014/main" id="{8363A59E-261F-F8BF-F2D7-0F59B1655414}"/>
              </a:ext>
            </a:extLst>
          </p:cNvPr>
          <p:cNvPicPr>
            <a:picLocks noChangeAspect="1"/>
          </p:cNvPicPr>
          <p:nvPr/>
        </p:nvPicPr>
        <p:blipFill>
          <a:blip r:embed="rId2"/>
          <a:stretch>
            <a:fillRect/>
          </a:stretch>
        </p:blipFill>
        <p:spPr>
          <a:xfrm>
            <a:off x="3297441" y="1825625"/>
            <a:ext cx="5843815" cy="4351338"/>
          </a:xfrm>
          <a:prstGeom prst="rect">
            <a:avLst/>
          </a:prstGeom>
          <a:noFill/>
        </p:spPr>
      </p:pic>
      <p:sp>
        <p:nvSpPr>
          <p:cNvPr id="4" name="Date Placeholder 3">
            <a:extLst>
              <a:ext uri="{FF2B5EF4-FFF2-40B4-BE49-F238E27FC236}">
                <a16:creationId xmlns:a16="http://schemas.microsoft.com/office/drawing/2014/main" id="{094ECFCD-2A77-44DB-841B-97D918F41465}"/>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D5E65EAF-910F-4BA2-89D7-BBB9874AB7AD}"/>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508F1F9E-76FD-4C2F-8828-CB0D9F2A4224}"/>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26</a:t>
            </a:fld>
            <a:endParaRPr lang="en-US"/>
          </a:p>
        </p:txBody>
      </p:sp>
    </p:spTree>
    <p:extLst>
      <p:ext uri="{BB962C8B-B14F-4D97-AF65-F5344CB8AC3E}">
        <p14:creationId xmlns:p14="http://schemas.microsoft.com/office/powerpoint/2010/main" val="1235365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8E8D-A102-4A43-86CC-B0D5B037AB3D}"/>
              </a:ext>
            </a:extLst>
          </p:cNvPr>
          <p:cNvSpPr>
            <a:spLocks noGrp="1"/>
          </p:cNvSpPr>
          <p:nvPr>
            <p:ph type="title"/>
          </p:nvPr>
        </p:nvSpPr>
        <p:spPr>
          <a:xfrm>
            <a:off x="950119" y="384143"/>
            <a:ext cx="10515600" cy="1325563"/>
          </a:xfrm>
        </p:spPr>
        <p:txBody>
          <a:bodyPr anchor="t">
            <a:normAutofit/>
          </a:bodyPr>
          <a:lstStyle/>
          <a:p>
            <a:r>
              <a:rPr lang="en-US" b="0"/>
              <a:t>Kubernetes Master Machine Components</a:t>
            </a:r>
            <a:endParaRPr lang="en-US"/>
          </a:p>
        </p:txBody>
      </p:sp>
      <p:sp>
        <p:nvSpPr>
          <p:cNvPr id="4" name="Date Placeholder 3">
            <a:extLst>
              <a:ext uri="{FF2B5EF4-FFF2-40B4-BE49-F238E27FC236}">
                <a16:creationId xmlns:a16="http://schemas.microsoft.com/office/drawing/2014/main" id="{2CB53A9A-3F23-487A-AD8D-C0ED10E510E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848FD431-977D-4D92-9068-D9C1A6D1E114}"/>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6F68080A-15D9-434A-8C3E-94AFB152A2C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27</a:t>
            </a:fld>
            <a:endParaRPr lang="en-US"/>
          </a:p>
        </p:txBody>
      </p:sp>
      <p:graphicFrame>
        <p:nvGraphicFramePr>
          <p:cNvPr id="8" name="Text Placeholder 2">
            <a:extLst>
              <a:ext uri="{FF2B5EF4-FFF2-40B4-BE49-F238E27FC236}">
                <a16:creationId xmlns:a16="http://schemas.microsoft.com/office/drawing/2014/main" id="{5282DFF1-B587-55D6-782A-52BA286FEBD2}"/>
              </a:ext>
            </a:extLst>
          </p:cNvPr>
          <p:cNvGraphicFramePr/>
          <p:nvPr>
            <p:extLst>
              <p:ext uri="{D42A27DB-BD31-4B8C-83A1-F6EECF244321}">
                <p14:modId xmlns:p14="http://schemas.microsoft.com/office/powerpoint/2010/main" val="4039771970"/>
              </p:ext>
            </p:extLst>
          </p:nvPr>
        </p:nvGraphicFramePr>
        <p:xfrm>
          <a:off x="102108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3DB8-71A5-6D9F-3111-2A8E21FDA6C3}"/>
              </a:ext>
            </a:extLst>
          </p:cNvPr>
          <p:cNvSpPr>
            <a:spLocks noGrp="1"/>
          </p:cNvSpPr>
          <p:nvPr>
            <p:ph type="title"/>
          </p:nvPr>
        </p:nvSpPr>
        <p:spPr>
          <a:xfrm>
            <a:off x="914400" y="896112"/>
            <a:ext cx="10515600" cy="1325563"/>
          </a:xfrm>
        </p:spPr>
        <p:txBody>
          <a:bodyPr anchor="t">
            <a:normAutofit/>
          </a:bodyPr>
          <a:lstStyle/>
          <a:p>
            <a:r>
              <a:rPr lang="en-US" b="0"/>
              <a:t>Kubernetes Node Components </a:t>
            </a:r>
            <a:endParaRPr lang="en-US"/>
          </a:p>
        </p:txBody>
      </p:sp>
      <p:sp>
        <p:nvSpPr>
          <p:cNvPr id="4" name="Date Placeholder 3">
            <a:extLst>
              <a:ext uri="{FF2B5EF4-FFF2-40B4-BE49-F238E27FC236}">
                <a16:creationId xmlns:a16="http://schemas.microsoft.com/office/drawing/2014/main" id="{04C34DDC-A4FC-A920-5D66-33D27B0E3DA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884D6C13-F9F5-A71D-65BD-39472E1CD0D2}"/>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5202CDF-51F5-D6D2-4C1B-215E5B017F3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28</a:t>
            </a:fld>
            <a:endParaRPr lang="en-US"/>
          </a:p>
        </p:txBody>
      </p:sp>
      <p:graphicFrame>
        <p:nvGraphicFramePr>
          <p:cNvPr id="8" name="Text Placeholder 2">
            <a:extLst>
              <a:ext uri="{FF2B5EF4-FFF2-40B4-BE49-F238E27FC236}">
                <a16:creationId xmlns:a16="http://schemas.microsoft.com/office/drawing/2014/main" id="{41AAD61B-ABFD-E284-6CE5-5C4EB07B30AE}"/>
              </a:ext>
            </a:extLst>
          </p:cNvPr>
          <p:cNvGraphicFramePr/>
          <p:nvPr>
            <p:extLst>
              <p:ext uri="{D42A27DB-BD31-4B8C-83A1-F6EECF244321}">
                <p14:modId xmlns:p14="http://schemas.microsoft.com/office/powerpoint/2010/main" val="3255258120"/>
              </p:ext>
            </p:extLst>
          </p:nvPr>
        </p:nvGraphicFramePr>
        <p:xfrm>
          <a:off x="102108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7317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7E76-986F-847C-85EF-C3F94901632E}"/>
              </a:ext>
            </a:extLst>
          </p:cNvPr>
          <p:cNvSpPr>
            <a:spLocks noGrp="1"/>
          </p:cNvSpPr>
          <p:nvPr>
            <p:ph type="title"/>
          </p:nvPr>
        </p:nvSpPr>
        <p:spPr>
          <a:xfrm>
            <a:off x="914400" y="896112"/>
            <a:ext cx="6800850" cy="1325880"/>
          </a:xfrm>
        </p:spPr>
        <p:txBody>
          <a:bodyPr anchor="t">
            <a:normAutofit/>
          </a:bodyPr>
          <a:lstStyle/>
          <a:p>
            <a:r>
              <a:rPr lang="en-US" sz="2100" b="0"/>
              <a:t>OpenShift - Environment Setup </a:t>
            </a:r>
            <a:br>
              <a:rPr lang="en-US" sz="2100" b="0"/>
            </a:br>
            <a:br>
              <a:rPr lang="en-US" sz="2100" b="0"/>
            </a:br>
            <a:br>
              <a:rPr lang="en-US" sz="2100" b="0"/>
            </a:br>
            <a:endParaRPr lang="en-US" sz="2100" b="0"/>
          </a:p>
        </p:txBody>
      </p:sp>
      <p:sp>
        <p:nvSpPr>
          <p:cNvPr id="10" name="Text Placeholder 2">
            <a:extLst>
              <a:ext uri="{FF2B5EF4-FFF2-40B4-BE49-F238E27FC236}">
                <a16:creationId xmlns:a16="http://schemas.microsoft.com/office/drawing/2014/main" id="{C5B82F16-10A3-768B-6F28-9A0EC266A963}"/>
              </a:ext>
            </a:extLst>
          </p:cNvPr>
          <p:cNvSpPr>
            <a:spLocks noGrp="1"/>
          </p:cNvSpPr>
          <p:nvPr>
            <p:ph type="body" sz="quarter" idx="13"/>
          </p:nvPr>
        </p:nvSpPr>
        <p:spPr>
          <a:xfrm>
            <a:off x="914400" y="2206377"/>
            <a:ext cx="6800850" cy="3840480"/>
          </a:xfrm>
        </p:spPr>
        <p:txBody>
          <a:bodyPr vert="horz" lIns="91440" tIns="45720" rIns="91440" bIns="45720" rtlCol="0">
            <a:normAutofit/>
          </a:bodyPr>
          <a:lstStyle/>
          <a:p>
            <a:r>
              <a:rPr lang="en-US"/>
              <a:t>System Requirement</a:t>
            </a:r>
          </a:p>
          <a:p>
            <a:r>
              <a:rPr lang="en-US"/>
              <a:t>In order to set up enterprise OpenShift, one needs to have an active Red Hat account. As OpenShift works on Kubernetes master and node architecture, we need to set up both of them on separate machines, wherein one machine acts as a master and other works on the node. In order to set up both, there are minimum system requirements</a:t>
            </a:r>
          </a:p>
        </p:txBody>
      </p:sp>
      <p:sp>
        <p:nvSpPr>
          <p:cNvPr id="4" name="Date Placeholder 3">
            <a:extLst>
              <a:ext uri="{FF2B5EF4-FFF2-40B4-BE49-F238E27FC236}">
                <a16:creationId xmlns:a16="http://schemas.microsoft.com/office/drawing/2014/main" id="{D6ECFA44-907F-2DA7-61FC-0A971ABE0F1E}"/>
              </a:ext>
            </a:extLst>
          </p:cNvPr>
          <p:cNvSpPr>
            <a:spLocks noGrp="1"/>
          </p:cNvSpPr>
          <p:nvPr>
            <p:ph type="dt" sz="half" idx="10"/>
          </p:nvPr>
        </p:nvSpPr>
        <p:spPr>
          <a:xfrm>
            <a:off x="914400" y="6355080"/>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1DFD0261-16AC-CEE1-68A3-A5176B1665AC}"/>
              </a:ext>
            </a:extLst>
          </p:cNvPr>
          <p:cNvSpPr>
            <a:spLocks noGrp="1"/>
          </p:cNvSpPr>
          <p:nvPr>
            <p:ph type="ftr" sz="quarter" idx="11"/>
          </p:nvPr>
        </p:nvSpPr>
        <p:spPr>
          <a:xfrm>
            <a:off x="5499886" y="635508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FE151C08-49A4-A52B-C5C5-7DC81A1C0E8F}"/>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B5CEABB6-07DC-46E8-9B57-56EC44A396E5}" type="slidenum">
              <a:rPr lang="en-US" smtClean="0"/>
              <a:pPr>
                <a:spcAft>
                  <a:spcPts val="600"/>
                </a:spcAft>
              </a:pPr>
              <a:t>29</a:t>
            </a:fld>
            <a:endParaRPr lang="en-US"/>
          </a:p>
        </p:txBody>
      </p:sp>
    </p:spTree>
    <p:extLst>
      <p:ext uri="{BB962C8B-B14F-4D97-AF65-F5344CB8AC3E}">
        <p14:creationId xmlns:p14="http://schemas.microsoft.com/office/powerpoint/2010/main" val="65105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12DC-5826-45F8-9049-4649DFCB8D27}"/>
              </a:ext>
            </a:extLst>
          </p:cNvPr>
          <p:cNvSpPr>
            <a:spLocks noGrp="1"/>
          </p:cNvSpPr>
          <p:nvPr>
            <p:ph type="title"/>
          </p:nvPr>
        </p:nvSpPr>
        <p:spPr/>
        <p:txBody>
          <a:bodyPr>
            <a:normAutofit/>
          </a:bodyPr>
          <a:lstStyle/>
          <a:p>
            <a:r>
              <a:rPr lang="en-US" sz="2800"/>
              <a:t>Content for creating the file, executing and verifying</a:t>
            </a:r>
          </a:p>
        </p:txBody>
      </p:sp>
      <p:sp>
        <p:nvSpPr>
          <p:cNvPr id="13" name="Content Placeholder 12">
            <a:extLst>
              <a:ext uri="{FF2B5EF4-FFF2-40B4-BE49-F238E27FC236}">
                <a16:creationId xmlns:a16="http://schemas.microsoft.com/office/drawing/2014/main" id="{4B66A9E8-08EF-4D88-AA4C-EFB2F90FB3E2}"/>
              </a:ext>
            </a:extLst>
          </p:cNvPr>
          <p:cNvSpPr>
            <a:spLocks noGrp="1"/>
          </p:cNvSpPr>
          <p:nvPr>
            <p:ph sz="half" idx="1"/>
          </p:nvPr>
        </p:nvSpPr>
        <p:spPr>
          <a:xfrm>
            <a:off x="914400" y="1786933"/>
            <a:ext cx="4297680" cy="4309067"/>
          </a:xfrm>
        </p:spPr>
        <p:txBody>
          <a:bodyPr/>
          <a:lstStyle/>
          <a:p>
            <a:r>
              <a:rPr lang="en-AU" b="0" i="0">
                <a:solidFill>
                  <a:schemeClr val="accent1"/>
                </a:solidFill>
                <a:effectLst/>
                <a:latin typeface="Arial" panose="020B0604020202020204" pitchFamily="34" charset="0"/>
              </a:rPr>
              <a:t>create a new file</a:t>
            </a:r>
          </a:p>
          <a:p>
            <a:endParaRPr lang="en-AU">
              <a:solidFill>
                <a:schemeClr val="accent1"/>
              </a:solidFill>
              <a:latin typeface="Arial" panose="020B0604020202020204" pitchFamily="34" charset="0"/>
            </a:endParaRPr>
          </a:p>
          <a:p>
            <a:endParaRPr lang="en-AU">
              <a:solidFill>
                <a:schemeClr val="accent1"/>
              </a:solidFill>
              <a:latin typeface="Arial" panose="020B0604020202020204" pitchFamily="34" charset="0"/>
            </a:endParaRPr>
          </a:p>
          <a:p>
            <a:endParaRPr lang="en-AU">
              <a:solidFill>
                <a:schemeClr val="accent1"/>
              </a:solidFill>
              <a:latin typeface="Arial" panose="020B0604020202020204" pitchFamily="34" charset="0"/>
            </a:endParaRPr>
          </a:p>
          <a:p>
            <a:endParaRPr lang="en-AU">
              <a:solidFill>
                <a:schemeClr val="accent1"/>
              </a:solidFill>
              <a:latin typeface="Arial" panose="020B0604020202020204" pitchFamily="34" charset="0"/>
            </a:endParaRPr>
          </a:p>
          <a:p>
            <a:endParaRPr lang="en-AU">
              <a:solidFill>
                <a:schemeClr val="accent1"/>
              </a:solidFill>
              <a:latin typeface="Arial" panose="020B0604020202020204" pitchFamily="34" charset="0"/>
            </a:endParaRPr>
          </a:p>
          <a:p>
            <a:endParaRPr lang="en-AU">
              <a:solidFill>
                <a:schemeClr val="accent1"/>
              </a:solidFill>
              <a:latin typeface="Arial" panose="020B0604020202020204" pitchFamily="34" charset="0"/>
            </a:endParaRPr>
          </a:p>
          <a:p>
            <a:endParaRPr lang="en-AU">
              <a:solidFill>
                <a:schemeClr val="accent1"/>
              </a:solidFill>
              <a:latin typeface="Arial" panose="020B0604020202020204" pitchFamily="34" charset="0"/>
            </a:endParaRPr>
          </a:p>
          <a:p>
            <a:r>
              <a:rPr lang="en-AU">
                <a:solidFill>
                  <a:schemeClr val="accent1"/>
                </a:solidFill>
                <a:latin typeface="Arial" panose="020B0604020202020204" pitchFamily="34" charset="0"/>
              </a:rPr>
              <a:t>From the output we can understand that the service is correctly mapped which mean </a:t>
            </a:r>
            <a:r>
              <a:rPr lang="en-AU" b="0" i="0">
                <a:solidFill>
                  <a:schemeClr val="accent1"/>
                </a:solidFill>
                <a:effectLst/>
                <a:latin typeface="Arial" panose="020B0604020202020204" pitchFamily="34" charset="0"/>
              </a:rPr>
              <a:t>IP address for the service aligns with the IP address for the MySQL Pod.</a:t>
            </a:r>
            <a:endParaRPr lang="en-AU">
              <a:solidFill>
                <a:schemeClr val="accent1"/>
              </a:solidFill>
            </a:endParaRPr>
          </a:p>
        </p:txBody>
      </p:sp>
      <p:sp>
        <p:nvSpPr>
          <p:cNvPr id="14" name="Content Placeholder 13">
            <a:extLst>
              <a:ext uri="{FF2B5EF4-FFF2-40B4-BE49-F238E27FC236}">
                <a16:creationId xmlns:a16="http://schemas.microsoft.com/office/drawing/2014/main" id="{A5AED708-E8FA-4155-8B30-401D01FB7E3C}"/>
              </a:ext>
            </a:extLst>
          </p:cNvPr>
          <p:cNvSpPr>
            <a:spLocks noGrp="1"/>
          </p:cNvSpPr>
          <p:nvPr>
            <p:ph sz="half" idx="2"/>
          </p:nvPr>
        </p:nvSpPr>
        <p:spPr>
          <a:xfrm>
            <a:off x="5874008" y="1786931"/>
            <a:ext cx="4297680" cy="4309068"/>
          </a:xfrm>
        </p:spPr>
        <p:txBody>
          <a:bodyPr/>
          <a:lstStyle/>
          <a:p>
            <a:r>
              <a:rPr lang="en-US">
                <a:solidFill>
                  <a:schemeClr val="accent1"/>
                </a:solidFill>
                <a:latin typeface="Arial" panose="020B0604020202020204" pitchFamily="34" charset="0"/>
                <a:cs typeface="Arial" panose="020B0604020202020204" pitchFamily="34" charset="0"/>
              </a:rPr>
              <a:t>Command to </a:t>
            </a:r>
            <a:r>
              <a:rPr lang="en-AU" b="0" i="0">
                <a:solidFill>
                  <a:schemeClr val="accent1"/>
                </a:solidFill>
                <a:effectLst/>
                <a:latin typeface="Arial" panose="020B0604020202020204" pitchFamily="34" charset="0"/>
              </a:rPr>
              <a:t>create the actual service execute</a:t>
            </a:r>
            <a:r>
              <a:rPr lang="en-US">
                <a:solidFill>
                  <a:schemeClr val="accent1"/>
                </a:solidFill>
              </a:rPr>
              <a:t>    </a:t>
            </a:r>
          </a:p>
          <a:p>
            <a:endParaRPr lang="en-AU" b="0" i="0" kern="1200" baseline="0">
              <a:solidFill>
                <a:schemeClr val="accent1"/>
              </a:solidFill>
              <a:effectLst/>
              <a:latin typeface="Arial" panose="020B0604020202020204" pitchFamily="34" charset="0"/>
              <a:cs typeface="Arial" panose="020B0604020202020204" pitchFamily="34" charset="0"/>
            </a:endParaRPr>
          </a:p>
          <a:p>
            <a:pPr marL="0" indent="0">
              <a:buNone/>
            </a:pPr>
            <a:endParaRPr lang="en-AU" b="0" i="0" kern="1200" baseline="0">
              <a:solidFill>
                <a:schemeClr val="accent1"/>
              </a:solidFill>
              <a:effectLst/>
              <a:latin typeface="Arial" panose="020B0604020202020204" pitchFamily="34" charset="0"/>
              <a:cs typeface="Arial" panose="020B0604020202020204" pitchFamily="34" charset="0"/>
            </a:endParaRPr>
          </a:p>
          <a:p>
            <a:r>
              <a:rPr lang="en-AU" b="0" i="0" kern="1200" baseline="0">
                <a:solidFill>
                  <a:schemeClr val="accent1"/>
                </a:solidFill>
                <a:effectLst/>
                <a:latin typeface="Arial" panose="020B0604020202020204" pitchFamily="34" charset="0"/>
                <a:cs typeface="Arial" panose="020B0604020202020204" pitchFamily="34" charset="0"/>
              </a:rPr>
              <a:t>verify that the service is created and correctly mapped</a:t>
            </a:r>
            <a:r>
              <a:rPr lang="en-US" b="1" kern="1200" baseline="0">
                <a:solidFill>
                  <a:schemeClr val="accent1"/>
                </a:solidFill>
                <a:effectLst/>
                <a:latin typeface="Arial" panose="020B0604020202020204" pitchFamily="34" charset="0"/>
                <a:cs typeface="Arial" panose="020B0604020202020204" pitchFamily="34" charset="0"/>
              </a:rPr>
              <a:t>      </a:t>
            </a:r>
            <a:r>
              <a:rPr lang="en-US"/>
              <a:t> </a:t>
            </a:r>
          </a:p>
          <a:p>
            <a:endParaRPr lang="en-AU"/>
          </a:p>
        </p:txBody>
      </p:sp>
      <p:sp>
        <p:nvSpPr>
          <p:cNvPr id="4" name="Date Placeholder 3">
            <a:extLst>
              <a:ext uri="{FF2B5EF4-FFF2-40B4-BE49-F238E27FC236}">
                <a16:creationId xmlns:a16="http://schemas.microsoft.com/office/drawing/2014/main" id="{D21A6182-EEA5-40AF-931B-58535C43F0DD}"/>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F3A0E24B-9CC8-46AC-A747-374C9013ED19}"/>
              </a:ext>
            </a:extLst>
          </p:cNvPr>
          <p:cNvSpPr>
            <a:spLocks noGrp="1"/>
          </p:cNvSpPr>
          <p:nvPr>
            <p:ph type="sldNum" sz="quarter" idx="12"/>
          </p:nvPr>
        </p:nvSpPr>
        <p:spPr/>
        <p:txBody>
          <a:bodyPr/>
          <a:lstStyle/>
          <a:p>
            <a:fld id="{B5CEABB6-07DC-46E8-9B57-56EC44A396E5}" type="slidenum">
              <a:rPr lang="en-US" smtClean="0"/>
              <a:pPr/>
              <a:t>3</a:t>
            </a:fld>
            <a:endParaRPr lang="en-US"/>
          </a:p>
        </p:txBody>
      </p:sp>
      <p:pic>
        <p:nvPicPr>
          <p:cNvPr id="8" name="Picture 7">
            <a:extLst>
              <a:ext uri="{FF2B5EF4-FFF2-40B4-BE49-F238E27FC236}">
                <a16:creationId xmlns:a16="http://schemas.microsoft.com/office/drawing/2014/main" id="{0C5C1B80-9867-411A-80BA-8B12F3BCB4F0}"/>
              </a:ext>
            </a:extLst>
          </p:cNvPr>
          <p:cNvPicPr>
            <a:picLocks noChangeAspect="1"/>
          </p:cNvPicPr>
          <p:nvPr/>
        </p:nvPicPr>
        <p:blipFill>
          <a:blip r:embed="rId2"/>
          <a:stretch>
            <a:fillRect/>
          </a:stretch>
        </p:blipFill>
        <p:spPr>
          <a:xfrm>
            <a:off x="1234700" y="2232826"/>
            <a:ext cx="2526596" cy="2410533"/>
          </a:xfrm>
          <a:prstGeom prst="rect">
            <a:avLst/>
          </a:prstGeom>
        </p:spPr>
      </p:pic>
      <p:pic>
        <p:nvPicPr>
          <p:cNvPr id="12" name="Picture 11">
            <a:extLst>
              <a:ext uri="{FF2B5EF4-FFF2-40B4-BE49-F238E27FC236}">
                <a16:creationId xmlns:a16="http://schemas.microsoft.com/office/drawing/2014/main" id="{1383E1E9-692E-483C-9F1F-968813274D5F}"/>
              </a:ext>
            </a:extLst>
          </p:cNvPr>
          <p:cNvPicPr>
            <a:picLocks noChangeAspect="1"/>
          </p:cNvPicPr>
          <p:nvPr/>
        </p:nvPicPr>
        <p:blipFill>
          <a:blip r:embed="rId3"/>
          <a:stretch>
            <a:fillRect/>
          </a:stretch>
        </p:blipFill>
        <p:spPr>
          <a:xfrm>
            <a:off x="6096000" y="2433637"/>
            <a:ext cx="3495675" cy="752475"/>
          </a:xfrm>
          <a:prstGeom prst="rect">
            <a:avLst/>
          </a:prstGeom>
        </p:spPr>
      </p:pic>
      <p:pic>
        <p:nvPicPr>
          <p:cNvPr id="19" name="Picture 18">
            <a:extLst>
              <a:ext uri="{FF2B5EF4-FFF2-40B4-BE49-F238E27FC236}">
                <a16:creationId xmlns:a16="http://schemas.microsoft.com/office/drawing/2014/main" id="{0E7F2E3C-3027-4319-A670-201C4FA78172}"/>
              </a:ext>
            </a:extLst>
          </p:cNvPr>
          <p:cNvPicPr>
            <a:picLocks noChangeAspect="1"/>
          </p:cNvPicPr>
          <p:nvPr/>
        </p:nvPicPr>
        <p:blipFill>
          <a:blip r:embed="rId4"/>
          <a:stretch>
            <a:fillRect/>
          </a:stretch>
        </p:blipFill>
        <p:spPr>
          <a:xfrm>
            <a:off x="6096000" y="3861911"/>
            <a:ext cx="3819848" cy="2654830"/>
          </a:xfrm>
          <a:prstGeom prst="rect">
            <a:avLst/>
          </a:prstGeom>
        </p:spPr>
      </p:pic>
    </p:spTree>
    <p:extLst>
      <p:ext uri="{BB962C8B-B14F-4D97-AF65-F5344CB8AC3E}">
        <p14:creationId xmlns:p14="http://schemas.microsoft.com/office/powerpoint/2010/main" val="207617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7ECD-69FF-E86C-32BE-AA16119D1EC6}"/>
              </a:ext>
            </a:extLst>
          </p:cNvPr>
          <p:cNvSpPr>
            <a:spLocks noGrp="1"/>
          </p:cNvSpPr>
          <p:nvPr>
            <p:ph type="title"/>
          </p:nvPr>
        </p:nvSpPr>
        <p:spPr>
          <a:xfrm>
            <a:off x="914400" y="896112"/>
            <a:ext cx="10515600" cy="1325563"/>
          </a:xfrm>
        </p:spPr>
        <p:txBody>
          <a:bodyPr anchor="t">
            <a:normAutofit/>
          </a:bodyPr>
          <a:lstStyle/>
          <a:p>
            <a:r>
              <a:rPr lang="en-US" b="0"/>
              <a:t>Master Machine Configuration</a:t>
            </a:r>
            <a:endParaRPr lang="en-US"/>
          </a:p>
        </p:txBody>
      </p:sp>
      <p:sp>
        <p:nvSpPr>
          <p:cNvPr id="4" name="Date Placeholder 3">
            <a:extLst>
              <a:ext uri="{FF2B5EF4-FFF2-40B4-BE49-F238E27FC236}">
                <a16:creationId xmlns:a16="http://schemas.microsoft.com/office/drawing/2014/main" id="{E3951418-1736-16EA-9971-80DC0AF20AC1}"/>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90B8D250-B9CB-CCB2-D024-46F91EFD29DD}"/>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07C3B0B4-28E4-7CC5-96DB-E41D5B5CEE83}"/>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30</a:t>
            </a:fld>
            <a:endParaRPr lang="en-US"/>
          </a:p>
        </p:txBody>
      </p:sp>
      <p:graphicFrame>
        <p:nvGraphicFramePr>
          <p:cNvPr id="8" name="Text Placeholder 2">
            <a:extLst>
              <a:ext uri="{FF2B5EF4-FFF2-40B4-BE49-F238E27FC236}">
                <a16:creationId xmlns:a16="http://schemas.microsoft.com/office/drawing/2014/main" id="{593B4292-7777-8122-A428-38F754DF43F6}"/>
              </a:ext>
            </a:extLst>
          </p:cNvPr>
          <p:cNvGraphicFramePr/>
          <p:nvPr>
            <p:extLst>
              <p:ext uri="{D42A27DB-BD31-4B8C-83A1-F6EECF244321}">
                <p14:modId xmlns:p14="http://schemas.microsoft.com/office/powerpoint/2010/main" val="2787415655"/>
              </p:ext>
            </p:extLst>
          </p:nvPr>
        </p:nvGraphicFramePr>
        <p:xfrm>
          <a:off x="102108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098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668F-1A9F-0D80-AF48-57F4828DCC8A}"/>
              </a:ext>
            </a:extLst>
          </p:cNvPr>
          <p:cNvSpPr>
            <a:spLocks noGrp="1"/>
          </p:cNvSpPr>
          <p:nvPr>
            <p:ph type="title"/>
          </p:nvPr>
        </p:nvSpPr>
        <p:spPr>
          <a:xfrm>
            <a:off x="914400" y="896112"/>
            <a:ext cx="6800850" cy="1325880"/>
          </a:xfrm>
        </p:spPr>
        <p:txBody>
          <a:bodyPr anchor="t">
            <a:normAutofit/>
          </a:bodyPr>
          <a:lstStyle/>
          <a:p>
            <a:r>
              <a:rPr lang="en-US" b="0"/>
              <a:t>Node Machine Configuration</a:t>
            </a:r>
            <a:endParaRPr lang="en-US"/>
          </a:p>
        </p:txBody>
      </p:sp>
      <p:sp>
        <p:nvSpPr>
          <p:cNvPr id="3" name="Text Placeholder 2">
            <a:extLst>
              <a:ext uri="{FF2B5EF4-FFF2-40B4-BE49-F238E27FC236}">
                <a16:creationId xmlns:a16="http://schemas.microsoft.com/office/drawing/2014/main" id="{201F40A3-C491-ECE3-4B0A-05621D808466}"/>
              </a:ext>
            </a:extLst>
          </p:cNvPr>
          <p:cNvSpPr>
            <a:spLocks noGrp="1"/>
          </p:cNvSpPr>
          <p:nvPr>
            <p:ph type="body" sz="quarter" idx="13"/>
          </p:nvPr>
        </p:nvSpPr>
        <p:spPr>
          <a:xfrm>
            <a:off x="914400" y="2206377"/>
            <a:ext cx="6800850" cy="3840480"/>
          </a:xfrm>
        </p:spPr>
        <p:txBody>
          <a:bodyPr vert="horz" lIns="91440" tIns="45720" rIns="91440" bIns="45720" rtlCol="0">
            <a:normAutofit/>
          </a:bodyPr>
          <a:lstStyle/>
          <a:p>
            <a:r>
              <a:rPr lang="en-US"/>
              <a:t>  Physical or virtual base image as given for the master machine. </a:t>
            </a:r>
          </a:p>
          <a:p>
            <a:r>
              <a:rPr lang="en-US"/>
              <a:t> At least Linux 7 on the machine.</a:t>
            </a:r>
          </a:p>
          <a:p>
            <a:r>
              <a:rPr lang="en-US"/>
              <a:t> Docker installed with not below than 1.6 version. </a:t>
            </a:r>
          </a:p>
          <a:p>
            <a:r>
              <a:rPr lang="en-US"/>
              <a:t> 1 CPU core.</a:t>
            </a:r>
          </a:p>
          <a:p>
            <a:r>
              <a:rPr lang="en-US"/>
              <a:t> 8 GB RAM. </a:t>
            </a:r>
          </a:p>
          <a:p>
            <a:r>
              <a:rPr lang="en-US"/>
              <a:t> 15 GB hard disk for hosting images and 15 GB for storing images. </a:t>
            </a:r>
          </a:p>
        </p:txBody>
      </p:sp>
      <p:sp>
        <p:nvSpPr>
          <p:cNvPr id="4" name="Date Placeholder 3">
            <a:extLst>
              <a:ext uri="{FF2B5EF4-FFF2-40B4-BE49-F238E27FC236}">
                <a16:creationId xmlns:a16="http://schemas.microsoft.com/office/drawing/2014/main" id="{49260203-B55F-CF73-6334-24984F11508B}"/>
              </a:ext>
            </a:extLst>
          </p:cNvPr>
          <p:cNvSpPr>
            <a:spLocks noGrp="1"/>
          </p:cNvSpPr>
          <p:nvPr>
            <p:ph type="dt" sz="half" idx="10"/>
          </p:nvPr>
        </p:nvSpPr>
        <p:spPr>
          <a:xfrm>
            <a:off x="914400" y="6355080"/>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729D3F9B-00BE-DA97-1CBA-AA183AD5964E}"/>
              </a:ext>
            </a:extLst>
          </p:cNvPr>
          <p:cNvSpPr>
            <a:spLocks noGrp="1"/>
          </p:cNvSpPr>
          <p:nvPr>
            <p:ph type="ftr" sz="quarter" idx="11"/>
          </p:nvPr>
        </p:nvSpPr>
        <p:spPr>
          <a:xfrm>
            <a:off x="5499886" y="635508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BFD7A056-64FC-E6FB-D9ED-BED83EB96ACA}"/>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B5CEABB6-07DC-46E8-9B57-56EC44A396E5}" type="slidenum">
              <a:rPr lang="en-US" smtClean="0"/>
              <a:pPr>
                <a:spcAft>
                  <a:spcPts val="600"/>
                </a:spcAft>
              </a:pPr>
              <a:t>31</a:t>
            </a:fld>
            <a:endParaRPr lang="en-US"/>
          </a:p>
        </p:txBody>
      </p:sp>
    </p:spTree>
    <p:extLst>
      <p:ext uri="{BB962C8B-B14F-4D97-AF65-F5344CB8AC3E}">
        <p14:creationId xmlns:p14="http://schemas.microsoft.com/office/powerpoint/2010/main" val="3413411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4392FC-4D69-821F-5069-3F33D937982D}"/>
              </a:ext>
            </a:extLst>
          </p:cNvPr>
          <p:cNvSpPr>
            <a:spLocks noGrp="1"/>
          </p:cNvSpPr>
          <p:nvPr>
            <p:ph type="title"/>
          </p:nvPr>
        </p:nvSpPr>
        <p:spPr>
          <a:xfrm>
            <a:off x="914400" y="384144"/>
            <a:ext cx="10515600" cy="682626"/>
          </a:xfrm>
        </p:spPr>
        <p:txBody>
          <a:bodyPr>
            <a:normAutofit fontScale="90000"/>
          </a:bodyPr>
          <a:lstStyle/>
          <a:p>
            <a:r>
              <a:rPr lang="en-US" b="0">
                <a:ea typeface="+mj-lt"/>
                <a:cs typeface="+mj-lt"/>
              </a:rPr>
              <a:t>Step by Step Guide to OpenShift Setup</a:t>
            </a:r>
            <a:endParaRPr lang="en-US"/>
          </a:p>
        </p:txBody>
      </p:sp>
      <p:sp>
        <p:nvSpPr>
          <p:cNvPr id="13" name="Content Placeholder 2">
            <a:extLst>
              <a:ext uri="{FF2B5EF4-FFF2-40B4-BE49-F238E27FC236}">
                <a16:creationId xmlns:a16="http://schemas.microsoft.com/office/drawing/2014/main" id="{9A19766E-6075-7548-FD86-0C5C49BA69C7}"/>
              </a:ext>
            </a:extLst>
          </p:cNvPr>
          <p:cNvSpPr>
            <a:spLocks noGrp="1"/>
          </p:cNvSpPr>
          <p:nvPr>
            <p:ph idx="1"/>
          </p:nvPr>
        </p:nvSpPr>
        <p:spPr>
          <a:xfrm>
            <a:off x="1021080" y="1206502"/>
            <a:ext cx="10515600" cy="4970461"/>
          </a:xfrm>
        </p:spPr>
        <p:txBody>
          <a:bodyPr vert="horz" lIns="91440" tIns="45720" rIns="91440" bIns="45720" rtlCol="0" anchor="t">
            <a:noAutofit/>
          </a:bodyPr>
          <a:lstStyle/>
          <a:p>
            <a:r>
              <a:rPr lang="en-US" sz="2000" b="1">
                <a:ea typeface="+mn-lt"/>
                <a:cs typeface="+mn-lt"/>
              </a:rPr>
              <a:t>Step 1</a:t>
            </a:r>
            <a:r>
              <a:rPr lang="en-US" sz="2000">
                <a:ea typeface="+mn-lt"/>
                <a:cs typeface="+mn-lt"/>
              </a:rPr>
              <a:t>: First install Linux on both the machines, where the Linux 7 should be the least version. This can be done using the following commands if one has an active Red Hat subscription.</a:t>
            </a:r>
          </a:p>
          <a:p>
            <a:r>
              <a:rPr lang="en-US" sz="2000">
                <a:solidFill>
                  <a:schemeClr val="accent1">
                    <a:lumMod val="60000"/>
                    <a:lumOff val="40000"/>
                  </a:schemeClr>
                </a:solidFill>
                <a:ea typeface="+mn-lt"/>
                <a:cs typeface="+mn-lt"/>
              </a:rPr>
              <a:t># subscription-manager repos --disable="*"</a:t>
            </a:r>
          </a:p>
          <a:p>
            <a:r>
              <a:rPr lang="en-US" sz="2000">
                <a:solidFill>
                  <a:schemeClr val="accent1">
                    <a:lumMod val="60000"/>
                    <a:lumOff val="40000"/>
                  </a:schemeClr>
                </a:solidFill>
                <a:ea typeface="+mn-lt"/>
                <a:cs typeface="+mn-lt"/>
              </a:rPr>
              <a:t> # subscription-manager repos --enable="rhel-7-server-rpms"</a:t>
            </a:r>
          </a:p>
          <a:p>
            <a:r>
              <a:rPr lang="en-US" sz="2000">
                <a:solidFill>
                  <a:schemeClr val="accent1">
                    <a:lumMod val="60000"/>
                    <a:lumOff val="40000"/>
                  </a:schemeClr>
                </a:solidFill>
                <a:ea typeface="+mn-lt"/>
                <a:cs typeface="+mn-lt"/>
              </a:rPr>
              <a:t> # subscription-manager repos --enable="rhel-7-server-extras-rpms" </a:t>
            </a:r>
          </a:p>
          <a:p>
            <a:r>
              <a:rPr lang="en-US" sz="2000">
                <a:solidFill>
                  <a:schemeClr val="accent1">
                    <a:lumMod val="60000"/>
                    <a:lumOff val="40000"/>
                  </a:schemeClr>
                </a:solidFill>
                <a:ea typeface="+mn-lt"/>
                <a:cs typeface="+mn-lt"/>
              </a:rPr>
              <a:t># subscription-manager repos --enable="rhel-7-server-optional-rpms" </a:t>
            </a:r>
          </a:p>
          <a:p>
            <a:r>
              <a:rPr lang="en-US" sz="2000">
                <a:solidFill>
                  <a:schemeClr val="accent1">
                    <a:lumMod val="60000"/>
                    <a:lumOff val="40000"/>
                  </a:schemeClr>
                </a:solidFill>
                <a:ea typeface="+mn-lt"/>
                <a:cs typeface="+mn-lt"/>
              </a:rPr>
              <a:t># subscription-manager repos --enable="rhel-7-server-ose-3.0-rpms" </a:t>
            </a:r>
          </a:p>
          <a:p>
            <a:r>
              <a:rPr lang="en-US" sz="2000">
                <a:solidFill>
                  <a:schemeClr val="accent1">
                    <a:lumMod val="60000"/>
                    <a:lumOff val="40000"/>
                  </a:schemeClr>
                </a:solidFill>
                <a:ea typeface="+mn-lt"/>
                <a:cs typeface="+mn-lt"/>
              </a:rPr>
              <a:t># yum install </a:t>
            </a:r>
            <a:r>
              <a:rPr lang="en-US" sz="2000" err="1">
                <a:solidFill>
                  <a:schemeClr val="accent1">
                    <a:lumMod val="60000"/>
                    <a:lumOff val="40000"/>
                  </a:schemeClr>
                </a:solidFill>
                <a:ea typeface="+mn-lt"/>
                <a:cs typeface="+mn-lt"/>
              </a:rPr>
              <a:t>wget</a:t>
            </a:r>
            <a:r>
              <a:rPr lang="en-US" sz="2000">
                <a:solidFill>
                  <a:schemeClr val="accent1">
                    <a:lumMod val="60000"/>
                    <a:lumOff val="40000"/>
                  </a:schemeClr>
                </a:solidFill>
                <a:ea typeface="+mn-lt"/>
                <a:cs typeface="+mn-lt"/>
              </a:rPr>
              <a:t> git net-tools bind-utils iptables-services bridge-utils</a:t>
            </a:r>
          </a:p>
          <a:p>
            <a:r>
              <a:rPr lang="en-US" sz="2000">
                <a:solidFill>
                  <a:schemeClr val="accent1">
                    <a:lumMod val="60000"/>
                    <a:lumOff val="40000"/>
                  </a:schemeClr>
                </a:solidFill>
                <a:ea typeface="+mn-lt"/>
                <a:cs typeface="+mn-lt"/>
              </a:rPr>
              <a:t> # yum install </a:t>
            </a:r>
            <a:r>
              <a:rPr lang="en-US" sz="2000" err="1">
                <a:solidFill>
                  <a:schemeClr val="accent1">
                    <a:lumMod val="60000"/>
                    <a:lumOff val="40000"/>
                  </a:schemeClr>
                </a:solidFill>
                <a:ea typeface="+mn-lt"/>
                <a:cs typeface="+mn-lt"/>
              </a:rPr>
              <a:t>wget</a:t>
            </a:r>
            <a:r>
              <a:rPr lang="en-US" sz="2000">
                <a:solidFill>
                  <a:schemeClr val="accent1">
                    <a:lumMod val="60000"/>
                    <a:lumOff val="40000"/>
                  </a:schemeClr>
                </a:solidFill>
                <a:ea typeface="+mn-lt"/>
                <a:cs typeface="+mn-lt"/>
              </a:rPr>
              <a:t> git net-tools bind-utils iptables-services bridge-utils</a:t>
            </a:r>
          </a:p>
          <a:p>
            <a:r>
              <a:rPr lang="en-US" sz="2000">
                <a:solidFill>
                  <a:schemeClr val="accent1">
                    <a:lumMod val="60000"/>
                    <a:lumOff val="40000"/>
                  </a:schemeClr>
                </a:solidFill>
                <a:ea typeface="+mn-lt"/>
                <a:cs typeface="+mn-lt"/>
              </a:rPr>
              <a:t> # yum install python-</a:t>
            </a:r>
            <a:r>
              <a:rPr lang="en-US" sz="2000" err="1">
                <a:solidFill>
                  <a:schemeClr val="accent1">
                    <a:lumMod val="60000"/>
                    <a:lumOff val="40000"/>
                  </a:schemeClr>
                </a:solidFill>
                <a:ea typeface="+mn-lt"/>
                <a:cs typeface="+mn-lt"/>
              </a:rPr>
              <a:t>virtualenv</a:t>
            </a:r>
            <a:r>
              <a:rPr lang="en-US" sz="2000">
                <a:solidFill>
                  <a:schemeClr val="accent1">
                    <a:lumMod val="60000"/>
                    <a:lumOff val="40000"/>
                  </a:schemeClr>
                </a:solidFill>
                <a:ea typeface="+mn-lt"/>
                <a:cs typeface="+mn-lt"/>
              </a:rPr>
              <a:t> </a:t>
            </a:r>
          </a:p>
          <a:p>
            <a:r>
              <a:rPr lang="en-US" sz="2000">
                <a:solidFill>
                  <a:schemeClr val="accent1">
                    <a:lumMod val="60000"/>
                    <a:lumOff val="40000"/>
                  </a:schemeClr>
                </a:solidFill>
                <a:ea typeface="+mn-lt"/>
                <a:cs typeface="+mn-lt"/>
              </a:rPr>
              <a:t># yum install </a:t>
            </a:r>
            <a:r>
              <a:rPr lang="en-US" sz="2000" err="1">
                <a:solidFill>
                  <a:schemeClr val="accent1">
                    <a:lumMod val="60000"/>
                    <a:lumOff val="40000"/>
                  </a:schemeClr>
                </a:solidFill>
                <a:ea typeface="+mn-lt"/>
                <a:cs typeface="+mn-lt"/>
              </a:rPr>
              <a:t>gcc</a:t>
            </a:r>
            <a:endParaRPr lang="en-US" sz="2000">
              <a:solidFill>
                <a:schemeClr val="accent1">
                  <a:lumMod val="60000"/>
                  <a:lumOff val="40000"/>
                </a:schemeClr>
              </a:solidFill>
              <a:ea typeface="+mn-lt"/>
              <a:cs typeface="+mn-lt"/>
            </a:endParaRPr>
          </a:p>
          <a:p>
            <a:r>
              <a:rPr lang="en-US" sz="2000">
                <a:solidFill>
                  <a:schemeClr val="accent1">
                    <a:lumMod val="60000"/>
                    <a:lumOff val="40000"/>
                  </a:schemeClr>
                </a:solidFill>
                <a:ea typeface="+mn-lt"/>
                <a:cs typeface="+mn-lt"/>
              </a:rPr>
              <a:t> # yum install httpd-tools</a:t>
            </a:r>
            <a:r>
              <a:rPr lang="en-US" sz="2000">
                <a:ea typeface="+mn-lt"/>
                <a:cs typeface="+mn-lt"/>
              </a:rPr>
              <a:t> </a:t>
            </a:r>
            <a:endParaRPr lang="en-US" sz="2000"/>
          </a:p>
          <a:p>
            <a:endParaRPr lang="en-US" sz="2000"/>
          </a:p>
        </p:txBody>
      </p:sp>
      <p:sp>
        <p:nvSpPr>
          <p:cNvPr id="4" name="Date Placeholder 3">
            <a:extLst>
              <a:ext uri="{FF2B5EF4-FFF2-40B4-BE49-F238E27FC236}">
                <a16:creationId xmlns:a16="http://schemas.microsoft.com/office/drawing/2014/main" id="{1DB068FE-5683-0F29-820E-0B7EABB1C1AF}"/>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91B01AB0-2FFF-EF7F-7377-E91B3422F239}"/>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ADF4D207-656C-902B-F345-77012A420B91}"/>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dirty="0" smtClean="0"/>
              <a:pPr>
                <a:spcAft>
                  <a:spcPts val="600"/>
                </a:spcAft>
              </a:pPr>
              <a:t>32</a:t>
            </a:fld>
            <a:endParaRPr lang="en-US"/>
          </a:p>
        </p:txBody>
      </p:sp>
    </p:spTree>
    <p:extLst>
      <p:ext uri="{BB962C8B-B14F-4D97-AF65-F5344CB8AC3E}">
        <p14:creationId xmlns:p14="http://schemas.microsoft.com/office/powerpoint/2010/main" val="160057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084E923-1030-242D-CCE3-C2327A29337D}"/>
              </a:ext>
            </a:extLst>
          </p:cNvPr>
          <p:cNvSpPr>
            <a:spLocks noGrp="1"/>
          </p:cNvSpPr>
          <p:nvPr>
            <p:ph idx="1"/>
          </p:nvPr>
        </p:nvSpPr>
        <p:spPr>
          <a:xfrm>
            <a:off x="1021080" y="932657"/>
            <a:ext cx="10515600" cy="5244306"/>
          </a:xfrm>
        </p:spPr>
        <p:txBody>
          <a:bodyPr vert="horz" lIns="91440" tIns="45720" rIns="91440" bIns="45720" rtlCol="0" anchor="t">
            <a:normAutofit/>
          </a:bodyPr>
          <a:lstStyle/>
          <a:p>
            <a:r>
              <a:rPr lang="en-US" sz="1800" b="1">
                <a:ea typeface="+mn-lt"/>
                <a:cs typeface="+mn-lt"/>
              </a:rPr>
              <a:t>Step 2</a:t>
            </a:r>
            <a:r>
              <a:rPr lang="en-US" sz="1800">
                <a:ea typeface="+mn-lt"/>
                <a:cs typeface="+mn-lt"/>
              </a:rPr>
              <a:t>: Configure Docker so that it should allow insecure communication on the local network only. For this, edit the Docker file inside /</a:t>
            </a:r>
            <a:r>
              <a:rPr lang="en-US" sz="1800" err="1">
                <a:ea typeface="+mn-lt"/>
                <a:cs typeface="+mn-lt"/>
              </a:rPr>
              <a:t>etc</a:t>
            </a:r>
            <a:r>
              <a:rPr lang="en-US" sz="1800">
                <a:ea typeface="+mn-lt"/>
                <a:cs typeface="+mn-lt"/>
              </a:rPr>
              <a:t>/</a:t>
            </a:r>
            <a:r>
              <a:rPr lang="en-US" sz="1800" err="1">
                <a:ea typeface="+mn-lt"/>
                <a:cs typeface="+mn-lt"/>
              </a:rPr>
              <a:t>sysconfig</a:t>
            </a:r>
            <a:r>
              <a:rPr lang="en-US" sz="1800">
                <a:ea typeface="+mn-lt"/>
                <a:cs typeface="+mn-lt"/>
              </a:rPr>
              <a:t>. If the file is not present then you need to create it manually. </a:t>
            </a:r>
          </a:p>
          <a:p>
            <a:r>
              <a:rPr lang="en-US" sz="1800">
                <a:solidFill>
                  <a:schemeClr val="accent1">
                    <a:lumMod val="60000"/>
                    <a:lumOff val="40000"/>
                  </a:schemeClr>
                </a:solidFill>
                <a:ea typeface="+mn-lt"/>
                <a:cs typeface="+mn-lt"/>
              </a:rPr>
              <a:t># vi /</a:t>
            </a:r>
            <a:r>
              <a:rPr lang="en-US" sz="1800" err="1">
                <a:solidFill>
                  <a:schemeClr val="accent1">
                    <a:lumMod val="60000"/>
                    <a:lumOff val="40000"/>
                  </a:schemeClr>
                </a:solidFill>
                <a:ea typeface="+mn-lt"/>
                <a:cs typeface="+mn-lt"/>
              </a:rPr>
              <a:t>etc</a:t>
            </a:r>
            <a:r>
              <a:rPr lang="en-US" sz="1800">
                <a:solidFill>
                  <a:schemeClr val="accent1">
                    <a:lumMod val="60000"/>
                    <a:lumOff val="40000"/>
                  </a:schemeClr>
                </a:solidFill>
                <a:ea typeface="+mn-lt"/>
                <a:cs typeface="+mn-lt"/>
              </a:rPr>
              <a:t>/</a:t>
            </a:r>
            <a:r>
              <a:rPr lang="en-US" sz="1800" err="1">
                <a:solidFill>
                  <a:schemeClr val="accent1">
                    <a:lumMod val="60000"/>
                    <a:lumOff val="40000"/>
                  </a:schemeClr>
                </a:solidFill>
                <a:ea typeface="+mn-lt"/>
                <a:cs typeface="+mn-lt"/>
              </a:rPr>
              <a:t>sysconfig</a:t>
            </a:r>
            <a:r>
              <a:rPr lang="en-US" sz="1800">
                <a:solidFill>
                  <a:schemeClr val="accent1">
                    <a:lumMod val="60000"/>
                    <a:lumOff val="40000"/>
                  </a:schemeClr>
                </a:solidFill>
                <a:ea typeface="+mn-lt"/>
                <a:cs typeface="+mn-lt"/>
              </a:rPr>
              <a:t>/docke</a:t>
            </a:r>
            <a:r>
              <a:rPr lang="en-US" sz="1800">
                <a:ea typeface="+mn-lt"/>
                <a:cs typeface="+mn-lt"/>
              </a:rPr>
              <a:t>r </a:t>
            </a:r>
          </a:p>
          <a:p>
            <a:r>
              <a:rPr lang="en-US" sz="1800">
                <a:ea typeface="+mn-lt"/>
                <a:cs typeface="+mn-lt"/>
              </a:rPr>
              <a:t>OPTIONS=--</a:t>
            </a:r>
            <a:r>
              <a:rPr lang="en-US" sz="1800" err="1">
                <a:ea typeface="+mn-lt"/>
                <a:cs typeface="+mn-lt"/>
              </a:rPr>
              <a:t>selinux</a:t>
            </a:r>
            <a:r>
              <a:rPr lang="en-US" sz="1800">
                <a:ea typeface="+mn-lt"/>
                <a:cs typeface="+mn-lt"/>
              </a:rPr>
              <a:t>-enabled --insecure-registry 192.168.122.0/24</a:t>
            </a:r>
          </a:p>
          <a:p>
            <a:r>
              <a:rPr lang="en-US" sz="1800" b="1">
                <a:ea typeface="+mn-lt"/>
                <a:cs typeface="+mn-lt"/>
              </a:rPr>
              <a:t>Step 3</a:t>
            </a:r>
            <a:r>
              <a:rPr lang="en-US" sz="1800">
                <a:ea typeface="+mn-lt"/>
                <a:cs typeface="+mn-lt"/>
              </a:rPr>
              <a:t>: Generate keys on the master machine and then copy the id_rsa.pub key to the authorized key file of the node machine, which can be done using the following command.</a:t>
            </a:r>
          </a:p>
          <a:p>
            <a:r>
              <a:rPr lang="en-US" sz="1800">
                <a:solidFill>
                  <a:schemeClr val="accent1">
                    <a:lumMod val="60000"/>
                    <a:lumOff val="40000"/>
                  </a:schemeClr>
                </a:solidFill>
                <a:ea typeface="+mn-lt"/>
                <a:cs typeface="+mn-lt"/>
              </a:rPr>
              <a:t> # </a:t>
            </a:r>
            <a:r>
              <a:rPr lang="en-US" sz="1800" err="1">
                <a:solidFill>
                  <a:schemeClr val="accent1">
                    <a:lumMod val="60000"/>
                    <a:lumOff val="40000"/>
                  </a:schemeClr>
                </a:solidFill>
                <a:ea typeface="+mn-lt"/>
                <a:cs typeface="+mn-lt"/>
              </a:rPr>
              <a:t>ssh</a:t>
            </a:r>
            <a:r>
              <a:rPr lang="en-US" sz="1800">
                <a:solidFill>
                  <a:schemeClr val="accent1">
                    <a:lumMod val="60000"/>
                    <a:lumOff val="40000"/>
                  </a:schemeClr>
                </a:solidFill>
                <a:ea typeface="+mn-lt"/>
                <a:cs typeface="+mn-lt"/>
              </a:rPr>
              <a:t>-keygen</a:t>
            </a:r>
          </a:p>
          <a:p>
            <a:r>
              <a:rPr lang="en-US" sz="1800">
                <a:solidFill>
                  <a:schemeClr val="accent1">
                    <a:lumMod val="60000"/>
                    <a:lumOff val="40000"/>
                  </a:schemeClr>
                </a:solidFill>
                <a:ea typeface="+mn-lt"/>
                <a:cs typeface="+mn-lt"/>
              </a:rPr>
              <a:t># </a:t>
            </a:r>
            <a:r>
              <a:rPr lang="en-US" sz="1800" err="1">
                <a:solidFill>
                  <a:schemeClr val="accent1">
                    <a:lumMod val="60000"/>
                    <a:lumOff val="40000"/>
                  </a:schemeClr>
                </a:solidFill>
                <a:ea typeface="+mn-lt"/>
                <a:cs typeface="+mn-lt"/>
              </a:rPr>
              <a:t>ssh</a:t>
            </a:r>
            <a:r>
              <a:rPr lang="en-US" sz="1800">
                <a:solidFill>
                  <a:schemeClr val="accent1">
                    <a:lumMod val="60000"/>
                    <a:lumOff val="40000"/>
                  </a:schemeClr>
                </a:solidFill>
                <a:ea typeface="+mn-lt"/>
                <a:cs typeface="+mn-lt"/>
              </a:rPr>
              <a:t>-copy-id -</a:t>
            </a:r>
            <a:r>
              <a:rPr lang="en-US" sz="1800" err="1">
                <a:solidFill>
                  <a:schemeClr val="accent1">
                    <a:lumMod val="60000"/>
                    <a:lumOff val="40000"/>
                  </a:schemeClr>
                </a:solidFill>
                <a:ea typeface="+mn-lt"/>
                <a:cs typeface="+mn-lt"/>
              </a:rPr>
              <a:t>i</a:t>
            </a:r>
            <a:r>
              <a:rPr lang="en-US" sz="1800">
                <a:solidFill>
                  <a:schemeClr val="accent1">
                    <a:lumMod val="60000"/>
                    <a:lumOff val="40000"/>
                  </a:schemeClr>
                </a:solidFill>
                <a:ea typeface="+mn-lt"/>
                <a:cs typeface="+mn-lt"/>
              </a:rPr>
              <a:t> .</a:t>
            </a:r>
            <a:r>
              <a:rPr lang="en-US" sz="1800" err="1">
                <a:solidFill>
                  <a:schemeClr val="accent1">
                    <a:lumMod val="60000"/>
                    <a:lumOff val="40000"/>
                  </a:schemeClr>
                </a:solidFill>
                <a:ea typeface="+mn-lt"/>
                <a:cs typeface="+mn-lt"/>
              </a:rPr>
              <a:t>ssh</a:t>
            </a:r>
            <a:r>
              <a:rPr lang="en-US" sz="1800">
                <a:solidFill>
                  <a:schemeClr val="accent1">
                    <a:lumMod val="60000"/>
                    <a:lumOff val="40000"/>
                  </a:schemeClr>
                </a:solidFill>
                <a:ea typeface="+mn-lt"/>
                <a:cs typeface="+mn-lt"/>
              </a:rPr>
              <a:t>/id_rsa.pub </a:t>
            </a:r>
            <a:r>
              <a:rPr lang="en-US" sz="1800">
                <a:solidFill>
                  <a:schemeClr val="accent1">
                    <a:lumMod val="60000"/>
                    <a:lumOff val="40000"/>
                  </a:schemeClr>
                </a:solidFill>
                <a:ea typeface="+mn-lt"/>
                <a:cs typeface="+mn-lt"/>
                <a:hlinkClick r:id="rId2">
                  <a:extLst>
                    <a:ext uri="{A12FA001-AC4F-418D-AE19-62706E023703}">
                      <ahyp:hlinkClr xmlns:ahyp="http://schemas.microsoft.com/office/drawing/2018/hyperlinkcolor" val="tx"/>
                    </a:ext>
                  </a:extLst>
                </a:hlinkClick>
              </a:rPr>
              <a:t>root@ose3-node.test.com</a:t>
            </a:r>
            <a:endParaRPr lang="en-US" sz="1800">
              <a:solidFill>
                <a:schemeClr val="accent1">
                  <a:lumMod val="60000"/>
                  <a:lumOff val="40000"/>
                </a:schemeClr>
              </a:solidFill>
              <a:ea typeface="+mn-lt"/>
              <a:cs typeface="+mn-lt"/>
            </a:endParaRPr>
          </a:p>
          <a:p>
            <a:r>
              <a:rPr lang="en-US" sz="1800" b="1">
                <a:ea typeface="+mn-lt"/>
                <a:cs typeface="+mn-lt"/>
              </a:rPr>
              <a:t>Step 4</a:t>
            </a:r>
            <a:r>
              <a:rPr lang="en-US" sz="1800">
                <a:ea typeface="+mn-lt"/>
                <a:cs typeface="+mn-lt"/>
              </a:rPr>
              <a:t>: From the master machine, run the following curl command. </a:t>
            </a:r>
          </a:p>
          <a:p>
            <a:r>
              <a:rPr lang="en-US" sz="1800">
                <a:solidFill>
                  <a:schemeClr val="accent1">
                    <a:lumMod val="60000"/>
                    <a:lumOff val="40000"/>
                  </a:schemeClr>
                </a:solidFill>
                <a:ea typeface="+mn-lt"/>
                <a:cs typeface="+mn-lt"/>
              </a:rPr>
              <a:t># </a:t>
            </a:r>
            <a:r>
              <a:rPr lang="en-US" sz="1800" err="1">
                <a:solidFill>
                  <a:schemeClr val="accent1">
                    <a:lumMod val="60000"/>
                    <a:lumOff val="40000"/>
                  </a:schemeClr>
                </a:solidFill>
                <a:ea typeface="+mn-lt"/>
                <a:cs typeface="+mn-lt"/>
              </a:rPr>
              <a:t>sh</a:t>
            </a:r>
            <a:r>
              <a:rPr lang="en-US" sz="1800">
                <a:solidFill>
                  <a:schemeClr val="accent1">
                    <a:lumMod val="60000"/>
                    <a:lumOff val="40000"/>
                  </a:schemeClr>
                </a:solidFill>
                <a:ea typeface="+mn-lt"/>
                <a:cs typeface="+mn-lt"/>
              </a:rPr>
              <a:t> &lt;(curl -s https://install.openshift.com/ose) </a:t>
            </a:r>
          </a:p>
          <a:p>
            <a:r>
              <a:rPr lang="en-US" sz="1800">
                <a:ea typeface="+mn-lt"/>
                <a:cs typeface="+mn-lt"/>
              </a:rPr>
              <a:t>The above command will put the setup in place for OSV3. The next step would be to configure OpenShift V3 on the machine. </a:t>
            </a:r>
          </a:p>
          <a:p>
            <a:r>
              <a:rPr lang="en-US" sz="1800">
                <a:ea typeface="+mn-lt"/>
                <a:cs typeface="+mn-lt"/>
              </a:rPr>
              <a:t>Once we have the setup ready, then we need to start with the actual configuration of OSV3 on the machines. This setup is very specific to test the environment for actual production, we have LDAP and other things in place</a:t>
            </a:r>
            <a:endParaRPr lang="en-US" sz="1800"/>
          </a:p>
        </p:txBody>
      </p:sp>
      <p:sp>
        <p:nvSpPr>
          <p:cNvPr id="4" name="Date Placeholder 3">
            <a:extLst>
              <a:ext uri="{FF2B5EF4-FFF2-40B4-BE49-F238E27FC236}">
                <a16:creationId xmlns:a16="http://schemas.microsoft.com/office/drawing/2014/main" id="{796A2122-CEBE-8B86-2A61-6596AB8533FA}"/>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9D960699-B6A4-F9C5-0A5E-DEF3FDF1FB70}"/>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E5CAAFE8-1D22-B715-793C-46703BD52D1F}"/>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33</a:t>
            </a:fld>
            <a:endParaRPr lang="en-US"/>
          </a:p>
        </p:txBody>
      </p:sp>
    </p:spTree>
    <p:extLst>
      <p:ext uri="{BB962C8B-B14F-4D97-AF65-F5344CB8AC3E}">
        <p14:creationId xmlns:p14="http://schemas.microsoft.com/office/powerpoint/2010/main" val="4207802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6E452D6E-1737-94E5-B2D0-00DFFD1C476D}"/>
              </a:ext>
            </a:extLst>
          </p:cNvPr>
          <p:cNvSpPr>
            <a:spLocks noGrp="1"/>
          </p:cNvSpPr>
          <p:nvPr>
            <p:ph idx="1"/>
          </p:nvPr>
        </p:nvSpPr>
        <p:spPr>
          <a:xfrm>
            <a:off x="1021080" y="402748"/>
            <a:ext cx="10546915" cy="5774215"/>
          </a:xfrm>
        </p:spPr>
        <p:txBody>
          <a:bodyPr vert="horz" lIns="91440" tIns="45720" rIns="91440" bIns="45720" rtlCol="0" anchor="t">
            <a:normAutofit/>
          </a:bodyPr>
          <a:lstStyle/>
          <a:p>
            <a:r>
              <a:rPr lang="en-US" sz="1800" b="1">
                <a:ea typeface="+mn-lt"/>
                <a:cs typeface="+mn-lt"/>
              </a:rPr>
              <a:t>Step 5</a:t>
            </a:r>
            <a:r>
              <a:rPr lang="en-US" sz="1800">
                <a:ea typeface="+mn-lt"/>
                <a:cs typeface="+mn-lt"/>
              </a:rPr>
              <a:t>: On the master machine, configure the following code located under /</a:t>
            </a:r>
            <a:r>
              <a:rPr lang="en-US" sz="1800" err="1">
                <a:ea typeface="+mn-lt"/>
                <a:cs typeface="+mn-lt"/>
              </a:rPr>
              <a:t>etc</a:t>
            </a:r>
            <a:r>
              <a:rPr lang="en-US" sz="1800">
                <a:ea typeface="+mn-lt"/>
                <a:cs typeface="+mn-lt"/>
              </a:rPr>
              <a:t>/</a:t>
            </a:r>
            <a:r>
              <a:rPr lang="en-US" sz="1800" err="1">
                <a:ea typeface="+mn-lt"/>
                <a:cs typeface="+mn-lt"/>
              </a:rPr>
              <a:t>openshift</a:t>
            </a:r>
            <a:r>
              <a:rPr lang="en-US" sz="1800">
                <a:ea typeface="+mn-lt"/>
                <a:cs typeface="+mn-lt"/>
              </a:rPr>
              <a:t>/master/master-</a:t>
            </a:r>
            <a:r>
              <a:rPr lang="en-US" sz="1800" err="1">
                <a:ea typeface="+mn-lt"/>
                <a:cs typeface="+mn-lt"/>
              </a:rPr>
              <a:t>config.yaml</a:t>
            </a:r>
            <a:r>
              <a:rPr lang="en-US" sz="1800">
                <a:ea typeface="+mn-lt"/>
                <a:cs typeface="+mn-lt"/>
              </a:rPr>
              <a:t> </a:t>
            </a:r>
          </a:p>
          <a:p>
            <a:endParaRPr lang="en-US" sz="1800">
              <a:solidFill>
                <a:srgbClr val="000000"/>
              </a:solidFill>
              <a:ea typeface="+mn-lt"/>
              <a:cs typeface="+mn-lt"/>
            </a:endParaRPr>
          </a:p>
          <a:p>
            <a:r>
              <a:rPr lang="en-US" sz="1800">
                <a:solidFill>
                  <a:schemeClr val="accent1">
                    <a:lumMod val="60000"/>
                    <a:lumOff val="40000"/>
                  </a:schemeClr>
                </a:solidFill>
                <a:ea typeface="+mn-lt"/>
                <a:cs typeface="+mn-lt"/>
              </a:rPr>
              <a:t># vi /</a:t>
            </a:r>
            <a:r>
              <a:rPr lang="en-US" sz="1800" err="1">
                <a:solidFill>
                  <a:schemeClr val="accent1">
                    <a:lumMod val="60000"/>
                    <a:lumOff val="40000"/>
                  </a:schemeClr>
                </a:solidFill>
                <a:ea typeface="+mn-lt"/>
                <a:cs typeface="+mn-lt"/>
              </a:rPr>
              <a:t>etc</a:t>
            </a:r>
            <a:r>
              <a:rPr lang="en-US" sz="1800">
                <a:solidFill>
                  <a:schemeClr val="accent1">
                    <a:lumMod val="60000"/>
                    <a:lumOff val="40000"/>
                  </a:schemeClr>
                </a:solidFill>
                <a:ea typeface="+mn-lt"/>
                <a:cs typeface="+mn-lt"/>
              </a:rPr>
              <a:t>/</a:t>
            </a:r>
            <a:r>
              <a:rPr lang="en-US" sz="1800" err="1">
                <a:solidFill>
                  <a:schemeClr val="accent1">
                    <a:lumMod val="60000"/>
                    <a:lumOff val="40000"/>
                  </a:schemeClr>
                </a:solidFill>
                <a:ea typeface="+mn-lt"/>
                <a:cs typeface="+mn-lt"/>
              </a:rPr>
              <a:t>openshift</a:t>
            </a:r>
            <a:r>
              <a:rPr lang="en-US" sz="1800">
                <a:solidFill>
                  <a:schemeClr val="accent1">
                    <a:lumMod val="60000"/>
                    <a:lumOff val="40000"/>
                  </a:schemeClr>
                </a:solidFill>
                <a:ea typeface="+mn-lt"/>
                <a:cs typeface="+mn-lt"/>
              </a:rPr>
              <a:t>/master/master-</a:t>
            </a:r>
            <a:r>
              <a:rPr lang="en-US" sz="1800" err="1">
                <a:solidFill>
                  <a:schemeClr val="accent1">
                    <a:lumMod val="60000"/>
                    <a:lumOff val="40000"/>
                  </a:schemeClr>
                </a:solidFill>
                <a:ea typeface="+mn-lt"/>
                <a:cs typeface="+mn-lt"/>
              </a:rPr>
              <a:t>config.yaml</a:t>
            </a:r>
            <a:r>
              <a:rPr lang="en-US" sz="1800">
                <a:solidFill>
                  <a:schemeClr val="accent1">
                    <a:lumMod val="60000"/>
                    <a:lumOff val="40000"/>
                  </a:schemeClr>
                </a:solidFill>
                <a:ea typeface="+mn-lt"/>
                <a:cs typeface="+mn-lt"/>
              </a:rPr>
              <a:t> </a:t>
            </a:r>
            <a:r>
              <a:rPr lang="en-US" sz="1800" err="1">
                <a:solidFill>
                  <a:schemeClr val="accent1">
                    <a:lumMod val="60000"/>
                    <a:lumOff val="40000"/>
                  </a:schemeClr>
                </a:solidFill>
                <a:ea typeface="+mn-lt"/>
                <a:cs typeface="+mn-lt"/>
              </a:rPr>
              <a:t>identityProviders</a:t>
            </a:r>
            <a:endParaRPr lang="en-US" sz="1800">
              <a:solidFill>
                <a:schemeClr val="accent1">
                  <a:lumMod val="60000"/>
                  <a:lumOff val="40000"/>
                </a:schemeClr>
              </a:solidFill>
              <a:ea typeface="+mn-lt"/>
              <a:cs typeface="+mn-lt"/>
            </a:endParaRPr>
          </a:p>
          <a:p>
            <a:r>
              <a:rPr lang="en-US" sz="1800"/>
              <a:t>                      </a:t>
            </a:r>
            <a:r>
              <a:rPr lang="en-US" sz="1800">
                <a:ea typeface="+mn-lt"/>
                <a:cs typeface="+mn-lt"/>
              </a:rPr>
              <a:t>name: </a:t>
            </a:r>
            <a:r>
              <a:rPr lang="en-US" sz="1800" err="1">
                <a:ea typeface="+mn-lt"/>
                <a:cs typeface="+mn-lt"/>
              </a:rPr>
              <a:t>my_htpasswd_provider</a:t>
            </a:r>
            <a:r>
              <a:rPr lang="en-US" sz="1800">
                <a:ea typeface="+mn-lt"/>
                <a:cs typeface="+mn-lt"/>
              </a:rPr>
              <a:t> challenge: true</a:t>
            </a:r>
          </a:p>
          <a:p>
            <a:r>
              <a:rPr lang="en-US" sz="1800">
                <a:ea typeface="+mn-lt"/>
                <a:cs typeface="+mn-lt"/>
              </a:rPr>
              <a:t>                       login: true provider</a:t>
            </a:r>
          </a:p>
          <a:p>
            <a:r>
              <a:rPr lang="en-US" sz="1800">
                <a:ea typeface="+mn-lt"/>
                <a:cs typeface="+mn-lt"/>
              </a:rPr>
              <a:t>                       </a:t>
            </a:r>
            <a:r>
              <a:rPr lang="en-US" sz="1800" err="1">
                <a:ea typeface="+mn-lt"/>
                <a:cs typeface="+mn-lt"/>
              </a:rPr>
              <a:t>apiVersion</a:t>
            </a:r>
            <a:r>
              <a:rPr lang="en-US" sz="1800">
                <a:ea typeface="+mn-lt"/>
                <a:cs typeface="+mn-lt"/>
              </a:rPr>
              <a:t>: v1 </a:t>
            </a:r>
          </a:p>
          <a:p>
            <a:r>
              <a:rPr lang="en-US" sz="1800">
                <a:ea typeface="+mn-lt"/>
                <a:cs typeface="+mn-lt"/>
              </a:rPr>
              <a:t>                       kind: </a:t>
            </a:r>
            <a:r>
              <a:rPr lang="en-US" sz="1800" err="1">
                <a:ea typeface="+mn-lt"/>
                <a:cs typeface="+mn-lt"/>
              </a:rPr>
              <a:t>HTPasswdPasswordIdentityProvider</a:t>
            </a:r>
            <a:endParaRPr lang="en-US" sz="1800">
              <a:ea typeface="+mn-lt"/>
              <a:cs typeface="+mn-lt"/>
            </a:endParaRPr>
          </a:p>
          <a:p>
            <a:r>
              <a:rPr lang="en-US" sz="1800">
                <a:ea typeface="+mn-lt"/>
                <a:cs typeface="+mn-lt"/>
              </a:rPr>
              <a:t>                       file: /root/</a:t>
            </a:r>
            <a:r>
              <a:rPr lang="en-US" sz="1800" err="1">
                <a:ea typeface="+mn-lt"/>
                <a:cs typeface="+mn-lt"/>
              </a:rPr>
              <a:t>users.htpasswd</a:t>
            </a:r>
            <a:endParaRPr lang="en-US" sz="1800">
              <a:ea typeface="+mn-lt"/>
              <a:cs typeface="+mn-lt"/>
            </a:endParaRPr>
          </a:p>
          <a:p>
            <a:r>
              <a:rPr lang="en-US" sz="1800">
                <a:ea typeface="+mn-lt"/>
                <a:cs typeface="+mn-lt"/>
              </a:rPr>
              <a:t>                        </a:t>
            </a:r>
            <a:r>
              <a:rPr lang="en-US" sz="1800" err="1">
                <a:ea typeface="+mn-lt"/>
                <a:cs typeface="+mn-lt"/>
              </a:rPr>
              <a:t>routingConfig</a:t>
            </a:r>
            <a:r>
              <a:rPr lang="en-US" sz="1800">
                <a:ea typeface="+mn-lt"/>
                <a:cs typeface="+mn-lt"/>
              </a:rPr>
              <a:t>: </a:t>
            </a:r>
          </a:p>
          <a:p>
            <a:r>
              <a:rPr lang="en-US" sz="1800">
                <a:ea typeface="+mn-lt"/>
                <a:cs typeface="+mn-lt"/>
              </a:rPr>
              <a:t>                       subdomain: testing.com</a:t>
            </a:r>
            <a:endParaRPr lang="en-US" sz="1800"/>
          </a:p>
          <a:p>
            <a:endParaRPr lang="en-US" sz="1800">
              <a:ea typeface="+mn-lt"/>
              <a:cs typeface="+mn-lt"/>
            </a:endParaRPr>
          </a:p>
          <a:p>
            <a:r>
              <a:rPr lang="en-US" sz="1800">
                <a:ea typeface="+mn-lt"/>
                <a:cs typeface="+mn-lt"/>
              </a:rPr>
              <a:t>Next, create a standard user for default administration. </a:t>
            </a:r>
          </a:p>
          <a:p>
            <a:r>
              <a:rPr lang="en-US" sz="1800">
                <a:solidFill>
                  <a:schemeClr val="accent1">
                    <a:lumMod val="60000"/>
                    <a:lumOff val="40000"/>
                  </a:schemeClr>
                </a:solidFill>
                <a:ea typeface="+mn-lt"/>
                <a:cs typeface="+mn-lt"/>
              </a:rPr>
              <a:t># </a:t>
            </a:r>
            <a:r>
              <a:rPr lang="en-US" sz="1800" err="1">
                <a:solidFill>
                  <a:schemeClr val="accent1">
                    <a:lumMod val="60000"/>
                    <a:lumOff val="40000"/>
                  </a:schemeClr>
                </a:solidFill>
                <a:ea typeface="+mn-lt"/>
                <a:cs typeface="+mn-lt"/>
              </a:rPr>
              <a:t>htpasswd</a:t>
            </a:r>
            <a:r>
              <a:rPr lang="en-US" sz="1800">
                <a:solidFill>
                  <a:schemeClr val="accent1">
                    <a:lumMod val="60000"/>
                    <a:lumOff val="40000"/>
                  </a:schemeClr>
                </a:solidFill>
                <a:ea typeface="+mn-lt"/>
                <a:cs typeface="+mn-lt"/>
              </a:rPr>
              <a:t> -c /root/</a:t>
            </a:r>
            <a:r>
              <a:rPr lang="en-US" sz="1800" err="1">
                <a:solidFill>
                  <a:schemeClr val="accent1">
                    <a:lumMod val="60000"/>
                    <a:lumOff val="40000"/>
                  </a:schemeClr>
                </a:solidFill>
                <a:ea typeface="+mn-lt"/>
                <a:cs typeface="+mn-lt"/>
              </a:rPr>
              <a:t>users.htpasswd</a:t>
            </a:r>
            <a:r>
              <a:rPr lang="en-US" sz="1800">
                <a:solidFill>
                  <a:schemeClr val="accent1">
                    <a:lumMod val="60000"/>
                    <a:lumOff val="40000"/>
                  </a:schemeClr>
                </a:solidFill>
                <a:ea typeface="+mn-lt"/>
                <a:cs typeface="+mn-lt"/>
              </a:rPr>
              <a:t> admin</a:t>
            </a:r>
            <a:endParaRPr lang="en-US" sz="1800">
              <a:solidFill>
                <a:schemeClr val="accent1">
                  <a:lumMod val="60000"/>
                  <a:lumOff val="40000"/>
                </a:schemeClr>
              </a:solidFill>
            </a:endParaRPr>
          </a:p>
          <a:p>
            <a:endParaRPr lang="en-US" sz="1800"/>
          </a:p>
        </p:txBody>
      </p:sp>
      <p:sp>
        <p:nvSpPr>
          <p:cNvPr id="4" name="Date Placeholder 3">
            <a:extLst>
              <a:ext uri="{FF2B5EF4-FFF2-40B4-BE49-F238E27FC236}">
                <a16:creationId xmlns:a16="http://schemas.microsoft.com/office/drawing/2014/main" id="{AF78CE8A-6D54-0450-D4C4-3DAB69C8638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7A2AA8E1-EBE0-A257-EADC-C2C01119AA03}"/>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A85209E6-7125-EBB6-F073-0359B4953A80}"/>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34</a:t>
            </a:fld>
            <a:endParaRPr lang="en-US"/>
          </a:p>
        </p:txBody>
      </p:sp>
    </p:spTree>
    <p:extLst>
      <p:ext uri="{BB962C8B-B14F-4D97-AF65-F5344CB8AC3E}">
        <p14:creationId xmlns:p14="http://schemas.microsoft.com/office/powerpoint/2010/main" val="550300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A871-76B1-EFC8-8126-C46B07B2F62C}"/>
              </a:ext>
            </a:extLst>
          </p:cNvPr>
          <p:cNvSpPr>
            <a:spLocks noGrp="1"/>
          </p:cNvSpPr>
          <p:nvPr>
            <p:ph type="title"/>
          </p:nvPr>
        </p:nvSpPr>
        <p:spPr>
          <a:xfrm flipV="1">
            <a:off x="914400" y="-885856"/>
            <a:ext cx="10515600" cy="710406"/>
          </a:xfrm>
        </p:spPr>
        <p:txBody>
          <a:bodyPr/>
          <a:lstStyle/>
          <a:p>
            <a:endParaRPr lang="en-US"/>
          </a:p>
        </p:txBody>
      </p:sp>
      <p:sp>
        <p:nvSpPr>
          <p:cNvPr id="3" name="Content Placeholder 2">
            <a:extLst>
              <a:ext uri="{FF2B5EF4-FFF2-40B4-BE49-F238E27FC236}">
                <a16:creationId xmlns:a16="http://schemas.microsoft.com/office/drawing/2014/main" id="{39C05088-119B-9EC3-A003-D8A923B428C3}"/>
              </a:ext>
            </a:extLst>
          </p:cNvPr>
          <p:cNvSpPr>
            <a:spLocks noGrp="1"/>
          </p:cNvSpPr>
          <p:nvPr>
            <p:ph idx="1"/>
          </p:nvPr>
        </p:nvSpPr>
        <p:spPr>
          <a:xfrm>
            <a:off x="604361" y="575469"/>
            <a:ext cx="10515600" cy="5315744"/>
          </a:xfrm>
        </p:spPr>
        <p:txBody>
          <a:bodyPr vert="horz" lIns="91440" tIns="45720" rIns="91440" bIns="45720" rtlCol="0" anchor="t">
            <a:normAutofit/>
          </a:bodyPr>
          <a:lstStyle/>
          <a:p>
            <a:r>
              <a:rPr lang="en-US" sz="2000" b="1">
                <a:ea typeface="+mn-lt"/>
                <a:cs typeface="+mn-lt"/>
              </a:rPr>
              <a:t>Step 6</a:t>
            </a:r>
            <a:r>
              <a:rPr lang="en-US" sz="2000">
                <a:ea typeface="+mn-lt"/>
                <a:cs typeface="+mn-lt"/>
              </a:rPr>
              <a:t>: As OpenShift uses Docker registry for configuring images, we need to configure Docker registry. This is used for creating and storing the Docker images after build. </a:t>
            </a:r>
          </a:p>
          <a:p>
            <a:r>
              <a:rPr lang="en-US" sz="2000" b="1">
                <a:ea typeface="+mn-lt"/>
                <a:cs typeface="+mn-lt"/>
              </a:rPr>
              <a:t>Create a directory on the OpenShift node machine using the following command.</a:t>
            </a:r>
            <a:r>
              <a:rPr lang="en-US" sz="2000">
                <a:ea typeface="+mn-lt"/>
                <a:cs typeface="+mn-lt"/>
              </a:rPr>
              <a:t> </a:t>
            </a:r>
          </a:p>
          <a:p>
            <a:r>
              <a:rPr lang="en-US" sz="2000">
                <a:solidFill>
                  <a:schemeClr val="accent1">
                    <a:lumMod val="60000"/>
                    <a:lumOff val="40000"/>
                  </a:schemeClr>
                </a:solidFill>
                <a:ea typeface="+mn-lt"/>
                <a:cs typeface="+mn-lt"/>
              </a:rPr>
              <a:t># </a:t>
            </a:r>
            <a:r>
              <a:rPr lang="en-US" sz="2000" err="1">
                <a:solidFill>
                  <a:schemeClr val="accent1">
                    <a:lumMod val="60000"/>
                    <a:lumOff val="40000"/>
                  </a:schemeClr>
                </a:solidFill>
                <a:ea typeface="+mn-lt"/>
                <a:cs typeface="+mn-lt"/>
              </a:rPr>
              <a:t>mkdir</a:t>
            </a:r>
            <a:r>
              <a:rPr lang="en-US" sz="2000">
                <a:solidFill>
                  <a:schemeClr val="accent1">
                    <a:lumMod val="60000"/>
                    <a:lumOff val="40000"/>
                  </a:schemeClr>
                </a:solidFill>
                <a:ea typeface="+mn-lt"/>
                <a:cs typeface="+mn-lt"/>
              </a:rPr>
              <a:t> /images </a:t>
            </a:r>
          </a:p>
          <a:p>
            <a:r>
              <a:rPr lang="en-US" sz="2000">
                <a:ea typeface="+mn-lt"/>
                <a:cs typeface="+mn-lt"/>
              </a:rPr>
              <a:t>Next, login to the master machine using the default admin credentials, which gets created while setting up the registry. </a:t>
            </a:r>
          </a:p>
          <a:p>
            <a:r>
              <a:rPr lang="en-US" sz="2000">
                <a:solidFill>
                  <a:schemeClr val="accent1">
                    <a:lumMod val="60000"/>
                    <a:lumOff val="40000"/>
                  </a:schemeClr>
                </a:solidFill>
                <a:ea typeface="+mn-lt"/>
                <a:cs typeface="+mn-lt"/>
              </a:rPr>
              <a:t># </a:t>
            </a:r>
            <a:r>
              <a:rPr lang="en-US" sz="2000" err="1">
                <a:solidFill>
                  <a:schemeClr val="accent1">
                    <a:lumMod val="60000"/>
                    <a:lumOff val="40000"/>
                  </a:schemeClr>
                </a:solidFill>
                <a:ea typeface="+mn-lt"/>
                <a:cs typeface="+mn-lt"/>
              </a:rPr>
              <a:t>oc</a:t>
            </a:r>
            <a:r>
              <a:rPr lang="en-US" sz="2000">
                <a:solidFill>
                  <a:schemeClr val="accent1">
                    <a:lumMod val="60000"/>
                    <a:lumOff val="40000"/>
                  </a:schemeClr>
                </a:solidFill>
                <a:ea typeface="+mn-lt"/>
                <a:cs typeface="+mn-lt"/>
              </a:rPr>
              <a:t> login </a:t>
            </a:r>
          </a:p>
          <a:p>
            <a:r>
              <a:rPr lang="en-US" sz="2000">
                <a:solidFill>
                  <a:schemeClr val="accent1">
                    <a:lumMod val="60000"/>
                    <a:lumOff val="40000"/>
                  </a:schemeClr>
                </a:solidFill>
                <a:ea typeface="+mn-lt"/>
                <a:cs typeface="+mn-lt"/>
              </a:rPr>
              <a:t>Username: system:admin</a:t>
            </a:r>
          </a:p>
          <a:p>
            <a:r>
              <a:rPr lang="en-US" sz="2000">
                <a:ea typeface="+mn-lt"/>
                <a:cs typeface="+mn-lt"/>
              </a:rPr>
              <a:t>Switch to the default created project. </a:t>
            </a:r>
          </a:p>
          <a:p>
            <a:r>
              <a:rPr lang="en-US" sz="2000">
                <a:solidFill>
                  <a:schemeClr val="accent1">
                    <a:lumMod val="60000"/>
                    <a:lumOff val="40000"/>
                  </a:schemeClr>
                </a:solidFill>
                <a:ea typeface="+mn-lt"/>
                <a:cs typeface="+mn-lt"/>
              </a:rPr>
              <a:t># </a:t>
            </a:r>
            <a:r>
              <a:rPr lang="en-US" sz="2000" err="1">
                <a:solidFill>
                  <a:schemeClr val="accent1">
                    <a:lumMod val="60000"/>
                    <a:lumOff val="40000"/>
                  </a:schemeClr>
                </a:solidFill>
                <a:ea typeface="+mn-lt"/>
                <a:cs typeface="+mn-lt"/>
              </a:rPr>
              <a:t>oc</a:t>
            </a:r>
            <a:r>
              <a:rPr lang="en-US" sz="2000">
                <a:solidFill>
                  <a:schemeClr val="accent1">
                    <a:lumMod val="60000"/>
                    <a:lumOff val="40000"/>
                  </a:schemeClr>
                </a:solidFill>
                <a:ea typeface="+mn-lt"/>
                <a:cs typeface="+mn-lt"/>
              </a:rPr>
              <a:t> project default</a:t>
            </a:r>
          </a:p>
          <a:p>
            <a:endParaRPr lang="en-US" sz="2000"/>
          </a:p>
          <a:p>
            <a:endParaRPr lang="en-US" sz="2000"/>
          </a:p>
        </p:txBody>
      </p:sp>
      <p:sp>
        <p:nvSpPr>
          <p:cNvPr id="4" name="Date Placeholder 3">
            <a:extLst>
              <a:ext uri="{FF2B5EF4-FFF2-40B4-BE49-F238E27FC236}">
                <a16:creationId xmlns:a16="http://schemas.microsoft.com/office/drawing/2014/main" id="{A39EF9B6-08B5-7071-AF7E-FF48F64CE52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80F17FD-BB6D-CA4F-90F6-7EAA378FF471}"/>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D880C821-E324-40C4-6557-8BD43964288C}"/>
              </a:ext>
            </a:extLst>
          </p:cNvPr>
          <p:cNvSpPr>
            <a:spLocks noGrp="1"/>
          </p:cNvSpPr>
          <p:nvPr>
            <p:ph type="sldNum" sz="quarter" idx="12"/>
          </p:nvPr>
        </p:nvSpPr>
        <p:spPr/>
        <p:txBody>
          <a:bodyPr/>
          <a:lstStyle/>
          <a:p>
            <a:fld id="{B5CEABB6-07DC-46E8-9B57-56EC44A396E5}" type="slidenum">
              <a:rPr lang="en-US" smtClean="0"/>
              <a:pPr/>
              <a:t>35</a:t>
            </a:fld>
            <a:endParaRPr lang="en-US"/>
          </a:p>
        </p:txBody>
      </p:sp>
    </p:spTree>
    <p:extLst>
      <p:ext uri="{BB962C8B-B14F-4D97-AF65-F5344CB8AC3E}">
        <p14:creationId xmlns:p14="http://schemas.microsoft.com/office/powerpoint/2010/main" val="1197608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12F8-ED31-2805-7012-3AC18553301A}"/>
              </a:ext>
            </a:extLst>
          </p:cNvPr>
          <p:cNvSpPr>
            <a:spLocks noGrp="1"/>
          </p:cNvSpPr>
          <p:nvPr>
            <p:ph type="title"/>
          </p:nvPr>
        </p:nvSpPr>
        <p:spPr>
          <a:xfrm flipV="1">
            <a:off x="914400" y="-294784"/>
            <a:ext cx="10515600" cy="95522"/>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75061BCB-E8B1-6305-AF15-AFE152B594BB}"/>
              </a:ext>
            </a:extLst>
          </p:cNvPr>
          <p:cNvSpPr>
            <a:spLocks noGrp="1"/>
          </p:cNvSpPr>
          <p:nvPr>
            <p:ph idx="1"/>
          </p:nvPr>
        </p:nvSpPr>
        <p:spPr>
          <a:xfrm>
            <a:off x="1021080" y="813594"/>
            <a:ext cx="10515600" cy="5375275"/>
          </a:xfrm>
        </p:spPr>
        <p:txBody>
          <a:bodyPr vert="horz" lIns="91440" tIns="45720" rIns="91440" bIns="45720" rtlCol="0" anchor="t">
            <a:noAutofit/>
          </a:bodyPr>
          <a:lstStyle/>
          <a:p>
            <a:r>
              <a:rPr lang="en-US" sz="2000" b="1">
                <a:ea typeface="+mn-lt"/>
                <a:cs typeface="+mn-lt"/>
              </a:rPr>
              <a:t>Step 7</a:t>
            </a:r>
            <a:r>
              <a:rPr lang="en-US" sz="2000">
                <a:ea typeface="+mn-lt"/>
                <a:cs typeface="+mn-lt"/>
              </a:rPr>
              <a:t>:</a:t>
            </a:r>
            <a:r>
              <a:rPr lang="en-US" sz="2000" b="1">
                <a:ea typeface="+mn-lt"/>
                <a:cs typeface="+mn-lt"/>
              </a:rPr>
              <a:t> Create a Docker Registry.</a:t>
            </a:r>
            <a:r>
              <a:rPr lang="en-US" sz="2000">
                <a:ea typeface="+mn-lt"/>
                <a:cs typeface="+mn-lt"/>
              </a:rPr>
              <a:t> </a:t>
            </a:r>
          </a:p>
          <a:p>
            <a:r>
              <a:rPr lang="en-US" sz="2000">
                <a:solidFill>
                  <a:schemeClr val="accent1">
                    <a:lumMod val="60000"/>
                    <a:lumOff val="40000"/>
                  </a:schemeClr>
                </a:solidFill>
                <a:ea typeface="+mn-lt"/>
                <a:cs typeface="+mn-lt"/>
              </a:rPr>
              <a:t>#echo '{"kind":"ServiceAccount","apiVersion":"v1","metadata":{"</a:t>
            </a:r>
            <a:r>
              <a:rPr lang="en-US" sz="2000" err="1">
                <a:solidFill>
                  <a:schemeClr val="accent1">
                    <a:lumMod val="60000"/>
                    <a:lumOff val="40000"/>
                  </a:schemeClr>
                </a:solidFill>
                <a:ea typeface="+mn-lt"/>
                <a:cs typeface="+mn-lt"/>
              </a:rPr>
              <a:t>name":"registry</a:t>
            </a:r>
            <a:r>
              <a:rPr lang="en-US" sz="2000">
                <a:solidFill>
                  <a:schemeClr val="accent1">
                    <a:lumMod val="60000"/>
                    <a:lumOff val="40000"/>
                  </a:schemeClr>
                </a:solidFill>
                <a:ea typeface="+mn-lt"/>
                <a:cs typeface="+mn-lt"/>
              </a:rPr>
              <a:t>"}}' | </a:t>
            </a:r>
            <a:r>
              <a:rPr lang="en-US" sz="2000" err="1">
                <a:solidFill>
                  <a:schemeClr val="accent1">
                    <a:lumMod val="60000"/>
                    <a:lumOff val="40000"/>
                  </a:schemeClr>
                </a:solidFill>
                <a:ea typeface="+mn-lt"/>
                <a:cs typeface="+mn-lt"/>
              </a:rPr>
              <a:t>oc</a:t>
            </a:r>
            <a:r>
              <a:rPr lang="en-US" sz="2000">
                <a:solidFill>
                  <a:schemeClr val="accent1">
                    <a:lumMod val="60000"/>
                    <a:lumOff val="40000"/>
                  </a:schemeClr>
                </a:solidFill>
                <a:ea typeface="+mn-lt"/>
                <a:cs typeface="+mn-lt"/>
              </a:rPr>
              <a:t> create -f - </a:t>
            </a:r>
          </a:p>
          <a:p>
            <a:r>
              <a:rPr lang="en-US" sz="2000" b="1">
                <a:ea typeface="+mn-lt"/>
                <a:cs typeface="+mn-lt"/>
              </a:rPr>
              <a:t>Edit the user privileges.</a:t>
            </a:r>
          </a:p>
          <a:p>
            <a:r>
              <a:rPr lang="en-US" sz="2000">
                <a:ea typeface="+mn-lt"/>
                <a:cs typeface="+mn-lt"/>
              </a:rPr>
              <a:t> </a:t>
            </a:r>
            <a:r>
              <a:rPr lang="en-US" sz="2000">
                <a:solidFill>
                  <a:schemeClr val="accent1">
                    <a:lumMod val="60000"/>
                    <a:lumOff val="40000"/>
                  </a:schemeClr>
                </a:solidFill>
                <a:ea typeface="+mn-lt"/>
                <a:cs typeface="+mn-lt"/>
              </a:rPr>
              <a:t>#oc edit </a:t>
            </a:r>
            <a:r>
              <a:rPr lang="en-US" sz="2000" err="1">
                <a:solidFill>
                  <a:schemeClr val="accent1">
                    <a:lumMod val="60000"/>
                    <a:lumOff val="40000"/>
                  </a:schemeClr>
                </a:solidFill>
                <a:ea typeface="+mn-lt"/>
                <a:cs typeface="+mn-lt"/>
              </a:rPr>
              <a:t>scc</a:t>
            </a:r>
            <a:r>
              <a:rPr lang="en-US" sz="2000">
                <a:solidFill>
                  <a:schemeClr val="accent1">
                    <a:lumMod val="60000"/>
                    <a:lumOff val="40000"/>
                  </a:schemeClr>
                </a:solidFill>
                <a:ea typeface="+mn-lt"/>
                <a:cs typeface="+mn-lt"/>
              </a:rPr>
              <a:t> privileged</a:t>
            </a:r>
          </a:p>
          <a:p>
            <a:r>
              <a:rPr lang="en-US" sz="2000">
                <a:ea typeface="+mn-lt"/>
                <a:cs typeface="+mn-lt"/>
              </a:rPr>
              <a:t> users: </a:t>
            </a:r>
          </a:p>
          <a:p>
            <a:r>
              <a:rPr lang="en-US" sz="2000">
                <a:ea typeface="+mn-lt"/>
                <a:cs typeface="+mn-lt"/>
              </a:rPr>
              <a:t>- </a:t>
            </a:r>
            <a:r>
              <a:rPr lang="en-US" sz="2000" err="1">
                <a:ea typeface="+mn-lt"/>
                <a:cs typeface="+mn-lt"/>
              </a:rPr>
              <a:t>system:serviceaccount:openshift-infra:build-controller</a:t>
            </a:r>
            <a:r>
              <a:rPr lang="en-US" sz="2000">
                <a:ea typeface="+mn-lt"/>
                <a:cs typeface="+mn-lt"/>
              </a:rPr>
              <a:t> </a:t>
            </a:r>
          </a:p>
          <a:p>
            <a:r>
              <a:rPr lang="en-US" sz="2000">
                <a:ea typeface="+mn-lt"/>
                <a:cs typeface="+mn-lt"/>
              </a:rPr>
              <a:t>- </a:t>
            </a:r>
            <a:r>
              <a:rPr lang="en-US" sz="2000" err="1">
                <a:ea typeface="+mn-lt"/>
                <a:cs typeface="+mn-lt"/>
              </a:rPr>
              <a:t>system:serviceaccount:default:registr</a:t>
            </a:r>
            <a:endParaRPr lang="en-US" sz="2000">
              <a:ea typeface="+mn-lt"/>
              <a:cs typeface="+mn-lt"/>
            </a:endParaRPr>
          </a:p>
          <a:p>
            <a:r>
              <a:rPr lang="en-US" sz="2000" b="1">
                <a:ea typeface="+mn-lt"/>
                <a:cs typeface="+mn-lt"/>
              </a:rPr>
              <a:t>Create and edit the image registry.</a:t>
            </a:r>
            <a:r>
              <a:rPr lang="en-US" sz="2000">
                <a:ea typeface="+mn-lt"/>
                <a:cs typeface="+mn-lt"/>
              </a:rPr>
              <a:t> </a:t>
            </a:r>
          </a:p>
          <a:p>
            <a:r>
              <a:rPr lang="en-US" sz="2000">
                <a:solidFill>
                  <a:schemeClr val="accent1">
                    <a:lumMod val="60000"/>
                    <a:lumOff val="40000"/>
                  </a:schemeClr>
                </a:solidFill>
                <a:ea typeface="+mn-lt"/>
                <a:cs typeface="+mn-lt"/>
              </a:rPr>
              <a:t>#oadm registry --service-account=registry -- config=/</a:t>
            </a:r>
            <a:r>
              <a:rPr lang="en-US" sz="2000" err="1">
                <a:solidFill>
                  <a:schemeClr val="accent1">
                    <a:lumMod val="60000"/>
                    <a:lumOff val="40000"/>
                  </a:schemeClr>
                </a:solidFill>
                <a:ea typeface="+mn-lt"/>
                <a:cs typeface="+mn-lt"/>
              </a:rPr>
              <a:t>etc</a:t>
            </a:r>
            <a:r>
              <a:rPr lang="en-US" sz="2000">
                <a:solidFill>
                  <a:schemeClr val="accent1">
                    <a:lumMod val="60000"/>
                    <a:lumOff val="40000"/>
                  </a:schemeClr>
                </a:solidFill>
                <a:ea typeface="+mn-lt"/>
                <a:cs typeface="+mn-lt"/>
              </a:rPr>
              <a:t>/</a:t>
            </a:r>
            <a:r>
              <a:rPr lang="en-US" sz="2000" err="1">
                <a:solidFill>
                  <a:schemeClr val="accent1">
                    <a:lumMod val="60000"/>
                    <a:lumOff val="40000"/>
                  </a:schemeClr>
                </a:solidFill>
                <a:ea typeface="+mn-lt"/>
                <a:cs typeface="+mn-lt"/>
              </a:rPr>
              <a:t>openshift</a:t>
            </a:r>
            <a:r>
              <a:rPr lang="en-US" sz="2000">
                <a:solidFill>
                  <a:schemeClr val="accent1">
                    <a:lumMod val="60000"/>
                    <a:lumOff val="40000"/>
                  </a:schemeClr>
                </a:solidFill>
                <a:ea typeface="+mn-lt"/>
                <a:cs typeface="+mn-lt"/>
              </a:rPr>
              <a:t>/master/</a:t>
            </a:r>
            <a:r>
              <a:rPr lang="en-US" sz="2000" err="1">
                <a:solidFill>
                  <a:schemeClr val="accent1">
                    <a:lumMod val="60000"/>
                    <a:lumOff val="40000"/>
                  </a:schemeClr>
                </a:solidFill>
                <a:ea typeface="+mn-lt"/>
                <a:cs typeface="+mn-lt"/>
              </a:rPr>
              <a:t>admin.kubeconfig</a:t>
            </a:r>
            <a:r>
              <a:rPr lang="en-US" sz="2000">
                <a:solidFill>
                  <a:schemeClr val="accent1">
                    <a:lumMod val="60000"/>
                    <a:lumOff val="40000"/>
                  </a:schemeClr>
                </a:solidFill>
                <a:ea typeface="+mn-lt"/>
                <a:cs typeface="+mn-lt"/>
              </a:rPr>
              <a:t> -- credentials=/</a:t>
            </a:r>
            <a:r>
              <a:rPr lang="en-US" sz="2000" err="1">
                <a:solidFill>
                  <a:schemeClr val="accent1">
                    <a:lumMod val="60000"/>
                    <a:lumOff val="40000"/>
                  </a:schemeClr>
                </a:solidFill>
                <a:ea typeface="+mn-lt"/>
                <a:cs typeface="+mn-lt"/>
              </a:rPr>
              <a:t>etc</a:t>
            </a:r>
            <a:r>
              <a:rPr lang="en-US" sz="2000">
                <a:solidFill>
                  <a:schemeClr val="accent1">
                    <a:lumMod val="60000"/>
                    <a:lumOff val="40000"/>
                  </a:schemeClr>
                </a:solidFill>
                <a:ea typeface="+mn-lt"/>
                <a:cs typeface="+mn-lt"/>
              </a:rPr>
              <a:t>/</a:t>
            </a:r>
            <a:r>
              <a:rPr lang="en-US" sz="2000" err="1">
                <a:solidFill>
                  <a:schemeClr val="accent1">
                    <a:lumMod val="60000"/>
                    <a:lumOff val="40000"/>
                  </a:schemeClr>
                </a:solidFill>
                <a:ea typeface="+mn-lt"/>
                <a:cs typeface="+mn-lt"/>
              </a:rPr>
              <a:t>openshift</a:t>
            </a:r>
            <a:r>
              <a:rPr lang="en-US" sz="2000">
                <a:solidFill>
                  <a:schemeClr val="accent1">
                    <a:lumMod val="60000"/>
                    <a:lumOff val="40000"/>
                  </a:schemeClr>
                </a:solidFill>
                <a:ea typeface="+mn-lt"/>
                <a:cs typeface="+mn-lt"/>
              </a:rPr>
              <a:t>/master/</a:t>
            </a:r>
            <a:r>
              <a:rPr lang="en-US" sz="2000" err="1">
                <a:solidFill>
                  <a:schemeClr val="accent1">
                    <a:lumMod val="60000"/>
                    <a:lumOff val="40000"/>
                  </a:schemeClr>
                </a:solidFill>
                <a:ea typeface="+mn-lt"/>
                <a:cs typeface="+mn-lt"/>
              </a:rPr>
              <a:t>openshift-registry.kubeconfig</a:t>
            </a:r>
            <a:r>
              <a:rPr lang="en-US" sz="2000">
                <a:solidFill>
                  <a:schemeClr val="accent1">
                    <a:lumMod val="60000"/>
                    <a:lumOff val="40000"/>
                  </a:schemeClr>
                </a:solidFill>
                <a:ea typeface="+mn-lt"/>
                <a:cs typeface="+mn-lt"/>
              </a:rPr>
              <a:t> -- images='registry.access.redhat.com/openshift3/</a:t>
            </a:r>
            <a:r>
              <a:rPr lang="en-US" sz="2000" err="1">
                <a:solidFill>
                  <a:schemeClr val="accent1">
                    <a:lumMod val="60000"/>
                    <a:lumOff val="40000"/>
                  </a:schemeClr>
                </a:solidFill>
                <a:ea typeface="+mn-lt"/>
                <a:cs typeface="+mn-lt"/>
              </a:rPr>
              <a:t>ose</a:t>
            </a:r>
            <a:r>
              <a:rPr lang="en-US" sz="2000">
                <a:solidFill>
                  <a:schemeClr val="accent1">
                    <a:lumMod val="60000"/>
                    <a:lumOff val="40000"/>
                  </a:schemeClr>
                </a:solidFill>
                <a:ea typeface="+mn-lt"/>
                <a:cs typeface="+mn-lt"/>
              </a:rPr>
              <a:t>-${component}:${version}' -- mount-host=/images</a:t>
            </a:r>
            <a:endParaRPr lang="en-US" sz="2000">
              <a:solidFill>
                <a:schemeClr val="accent1">
                  <a:lumMod val="60000"/>
                  <a:lumOff val="40000"/>
                </a:schemeClr>
              </a:solidFill>
            </a:endParaRPr>
          </a:p>
        </p:txBody>
      </p:sp>
      <p:sp>
        <p:nvSpPr>
          <p:cNvPr id="4" name="Date Placeholder 3">
            <a:extLst>
              <a:ext uri="{FF2B5EF4-FFF2-40B4-BE49-F238E27FC236}">
                <a16:creationId xmlns:a16="http://schemas.microsoft.com/office/drawing/2014/main" id="{209F971F-D420-CF3B-3FF9-89A22D41E98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3529F22-04D1-EAB5-F11C-11B02D2743FD}"/>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9D66860-5574-B04B-38B8-DFFD1F62304B}"/>
              </a:ext>
            </a:extLst>
          </p:cNvPr>
          <p:cNvSpPr>
            <a:spLocks noGrp="1"/>
          </p:cNvSpPr>
          <p:nvPr>
            <p:ph type="sldNum" sz="quarter" idx="12"/>
          </p:nvPr>
        </p:nvSpPr>
        <p:spPr/>
        <p:txBody>
          <a:bodyPr/>
          <a:lstStyle/>
          <a:p>
            <a:fld id="{B5CEABB6-07DC-46E8-9B57-56EC44A396E5}" type="slidenum">
              <a:rPr lang="en-US" smtClean="0"/>
              <a:pPr/>
              <a:t>36</a:t>
            </a:fld>
            <a:endParaRPr lang="en-US"/>
          </a:p>
        </p:txBody>
      </p:sp>
    </p:spTree>
    <p:extLst>
      <p:ext uri="{BB962C8B-B14F-4D97-AF65-F5344CB8AC3E}">
        <p14:creationId xmlns:p14="http://schemas.microsoft.com/office/powerpoint/2010/main" val="4282331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3882B-3B29-C93F-3EE5-A82C26C81BB1}"/>
              </a:ext>
            </a:extLst>
          </p:cNvPr>
          <p:cNvSpPr>
            <a:spLocks noGrp="1"/>
          </p:cNvSpPr>
          <p:nvPr>
            <p:ph idx="1"/>
          </p:nvPr>
        </p:nvSpPr>
        <p:spPr>
          <a:xfrm>
            <a:off x="1021080" y="611188"/>
            <a:ext cx="10515600" cy="5565775"/>
          </a:xfrm>
        </p:spPr>
        <p:txBody>
          <a:bodyPr vert="horz" lIns="91440" tIns="45720" rIns="91440" bIns="45720" rtlCol="0" anchor="t">
            <a:normAutofit/>
          </a:bodyPr>
          <a:lstStyle/>
          <a:p>
            <a:r>
              <a:rPr lang="en-US" sz="1800" b="1">
                <a:ea typeface="+mn-lt"/>
                <a:cs typeface="+mn-lt"/>
              </a:rPr>
              <a:t>Step 8</a:t>
            </a:r>
            <a:r>
              <a:rPr lang="en-US" sz="1800">
                <a:ea typeface="+mn-lt"/>
                <a:cs typeface="+mn-lt"/>
              </a:rPr>
              <a:t>:</a:t>
            </a:r>
            <a:r>
              <a:rPr lang="en-US" sz="1800" b="1">
                <a:ea typeface="+mn-lt"/>
                <a:cs typeface="+mn-lt"/>
              </a:rPr>
              <a:t> Create a default routing.</a:t>
            </a:r>
            <a:r>
              <a:rPr lang="en-US" sz="1800">
                <a:ea typeface="+mn-lt"/>
                <a:cs typeface="+mn-lt"/>
              </a:rPr>
              <a:t> </a:t>
            </a:r>
          </a:p>
          <a:p>
            <a:r>
              <a:rPr lang="en-US" sz="1800">
                <a:ea typeface="+mn-lt"/>
                <a:cs typeface="+mn-lt"/>
              </a:rPr>
              <a:t>By default, OpenShift uses </a:t>
            </a:r>
            <a:r>
              <a:rPr lang="en-US" sz="1800" err="1">
                <a:ea typeface="+mn-lt"/>
                <a:cs typeface="+mn-lt"/>
              </a:rPr>
              <a:t>OpenVswitch</a:t>
            </a:r>
            <a:r>
              <a:rPr lang="en-US" sz="1800">
                <a:ea typeface="+mn-lt"/>
                <a:cs typeface="+mn-lt"/>
              </a:rPr>
              <a:t> as software network. </a:t>
            </a:r>
          </a:p>
          <a:p>
            <a:r>
              <a:rPr lang="en-US" sz="1800">
                <a:ea typeface="+mn-lt"/>
                <a:cs typeface="+mn-lt"/>
              </a:rPr>
              <a:t>Use the following command to create a default routing. </a:t>
            </a:r>
          </a:p>
          <a:p>
            <a:r>
              <a:rPr lang="en-US" sz="1800">
                <a:ea typeface="+mn-lt"/>
                <a:cs typeface="+mn-lt"/>
              </a:rPr>
              <a:t>This is used for load balancing and proxy routing. The router is similar to the Docker registry and also runs in a registry.</a:t>
            </a:r>
          </a:p>
          <a:p>
            <a:r>
              <a:rPr lang="en-US" sz="1800">
                <a:ea typeface="+mn-lt"/>
                <a:cs typeface="+mn-lt"/>
              </a:rPr>
              <a:t> </a:t>
            </a:r>
            <a:r>
              <a:rPr lang="en-US" sz="1800">
                <a:solidFill>
                  <a:schemeClr val="accent1">
                    <a:lumMod val="60000"/>
                    <a:lumOff val="40000"/>
                  </a:schemeClr>
                </a:solidFill>
                <a:ea typeface="+mn-lt"/>
                <a:cs typeface="+mn-lt"/>
              </a:rPr>
              <a:t># echo '{"kind":"ServiceAccount","apiVersion":"v1","metadata":{"</a:t>
            </a:r>
            <a:r>
              <a:rPr lang="en-US" sz="1800" err="1">
                <a:solidFill>
                  <a:schemeClr val="accent1">
                    <a:lumMod val="60000"/>
                    <a:lumOff val="40000"/>
                  </a:schemeClr>
                </a:solidFill>
                <a:ea typeface="+mn-lt"/>
                <a:cs typeface="+mn-lt"/>
              </a:rPr>
              <a:t>name":"router</a:t>
            </a:r>
            <a:r>
              <a:rPr lang="en-US" sz="1800">
                <a:solidFill>
                  <a:schemeClr val="accent1">
                    <a:lumMod val="60000"/>
                    <a:lumOff val="40000"/>
                  </a:schemeClr>
                </a:solidFill>
                <a:ea typeface="+mn-lt"/>
                <a:cs typeface="+mn-lt"/>
              </a:rPr>
              <a:t>"}}' | </a:t>
            </a:r>
            <a:r>
              <a:rPr lang="en-US" sz="1800" err="1">
                <a:solidFill>
                  <a:schemeClr val="accent1">
                    <a:lumMod val="60000"/>
                    <a:lumOff val="40000"/>
                  </a:schemeClr>
                </a:solidFill>
                <a:ea typeface="+mn-lt"/>
                <a:cs typeface="+mn-lt"/>
              </a:rPr>
              <a:t>oc</a:t>
            </a:r>
            <a:r>
              <a:rPr lang="en-US" sz="1800">
                <a:solidFill>
                  <a:schemeClr val="accent1">
                    <a:lumMod val="60000"/>
                    <a:lumOff val="40000"/>
                  </a:schemeClr>
                </a:solidFill>
                <a:ea typeface="+mn-lt"/>
                <a:cs typeface="+mn-lt"/>
              </a:rPr>
              <a:t> create -f </a:t>
            </a:r>
          </a:p>
          <a:p>
            <a:r>
              <a:rPr lang="en-US" sz="1800">
                <a:ea typeface="+mn-lt"/>
                <a:cs typeface="+mn-lt"/>
              </a:rPr>
              <a:t>Next, edit the privileges of the user. </a:t>
            </a:r>
          </a:p>
          <a:p>
            <a:r>
              <a:rPr lang="en-US" sz="1800">
                <a:solidFill>
                  <a:schemeClr val="accent1">
                    <a:lumMod val="60000"/>
                    <a:lumOff val="40000"/>
                  </a:schemeClr>
                </a:solidFill>
                <a:ea typeface="+mn-lt"/>
                <a:cs typeface="+mn-lt"/>
              </a:rPr>
              <a:t>#oc edit </a:t>
            </a:r>
            <a:r>
              <a:rPr lang="en-US" sz="1800" err="1">
                <a:solidFill>
                  <a:schemeClr val="accent1">
                    <a:lumMod val="60000"/>
                    <a:lumOff val="40000"/>
                  </a:schemeClr>
                </a:solidFill>
                <a:ea typeface="+mn-lt"/>
                <a:cs typeface="+mn-lt"/>
              </a:rPr>
              <a:t>scc</a:t>
            </a:r>
            <a:r>
              <a:rPr lang="en-US" sz="1800">
                <a:solidFill>
                  <a:schemeClr val="accent1">
                    <a:lumMod val="60000"/>
                    <a:lumOff val="40000"/>
                  </a:schemeClr>
                </a:solidFill>
                <a:ea typeface="+mn-lt"/>
                <a:cs typeface="+mn-lt"/>
              </a:rPr>
              <a:t> privileged </a:t>
            </a:r>
          </a:p>
          <a:p>
            <a:r>
              <a:rPr lang="en-US" sz="1800">
                <a:ea typeface="+mn-lt"/>
                <a:cs typeface="+mn-lt"/>
              </a:rPr>
              <a:t>users: </a:t>
            </a:r>
          </a:p>
          <a:p>
            <a:r>
              <a:rPr lang="en-US" sz="1800">
                <a:ea typeface="+mn-lt"/>
                <a:cs typeface="+mn-lt"/>
              </a:rPr>
              <a:t>- </a:t>
            </a:r>
            <a:r>
              <a:rPr lang="en-US" sz="1800" err="1">
                <a:ea typeface="+mn-lt"/>
                <a:cs typeface="+mn-lt"/>
              </a:rPr>
              <a:t>system:serviceaccount:openshift-infra:build-controller</a:t>
            </a:r>
            <a:r>
              <a:rPr lang="en-US" sz="1800">
                <a:ea typeface="+mn-lt"/>
                <a:cs typeface="+mn-lt"/>
              </a:rPr>
              <a:t> </a:t>
            </a:r>
          </a:p>
          <a:p>
            <a:r>
              <a:rPr lang="en-US" sz="1800">
                <a:ea typeface="+mn-lt"/>
                <a:cs typeface="+mn-lt"/>
              </a:rPr>
              <a:t>- </a:t>
            </a:r>
            <a:r>
              <a:rPr lang="en-US" sz="1800" err="1">
                <a:ea typeface="+mn-lt"/>
                <a:cs typeface="+mn-lt"/>
              </a:rPr>
              <a:t>system:serviceaccount:default:registry</a:t>
            </a:r>
            <a:r>
              <a:rPr lang="en-US" sz="1800">
                <a:ea typeface="+mn-lt"/>
                <a:cs typeface="+mn-lt"/>
              </a:rPr>
              <a:t> </a:t>
            </a:r>
          </a:p>
          <a:p>
            <a:r>
              <a:rPr lang="en-US" sz="1800">
                <a:ea typeface="+mn-lt"/>
                <a:cs typeface="+mn-lt"/>
              </a:rPr>
              <a:t>- </a:t>
            </a:r>
            <a:r>
              <a:rPr lang="en-US" sz="1800" err="1">
                <a:ea typeface="+mn-lt"/>
                <a:cs typeface="+mn-lt"/>
              </a:rPr>
              <a:t>system:serviceaccount:default:router</a:t>
            </a:r>
            <a:r>
              <a:rPr lang="en-US" sz="1800">
                <a:ea typeface="+mn-lt"/>
                <a:cs typeface="+mn-lt"/>
              </a:rPr>
              <a:t> </a:t>
            </a:r>
          </a:p>
          <a:p>
            <a:r>
              <a:rPr lang="en-US" sz="1800">
                <a:solidFill>
                  <a:schemeClr val="accent1">
                    <a:lumMod val="60000"/>
                    <a:lumOff val="40000"/>
                  </a:schemeClr>
                </a:solidFill>
                <a:ea typeface="+mn-lt"/>
                <a:cs typeface="+mn-lt"/>
              </a:rPr>
              <a:t> #oadm router router-1 --replicas=1 -- credentials='/</a:t>
            </a:r>
            <a:r>
              <a:rPr lang="en-US" sz="1800" err="1">
                <a:solidFill>
                  <a:schemeClr val="accent1">
                    <a:lumMod val="60000"/>
                    <a:lumOff val="40000"/>
                  </a:schemeClr>
                </a:solidFill>
                <a:ea typeface="+mn-lt"/>
                <a:cs typeface="+mn-lt"/>
              </a:rPr>
              <a:t>etc</a:t>
            </a:r>
            <a:r>
              <a:rPr lang="en-US" sz="1800">
                <a:solidFill>
                  <a:schemeClr val="accent1">
                    <a:lumMod val="60000"/>
                    <a:lumOff val="40000"/>
                  </a:schemeClr>
                </a:solidFill>
                <a:ea typeface="+mn-lt"/>
                <a:cs typeface="+mn-lt"/>
              </a:rPr>
              <a:t>/</a:t>
            </a:r>
            <a:r>
              <a:rPr lang="en-US" sz="1800" err="1">
                <a:solidFill>
                  <a:schemeClr val="accent1">
                    <a:lumMod val="60000"/>
                    <a:lumOff val="40000"/>
                  </a:schemeClr>
                </a:solidFill>
                <a:ea typeface="+mn-lt"/>
                <a:cs typeface="+mn-lt"/>
              </a:rPr>
              <a:t>openshift</a:t>
            </a:r>
            <a:r>
              <a:rPr lang="en-US" sz="1800">
                <a:solidFill>
                  <a:schemeClr val="accent1">
                    <a:lumMod val="60000"/>
                    <a:lumOff val="40000"/>
                  </a:schemeClr>
                </a:solidFill>
                <a:ea typeface="+mn-lt"/>
                <a:cs typeface="+mn-lt"/>
              </a:rPr>
              <a:t>/master/</a:t>
            </a:r>
            <a:r>
              <a:rPr lang="en-US" sz="1800" err="1">
                <a:solidFill>
                  <a:schemeClr val="accent1">
                    <a:lumMod val="60000"/>
                    <a:lumOff val="40000"/>
                  </a:schemeClr>
                </a:solidFill>
                <a:ea typeface="+mn-lt"/>
                <a:cs typeface="+mn-lt"/>
              </a:rPr>
              <a:t>openshift-router.kubeconfig</a:t>
            </a:r>
            <a:r>
              <a:rPr lang="en-US" sz="1800">
                <a:solidFill>
                  <a:schemeClr val="accent1">
                    <a:lumMod val="60000"/>
                    <a:lumOff val="40000"/>
                  </a:schemeClr>
                </a:solidFill>
                <a:ea typeface="+mn-lt"/>
                <a:cs typeface="+mn-lt"/>
              </a:rPr>
              <a:t>' -- images='registry.access.redhat.com/openshift3/</a:t>
            </a:r>
            <a:r>
              <a:rPr lang="en-US" sz="1800" err="1">
                <a:solidFill>
                  <a:schemeClr val="accent1">
                    <a:lumMod val="60000"/>
                    <a:lumOff val="40000"/>
                  </a:schemeClr>
                </a:solidFill>
                <a:ea typeface="+mn-lt"/>
                <a:cs typeface="+mn-lt"/>
              </a:rPr>
              <a:t>ose</a:t>
            </a:r>
            <a:r>
              <a:rPr lang="en-US" sz="1800">
                <a:solidFill>
                  <a:schemeClr val="accent1">
                    <a:lumMod val="60000"/>
                    <a:lumOff val="40000"/>
                  </a:schemeClr>
                </a:solidFill>
                <a:ea typeface="+mn-lt"/>
                <a:cs typeface="+mn-lt"/>
              </a:rPr>
              <a:t>-${component}:${version}'</a:t>
            </a:r>
            <a:endParaRPr lang="en-US" sz="1800">
              <a:solidFill>
                <a:schemeClr val="accent1">
                  <a:lumMod val="60000"/>
                  <a:lumOff val="40000"/>
                </a:schemeClr>
              </a:solidFill>
            </a:endParaRPr>
          </a:p>
        </p:txBody>
      </p:sp>
      <p:sp>
        <p:nvSpPr>
          <p:cNvPr id="4" name="Date Placeholder 3">
            <a:extLst>
              <a:ext uri="{FF2B5EF4-FFF2-40B4-BE49-F238E27FC236}">
                <a16:creationId xmlns:a16="http://schemas.microsoft.com/office/drawing/2014/main" id="{67171891-CF12-5D1A-F8D0-39274E59D70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55AE6160-2294-DBFB-02D8-5ADA97E7D1E9}"/>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EC0B15AF-E5FB-F2BA-77C8-89F348E39932}"/>
              </a:ext>
            </a:extLst>
          </p:cNvPr>
          <p:cNvSpPr>
            <a:spLocks noGrp="1"/>
          </p:cNvSpPr>
          <p:nvPr>
            <p:ph type="sldNum" sz="quarter" idx="12"/>
          </p:nvPr>
        </p:nvSpPr>
        <p:spPr/>
        <p:txBody>
          <a:bodyPr/>
          <a:lstStyle/>
          <a:p>
            <a:fld id="{B5CEABB6-07DC-46E8-9B57-56EC44A396E5}" type="slidenum">
              <a:rPr lang="en-US" smtClean="0"/>
              <a:pPr/>
              <a:t>37</a:t>
            </a:fld>
            <a:endParaRPr lang="en-US"/>
          </a:p>
        </p:txBody>
      </p:sp>
    </p:spTree>
    <p:extLst>
      <p:ext uri="{BB962C8B-B14F-4D97-AF65-F5344CB8AC3E}">
        <p14:creationId xmlns:p14="http://schemas.microsoft.com/office/powerpoint/2010/main" val="4003445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D64F2-3A51-4F2D-A6CF-58D0B59639BA}"/>
              </a:ext>
            </a:extLst>
          </p:cNvPr>
          <p:cNvSpPr>
            <a:spLocks noGrp="1"/>
          </p:cNvSpPr>
          <p:nvPr>
            <p:ph idx="1"/>
          </p:nvPr>
        </p:nvSpPr>
        <p:spPr>
          <a:xfrm>
            <a:off x="551354" y="119118"/>
            <a:ext cx="11027079" cy="6277050"/>
          </a:xfrm>
        </p:spPr>
        <p:txBody>
          <a:bodyPr vert="horz" lIns="91440" tIns="45720" rIns="91440" bIns="45720" rtlCol="0" anchor="t">
            <a:noAutofit/>
          </a:bodyPr>
          <a:lstStyle/>
          <a:p>
            <a:r>
              <a:rPr lang="en-US" sz="1700" b="1">
                <a:ea typeface="+mn-lt"/>
                <a:cs typeface="+mn-lt"/>
              </a:rPr>
              <a:t>Step 9: Configure the DNS</a:t>
            </a:r>
            <a:r>
              <a:rPr lang="en-US" sz="1700">
                <a:ea typeface="+mn-lt"/>
                <a:cs typeface="+mn-lt"/>
              </a:rPr>
              <a:t>.</a:t>
            </a:r>
          </a:p>
          <a:p>
            <a:r>
              <a:rPr lang="en-US" sz="1700">
                <a:ea typeface="+mn-lt"/>
                <a:cs typeface="+mn-lt"/>
              </a:rPr>
              <a:t> In order to handle URL request, OpenShift needs a working DNS environment. </a:t>
            </a:r>
          </a:p>
          <a:p>
            <a:r>
              <a:rPr lang="en-US" sz="1700">
                <a:ea typeface="+mn-lt"/>
                <a:cs typeface="+mn-lt"/>
              </a:rPr>
              <a:t>This DNS configuration is required to create a wild card, which is required to create DNS wild card that points to a router.</a:t>
            </a:r>
          </a:p>
          <a:p>
            <a:r>
              <a:rPr lang="en-US" sz="1700">
                <a:solidFill>
                  <a:schemeClr val="accent1">
                    <a:lumMod val="60000"/>
                    <a:lumOff val="40000"/>
                  </a:schemeClr>
                </a:solidFill>
                <a:ea typeface="+mn-lt"/>
                <a:cs typeface="+mn-lt"/>
              </a:rPr>
              <a:t> # yum install bind-utils bind </a:t>
            </a:r>
          </a:p>
          <a:p>
            <a:r>
              <a:rPr lang="en-US" sz="1700">
                <a:solidFill>
                  <a:schemeClr val="accent1">
                    <a:lumMod val="60000"/>
                    <a:lumOff val="40000"/>
                  </a:schemeClr>
                </a:solidFill>
                <a:ea typeface="+mn-lt"/>
                <a:cs typeface="+mn-lt"/>
              </a:rPr>
              <a:t># </a:t>
            </a:r>
            <a:r>
              <a:rPr lang="en-US" sz="1700" err="1">
                <a:solidFill>
                  <a:schemeClr val="accent1">
                    <a:lumMod val="60000"/>
                    <a:lumOff val="40000"/>
                  </a:schemeClr>
                </a:solidFill>
                <a:ea typeface="+mn-lt"/>
                <a:cs typeface="+mn-lt"/>
              </a:rPr>
              <a:t>systemctl</a:t>
            </a:r>
            <a:r>
              <a:rPr lang="en-US" sz="1700">
                <a:solidFill>
                  <a:schemeClr val="accent1">
                    <a:lumMod val="60000"/>
                    <a:lumOff val="40000"/>
                  </a:schemeClr>
                </a:solidFill>
                <a:ea typeface="+mn-lt"/>
                <a:cs typeface="+mn-lt"/>
              </a:rPr>
              <a:t> start named</a:t>
            </a:r>
          </a:p>
          <a:p>
            <a:r>
              <a:rPr lang="en-US" sz="1700">
                <a:solidFill>
                  <a:schemeClr val="accent1">
                    <a:lumMod val="60000"/>
                    <a:lumOff val="40000"/>
                  </a:schemeClr>
                </a:solidFill>
                <a:ea typeface="+mn-lt"/>
                <a:cs typeface="+mn-lt"/>
              </a:rPr>
              <a:t> # </a:t>
            </a:r>
            <a:r>
              <a:rPr lang="en-US" sz="1700" err="1">
                <a:solidFill>
                  <a:schemeClr val="accent1">
                    <a:lumMod val="60000"/>
                    <a:lumOff val="40000"/>
                  </a:schemeClr>
                </a:solidFill>
                <a:ea typeface="+mn-lt"/>
                <a:cs typeface="+mn-lt"/>
              </a:rPr>
              <a:t>systemctl</a:t>
            </a:r>
            <a:r>
              <a:rPr lang="en-US" sz="1700">
                <a:solidFill>
                  <a:schemeClr val="accent1">
                    <a:lumMod val="60000"/>
                    <a:lumOff val="40000"/>
                  </a:schemeClr>
                </a:solidFill>
                <a:ea typeface="+mn-lt"/>
                <a:cs typeface="+mn-lt"/>
              </a:rPr>
              <a:t> enable named</a:t>
            </a:r>
          </a:p>
          <a:p>
            <a:r>
              <a:rPr lang="en-US" sz="1700">
                <a:ea typeface="+mn-lt"/>
                <a:cs typeface="+mn-lt"/>
              </a:rPr>
              <a:t> vi /</a:t>
            </a:r>
            <a:r>
              <a:rPr lang="en-US" sz="1700" err="1">
                <a:ea typeface="+mn-lt"/>
                <a:cs typeface="+mn-lt"/>
              </a:rPr>
              <a:t>etc</a:t>
            </a:r>
            <a:r>
              <a:rPr lang="en-US" sz="1700">
                <a:ea typeface="+mn-lt"/>
                <a:cs typeface="+mn-lt"/>
              </a:rPr>
              <a:t>/</a:t>
            </a:r>
            <a:r>
              <a:rPr lang="en-US" sz="1700" err="1">
                <a:ea typeface="+mn-lt"/>
                <a:cs typeface="+mn-lt"/>
              </a:rPr>
              <a:t>named.conf</a:t>
            </a:r>
            <a:r>
              <a:rPr lang="en-US" sz="1700">
                <a:ea typeface="+mn-lt"/>
                <a:cs typeface="+mn-lt"/>
              </a:rPr>
              <a:t> </a:t>
            </a:r>
          </a:p>
          <a:p>
            <a:r>
              <a:rPr lang="en-US" sz="1700">
                <a:ea typeface="+mn-lt"/>
                <a:cs typeface="+mn-lt"/>
              </a:rPr>
              <a:t>options {listen-on port 53 { 10.123.55.111; }; </a:t>
            </a:r>
          </a:p>
          <a:p>
            <a:r>
              <a:rPr lang="en-US" sz="1700">
                <a:ea typeface="+mn-lt"/>
                <a:cs typeface="+mn-lt"/>
              </a:rPr>
              <a:t>forwarders {</a:t>
            </a:r>
          </a:p>
          <a:p>
            <a:r>
              <a:rPr lang="en-US" sz="1700">
                <a:ea typeface="+mn-lt"/>
                <a:cs typeface="+mn-lt"/>
              </a:rPr>
              <a:t> 10.38.55.13;</a:t>
            </a:r>
          </a:p>
          <a:p>
            <a:r>
              <a:rPr lang="en-US" sz="1700">
                <a:ea typeface="+mn-lt"/>
                <a:cs typeface="+mn-lt"/>
              </a:rPr>
              <a:t>        };</a:t>
            </a:r>
            <a:endParaRPr lang="en-US" sz="1700"/>
          </a:p>
          <a:p>
            <a:r>
              <a:rPr lang="en-US" sz="1700">
                <a:ea typeface="+mn-lt"/>
                <a:cs typeface="+mn-lt"/>
              </a:rPr>
              <a:t> zone "lab.com" IN {</a:t>
            </a:r>
          </a:p>
          <a:p>
            <a:r>
              <a:rPr lang="en-US" sz="1700">
                <a:ea typeface="+mn-lt"/>
                <a:cs typeface="+mn-lt"/>
              </a:rPr>
              <a:t> type master;</a:t>
            </a:r>
          </a:p>
          <a:p>
            <a:r>
              <a:rPr lang="en-US" sz="1700">
                <a:ea typeface="+mn-lt"/>
                <a:cs typeface="+mn-lt"/>
              </a:rPr>
              <a:t> file "/var/named/dynamic/</a:t>
            </a:r>
            <a:r>
              <a:rPr lang="en-US" sz="1700" err="1">
                <a:ea typeface="+mn-lt"/>
                <a:cs typeface="+mn-lt"/>
              </a:rPr>
              <a:t>test.com.zone</a:t>
            </a:r>
            <a:r>
              <a:rPr lang="en-US" sz="1700">
                <a:ea typeface="+mn-lt"/>
                <a:cs typeface="+mn-lt"/>
              </a:rPr>
              <a:t>";</a:t>
            </a:r>
          </a:p>
          <a:p>
            <a:r>
              <a:rPr lang="en-US" sz="1700">
                <a:ea typeface="+mn-lt"/>
                <a:cs typeface="+mn-lt"/>
              </a:rPr>
              <a:t> allow-update { none; };</a:t>
            </a:r>
            <a:endParaRPr lang="en-US" sz="1700"/>
          </a:p>
        </p:txBody>
      </p:sp>
      <p:sp>
        <p:nvSpPr>
          <p:cNvPr id="4" name="Date Placeholder 3">
            <a:extLst>
              <a:ext uri="{FF2B5EF4-FFF2-40B4-BE49-F238E27FC236}">
                <a16:creationId xmlns:a16="http://schemas.microsoft.com/office/drawing/2014/main" id="{6A285D3D-5F6D-58A6-9526-6A953C2086E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9F46D968-19A0-0C53-D0E1-10289440BBBA}"/>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191DD68F-BE96-744B-1D2A-B17C16C36BB4}"/>
              </a:ext>
            </a:extLst>
          </p:cNvPr>
          <p:cNvSpPr>
            <a:spLocks noGrp="1"/>
          </p:cNvSpPr>
          <p:nvPr>
            <p:ph type="sldNum" sz="quarter" idx="12"/>
          </p:nvPr>
        </p:nvSpPr>
        <p:spPr/>
        <p:txBody>
          <a:bodyPr/>
          <a:lstStyle/>
          <a:p>
            <a:fld id="{B5CEABB6-07DC-46E8-9B57-56EC44A396E5}" type="slidenum">
              <a:rPr lang="en-US" smtClean="0"/>
              <a:pPr/>
              <a:t>38</a:t>
            </a:fld>
            <a:endParaRPr lang="en-US"/>
          </a:p>
        </p:txBody>
      </p:sp>
    </p:spTree>
    <p:extLst>
      <p:ext uri="{BB962C8B-B14F-4D97-AF65-F5344CB8AC3E}">
        <p14:creationId xmlns:p14="http://schemas.microsoft.com/office/powerpoint/2010/main" val="1720473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0E431-74A5-E984-821E-1024CF3E36C4}"/>
              </a:ext>
            </a:extLst>
          </p:cNvPr>
          <p:cNvSpPr>
            <a:spLocks noGrp="1"/>
          </p:cNvSpPr>
          <p:nvPr>
            <p:ph idx="1"/>
          </p:nvPr>
        </p:nvSpPr>
        <p:spPr>
          <a:xfrm>
            <a:off x="1021080" y="771352"/>
            <a:ext cx="10546915" cy="5405611"/>
          </a:xfrm>
        </p:spPr>
        <p:txBody>
          <a:bodyPr vert="horz" lIns="91440" tIns="45720" rIns="91440" bIns="45720" rtlCol="0" anchor="t">
            <a:normAutofit/>
          </a:bodyPr>
          <a:lstStyle/>
          <a:p>
            <a:r>
              <a:rPr lang="en-US" sz="1800" b="1">
                <a:ea typeface="+mn-lt"/>
                <a:cs typeface="+mn-lt"/>
              </a:rPr>
              <a:t>Step 10:</a:t>
            </a:r>
            <a:r>
              <a:rPr lang="en-US" sz="1800">
                <a:ea typeface="+mn-lt"/>
                <a:cs typeface="+mn-lt"/>
              </a:rPr>
              <a:t> </a:t>
            </a:r>
            <a:endParaRPr lang="en-US" sz="1800"/>
          </a:p>
          <a:p>
            <a:r>
              <a:rPr lang="en-US" sz="1800">
                <a:ea typeface="+mn-lt"/>
                <a:cs typeface="+mn-lt"/>
              </a:rPr>
              <a:t>The final step would be to set up </a:t>
            </a:r>
            <a:r>
              <a:rPr lang="en-US" sz="1800" err="1">
                <a:ea typeface="+mn-lt"/>
                <a:cs typeface="+mn-lt"/>
              </a:rPr>
              <a:t>github</a:t>
            </a:r>
            <a:r>
              <a:rPr lang="en-US" sz="1800">
                <a:ea typeface="+mn-lt"/>
                <a:cs typeface="+mn-lt"/>
              </a:rPr>
              <a:t> server on OpenShift V3 master machine, which is optional. This can be done easily using the following sequence of commands.</a:t>
            </a:r>
            <a:endParaRPr lang="en-US" sz="1800"/>
          </a:p>
          <a:p>
            <a:r>
              <a:rPr lang="en-US" sz="1800">
                <a:solidFill>
                  <a:schemeClr val="accent1">
                    <a:lumMod val="60000"/>
                    <a:lumOff val="40000"/>
                  </a:schemeClr>
                </a:solidFill>
                <a:ea typeface="+mn-lt"/>
                <a:cs typeface="+mn-lt"/>
              </a:rPr>
              <a:t>#yum install curl </a:t>
            </a:r>
            <a:r>
              <a:rPr lang="en-US" sz="1800" err="1">
                <a:solidFill>
                  <a:schemeClr val="accent1">
                    <a:lumMod val="60000"/>
                    <a:lumOff val="40000"/>
                  </a:schemeClr>
                </a:solidFill>
                <a:ea typeface="+mn-lt"/>
                <a:cs typeface="+mn-lt"/>
              </a:rPr>
              <a:t>openssh</a:t>
            </a:r>
            <a:r>
              <a:rPr lang="en-US" sz="1800">
                <a:solidFill>
                  <a:schemeClr val="accent1">
                    <a:lumMod val="60000"/>
                    <a:lumOff val="40000"/>
                  </a:schemeClr>
                </a:solidFill>
                <a:ea typeface="+mn-lt"/>
                <a:cs typeface="+mn-lt"/>
              </a:rPr>
              <a:t>-server </a:t>
            </a:r>
          </a:p>
          <a:p>
            <a:r>
              <a:rPr lang="en-US" sz="1800">
                <a:solidFill>
                  <a:schemeClr val="accent1">
                    <a:lumMod val="60000"/>
                    <a:lumOff val="40000"/>
                  </a:schemeClr>
                </a:solidFill>
                <a:ea typeface="+mn-lt"/>
                <a:cs typeface="+mn-lt"/>
              </a:rPr>
              <a:t>#systemctl enable </a:t>
            </a:r>
            <a:r>
              <a:rPr lang="en-US" sz="1800" err="1">
                <a:solidFill>
                  <a:schemeClr val="accent1">
                    <a:lumMod val="60000"/>
                    <a:lumOff val="40000"/>
                  </a:schemeClr>
                </a:solidFill>
                <a:ea typeface="+mn-lt"/>
                <a:cs typeface="+mn-lt"/>
              </a:rPr>
              <a:t>sshd</a:t>
            </a:r>
            <a:r>
              <a:rPr lang="en-US" sz="1800">
                <a:solidFill>
                  <a:schemeClr val="accent1">
                    <a:lumMod val="60000"/>
                    <a:lumOff val="40000"/>
                  </a:schemeClr>
                </a:solidFill>
                <a:ea typeface="+mn-lt"/>
                <a:cs typeface="+mn-lt"/>
              </a:rPr>
              <a:t> </a:t>
            </a:r>
          </a:p>
          <a:p>
            <a:r>
              <a:rPr lang="en-US" sz="1800">
                <a:solidFill>
                  <a:schemeClr val="accent1">
                    <a:lumMod val="60000"/>
                    <a:lumOff val="40000"/>
                  </a:schemeClr>
                </a:solidFill>
                <a:ea typeface="+mn-lt"/>
                <a:cs typeface="+mn-lt"/>
              </a:rPr>
              <a:t># </a:t>
            </a:r>
            <a:r>
              <a:rPr lang="en-US" sz="1800" err="1">
                <a:solidFill>
                  <a:schemeClr val="accent1">
                    <a:lumMod val="60000"/>
                    <a:lumOff val="40000"/>
                  </a:schemeClr>
                </a:solidFill>
                <a:ea typeface="+mn-lt"/>
                <a:cs typeface="+mn-lt"/>
              </a:rPr>
              <a:t>systemctl</a:t>
            </a:r>
            <a:r>
              <a:rPr lang="en-US" sz="1800">
                <a:solidFill>
                  <a:schemeClr val="accent1">
                    <a:lumMod val="60000"/>
                    <a:lumOff val="40000"/>
                  </a:schemeClr>
                </a:solidFill>
                <a:ea typeface="+mn-lt"/>
                <a:cs typeface="+mn-lt"/>
              </a:rPr>
              <a:t> start </a:t>
            </a:r>
            <a:r>
              <a:rPr lang="en-US" sz="1800" err="1">
                <a:solidFill>
                  <a:schemeClr val="accent1">
                    <a:lumMod val="60000"/>
                    <a:lumOff val="40000"/>
                  </a:schemeClr>
                </a:solidFill>
                <a:ea typeface="+mn-lt"/>
                <a:cs typeface="+mn-lt"/>
              </a:rPr>
              <a:t>sshd</a:t>
            </a:r>
            <a:r>
              <a:rPr lang="en-US" sz="1800">
                <a:solidFill>
                  <a:schemeClr val="accent1">
                    <a:lumMod val="60000"/>
                    <a:lumOff val="40000"/>
                  </a:schemeClr>
                </a:solidFill>
                <a:ea typeface="+mn-lt"/>
                <a:cs typeface="+mn-lt"/>
              </a:rPr>
              <a:t> </a:t>
            </a:r>
          </a:p>
          <a:p>
            <a:r>
              <a:rPr lang="en-US" sz="1800">
                <a:solidFill>
                  <a:schemeClr val="accent1">
                    <a:lumMod val="60000"/>
                    <a:lumOff val="40000"/>
                  </a:schemeClr>
                </a:solidFill>
                <a:ea typeface="+mn-lt"/>
                <a:cs typeface="+mn-lt"/>
              </a:rPr>
              <a:t># firewall-</a:t>
            </a:r>
            <a:r>
              <a:rPr lang="en-US" sz="1800" err="1">
                <a:solidFill>
                  <a:schemeClr val="accent1">
                    <a:lumMod val="60000"/>
                    <a:lumOff val="40000"/>
                  </a:schemeClr>
                </a:solidFill>
                <a:ea typeface="+mn-lt"/>
                <a:cs typeface="+mn-lt"/>
              </a:rPr>
              <a:t>cmd</a:t>
            </a:r>
            <a:r>
              <a:rPr lang="en-US" sz="1800">
                <a:solidFill>
                  <a:schemeClr val="accent1">
                    <a:lumMod val="60000"/>
                    <a:lumOff val="40000"/>
                  </a:schemeClr>
                </a:solidFill>
                <a:ea typeface="+mn-lt"/>
                <a:cs typeface="+mn-lt"/>
              </a:rPr>
              <a:t> --permanent --add-service=http </a:t>
            </a:r>
          </a:p>
          <a:p>
            <a:r>
              <a:rPr lang="en-US" sz="1800">
                <a:solidFill>
                  <a:schemeClr val="accent1">
                    <a:lumMod val="60000"/>
                    <a:lumOff val="40000"/>
                  </a:schemeClr>
                </a:solidFill>
                <a:ea typeface="+mn-lt"/>
                <a:cs typeface="+mn-lt"/>
              </a:rPr>
              <a:t># </a:t>
            </a:r>
            <a:r>
              <a:rPr lang="en-US" sz="1800" err="1">
                <a:solidFill>
                  <a:schemeClr val="accent1">
                    <a:lumMod val="60000"/>
                    <a:lumOff val="40000"/>
                  </a:schemeClr>
                </a:solidFill>
                <a:ea typeface="+mn-lt"/>
                <a:cs typeface="+mn-lt"/>
              </a:rPr>
              <a:t>systemctl</a:t>
            </a:r>
            <a:r>
              <a:rPr lang="en-US" sz="1800">
                <a:solidFill>
                  <a:schemeClr val="accent1">
                    <a:lumMod val="60000"/>
                    <a:lumOff val="40000"/>
                  </a:schemeClr>
                </a:solidFill>
                <a:ea typeface="+mn-lt"/>
                <a:cs typeface="+mn-lt"/>
              </a:rPr>
              <a:t> reload </a:t>
            </a:r>
            <a:r>
              <a:rPr lang="en-US" sz="1800" err="1">
                <a:solidFill>
                  <a:schemeClr val="accent1">
                    <a:lumMod val="60000"/>
                    <a:lumOff val="40000"/>
                  </a:schemeClr>
                </a:solidFill>
                <a:ea typeface="+mn-lt"/>
                <a:cs typeface="+mn-lt"/>
              </a:rPr>
              <a:t>firewalld</a:t>
            </a:r>
            <a:r>
              <a:rPr lang="en-US" sz="1800">
                <a:solidFill>
                  <a:schemeClr val="accent1">
                    <a:lumMod val="60000"/>
                    <a:lumOff val="40000"/>
                  </a:schemeClr>
                </a:solidFill>
                <a:ea typeface="+mn-lt"/>
                <a:cs typeface="+mn-lt"/>
              </a:rPr>
              <a:t> </a:t>
            </a:r>
          </a:p>
          <a:p>
            <a:r>
              <a:rPr lang="en-US" sz="1800">
                <a:solidFill>
                  <a:schemeClr val="accent1">
                    <a:lumMod val="60000"/>
                    <a:lumOff val="40000"/>
                  </a:schemeClr>
                </a:solidFill>
                <a:ea typeface="+mn-lt"/>
                <a:cs typeface="+mn-lt"/>
              </a:rPr>
              <a:t>#curl https://packages.gitlab.com/install/repositories/gitlab/gitlab- </a:t>
            </a:r>
          </a:p>
          <a:p>
            <a:r>
              <a:rPr lang="en-US" sz="1800">
                <a:solidFill>
                  <a:schemeClr val="accent1">
                    <a:lumMod val="60000"/>
                    <a:lumOff val="40000"/>
                  </a:schemeClr>
                </a:solidFill>
                <a:ea typeface="+mn-lt"/>
                <a:cs typeface="+mn-lt"/>
              </a:rPr>
              <a:t>#yum install </a:t>
            </a:r>
            <a:r>
              <a:rPr lang="en-US" sz="1800" err="1">
                <a:solidFill>
                  <a:schemeClr val="accent1">
                    <a:lumMod val="60000"/>
                    <a:lumOff val="40000"/>
                  </a:schemeClr>
                </a:solidFill>
                <a:ea typeface="+mn-lt"/>
                <a:cs typeface="+mn-lt"/>
              </a:rPr>
              <a:t>gitlab-ce</a:t>
            </a:r>
            <a:r>
              <a:rPr lang="en-US" sz="1800">
                <a:solidFill>
                  <a:schemeClr val="accent1">
                    <a:lumMod val="60000"/>
                    <a:lumOff val="40000"/>
                  </a:schemeClr>
                </a:solidFill>
                <a:ea typeface="+mn-lt"/>
                <a:cs typeface="+mn-lt"/>
              </a:rPr>
              <a:t> </a:t>
            </a:r>
          </a:p>
          <a:p>
            <a:r>
              <a:rPr lang="en-US" sz="1800">
                <a:solidFill>
                  <a:schemeClr val="accent1">
                    <a:lumMod val="60000"/>
                    <a:lumOff val="40000"/>
                  </a:schemeClr>
                </a:solidFill>
                <a:ea typeface="+mn-lt"/>
                <a:cs typeface="+mn-lt"/>
              </a:rPr>
              <a:t># </a:t>
            </a:r>
            <a:r>
              <a:rPr lang="en-US" sz="1800" err="1">
                <a:solidFill>
                  <a:schemeClr val="accent1">
                    <a:lumMod val="60000"/>
                    <a:lumOff val="40000"/>
                  </a:schemeClr>
                </a:solidFill>
                <a:ea typeface="+mn-lt"/>
                <a:cs typeface="+mn-lt"/>
              </a:rPr>
              <a:t>gitlab-ctl</a:t>
            </a:r>
            <a:r>
              <a:rPr lang="en-US" sz="1800">
                <a:solidFill>
                  <a:schemeClr val="accent1">
                    <a:lumMod val="60000"/>
                    <a:lumOff val="40000"/>
                  </a:schemeClr>
                </a:solidFill>
                <a:ea typeface="+mn-lt"/>
                <a:cs typeface="+mn-lt"/>
              </a:rPr>
              <a:t> reconfigure </a:t>
            </a:r>
            <a:endParaRPr lang="en-US" sz="1800">
              <a:solidFill>
                <a:schemeClr val="accent1">
                  <a:lumMod val="60000"/>
                  <a:lumOff val="40000"/>
                </a:schemeClr>
              </a:solidFill>
            </a:endParaRPr>
          </a:p>
        </p:txBody>
      </p:sp>
      <p:sp>
        <p:nvSpPr>
          <p:cNvPr id="4" name="Date Placeholder 3">
            <a:extLst>
              <a:ext uri="{FF2B5EF4-FFF2-40B4-BE49-F238E27FC236}">
                <a16:creationId xmlns:a16="http://schemas.microsoft.com/office/drawing/2014/main" id="{263821DD-5067-CC91-803C-B8F3A889301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9799D79-426C-0BBF-5BFA-859FBDFB8503}"/>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CF6D5BF9-D1AC-3CAD-AAE2-9C7BDDFC964B}"/>
              </a:ext>
            </a:extLst>
          </p:cNvPr>
          <p:cNvSpPr>
            <a:spLocks noGrp="1"/>
          </p:cNvSpPr>
          <p:nvPr>
            <p:ph type="sldNum" sz="quarter" idx="12"/>
          </p:nvPr>
        </p:nvSpPr>
        <p:spPr/>
        <p:txBody>
          <a:bodyPr/>
          <a:lstStyle/>
          <a:p>
            <a:fld id="{B5CEABB6-07DC-46E8-9B57-56EC44A396E5}" type="slidenum">
              <a:rPr lang="en-US" smtClean="0"/>
              <a:pPr/>
              <a:t>39</a:t>
            </a:fld>
            <a:endParaRPr lang="en-US"/>
          </a:p>
        </p:txBody>
      </p:sp>
    </p:spTree>
    <p:extLst>
      <p:ext uri="{BB962C8B-B14F-4D97-AF65-F5344CB8AC3E}">
        <p14:creationId xmlns:p14="http://schemas.microsoft.com/office/powerpoint/2010/main" val="318744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EDFD-B35C-47AA-BE61-E2CAB6B65AFA}"/>
              </a:ext>
            </a:extLst>
          </p:cNvPr>
          <p:cNvSpPr>
            <a:spLocks noGrp="1"/>
          </p:cNvSpPr>
          <p:nvPr>
            <p:ph type="title"/>
          </p:nvPr>
        </p:nvSpPr>
        <p:spPr>
          <a:xfrm>
            <a:off x="1907946" y="314062"/>
            <a:ext cx="6343650" cy="1325880"/>
          </a:xfrm>
        </p:spPr>
        <p:txBody>
          <a:bodyPr>
            <a:normAutofit/>
          </a:bodyPr>
          <a:lstStyle/>
          <a:p>
            <a:r>
              <a:rPr lang="en-US" sz="3200"/>
              <a:t>Step6 – deploy </a:t>
            </a:r>
            <a:r>
              <a:rPr lang="en-US" sz="3200" err="1"/>
              <a:t>wordpress</a:t>
            </a:r>
            <a:endParaRPr lang="en-US" sz="3200"/>
          </a:p>
        </p:txBody>
      </p:sp>
      <p:sp>
        <p:nvSpPr>
          <p:cNvPr id="3" name="Text Placeholder 2">
            <a:extLst>
              <a:ext uri="{FF2B5EF4-FFF2-40B4-BE49-F238E27FC236}">
                <a16:creationId xmlns:a16="http://schemas.microsoft.com/office/drawing/2014/main" id="{BF71A74F-A4FC-4BD5-BCEB-E12CA57560AD}"/>
              </a:ext>
            </a:extLst>
          </p:cNvPr>
          <p:cNvSpPr>
            <a:spLocks noGrp="1"/>
          </p:cNvSpPr>
          <p:nvPr>
            <p:ph type="body" sz="quarter" idx="13"/>
          </p:nvPr>
        </p:nvSpPr>
        <p:spPr>
          <a:xfrm>
            <a:off x="4204355" y="923827"/>
            <a:ext cx="7739406" cy="5432523"/>
          </a:xfrm>
        </p:spPr>
        <p:txBody>
          <a:bodyPr/>
          <a:lstStyle/>
          <a:p>
            <a:pPr marL="285750" indent="-285750">
              <a:buFont typeface="Arial" panose="020B0604020202020204" pitchFamily="34" charset="0"/>
              <a:buChar char="•"/>
            </a:pPr>
            <a:r>
              <a:rPr lang="en-AU" b="0" i="0">
                <a:solidFill>
                  <a:schemeClr val="accent1"/>
                </a:solidFill>
                <a:effectLst/>
                <a:latin typeface="Arial" panose="020B0604020202020204" pitchFamily="34" charset="0"/>
              </a:rPr>
              <a:t>To define a deployment for WordPress, create a new file, </a:t>
            </a:r>
            <a:r>
              <a:rPr lang="en-AU" b="0" i="0" err="1">
                <a:solidFill>
                  <a:schemeClr val="accent1"/>
                </a:solidFill>
                <a:effectLst/>
                <a:latin typeface="Arial" panose="020B0604020202020204" pitchFamily="34" charset="0"/>
              </a:rPr>
              <a:t>wordpress-deployment.yaml</a:t>
            </a:r>
            <a:r>
              <a:rPr lang="en-AU" b="0" i="0">
                <a:solidFill>
                  <a:schemeClr val="accent1"/>
                </a:solidFill>
                <a:effectLst/>
                <a:latin typeface="Arial" panose="020B0604020202020204" pitchFamily="34" charset="0"/>
              </a:rPr>
              <a:t>, with the following content:</a:t>
            </a:r>
          </a:p>
          <a:p>
            <a:pPr marL="285750" indent="-285750">
              <a:buFont typeface="Arial" panose="020B0604020202020204" pitchFamily="34" charset="0"/>
              <a:buChar char="•"/>
            </a:pPr>
            <a:endParaRPr lang="en-US">
              <a:solidFill>
                <a:schemeClr val="accent1"/>
              </a:solidFill>
            </a:endParaRPr>
          </a:p>
        </p:txBody>
      </p:sp>
      <p:sp>
        <p:nvSpPr>
          <p:cNvPr id="4" name="Date Placeholder 3">
            <a:extLst>
              <a:ext uri="{FF2B5EF4-FFF2-40B4-BE49-F238E27FC236}">
                <a16:creationId xmlns:a16="http://schemas.microsoft.com/office/drawing/2014/main" id="{3DA5600B-4743-4B02-9675-AF7CC9B2DA09}"/>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2921421-44F3-4863-A982-00E37C239E69}"/>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FDED17C9-9703-4E73-9D83-9BD72D3F2893}"/>
              </a:ext>
            </a:extLst>
          </p:cNvPr>
          <p:cNvSpPr>
            <a:spLocks noGrp="1"/>
          </p:cNvSpPr>
          <p:nvPr>
            <p:ph type="sldNum" sz="quarter" idx="12"/>
          </p:nvPr>
        </p:nvSpPr>
        <p:spPr/>
        <p:txBody>
          <a:bodyPr/>
          <a:lstStyle/>
          <a:p>
            <a:fld id="{B5CEABB6-07DC-46E8-9B57-56EC44A396E5}" type="slidenum">
              <a:rPr lang="en-US" smtClean="0"/>
              <a:pPr/>
              <a:t>4</a:t>
            </a:fld>
            <a:endParaRPr lang="en-US"/>
          </a:p>
        </p:txBody>
      </p:sp>
      <p:pic>
        <p:nvPicPr>
          <p:cNvPr id="8" name="Picture 7">
            <a:extLst>
              <a:ext uri="{FF2B5EF4-FFF2-40B4-BE49-F238E27FC236}">
                <a16:creationId xmlns:a16="http://schemas.microsoft.com/office/drawing/2014/main" id="{FC9B4D44-0780-4377-8624-3E10DBD104F6}"/>
              </a:ext>
            </a:extLst>
          </p:cNvPr>
          <p:cNvPicPr>
            <a:picLocks noChangeAspect="1"/>
          </p:cNvPicPr>
          <p:nvPr/>
        </p:nvPicPr>
        <p:blipFill>
          <a:blip r:embed="rId2"/>
          <a:stretch>
            <a:fillRect/>
          </a:stretch>
        </p:blipFill>
        <p:spPr>
          <a:xfrm>
            <a:off x="4755834" y="1734532"/>
            <a:ext cx="3681156" cy="4980593"/>
          </a:xfrm>
          <a:prstGeom prst="rect">
            <a:avLst/>
          </a:prstGeom>
        </p:spPr>
      </p:pic>
    </p:spTree>
    <p:extLst>
      <p:ext uri="{BB962C8B-B14F-4D97-AF65-F5344CB8AC3E}">
        <p14:creationId xmlns:p14="http://schemas.microsoft.com/office/powerpoint/2010/main" val="1999483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8B7C-A22E-44C0-8342-6852C54E71F0}"/>
              </a:ext>
            </a:extLst>
          </p:cNvPr>
          <p:cNvSpPr>
            <a:spLocks noGrp="1"/>
          </p:cNvSpPr>
          <p:nvPr>
            <p:ph type="title"/>
          </p:nvPr>
        </p:nvSpPr>
        <p:spPr>
          <a:xfrm>
            <a:off x="914400" y="896112"/>
            <a:ext cx="10515600" cy="1325563"/>
          </a:xfrm>
        </p:spPr>
        <p:txBody>
          <a:bodyPr anchor="t">
            <a:normAutofit/>
          </a:bodyPr>
          <a:lstStyle/>
          <a:p>
            <a:r>
              <a:rPr lang="en-US"/>
              <a:t>OpenShift - Basic Concept</a:t>
            </a:r>
          </a:p>
        </p:txBody>
      </p:sp>
      <p:sp>
        <p:nvSpPr>
          <p:cNvPr id="4" name="Date Placeholder 3">
            <a:extLst>
              <a:ext uri="{FF2B5EF4-FFF2-40B4-BE49-F238E27FC236}">
                <a16:creationId xmlns:a16="http://schemas.microsoft.com/office/drawing/2014/main" id="{6A384570-32DD-4B46-9019-26A39C9AF8AD}"/>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1C2AF0F2-BCEF-4ADB-A53E-0934C320D220}"/>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E6ACC710-6A78-4B21-BDA8-28B6EBF9566D}"/>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40</a:t>
            </a:fld>
            <a:endParaRPr lang="en-US"/>
          </a:p>
        </p:txBody>
      </p:sp>
      <p:graphicFrame>
        <p:nvGraphicFramePr>
          <p:cNvPr id="12" name="Text Placeholder 2">
            <a:extLst>
              <a:ext uri="{FF2B5EF4-FFF2-40B4-BE49-F238E27FC236}">
                <a16:creationId xmlns:a16="http://schemas.microsoft.com/office/drawing/2014/main" id="{7279EC4E-DC74-2E15-064F-FD7D48768E23}"/>
              </a:ext>
            </a:extLst>
          </p:cNvPr>
          <p:cNvGraphicFramePr/>
          <p:nvPr>
            <p:extLst>
              <p:ext uri="{D42A27DB-BD31-4B8C-83A1-F6EECF244321}">
                <p14:modId xmlns:p14="http://schemas.microsoft.com/office/powerpoint/2010/main" val="673010615"/>
              </p:ext>
            </p:extLst>
          </p:nvPr>
        </p:nvGraphicFramePr>
        <p:xfrm>
          <a:off x="102108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126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57A6-3218-4A1E-9101-E4914E405271}"/>
              </a:ext>
            </a:extLst>
          </p:cNvPr>
          <p:cNvSpPr>
            <a:spLocks noGrp="1"/>
          </p:cNvSpPr>
          <p:nvPr>
            <p:ph type="title"/>
          </p:nvPr>
        </p:nvSpPr>
        <p:spPr>
          <a:xfrm>
            <a:off x="914400" y="896112"/>
            <a:ext cx="9124951" cy="1325563"/>
          </a:xfrm>
        </p:spPr>
        <p:txBody>
          <a:bodyPr anchor="t">
            <a:normAutofit/>
          </a:bodyPr>
          <a:lstStyle/>
          <a:p>
            <a:r>
              <a:rPr lang="en-US"/>
              <a:t>Images</a:t>
            </a:r>
          </a:p>
        </p:txBody>
      </p:sp>
      <p:sp>
        <p:nvSpPr>
          <p:cNvPr id="3" name="Text Placeholder 2">
            <a:extLst>
              <a:ext uri="{FF2B5EF4-FFF2-40B4-BE49-F238E27FC236}">
                <a16:creationId xmlns:a16="http://schemas.microsoft.com/office/drawing/2014/main" id="{4E31587F-EA7A-429A-A054-0AE911A9168D}"/>
              </a:ext>
            </a:extLst>
          </p:cNvPr>
          <p:cNvSpPr>
            <a:spLocks noGrp="1"/>
          </p:cNvSpPr>
          <p:nvPr>
            <p:ph sz="half" idx="1"/>
          </p:nvPr>
        </p:nvSpPr>
        <p:spPr>
          <a:xfrm>
            <a:off x="914400" y="1944181"/>
            <a:ext cx="4827271" cy="3837432"/>
          </a:xfrm>
        </p:spPr>
        <p:txBody>
          <a:bodyPr>
            <a:normAutofit fontScale="85000" lnSpcReduction="10000"/>
          </a:bodyPr>
          <a:lstStyle/>
          <a:p>
            <a:r>
              <a:rPr lang="en-US" sz="2000"/>
              <a:t>These are the basic building blocks of OpenShift, which are formed out of Docker images.</a:t>
            </a:r>
          </a:p>
          <a:p>
            <a:r>
              <a:rPr lang="en-US" sz="2000"/>
              <a:t>In each pod on OpenShift, the cluster has its own images running inside it.</a:t>
            </a:r>
          </a:p>
          <a:p>
            <a:r>
              <a:rPr lang="en-US" sz="2000"/>
              <a:t>When we configure a pod, we have a field which will get pooled from the registry. This configuration file will pull the image and deploy it on the cluster node.</a:t>
            </a:r>
          </a:p>
          <a:p>
            <a:r>
              <a:rPr lang="en-US" sz="2000"/>
              <a:t>In order to pull and create an image out of it, run the following command. OC is the client to communicate with OpenShift environment after login</a:t>
            </a:r>
          </a:p>
        </p:txBody>
      </p:sp>
      <p:pic>
        <p:nvPicPr>
          <p:cNvPr id="8" name="Picture 7">
            <a:extLst>
              <a:ext uri="{FF2B5EF4-FFF2-40B4-BE49-F238E27FC236}">
                <a16:creationId xmlns:a16="http://schemas.microsoft.com/office/drawing/2014/main" id="{D4FBCEA4-3F83-4FD5-98C7-3618FB193D49}"/>
              </a:ext>
            </a:extLst>
          </p:cNvPr>
          <p:cNvPicPr>
            <a:picLocks noChangeAspect="1"/>
          </p:cNvPicPr>
          <p:nvPr/>
        </p:nvPicPr>
        <p:blipFill>
          <a:blip r:embed="rId2"/>
          <a:stretch>
            <a:fillRect/>
          </a:stretch>
        </p:blipFill>
        <p:spPr>
          <a:xfrm>
            <a:off x="5973834" y="1944181"/>
            <a:ext cx="4297680" cy="2692145"/>
          </a:xfrm>
          <a:prstGeom prst="rect">
            <a:avLst/>
          </a:prstGeom>
          <a:noFill/>
        </p:spPr>
      </p:pic>
      <p:sp>
        <p:nvSpPr>
          <p:cNvPr id="4" name="Date Placeholder 3">
            <a:extLst>
              <a:ext uri="{FF2B5EF4-FFF2-40B4-BE49-F238E27FC236}">
                <a16:creationId xmlns:a16="http://schemas.microsoft.com/office/drawing/2014/main" id="{7280DDCA-BCDD-49AE-9EE5-9CD15AA526AC}"/>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615D6DB8-551F-4EE6-80BC-9F44EFB67D40}"/>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84407BBF-5494-49AE-AA60-F2E00DA6A409}"/>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41</a:t>
            </a:fld>
            <a:endParaRPr lang="en-US"/>
          </a:p>
        </p:txBody>
      </p:sp>
      <p:pic>
        <p:nvPicPr>
          <p:cNvPr id="10" name="Picture 9">
            <a:extLst>
              <a:ext uri="{FF2B5EF4-FFF2-40B4-BE49-F238E27FC236}">
                <a16:creationId xmlns:a16="http://schemas.microsoft.com/office/drawing/2014/main" id="{9A084560-5B0A-4C77-B695-CB961715EE45}"/>
              </a:ext>
            </a:extLst>
          </p:cNvPr>
          <p:cNvPicPr>
            <a:picLocks noChangeAspect="1"/>
          </p:cNvPicPr>
          <p:nvPr/>
        </p:nvPicPr>
        <p:blipFill>
          <a:blip r:embed="rId3"/>
          <a:stretch>
            <a:fillRect/>
          </a:stretch>
        </p:blipFill>
        <p:spPr>
          <a:xfrm>
            <a:off x="5973834" y="4806960"/>
            <a:ext cx="4297680" cy="565140"/>
          </a:xfrm>
          <a:prstGeom prst="rect">
            <a:avLst/>
          </a:prstGeom>
        </p:spPr>
      </p:pic>
    </p:spTree>
    <p:extLst>
      <p:ext uri="{BB962C8B-B14F-4D97-AF65-F5344CB8AC3E}">
        <p14:creationId xmlns:p14="http://schemas.microsoft.com/office/powerpoint/2010/main" val="1974331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65AA-EBFB-486A-BC57-6411776886AC}"/>
              </a:ext>
            </a:extLst>
          </p:cNvPr>
          <p:cNvSpPr>
            <a:spLocks noGrp="1"/>
          </p:cNvSpPr>
          <p:nvPr>
            <p:ph type="title"/>
          </p:nvPr>
        </p:nvSpPr>
        <p:spPr>
          <a:xfrm>
            <a:off x="914400" y="896112"/>
            <a:ext cx="9124951" cy="1362456"/>
          </a:xfrm>
        </p:spPr>
        <p:txBody>
          <a:bodyPr anchor="t">
            <a:normAutofit/>
          </a:bodyPr>
          <a:lstStyle/>
          <a:p>
            <a:r>
              <a:rPr lang="en-US"/>
              <a:t>Container</a:t>
            </a:r>
          </a:p>
        </p:txBody>
      </p:sp>
      <p:sp>
        <p:nvSpPr>
          <p:cNvPr id="3" name="Text Placeholder 2">
            <a:extLst>
              <a:ext uri="{FF2B5EF4-FFF2-40B4-BE49-F238E27FC236}">
                <a16:creationId xmlns:a16="http://schemas.microsoft.com/office/drawing/2014/main" id="{9A90C27E-EC83-4E1B-93C2-C19F049DA62A}"/>
              </a:ext>
            </a:extLst>
          </p:cNvPr>
          <p:cNvSpPr>
            <a:spLocks noGrp="1"/>
          </p:cNvSpPr>
          <p:nvPr>
            <p:ph sz="half" idx="1"/>
          </p:nvPr>
        </p:nvSpPr>
        <p:spPr>
          <a:xfrm>
            <a:off x="914400" y="2127250"/>
            <a:ext cx="4297680" cy="3105150"/>
          </a:xfrm>
        </p:spPr>
        <p:txBody>
          <a:bodyPr>
            <a:normAutofit/>
          </a:bodyPr>
          <a:lstStyle/>
          <a:p>
            <a:r>
              <a:rPr lang="en-US"/>
              <a:t>This gets created when the Docker image gets deployed on the OpenShift cluster.</a:t>
            </a:r>
          </a:p>
          <a:p>
            <a:r>
              <a:rPr lang="en-US"/>
              <a:t>While defining any configuration, we define the container section in the configuration file.</a:t>
            </a:r>
          </a:p>
          <a:p>
            <a:r>
              <a:rPr lang="en-US"/>
              <a:t>One container can have multiple images running inside and all the containers running on cluster node are managed by OpenShift Kubernetes.</a:t>
            </a:r>
          </a:p>
        </p:txBody>
      </p:sp>
      <p:pic>
        <p:nvPicPr>
          <p:cNvPr id="8" name="Picture 7">
            <a:extLst>
              <a:ext uri="{FF2B5EF4-FFF2-40B4-BE49-F238E27FC236}">
                <a16:creationId xmlns:a16="http://schemas.microsoft.com/office/drawing/2014/main" id="{DB3A8907-1F26-424B-A067-62822AE026D6}"/>
              </a:ext>
            </a:extLst>
          </p:cNvPr>
          <p:cNvPicPr>
            <a:picLocks noChangeAspect="1"/>
          </p:cNvPicPr>
          <p:nvPr/>
        </p:nvPicPr>
        <p:blipFill>
          <a:blip r:embed="rId2"/>
          <a:stretch>
            <a:fillRect/>
          </a:stretch>
        </p:blipFill>
        <p:spPr>
          <a:xfrm>
            <a:off x="5843024" y="1928133"/>
            <a:ext cx="4297680" cy="2826747"/>
          </a:xfrm>
          <a:prstGeom prst="rect">
            <a:avLst/>
          </a:prstGeom>
          <a:noFill/>
        </p:spPr>
      </p:pic>
      <p:sp>
        <p:nvSpPr>
          <p:cNvPr id="4" name="Date Placeholder 3">
            <a:extLst>
              <a:ext uri="{FF2B5EF4-FFF2-40B4-BE49-F238E27FC236}">
                <a16:creationId xmlns:a16="http://schemas.microsoft.com/office/drawing/2014/main" id="{10C5F509-4A19-4DDC-8910-ABBB54897A68}"/>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D3C1B50C-DD1E-43F7-83F9-7DDBD3A7D161}"/>
              </a:ext>
            </a:extLst>
          </p:cNvPr>
          <p:cNvSpPr>
            <a:spLocks noGrp="1"/>
          </p:cNvSpPr>
          <p:nvPr>
            <p:ph type="ftr" sz="quarter" idx="11"/>
          </p:nvPr>
        </p:nvSpPr>
        <p:spPr>
          <a:xfrm>
            <a:off x="5424487" y="6350000"/>
            <a:ext cx="2286000" cy="365125"/>
          </a:xfrm>
        </p:spPr>
        <p:txBody>
          <a:bodyPr anchor="ctr">
            <a:normAutofit/>
          </a:bodyPr>
          <a:lstStyle/>
          <a:p>
            <a:pPr>
              <a:spcAft>
                <a:spcPts val="600"/>
              </a:spcAft>
            </a:pPr>
            <a:r>
              <a:rPr lang="en-US"/>
              <a:t>Pitch deck title</a:t>
            </a:r>
          </a:p>
        </p:txBody>
      </p:sp>
      <p:sp>
        <p:nvSpPr>
          <p:cNvPr id="6" name="Slide Number Placeholder 5">
            <a:extLst>
              <a:ext uri="{FF2B5EF4-FFF2-40B4-BE49-F238E27FC236}">
                <a16:creationId xmlns:a16="http://schemas.microsoft.com/office/drawing/2014/main" id="{BE56384A-9D24-49DC-9E1E-7964AAB34157}"/>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42</a:t>
            </a:fld>
            <a:endParaRPr lang="en-US"/>
          </a:p>
        </p:txBody>
      </p:sp>
    </p:spTree>
    <p:extLst>
      <p:ext uri="{BB962C8B-B14F-4D97-AF65-F5344CB8AC3E}">
        <p14:creationId xmlns:p14="http://schemas.microsoft.com/office/powerpoint/2010/main" val="2394620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9EA-3F9B-4979-9B1E-70E21F0E0E52}"/>
              </a:ext>
            </a:extLst>
          </p:cNvPr>
          <p:cNvSpPr>
            <a:spLocks noGrp="1"/>
          </p:cNvSpPr>
          <p:nvPr>
            <p:ph type="title"/>
          </p:nvPr>
        </p:nvSpPr>
        <p:spPr>
          <a:xfrm>
            <a:off x="836295" y="681037"/>
            <a:ext cx="4467225" cy="1325563"/>
          </a:xfrm>
        </p:spPr>
        <p:txBody>
          <a:bodyPr anchor="t">
            <a:normAutofit fontScale="90000"/>
          </a:bodyPr>
          <a:lstStyle/>
          <a:p>
            <a:r>
              <a:rPr lang="en-US"/>
              <a:t>a container having multiple images running inside it.</a:t>
            </a:r>
          </a:p>
        </p:txBody>
      </p:sp>
      <p:pic>
        <p:nvPicPr>
          <p:cNvPr id="11" name="Picture 10">
            <a:extLst>
              <a:ext uri="{FF2B5EF4-FFF2-40B4-BE49-F238E27FC236}">
                <a16:creationId xmlns:a16="http://schemas.microsoft.com/office/drawing/2014/main" id="{BEDF14C0-0CA1-46A2-A625-B0221C06A37C}"/>
              </a:ext>
            </a:extLst>
          </p:cNvPr>
          <p:cNvPicPr>
            <a:picLocks noChangeAspect="1"/>
          </p:cNvPicPr>
          <p:nvPr/>
        </p:nvPicPr>
        <p:blipFill>
          <a:blip r:embed="rId2"/>
          <a:stretch>
            <a:fillRect/>
          </a:stretch>
        </p:blipFill>
        <p:spPr>
          <a:xfrm>
            <a:off x="5424488" y="1802606"/>
            <a:ext cx="6470390" cy="4351338"/>
          </a:xfrm>
          <a:prstGeom prst="rect">
            <a:avLst/>
          </a:prstGeom>
          <a:noFill/>
        </p:spPr>
      </p:pic>
      <p:sp>
        <p:nvSpPr>
          <p:cNvPr id="7" name="Date Placeholder 6">
            <a:extLst>
              <a:ext uri="{FF2B5EF4-FFF2-40B4-BE49-F238E27FC236}">
                <a16:creationId xmlns:a16="http://schemas.microsoft.com/office/drawing/2014/main" id="{4C3F62D7-E883-4F83-9359-E1DF24BEC27F}"/>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a:t>20XX</a:t>
            </a:r>
          </a:p>
        </p:txBody>
      </p:sp>
      <p:sp>
        <p:nvSpPr>
          <p:cNvPr id="8" name="Footer Placeholder 7">
            <a:extLst>
              <a:ext uri="{FF2B5EF4-FFF2-40B4-BE49-F238E27FC236}">
                <a16:creationId xmlns:a16="http://schemas.microsoft.com/office/drawing/2014/main" id="{D00694E9-7B4B-4075-A1AF-45D5670E0CC3}"/>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a:t>Pitch deck title</a:t>
            </a:r>
          </a:p>
        </p:txBody>
      </p:sp>
      <p:sp>
        <p:nvSpPr>
          <p:cNvPr id="9" name="Slide Number Placeholder 8">
            <a:extLst>
              <a:ext uri="{FF2B5EF4-FFF2-40B4-BE49-F238E27FC236}">
                <a16:creationId xmlns:a16="http://schemas.microsoft.com/office/drawing/2014/main" id="{DA499CA0-0E1A-4F09-8E66-6A234936458B}"/>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43</a:t>
            </a:fld>
            <a:endParaRPr lang="en-US"/>
          </a:p>
        </p:txBody>
      </p:sp>
    </p:spTree>
    <p:extLst>
      <p:ext uri="{BB962C8B-B14F-4D97-AF65-F5344CB8AC3E}">
        <p14:creationId xmlns:p14="http://schemas.microsoft.com/office/powerpoint/2010/main" val="3910712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E719-63A1-4E71-81B4-2E320FF4785C}"/>
              </a:ext>
            </a:extLst>
          </p:cNvPr>
          <p:cNvSpPr>
            <a:spLocks noGrp="1"/>
          </p:cNvSpPr>
          <p:nvPr>
            <p:ph type="title"/>
          </p:nvPr>
        </p:nvSpPr>
        <p:spPr/>
        <p:txBody>
          <a:bodyPr/>
          <a:lstStyle/>
          <a:p>
            <a:r>
              <a:rPr lang="en-US"/>
              <a:t>Pods</a:t>
            </a:r>
            <a:br>
              <a:rPr lang="en-US"/>
            </a:br>
            <a:r>
              <a:rPr lang="en-US" sz="1800" b="0" i="0" u="none" strike="noStrike" baseline="0">
                <a:solidFill>
                  <a:srgbClr val="000000"/>
                </a:solidFill>
                <a:latin typeface="Verdana" panose="020B0604030504040204" pitchFamily="34" charset="0"/>
              </a:rPr>
              <a:t>Pod can be defined as a collection of container and its storage inside a node of OpenShift (Kubernetes) cluster </a:t>
            </a:r>
            <a:endParaRPr lang="en-US"/>
          </a:p>
        </p:txBody>
      </p:sp>
      <p:sp>
        <p:nvSpPr>
          <p:cNvPr id="3" name="Text Placeholder 2">
            <a:extLst>
              <a:ext uri="{FF2B5EF4-FFF2-40B4-BE49-F238E27FC236}">
                <a16:creationId xmlns:a16="http://schemas.microsoft.com/office/drawing/2014/main" id="{48A5BF28-828F-46CA-848B-826F7B0CAF39}"/>
              </a:ext>
            </a:extLst>
          </p:cNvPr>
          <p:cNvSpPr>
            <a:spLocks noGrp="1"/>
          </p:cNvSpPr>
          <p:nvPr>
            <p:ph type="body" idx="13"/>
          </p:nvPr>
        </p:nvSpPr>
        <p:spPr/>
        <p:txBody>
          <a:bodyPr/>
          <a:lstStyle/>
          <a:p>
            <a:r>
              <a:rPr lang="en-US"/>
              <a:t>Single Container Pod:</a:t>
            </a:r>
          </a:p>
        </p:txBody>
      </p:sp>
      <p:sp>
        <p:nvSpPr>
          <p:cNvPr id="4" name="Content Placeholder 3">
            <a:extLst>
              <a:ext uri="{FF2B5EF4-FFF2-40B4-BE49-F238E27FC236}">
                <a16:creationId xmlns:a16="http://schemas.microsoft.com/office/drawing/2014/main" id="{AB0ED0E2-95EA-4809-B3DA-C4BB945F2D03}"/>
              </a:ext>
            </a:extLst>
          </p:cNvPr>
          <p:cNvSpPr>
            <a:spLocks noGrp="1"/>
          </p:cNvSpPr>
          <p:nvPr>
            <p:ph sz="half" idx="1"/>
          </p:nvPr>
        </p:nvSpPr>
        <p:spPr/>
        <p:txBody>
          <a:bodyPr/>
          <a:lstStyle/>
          <a:p>
            <a:r>
              <a:rPr lang="en-US" sz="1800">
                <a:solidFill>
                  <a:srgbClr val="000000"/>
                </a:solidFill>
                <a:latin typeface="Verdana" panose="020B0604030504040204" pitchFamily="34" charset="0"/>
              </a:rPr>
              <a:t>Single</a:t>
            </a:r>
            <a:r>
              <a:rPr lang="en-US" sz="1800" b="0" i="0" u="none" strike="noStrike" baseline="0">
                <a:solidFill>
                  <a:srgbClr val="000000"/>
                </a:solidFill>
                <a:latin typeface="Verdana" panose="020B0604030504040204" pitchFamily="34" charset="0"/>
              </a:rPr>
              <a:t>-container pods are those in which we have only one container running inside it. </a:t>
            </a:r>
            <a:endParaRPr lang="en-US"/>
          </a:p>
        </p:txBody>
      </p:sp>
      <p:sp>
        <p:nvSpPr>
          <p:cNvPr id="5" name="Text Placeholder 4">
            <a:extLst>
              <a:ext uri="{FF2B5EF4-FFF2-40B4-BE49-F238E27FC236}">
                <a16:creationId xmlns:a16="http://schemas.microsoft.com/office/drawing/2014/main" id="{14CE694D-CBC6-493D-A260-881D3E761C1C}"/>
              </a:ext>
            </a:extLst>
          </p:cNvPr>
          <p:cNvSpPr>
            <a:spLocks noGrp="1"/>
          </p:cNvSpPr>
          <p:nvPr>
            <p:ph type="body" sz="quarter" idx="3"/>
          </p:nvPr>
        </p:nvSpPr>
        <p:spPr/>
        <p:txBody>
          <a:bodyPr/>
          <a:lstStyle/>
          <a:p>
            <a:r>
              <a:rPr lang="en-US"/>
              <a:t>Multi-Container Pod:</a:t>
            </a:r>
          </a:p>
        </p:txBody>
      </p:sp>
      <p:sp>
        <p:nvSpPr>
          <p:cNvPr id="6" name="Content Placeholder 5">
            <a:extLst>
              <a:ext uri="{FF2B5EF4-FFF2-40B4-BE49-F238E27FC236}">
                <a16:creationId xmlns:a16="http://schemas.microsoft.com/office/drawing/2014/main" id="{CA7A61A4-5491-4D4F-8026-3016674A04D8}"/>
              </a:ext>
            </a:extLst>
          </p:cNvPr>
          <p:cNvSpPr>
            <a:spLocks noGrp="1"/>
          </p:cNvSpPr>
          <p:nvPr>
            <p:ph sz="half" idx="2"/>
          </p:nvPr>
        </p:nvSpPr>
        <p:spPr/>
        <p:txBody>
          <a:bodyPr/>
          <a:lstStyle/>
          <a:p>
            <a:r>
              <a:rPr lang="en-US" sz="1800" b="0" i="0" u="none" strike="noStrike" baseline="0">
                <a:solidFill>
                  <a:srgbClr val="000000"/>
                </a:solidFill>
                <a:latin typeface="Verdana" panose="020B0604030504040204" pitchFamily="34" charset="0"/>
              </a:rPr>
              <a:t>Multi-container pods are those in which we have more than one container running inside it. </a:t>
            </a:r>
            <a:endParaRPr lang="en-US"/>
          </a:p>
        </p:txBody>
      </p:sp>
      <p:sp>
        <p:nvSpPr>
          <p:cNvPr id="9" name="Slide Number Placeholder 8">
            <a:extLst>
              <a:ext uri="{FF2B5EF4-FFF2-40B4-BE49-F238E27FC236}">
                <a16:creationId xmlns:a16="http://schemas.microsoft.com/office/drawing/2014/main" id="{81FC45F8-41B1-484F-83E4-177C33F34882}"/>
              </a:ext>
            </a:extLst>
          </p:cNvPr>
          <p:cNvSpPr>
            <a:spLocks noGrp="1"/>
          </p:cNvSpPr>
          <p:nvPr>
            <p:ph type="sldNum" sz="quarter" idx="12"/>
          </p:nvPr>
        </p:nvSpPr>
        <p:spPr/>
        <p:txBody>
          <a:bodyPr/>
          <a:lstStyle/>
          <a:p>
            <a:fld id="{B5CEABB6-07DC-46E8-9B57-56EC44A396E5}" type="slidenum">
              <a:rPr lang="en-US" smtClean="0"/>
              <a:pPr/>
              <a:t>44</a:t>
            </a:fld>
            <a:endParaRPr lang="en-US"/>
          </a:p>
        </p:txBody>
      </p:sp>
      <p:pic>
        <p:nvPicPr>
          <p:cNvPr id="11" name="Picture 10">
            <a:extLst>
              <a:ext uri="{FF2B5EF4-FFF2-40B4-BE49-F238E27FC236}">
                <a16:creationId xmlns:a16="http://schemas.microsoft.com/office/drawing/2014/main" id="{CCC4C518-BAC3-4ACF-8750-0F5C514E47D6}"/>
              </a:ext>
            </a:extLst>
          </p:cNvPr>
          <p:cNvPicPr>
            <a:picLocks noChangeAspect="1"/>
          </p:cNvPicPr>
          <p:nvPr/>
        </p:nvPicPr>
        <p:blipFill>
          <a:blip r:embed="rId2"/>
          <a:stretch>
            <a:fillRect/>
          </a:stretch>
        </p:blipFill>
        <p:spPr>
          <a:xfrm>
            <a:off x="1125439" y="3952492"/>
            <a:ext cx="3875599" cy="230543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7248C93E-1EB2-4FE1-8AC2-A57931830B1F}"/>
              </a:ext>
            </a:extLst>
          </p:cNvPr>
          <p:cNvPicPr>
            <a:picLocks noChangeAspect="1"/>
          </p:cNvPicPr>
          <p:nvPr/>
        </p:nvPicPr>
        <p:blipFill>
          <a:blip r:embed="rId3"/>
          <a:stretch>
            <a:fillRect/>
          </a:stretch>
        </p:blipFill>
        <p:spPr>
          <a:xfrm>
            <a:off x="6074384" y="3971542"/>
            <a:ext cx="3875599" cy="232933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9468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2821-0DD7-488A-9F80-7D574B5DD336}"/>
              </a:ext>
            </a:extLst>
          </p:cNvPr>
          <p:cNvSpPr>
            <a:spLocks noGrp="1"/>
          </p:cNvSpPr>
          <p:nvPr>
            <p:ph type="title"/>
          </p:nvPr>
        </p:nvSpPr>
        <p:spPr/>
        <p:txBody>
          <a:bodyPr/>
          <a:lstStyle/>
          <a:p>
            <a:r>
              <a:rPr lang="en-US"/>
              <a:t>Service</a:t>
            </a:r>
          </a:p>
        </p:txBody>
      </p:sp>
      <p:sp>
        <p:nvSpPr>
          <p:cNvPr id="4" name="Content Placeholder 3">
            <a:extLst>
              <a:ext uri="{FF2B5EF4-FFF2-40B4-BE49-F238E27FC236}">
                <a16:creationId xmlns:a16="http://schemas.microsoft.com/office/drawing/2014/main" id="{900096A9-12AA-4A13-9E10-904A8CC61833}"/>
              </a:ext>
            </a:extLst>
          </p:cNvPr>
          <p:cNvSpPr>
            <a:spLocks noGrp="1"/>
          </p:cNvSpPr>
          <p:nvPr>
            <p:ph sz="half" idx="1"/>
          </p:nvPr>
        </p:nvSpPr>
        <p:spPr>
          <a:xfrm>
            <a:off x="914400" y="2258568"/>
            <a:ext cx="4297680" cy="3105150"/>
          </a:xfrm>
        </p:spPr>
        <p:txBody>
          <a:bodyPr/>
          <a:lstStyle/>
          <a:p>
            <a:r>
              <a:rPr lang="en-US"/>
              <a:t>A Kubernetes service serves as an internal load balancer. It identifies a set of replicated pods in order to proxy the connections it receives to them. </a:t>
            </a:r>
          </a:p>
          <a:p>
            <a:r>
              <a:rPr lang="en-US"/>
              <a:t>It’s an abstracted layer on top of the pod, which provides a single IP and DNS name through which pods can be accessed.</a:t>
            </a:r>
          </a:p>
          <a:p>
            <a:r>
              <a:rPr lang="en-US"/>
              <a:t>Service helps in managing the load balancing configuration and to scale the pod very easily</a:t>
            </a:r>
          </a:p>
        </p:txBody>
      </p:sp>
      <p:pic>
        <p:nvPicPr>
          <p:cNvPr id="11" name="Content Placeholder 10">
            <a:extLst>
              <a:ext uri="{FF2B5EF4-FFF2-40B4-BE49-F238E27FC236}">
                <a16:creationId xmlns:a16="http://schemas.microsoft.com/office/drawing/2014/main" id="{860D9BC8-286C-4EBD-BB99-FF5F6A81449F}"/>
              </a:ext>
            </a:extLst>
          </p:cNvPr>
          <p:cNvPicPr>
            <a:picLocks noGrp="1" noChangeAspect="1"/>
          </p:cNvPicPr>
          <p:nvPr>
            <p:ph sz="half" idx="2"/>
          </p:nvPr>
        </p:nvPicPr>
        <p:blipFill>
          <a:blip r:embed="rId2"/>
          <a:stretch>
            <a:fillRect/>
          </a:stretch>
        </p:blipFill>
        <p:spPr>
          <a:xfrm>
            <a:off x="5740401" y="2258568"/>
            <a:ext cx="4298950" cy="2716101"/>
          </a:xfrm>
        </p:spPr>
      </p:pic>
      <p:sp>
        <p:nvSpPr>
          <p:cNvPr id="7" name="Date Placeholder 6">
            <a:extLst>
              <a:ext uri="{FF2B5EF4-FFF2-40B4-BE49-F238E27FC236}">
                <a16:creationId xmlns:a16="http://schemas.microsoft.com/office/drawing/2014/main" id="{1A2E2C8B-34C3-4E51-87CE-8DE73D0D0B0D}"/>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51D97CE5-581F-4630-8B92-74843644C801}"/>
              </a:ext>
            </a:extLst>
          </p:cNvPr>
          <p:cNvSpPr>
            <a:spLocks noGrp="1"/>
          </p:cNvSpPr>
          <p:nvPr>
            <p:ph type="ftr" sz="quarter" idx="11"/>
          </p:nvPr>
        </p:nvSpPr>
        <p:spPr/>
        <p:txBody>
          <a:bodyPr/>
          <a:lstStyle/>
          <a:p>
            <a:r>
              <a:rPr lang="en-US"/>
              <a:t>Pitch deck title</a:t>
            </a:r>
          </a:p>
        </p:txBody>
      </p:sp>
      <p:sp>
        <p:nvSpPr>
          <p:cNvPr id="9" name="Slide Number Placeholder 8">
            <a:extLst>
              <a:ext uri="{FF2B5EF4-FFF2-40B4-BE49-F238E27FC236}">
                <a16:creationId xmlns:a16="http://schemas.microsoft.com/office/drawing/2014/main" id="{D6F0EA34-9047-44C8-B990-39EFE76AB71D}"/>
              </a:ext>
            </a:extLst>
          </p:cNvPr>
          <p:cNvSpPr>
            <a:spLocks noGrp="1"/>
          </p:cNvSpPr>
          <p:nvPr>
            <p:ph type="sldNum" sz="quarter" idx="12"/>
          </p:nvPr>
        </p:nvSpPr>
        <p:spPr/>
        <p:txBody>
          <a:bodyPr/>
          <a:lstStyle/>
          <a:p>
            <a:fld id="{B5CEABB6-07DC-46E8-9B57-56EC44A396E5}" type="slidenum">
              <a:rPr lang="en-US" smtClean="0"/>
              <a:pPr/>
              <a:t>45</a:t>
            </a:fld>
            <a:endParaRPr lang="en-US"/>
          </a:p>
        </p:txBody>
      </p:sp>
    </p:spTree>
    <p:extLst>
      <p:ext uri="{BB962C8B-B14F-4D97-AF65-F5344CB8AC3E}">
        <p14:creationId xmlns:p14="http://schemas.microsoft.com/office/powerpoint/2010/main" val="1021416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3D62-32DC-481A-A851-36884EEAAE5B}"/>
              </a:ext>
            </a:extLst>
          </p:cNvPr>
          <p:cNvSpPr>
            <a:spLocks noGrp="1"/>
          </p:cNvSpPr>
          <p:nvPr>
            <p:ph type="title"/>
          </p:nvPr>
        </p:nvSpPr>
        <p:spPr/>
        <p:txBody>
          <a:bodyPr/>
          <a:lstStyle/>
          <a:p>
            <a:r>
              <a:rPr lang="en-US"/>
              <a:t>Builds</a:t>
            </a:r>
          </a:p>
        </p:txBody>
      </p:sp>
      <p:sp>
        <p:nvSpPr>
          <p:cNvPr id="4" name="Content Placeholder 3">
            <a:extLst>
              <a:ext uri="{FF2B5EF4-FFF2-40B4-BE49-F238E27FC236}">
                <a16:creationId xmlns:a16="http://schemas.microsoft.com/office/drawing/2014/main" id="{52139A70-3B78-4DC5-AF15-7E5AD40ADFB3}"/>
              </a:ext>
            </a:extLst>
          </p:cNvPr>
          <p:cNvSpPr>
            <a:spLocks noGrp="1"/>
          </p:cNvSpPr>
          <p:nvPr>
            <p:ph sz="half" idx="1"/>
          </p:nvPr>
        </p:nvSpPr>
        <p:spPr>
          <a:xfrm>
            <a:off x="619125" y="2400300"/>
            <a:ext cx="5067300" cy="3599688"/>
          </a:xfrm>
        </p:spPr>
        <p:txBody>
          <a:bodyPr>
            <a:normAutofit/>
          </a:bodyPr>
          <a:lstStyle/>
          <a:p>
            <a:r>
              <a:rPr lang="en-US" sz="2000"/>
              <a:t>In OpenShift, build is a process of transforming images into containers. It is the processing which converts the source code to an image.</a:t>
            </a:r>
          </a:p>
          <a:p>
            <a:r>
              <a:rPr lang="en-US" sz="2000"/>
              <a:t>This build process works on pre-defined strategy of building source code to image.</a:t>
            </a:r>
          </a:p>
          <a:p>
            <a:r>
              <a:rPr lang="en-US" sz="2000"/>
              <a:t>The build processes multiple strategies and sources.</a:t>
            </a:r>
          </a:p>
        </p:txBody>
      </p:sp>
      <p:sp>
        <p:nvSpPr>
          <p:cNvPr id="6" name="Content Placeholder 5">
            <a:extLst>
              <a:ext uri="{FF2B5EF4-FFF2-40B4-BE49-F238E27FC236}">
                <a16:creationId xmlns:a16="http://schemas.microsoft.com/office/drawing/2014/main" id="{2996E1B5-1E7B-450B-8BC0-E7E2AB383E86}"/>
              </a:ext>
            </a:extLst>
          </p:cNvPr>
          <p:cNvSpPr>
            <a:spLocks noGrp="1"/>
          </p:cNvSpPr>
          <p:nvPr>
            <p:ph sz="half" idx="2"/>
          </p:nvPr>
        </p:nvSpPr>
        <p:spPr>
          <a:xfrm>
            <a:off x="5920494" y="2333625"/>
            <a:ext cx="4297680" cy="3105150"/>
          </a:xfrm>
        </p:spPr>
        <p:txBody>
          <a:bodyPr>
            <a:noAutofit/>
          </a:bodyPr>
          <a:lstStyle/>
          <a:p>
            <a:pPr marL="0" indent="0">
              <a:buNone/>
            </a:pPr>
            <a:r>
              <a:rPr lang="en-US" sz="1800" b="1"/>
              <a:t>    Build Strategies</a:t>
            </a:r>
          </a:p>
          <a:p>
            <a:r>
              <a:rPr lang="en-US" b="1"/>
              <a:t>Source to Image</a:t>
            </a:r>
            <a:r>
              <a:rPr lang="en-US"/>
              <a:t>: This is basically a tool, which helps in building reproducible images.</a:t>
            </a:r>
          </a:p>
          <a:p>
            <a:r>
              <a:rPr lang="en-US" b="1"/>
              <a:t>Docker Build: </a:t>
            </a:r>
            <a:r>
              <a:rPr lang="en-US"/>
              <a:t>This is the process in which the images are built using Docker file by running simple Docker build command.</a:t>
            </a:r>
          </a:p>
          <a:p>
            <a:r>
              <a:rPr lang="en-US"/>
              <a:t> </a:t>
            </a:r>
            <a:r>
              <a:rPr lang="en-US" b="1"/>
              <a:t>Custom Build: </a:t>
            </a:r>
            <a:r>
              <a:rPr lang="en-US"/>
              <a:t>These are the builds which are used for creating base Docker images</a:t>
            </a:r>
          </a:p>
        </p:txBody>
      </p:sp>
      <p:sp>
        <p:nvSpPr>
          <p:cNvPr id="9" name="Slide Number Placeholder 8">
            <a:extLst>
              <a:ext uri="{FF2B5EF4-FFF2-40B4-BE49-F238E27FC236}">
                <a16:creationId xmlns:a16="http://schemas.microsoft.com/office/drawing/2014/main" id="{2BFE25A4-840D-46B6-929F-4257B09F3D0A}"/>
              </a:ext>
            </a:extLst>
          </p:cNvPr>
          <p:cNvSpPr>
            <a:spLocks noGrp="1"/>
          </p:cNvSpPr>
          <p:nvPr>
            <p:ph type="sldNum" sz="quarter" idx="12"/>
          </p:nvPr>
        </p:nvSpPr>
        <p:spPr/>
        <p:txBody>
          <a:bodyPr/>
          <a:lstStyle/>
          <a:p>
            <a:fld id="{B5CEABB6-07DC-46E8-9B57-56EC44A396E5}" type="slidenum">
              <a:rPr lang="en-US" smtClean="0"/>
              <a:pPr/>
              <a:t>46</a:t>
            </a:fld>
            <a:endParaRPr lang="en-US"/>
          </a:p>
        </p:txBody>
      </p:sp>
    </p:spTree>
    <p:extLst>
      <p:ext uri="{BB962C8B-B14F-4D97-AF65-F5344CB8AC3E}">
        <p14:creationId xmlns:p14="http://schemas.microsoft.com/office/powerpoint/2010/main" val="566889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5AF5-1C99-4675-9414-7CB2B43135DD}"/>
              </a:ext>
            </a:extLst>
          </p:cNvPr>
          <p:cNvSpPr>
            <a:spLocks noGrp="1"/>
          </p:cNvSpPr>
          <p:nvPr>
            <p:ph type="title"/>
          </p:nvPr>
        </p:nvSpPr>
        <p:spPr/>
        <p:txBody>
          <a:bodyPr/>
          <a:lstStyle/>
          <a:p>
            <a:r>
              <a:rPr lang="en-US"/>
              <a:t>Build Sources</a:t>
            </a:r>
          </a:p>
        </p:txBody>
      </p:sp>
      <p:sp>
        <p:nvSpPr>
          <p:cNvPr id="3" name="Text Placeholder 2">
            <a:extLst>
              <a:ext uri="{FF2B5EF4-FFF2-40B4-BE49-F238E27FC236}">
                <a16:creationId xmlns:a16="http://schemas.microsoft.com/office/drawing/2014/main" id="{4596C4E5-C7F0-4335-92E3-9F8029C443F5}"/>
              </a:ext>
            </a:extLst>
          </p:cNvPr>
          <p:cNvSpPr>
            <a:spLocks noGrp="1"/>
          </p:cNvSpPr>
          <p:nvPr>
            <p:ph type="body" idx="13"/>
          </p:nvPr>
        </p:nvSpPr>
        <p:spPr/>
        <p:txBody>
          <a:bodyPr/>
          <a:lstStyle/>
          <a:p>
            <a:r>
              <a:rPr lang="en-US"/>
              <a:t>Git:</a:t>
            </a:r>
          </a:p>
        </p:txBody>
      </p:sp>
      <p:sp>
        <p:nvSpPr>
          <p:cNvPr id="4" name="Content Placeholder 3">
            <a:extLst>
              <a:ext uri="{FF2B5EF4-FFF2-40B4-BE49-F238E27FC236}">
                <a16:creationId xmlns:a16="http://schemas.microsoft.com/office/drawing/2014/main" id="{8627D649-EE59-4A27-BFB1-137A027F7FD5}"/>
              </a:ext>
            </a:extLst>
          </p:cNvPr>
          <p:cNvSpPr>
            <a:spLocks noGrp="1"/>
          </p:cNvSpPr>
          <p:nvPr>
            <p:ph sz="half" idx="1"/>
          </p:nvPr>
        </p:nvSpPr>
        <p:spPr/>
        <p:txBody>
          <a:bodyPr/>
          <a:lstStyle/>
          <a:p>
            <a:r>
              <a:rPr lang="en-US"/>
              <a:t>This source is used when the git repository is used for building images. </a:t>
            </a:r>
          </a:p>
          <a:p>
            <a:endParaRPr lang="en-US"/>
          </a:p>
        </p:txBody>
      </p:sp>
      <p:sp>
        <p:nvSpPr>
          <p:cNvPr id="5" name="Text Placeholder 4">
            <a:extLst>
              <a:ext uri="{FF2B5EF4-FFF2-40B4-BE49-F238E27FC236}">
                <a16:creationId xmlns:a16="http://schemas.microsoft.com/office/drawing/2014/main" id="{7CACC467-D4F9-401F-95E8-6DA91939C0B3}"/>
              </a:ext>
            </a:extLst>
          </p:cNvPr>
          <p:cNvSpPr>
            <a:spLocks noGrp="1"/>
          </p:cNvSpPr>
          <p:nvPr>
            <p:ph type="body" sz="quarter" idx="3"/>
          </p:nvPr>
        </p:nvSpPr>
        <p:spPr/>
        <p:txBody>
          <a:bodyPr/>
          <a:lstStyle/>
          <a:p>
            <a:r>
              <a:rPr lang="en-US" err="1"/>
              <a:t>Dockerfile</a:t>
            </a:r>
            <a:r>
              <a:rPr lang="en-US"/>
              <a:t>:</a:t>
            </a:r>
          </a:p>
        </p:txBody>
      </p:sp>
      <p:sp>
        <p:nvSpPr>
          <p:cNvPr id="6" name="Content Placeholder 5">
            <a:extLst>
              <a:ext uri="{FF2B5EF4-FFF2-40B4-BE49-F238E27FC236}">
                <a16:creationId xmlns:a16="http://schemas.microsoft.com/office/drawing/2014/main" id="{76819764-6E01-46A0-AB25-CC85E2D8BBFB}"/>
              </a:ext>
            </a:extLst>
          </p:cNvPr>
          <p:cNvSpPr>
            <a:spLocks noGrp="1"/>
          </p:cNvSpPr>
          <p:nvPr>
            <p:ph sz="half" idx="2"/>
          </p:nvPr>
        </p:nvSpPr>
        <p:spPr/>
        <p:txBody>
          <a:bodyPr/>
          <a:lstStyle/>
          <a:p>
            <a:r>
              <a:rPr lang="en-US"/>
              <a:t>The </a:t>
            </a:r>
            <a:r>
              <a:rPr lang="en-US" err="1"/>
              <a:t>Dockerfile</a:t>
            </a:r>
            <a:r>
              <a:rPr lang="en-US"/>
              <a:t> is used as an input in the configuration file.</a:t>
            </a:r>
          </a:p>
          <a:p>
            <a:endParaRPr lang="en-US"/>
          </a:p>
        </p:txBody>
      </p:sp>
      <p:sp>
        <p:nvSpPr>
          <p:cNvPr id="7" name="Date Placeholder 6">
            <a:extLst>
              <a:ext uri="{FF2B5EF4-FFF2-40B4-BE49-F238E27FC236}">
                <a16:creationId xmlns:a16="http://schemas.microsoft.com/office/drawing/2014/main" id="{6BABDA8D-CE16-4AA0-9422-1D28AE94B58B}"/>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2BBEB321-AA50-4EFC-BBAA-928B6B224070}"/>
              </a:ext>
            </a:extLst>
          </p:cNvPr>
          <p:cNvSpPr>
            <a:spLocks noGrp="1"/>
          </p:cNvSpPr>
          <p:nvPr>
            <p:ph type="ftr" sz="quarter" idx="11"/>
          </p:nvPr>
        </p:nvSpPr>
        <p:spPr/>
        <p:txBody>
          <a:bodyPr/>
          <a:lstStyle/>
          <a:p>
            <a:r>
              <a:rPr lang="en-US"/>
              <a:t>Pitch deck title</a:t>
            </a:r>
          </a:p>
        </p:txBody>
      </p:sp>
      <p:sp>
        <p:nvSpPr>
          <p:cNvPr id="9" name="Slide Number Placeholder 8">
            <a:extLst>
              <a:ext uri="{FF2B5EF4-FFF2-40B4-BE49-F238E27FC236}">
                <a16:creationId xmlns:a16="http://schemas.microsoft.com/office/drawing/2014/main" id="{83681FC4-22ED-47B1-8861-8BC559A23605}"/>
              </a:ext>
            </a:extLst>
          </p:cNvPr>
          <p:cNvSpPr>
            <a:spLocks noGrp="1"/>
          </p:cNvSpPr>
          <p:nvPr>
            <p:ph type="sldNum" sz="quarter" idx="12"/>
          </p:nvPr>
        </p:nvSpPr>
        <p:spPr/>
        <p:txBody>
          <a:bodyPr/>
          <a:lstStyle/>
          <a:p>
            <a:fld id="{B5CEABB6-07DC-46E8-9B57-56EC44A396E5}" type="slidenum">
              <a:rPr lang="en-US" smtClean="0"/>
              <a:pPr/>
              <a:t>47</a:t>
            </a:fld>
            <a:endParaRPr lang="en-US"/>
          </a:p>
        </p:txBody>
      </p:sp>
      <p:pic>
        <p:nvPicPr>
          <p:cNvPr id="11" name="Picture 10">
            <a:extLst>
              <a:ext uri="{FF2B5EF4-FFF2-40B4-BE49-F238E27FC236}">
                <a16:creationId xmlns:a16="http://schemas.microsoft.com/office/drawing/2014/main" id="{55F5744E-5BEC-490E-AC71-5BD840384643}"/>
              </a:ext>
            </a:extLst>
          </p:cNvPr>
          <p:cNvPicPr>
            <a:picLocks noChangeAspect="1"/>
          </p:cNvPicPr>
          <p:nvPr/>
        </p:nvPicPr>
        <p:blipFill>
          <a:blip r:embed="rId2"/>
          <a:stretch>
            <a:fillRect/>
          </a:stretch>
        </p:blipFill>
        <p:spPr>
          <a:xfrm>
            <a:off x="914400" y="3714750"/>
            <a:ext cx="4297679" cy="2576729"/>
          </a:xfrm>
          <a:prstGeom prst="rect">
            <a:avLst/>
          </a:prstGeom>
        </p:spPr>
      </p:pic>
      <p:pic>
        <p:nvPicPr>
          <p:cNvPr id="13" name="Picture 12">
            <a:extLst>
              <a:ext uri="{FF2B5EF4-FFF2-40B4-BE49-F238E27FC236}">
                <a16:creationId xmlns:a16="http://schemas.microsoft.com/office/drawing/2014/main" id="{23AE9142-704D-4237-904B-46A69EF57945}"/>
              </a:ext>
            </a:extLst>
          </p:cNvPr>
          <p:cNvPicPr>
            <a:picLocks noChangeAspect="1"/>
          </p:cNvPicPr>
          <p:nvPr/>
        </p:nvPicPr>
        <p:blipFill>
          <a:blip r:embed="rId3"/>
          <a:stretch>
            <a:fillRect/>
          </a:stretch>
        </p:blipFill>
        <p:spPr>
          <a:xfrm>
            <a:off x="5991224" y="3714750"/>
            <a:ext cx="4297679" cy="2650572"/>
          </a:xfrm>
          <a:prstGeom prst="rect">
            <a:avLst/>
          </a:prstGeom>
        </p:spPr>
      </p:pic>
    </p:spTree>
    <p:extLst>
      <p:ext uri="{BB962C8B-B14F-4D97-AF65-F5344CB8AC3E}">
        <p14:creationId xmlns:p14="http://schemas.microsoft.com/office/powerpoint/2010/main" val="18211733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475A-030E-4522-8392-852670C0C08B}"/>
              </a:ext>
            </a:extLst>
          </p:cNvPr>
          <p:cNvSpPr>
            <a:spLocks noGrp="1"/>
          </p:cNvSpPr>
          <p:nvPr>
            <p:ph type="title"/>
          </p:nvPr>
        </p:nvSpPr>
        <p:spPr/>
        <p:txBody>
          <a:bodyPr/>
          <a:lstStyle/>
          <a:p>
            <a:r>
              <a:rPr lang="en-US"/>
              <a:t>Image Streams</a:t>
            </a:r>
          </a:p>
        </p:txBody>
      </p:sp>
      <p:sp>
        <p:nvSpPr>
          <p:cNvPr id="4" name="Content Placeholder 3">
            <a:extLst>
              <a:ext uri="{FF2B5EF4-FFF2-40B4-BE49-F238E27FC236}">
                <a16:creationId xmlns:a16="http://schemas.microsoft.com/office/drawing/2014/main" id="{37ED8440-220F-499F-8679-B28E1453EFEB}"/>
              </a:ext>
            </a:extLst>
          </p:cNvPr>
          <p:cNvSpPr>
            <a:spLocks noGrp="1"/>
          </p:cNvSpPr>
          <p:nvPr>
            <p:ph sz="half" idx="1"/>
          </p:nvPr>
        </p:nvSpPr>
        <p:spPr>
          <a:xfrm>
            <a:off x="628651" y="2019300"/>
            <a:ext cx="5113020" cy="3714750"/>
          </a:xfrm>
        </p:spPr>
        <p:txBody>
          <a:bodyPr>
            <a:normAutofit/>
          </a:bodyPr>
          <a:lstStyle/>
          <a:p>
            <a:r>
              <a:rPr lang="en-US" sz="2000"/>
              <a:t>Image streams are created after pulling the images.</a:t>
            </a:r>
          </a:p>
          <a:p>
            <a:r>
              <a:rPr lang="en-US" sz="2000"/>
              <a:t>The advantage of an image stream is that it looks for updates on the new version of an image.</a:t>
            </a:r>
          </a:p>
          <a:p>
            <a:r>
              <a:rPr lang="en-US" sz="2000"/>
              <a:t>Image streams can automatically perform an action when a new image is created. </a:t>
            </a:r>
          </a:p>
          <a:p>
            <a:r>
              <a:rPr lang="en-US" sz="2000"/>
              <a:t>All the builds and deployments can watch for image action and perform an action accordingly.</a:t>
            </a:r>
          </a:p>
        </p:txBody>
      </p:sp>
      <p:pic>
        <p:nvPicPr>
          <p:cNvPr id="11" name="Content Placeholder 10">
            <a:extLst>
              <a:ext uri="{FF2B5EF4-FFF2-40B4-BE49-F238E27FC236}">
                <a16:creationId xmlns:a16="http://schemas.microsoft.com/office/drawing/2014/main" id="{D88AA4F0-785C-4059-9AAF-024AF57DEDD8}"/>
              </a:ext>
            </a:extLst>
          </p:cNvPr>
          <p:cNvPicPr>
            <a:picLocks noGrp="1" noChangeAspect="1"/>
          </p:cNvPicPr>
          <p:nvPr>
            <p:ph sz="half" idx="2"/>
          </p:nvPr>
        </p:nvPicPr>
        <p:blipFill>
          <a:blip r:embed="rId2"/>
          <a:stretch>
            <a:fillRect/>
          </a:stretch>
        </p:blipFill>
        <p:spPr>
          <a:xfrm>
            <a:off x="6096000" y="1857376"/>
            <a:ext cx="4298950" cy="3714750"/>
          </a:xfrm>
        </p:spPr>
      </p:pic>
      <p:sp>
        <p:nvSpPr>
          <p:cNvPr id="7" name="Date Placeholder 6">
            <a:extLst>
              <a:ext uri="{FF2B5EF4-FFF2-40B4-BE49-F238E27FC236}">
                <a16:creationId xmlns:a16="http://schemas.microsoft.com/office/drawing/2014/main" id="{A9DF8F25-F75D-4765-9A4F-14A8F02752FC}"/>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1949DDEC-F1A3-4B34-8D89-3A59971E6B60}"/>
              </a:ext>
            </a:extLst>
          </p:cNvPr>
          <p:cNvSpPr>
            <a:spLocks noGrp="1"/>
          </p:cNvSpPr>
          <p:nvPr>
            <p:ph type="ftr" sz="quarter" idx="11"/>
          </p:nvPr>
        </p:nvSpPr>
        <p:spPr/>
        <p:txBody>
          <a:bodyPr/>
          <a:lstStyle/>
          <a:p>
            <a:r>
              <a:rPr lang="en-US"/>
              <a:t>Pitch deck title</a:t>
            </a:r>
          </a:p>
        </p:txBody>
      </p:sp>
      <p:sp>
        <p:nvSpPr>
          <p:cNvPr id="9" name="Slide Number Placeholder 8">
            <a:extLst>
              <a:ext uri="{FF2B5EF4-FFF2-40B4-BE49-F238E27FC236}">
                <a16:creationId xmlns:a16="http://schemas.microsoft.com/office/drawing/2014/main" id="{05EF3F89-762E-4464-BF1A-C640EF9C259A}"/>
              </a:ext>
            </a:extLst>
          </p:cNvPr>
          <p:cNvSpPr>
            <a:spLocks noGrp="1"/>
          </p:cNvSpPr>
          <p:nvPr>
            <p:ph type="sldNum" sz="quarter" idx="12"/>
          </p:nvPr>
        </p:nvSpPr>
        <p:spPr/>
        <p:txBody>
          <a:bodyPr/>
          <a:lstStyle/>
          <a:p>
            <a:fld id="{B5CEABB6-07DC-46E8-9B57-56EC44A396E5}" type="slidenum">
              <a:rPr lang="en-US" smtClean="0"/>
              <a:pPr/>
              <a:t>48</a:t>
            </a:fld>
            <a:endParaRPr lang="en-US"/>
          </a:p>
        </p:txBody>
      </p:sp>
    </p:spTree>
    <p:extLst>
      <p:ext uri="{BB962C8B-B14F-4D97-AF65-F5344CB8AC3E}">
        <p14:creationId xmlns:p14="http://schemas.microsoft.com/office/powerpoint/2010/main" val="2698581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a:t>THANK YOU</a:t>
            </a:r>
          </a:p>
        </p:txBody>
      </p:sp>
    </p:spTree>
    <p:extLst>
      <p:ext uri="{BB962C8B-B14F-4D97-AF65-F5344CB8AC3E}">
        <p14:creationId xmlns:p14="http://schemas.microsoft.com/office/powerpoint/2010/main" val="243649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6EF07A-9AEB-457A-97F3-D4FAC052D561}"/>
              </a:ext>
            </a:extLst>
          </p:cNvPr>
          <p:cNvSpPr>
            <a:spLocks noGrp="1"/>
          </p:cNvSpPr>
          <p:nvPr>
            <p:ph type="body" sz="quarter" idx="13"/>
          </p:nvPr>
        </p:nvSpPr>
        <p:spPr>
          <a:xfrm>
            <a:off x="4289196" y="263950"/>
            <a:ext cx="7045553" cy="6086049"/>
          </a:xfrm>
        </p:spPr>
        <p:txBody>
          <a:bodyPr/>
          <a:lstStyle/>
          <a:p>
            <a:pPr marL="285750" indent="-285750">
              <a:buFont typeface="Arial" panose="020B0604020202020204" pitchFamily="34" charset="0"/>
              <a:buChar char="•"/>
            </a:pPr>
            <a:r>
              <a:rPr lang="en-AU" b="0" i="0">
                <a:effectLst/>
                <a:latin typeface="Arial" panose="020B0604020202020204" pitchFamily="34" charset="0"/>
              </a:rPr>
              <a:t>To create the actual deployment, execute the following command:</a:t>
            </a:r>
          </a:p>
          <a:p>
            <a:pPr marL="285750" indent="-285750">
              <a:buFont typeface="Arial" panose="020B0604020202020204" pitchFamily="34" charset="0"/>
              <a:buChar char="•"/>
            </a:pPr>
            <a:endParaRPr lang="en-AU" b="0" i="0">
              <a:effectLst/>
              <a:latin typeface="Arial" panose="020B0604020202020204" pitchFamily="34" charset="0"/>
            </a:endParaRPr>
          </a:p>
          <a:p>
            <a:pPr marL="285750" indent="-285750">
              <a:buFont typeface="Arial" panose="020B0604020202020204" pitchFamily="34" charset="0"/>
              <a:buChar char="•"/>
            </a:pPr>
            <a:endParaRPr lang="en-AU">
              <a:latin typeface="Arial" panose="020B0604020202020204" pitchFamily="34" charset="0"/>
            </a:endParaRPr>
          </a:p>
          <a:p>
            <a:endParaRPr lang="en-AU" b="0" i="0">
              <a:effectLst/>
              <a:latin typeface="Arial" panose="020B0604020202020204" pitchFamily="34" charset="0"/>
            </a:endParaRPr>
          </a:p>
          <a:p>
            <a:pPr marL="285750" indent="-285750">
              <a:buFont typeface="Arial" panose="020B0604020202020204" pitchFamily="34" charset="0"/>
              <a:buChar char="•"/>
            </a:pPr>
            <a:r>
              <a:rPr lang="en-AU" b="0" i="0">
                <a:effectLst/>
                <a:latin typeface="Arial" panose="020B0604020202020204" pitchFamily="34" charset="0"/>
              </a:rPr>
              <a:t>Verify the deployment:</a:t>
            </a:r>
            <a:endParaRPr lang="en-AU">
              <a:latin typeface="Arial" panose="020B0604020202020204" pitchFamily="34" charset="0"/>
            </a:endParaRPr>
          </a:p>
          <a:p>
            <a:pPr marL="285750" indent="-285750">
              <a:buFont typeface="Arial" panose="020B0604020202020204" pitchFamily="34" charset="0"/>
              <a:buChar char="•"/>
            </a:pPr>
            <a:endParaRPr lang="en-AU" b="0" i="0">
              <a:effectLst/>
              <a:latin typeface="Arial" panose="020B0604020202020204" pitchFamily="34" charset="0"/>
            </a:endParaRPr>
          </a:p>
          <a:p>
            <a:pPr marL="285750" indent="-285750">
              <a:buFont typeface="Arial" panose="020B0604020202020204" pitchFamily="34" charset="0"/>
              <a:buChar char="•"/>
            </a:pPr>
            <a:endParaRPr lang="en-AU">
              <a:latin typeface="Arial" panose="020B0604020202020204" pitchFamily="34" charset="0"/>
            </a:endParaRPr>
          </a:p>
          <a:p>
            <a:pPr marL="285750" indent="-285750">
              <a:buFont typeface="Arial" panose="020B0604020202020204" pitchFamily="34" charset="0"/>
              <a:buChar char="•"/>
            </a:pPr>
            <a:endParaRPr lang="en-AU" b="0" i="0">
              <a:effectLst/>
              <a:latin typeface="Arial" panose="020B0604020202020204" pitchFamily="34" charset="0"/>
            </a:endParaRPr>
          </a:p>
          <a:p>
            <a:pPr marL="285750" indent="-285750">
              <a:buFont typeface="Arial" panose="020B0604020202020204" pitchFamily="34" charset="0"/>
              <a:buChar char="•"/>
            </a:pPr>
            <a:endParaRPr lang="en-AU" b="0" i="0">
              <a:effectLst/>
              <a:latin typeface="Arial" panose="020B0604020202020204" pitchFamily="34" charset="0"/>
            </a:endParaRPr>
          </a:p>
          <a:p>
            <a:pPr marL="285750" indent="-285750">
              <a:buFont typeface="Arial" panose="020B0604020202020204" pitchFamily="34" charset="0"/>
              <a:buChar char="•"/>
            </a:pPr>
            <a:r>
              <a:rPr lang="en-AU" b="0" i="0">
                <a:effectLst/>
                <a:latin typeface="Arial" panose="020B0604020202020204" pitchFamily="34" charset="0"/>
              </a:rPr>
              <a:t>Get a list of created pods:</a:t>
            </a:r>
            <a:endParaRPr lang="en-US"/>
          </a:p>
        </p:txBody>
      </p:sp>
      <p:sp>
        <p:nvSpPr>
          <p:cNvPr id="4" name="Date Placeholder 3">
            <a:extLst>
              <a:ext uri="{FF2B5EF4-FFF2-40B4-BE49-F238E27FC236}">
                <a16:creationId xmlns:a16="http://schemas.microsoft.com/office/drawing/2014/main" id="{72F2D320-AA7E-4382-8B4E-8D4468A0F06F}"/>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7954312-C205-450A-B096-9B4AE2AA2D03}"/>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44F630A-C19D-4B3F-BA41-C52BD621C678}"/>
              </a:ext>
            </a:extLst>
          </p:cNvPr>
          <p:cNvSpPr>
            <a:spLocks noGrp="1"/>
          </p:cNvSpPr>
          <p:nvPr>
            <p:ph type="sldNum" sz="quarter" idx="12"/>
          </p:nvPr>
        </p:nvSpPr>
        <p:spPr/>
        <p:txBody>
          <a:bodyPr/>
          <a:lstStyle/>
          <a:p>
            <a:fld id="{B5CEABB6-07DC-46E8-9B57-56EC44A396E5}" type="slidenum">
              <a:rPr lang="en-US" smtClean="0"/>
              <a:pPr/>
              <a:t>5</a:t>
            </a:fld>
            <a:endParaRPr lang="en-US"/>
          </a:p>
        </p:txBody>
      </p:sp>
      <p:pic>
        <p:nvPicPr>
          <p:cNvPr id="8" name="Picture 7">
            <a:extLst>
              <a:ext uri="{FF2B5EF4-FFF2-40B4-BE49-F238E27FC236}">
                <a16:creationId xmlns:a16="http://schemas.microsoft.com/office/drawing/2014/main" id="{AE1BAB80-9A2D-4588-816B-DEC15DCCE534}"/>
              </a:ext>
            </a:extLst>
          </p:cNvPr>
          <p:cNvPicPr>
            <a:picLocks noChangeAspect="1"/>
          </p:cNvPicPr>
          <p:nvPr/>
        </p:nvPicPr>
        <p:blipFill>
          <a:blip r:embed="rId2"/>
          <a:stretch>
            <a:fillRect/>
          </a:stretch>
        </p:blipFill>
        <p:spPr>
          <a:xfrm>
            <a:off x="4494670" y="1162050"/>
            <a:ext cx="4333875" cy="876300"/>
          </a:xfrm>
          <a:prstGeom prst="rect">
            <a:avLst/>
          </a:prstGeom>
        </p:spPr>
      </p:pic>
      <p:pic>
        <p:nvPicPr>
          <p:cNvPr id="10" name="Picture 9">
            <a:extLst>
              <a:ext uri="{FF2B5EF4-FFF2-40B4-BE49-F238E27FC236}">
                <a16:creationId xmlns:a16="http://schemas.microsoft.com/office/drawing/2014/main" id="{B771EDC0-534E-4235-BC45-B2594ACAC25D}"/>
              </a:ext>
            </a:extLst>
          </p:cNvPr>
          <p:cNvPicPr>
            <a:picLocks noChangeAspect="1"/>
          </p:cNvPicPr>
          <p:nvPr/>
        </p:nvPicPr>
        <p:blipFill>
          <a:blip r:embed="rId3"/>
          <a:stretch>
            <a:fillRect/>
          </a:stretch>
        </p:blipFill>
        <p:spPr>
          <a:xfrm>
            <a:off x="4626597" y="2503553"/>
            <a:ext cx="5257800" cy="1228725"/>
          </a:xfrm>
          <a:prstGeom prst="rect">
            <a:avLst/>
          </a:prstGeom>
        </p:spPr>
      </p:pic>
      <p:pic>
        <p:nvPicPr>
          <p:cNvPr id="12" name="Picture 11">
            <a:extLst>
              <a:ext uri="{FF2B5EF4-FFF2-40B4-BE49-F238E27FC236}">
                <a16:creationId xmlns:a16="http://schemas.microsoft.com/office/drawing/2014/main" id="{7229CEF3-7F03-474B-9F1B-E209ECF85D1F}"/>
              </a:ext>
            </a:extLst>
          </p:cNvPr>
          <p:cNvPicPr>
            <a:picLocks noChangeAspect="1"/>
          </p:cNvPicPr>
          <p:nvPr/>
        </p:nvPicPr>
        <p:blipFill>
          <a:blip r:embed="rId4"/>
          <a:stretch>
            <a:fillRect/>
          </a:stretch>
        </p:blipFill>
        <p:spPr>
          <a:xfrm>
            <a:off x="4626292" y="4324350"/>
            <a:ext cx="5843905" cy="1463707"/>
          </a:xfrm>
          <a:prstGeom prst="rect">
            <a:avLst/>
          </a:prstGeom>
        </p:spPr>
      </p:pic>
    </p:spTree>
    <p:extLst>
      <p:ext uri="{BB962C8B-B14F-4D97-AF65-F5344CB8AC3E}">
        <p14:creationId xmlns:p14="http://schemas.microsoft.com/office/powerpoint/2010/main" val="359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B7AA4C-A696-46D5-9EE4-07538CC36C9B}"/>
              </a:ext>
            </a:extLst>
          </p:cNvPr>
          <p:cNvSpPr>
            <a:spLocks noGrp="1"/>
          </p:cNvSpPr>
          <p:nvPr>
            <p:ph type="body" sz="quarter" idx="13"/>
          </p:nvPr>
        </p:nvSpPr>
        <p:spPr>
          <a:xfrm>
            <a:off x="4232635" y="1517715"/>
            <a:ext cx="7102114" cy="4450702"/>
          </a:xfrm>
        </p:spPr>
        <p:txBody>
          <a:bodyPr/>
          <a:lstStyle/>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These are some other commands we use</a:t>
            </a:r>
          </a:p>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This executes an interactive shell within that pod</a:t>
            </a:r>
          </a:p>
          <a:p>
            <a:r>
              <a:rPr lang="en-AU" b="0" i="0">
                <a:effectLst/>
                <a:latin typeface="Courier New" panose="02070309020205020404" pitchFamily="49" charset="0"/>
              </a:rPr>
              <a:t>  $ </a:t>
            </a:r>
            <a:r>
              <a:rPr lang="en-AU" b="0" i="0" err="1">
                <a:effectLst/>
                <a:latin typeface="Courier New" panose="02070309020205020404" pitchFamily="49" charset="0"/>
              </a:rPr>
              <a:t>kubectl</a:t>
            </a:r>
            <a:r>
              <a:rPr lang="en-AU" b="0" i="0">
                <a:effectLst/>
                <a:latin typeface="Courier New" panose="02070309020205020404" pitchFamily="49" charset="0"/>
              </a:rPr>
              <a:t> exec -it </a:t>
            </a:r>
            <a:r>
              <a:rPr lang="en-AU" b="0" i="0" err="1">
                <a:effectLst/>
                <a:latin typeface="Courier New" panose="02070309020205020404" pitchFamily="49" charset="0"/>
              </a:rPr>
              <a:t>wordpress</a:t>
            </a:r>
            <a:r>
              <a:rPr lang="en-AU" b="0" i="0">
                <a:effectLst/>
                <a:latin typeface="Courier New" panose="02070309020205020404" pitchFamily="49" charset="0"/>
              </a:rPr>
              <a:t>-deployment-... Bash</a:t>
            </a:r>
          </a:p>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This display the entries in that particular host</a:t>
            </a:r>
          </a:p>
          <a:p>
            <a:r>
              <a:rPr lang="en-AU" b="0" i="0">
                <a:effectLst/>
                <a:latin typeface="Courier New" panose="02070309020205020404" pitchFamily="49" charset="0"/>
              </a:rPr>
              <a:t>  root@wordpress# </a:t>
            </a:r>
            <a:r>
              <a:rPr lang="en-AU" b="0" i="0" err="1">
                <a:effectLst/>
                <a:latin typeface="Courier New" panose="02070309020205020404" pitchFamily="49" charset="0"/>
              </a:rPr>
              <a:t>getent</a:t>
            </a:r>
            <a:r>
              <a:rPr lang="en-AU" b="0" i="0">
                <a:effectLst/>
                <a:latin typeface="Courier New" panose="02070309020205020404" pitchFamily="49" charset="0"/>
              </a:rPr>
              <a:t> hosts mysql-service</a:t>
            </a:r>
          </a:p>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You must be in root directory to list all the entries</a:t>
            </a:r>
            <a:r>
              <a:rPr lang="en-AU">
                <a:latin typeface="Courier New" panose="02070309020205020404" pitchFamily="49" charset="0"/>
              </a:rPr>
              <a:t>.</a:t>
            </a:r>
          </a:p>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This command filters out the DB name, </a:t>
            </a:r>
            <a:r>
              <a:rPr lang="en-AU" err="1">
                <a:latin typeface="Arial" panose="020B0604020202020204" pitchFamily="34" charset="0"/>
                <a:cs typeface="Arial" panose="020B0604020202020204" pitchFamily="34" charset="0"/>
              </a:rPr>
              <a:t>db</a:t>
            </a:r>
            <a:r>
              <a:rPr lang="en-AU">
                <a:latin typeface="Arial" panose="020B0604020202020204" pitchFamily="34" charset="0"/>
                <a:cs typeface="Arial" panose="020B0604020202020204" pitchFamily="34" charset="0"/>
              </a:rPr>
              <a:t> user name, </a:t>
            </a:r>
            <a:r>
              <a:rPr lang="en-AU" err="1">
                <a:latin typeface="Arial" panose="020B0604020202020204" pitchFamily="34" charset="0"/>
                <a:cs typeface="Arial" panose="020B0604020202020204" pitchFamily="34" charset="0"/>
              </a:rPr>
              <a:t>db</a:t>
            </a:r>
            <a:r>
              <a:rPr lang="en-AU">
                <a:latin typeface="Arial" panose="020B0604020202020204" pitchFamily="34" charset="0"/>
                <a:cs typeface="Arial" panose="020B0604020202020204" pitchFamily="34" charset="0"/>
              </a:rPr>
              <a:t> </a:t>
            </a:r>
            <a:r>
              <a:rPr lang="en-AU" err="1">
                <a:latin typeface="Arial" panose="020B0604020202020204" pitchFamily="34" charset="0"/>
                <a:cs typeface="Arial" panose="020B0604020202020204" pitchFamily="34" charset="0"/>
              </a:rPr>
              <a:t>pwd</a:t>
            </a:r>
            <a:r>
              <a:rPr lang="en-AU">
                <a:latin typeface="Arial" panose="020B0604020202020204" pitchFamily="34" charset="0"/>
                <a:cs typeface="Arial" panose="020B0604020202020204" pitchFamily="34" charset="0"/>
              </a:rPr>
              <a:t>, and </a:t>
            </a:r>
            <a:r>
              <a:rPr lang="en-AU" err="1">
                <a:latin typeface="Arial" panose="020B0604020202020204" pitchFamily="34" charset="0"/>
                <a:cs typeface="Arial" panose="020B0604020202020204" pitchFamily="34" charset="0"/>
              </a:rPr>
              <a:t>db</a:t>
            </a:r>
            <a:r>
              <a:rPr lang="en-AU">
                <a:latin typeface="Arial" panose="020B0604020202020204" pitchFamily="34" charset="0"/>
                <a:cs typeface="Arial" panose="020B0604020202020204" pitchFamily="34" charset="0"/>
              </a:rPr>
              <a:t> host which was configured in wp=</a:t>
            </a:r>
            <a:r>
              <a:rPr lang="en-AU" err="1">
                <a:latin typeface="Arial" panose="020B0604020202020204" pitchFamily="34" charset="0"/>
                <a:cs typeface="Arial" panose="020B0604020202020204" pitchFamily="34" charset="0"/>
              </a:rPr>
              <a:t>config.php</a:t>
            </a:r>
            <a:r>
              <a:rPr lang="en-AU">
                <a:latin typeface="Arial" panose="020B0604020202020204" pitchFamily="34" charset="0"/>
                <a:cs typeface="Arial" panose="020B0604020202020204" pitchFamily="34" charset="0"/>
              </a:rPr>
              <a:t> file</a:t>
            </a:r>
          </a:p>
          <a:p>
            <a:pPr marL="285750" indent="-285750">
              <a:buFont typeface="Arial" panose="020B0604020202020204" pitchFamily="34" charset="0"/>
              <a:buChar char="•"/>
            </a:pPr>
            <a:r>
              <a:rPr lang="en-AU" b="0" i="0">
                <a:effectLst/>
                <a:latin typeface="Courier New" panose="02070309020205020404" pitchFamily="49" charset="0"/>
              </a:rPr>
              <a:t>root@wordpress# grep -</a:t>
            </a:r>
            <a:r>
              <a:rPr lang="en-AU" b="0" i="0" err="1">
                <a:effectLst/>
                <a:latin typeface="Courier New" panose="02070309020205020404" pitchFamily="49" charset="0"/>
              </a:rPr>
              <a:t>i</a:t>
            </a:r>
            <a:r>
              <a:rPr lang="en-AU" b="0" i="0">
                <a:effectLst/>
                <a:latin typeface="Courier New" panose="02070309020205020404" pitchFamily="49" charset="0"/>
              </a:rPr>
              <a:t> </a:t>
            </a:r>
            <a:r>
              <a:rPr lang="en-AU" b="0" i="0" err="1">
                <a:effectLst/>
                <a:latin typeface="Courier New" panose="02070309020205020404" pitchFamily="49" charset="0"/>
              </a:rPr>
              <a:t>db</a:t>
            </a:r>
            <a:r>
              <a:rPr lang="en-AU" b="0" i="0">
                <a:effectLst/>
                <a:latin typeface="Courier New" panose="02070309020205020404" pitchFamily="49" charset="0"/>
              </a:rPr>
              <a:t> /var/www/html/wp-</a:t>
            </a:r>
            <a:r>
              <a:rPr lang="en-AU" b="0" i="0" err="1">
                <a:effectLst/>
                <a:latin typeface="Courier New" panose="02070309020205020404" pitchFamily="49" charset="0"/>
              </a:rPr>
              <a:t>config.php</a:t>
            </a:r>
            <a:endParaRPr lang="en-AU" b="0" i="0">
              <a:effectLst/>
              <a:latin typeface="Courier New" panose="02070309020205020404" pitchFamily="49" charset="0"/>
            </a:endParaRPr>
          </a:p>
          <a:p>
            <a:pPr marL="285750" indent="-285750">
              <a:buFont typeface="Arial" panose="020B0604020202020204" pitchFamily="34" charset="0"/>
              <a:buChar char="•"/>
            </a:pPr>
            <a:endParaRPr lang="en-AU">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8974F04-A4BC-4385-95AB-1CA98EFCC14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B39D88E-DD67-4DA8-B3B9-D5360FA5DE91}"/>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AF85E00-0658-42D6-B797-1BD84B680CDB}"/>
              </a:ext>
            </a:extLst>
          </p:cNvPr>
          <p:cNvSpPr>
            <a:spLocks noGrp="1"/>
          </p:cNvSpPr>
          <p:nvPr>
            <p:ph type="sldNum" sz="quarter" idx="12"/>
          </p:nvPr>
        </p:nvSpPr>
        <p:spPr/>
        <p:txBody>
          <a:bodyPr/>
          <a:lstStyle/>
          <a:p>
            <a:fld id="{B5CEABB6-07DC-46E8-9B57-56EC44A396E5}" type="slidenum">
              <a:rPr lang="en-US" smtClean="0"/>
              <a:pPr/>
              <a:t>6</a:t>
            </a:fld>
            <a:endParaRPr lang="en-US"/>
          </a:p>
        </p:txBody>
      </p:sp>
    </p:spTree>
    <p:extLst>
      <p:ext uri="{BB962C8B-B14F-4D97-AF65-F5344CB8AC3E}">
        <p14:creationId xmlns:p14="http://schemas.microsoft.com/office/powerpoint/2010/main" val="48225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558C-6730-457C-BCE3-23C48EB14DAC}"/>
              </a:ext>
            </a:extLst>
          </p:cNvPr>
          <p:cNvSpPr>
            <a:spLocks noGrp="1"/>
          </p:cNvSpPr>
          <p:nvPr>
            <p:ph type="title"/>
          </p:nvPr>
        </p:nvSpPr>
        <p:spPr>
          <a:xfrm>
            <a:off x="2153042" y="728842"/>
            <a:ext cx="6343650" cy="1325880"/>
          </a:xfrm>
        </p:spPr>
        <p:txBody>
          <a:bodyPr>
            <a:normAutofit/>
          </a:bodyPr>
          <a:lstStyle/>
          <a:p>
            <a:r>
              <a:rPr lang="en-AU" sz="3200" b="0" i="0">
                <a:effectLst/>
                <a:latin typeface="Arial" panose="020B0604020202020204" pitchFamily="34" charset="0"/>
              </a:rPr>
              <a:t>STEP 7. CREATE A SERVICE FOR WORDPRESS</a:t>
            </a:r>
            <a:endParaRPr lang="en-AU" sz="3200"/>
          </a:p>
        </p:txBody>
      </p:sp>
      <p:sp>
        <p:nvSpPr>
          <p:cNvPr id="3" name="Text Placeholder 2">
            <a:extLst>
              <a:ext uri="{FF2B5EF4-FFF2-40B4-BE49-F238E27FC236}">
                <a16:creationId xmlns:a16="http://schemas.microsoft.com/office/drawing/2014/main" id="{022A2D66-9C8F-4903-8DA6-26A7D0CC2104}"/>
              </a:ext>
            </a:extLst>
          </p:cNvPr>
          <p:cNvSpPr>
            <a:spLocks noGrp="1"/>
          </p:cNvSpPr>
          <p:nvPr>
            <p:ph type="body" sz="quarter" idx="13"/>
          </p:nvPr>
        </p:nvSpPr>
        <p:spPr>
          <a:xfrm>
            <a:off x="4326903" y="2620651"/>
            <a:ext cx="7007846" cy="3347765"/>
          </a:xfrm>
        </p:spPr>
        <p:txBody>
          <a:bodyPr/>
          <a:lstStyle/>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In this </a:t>
            </a:r>
            <a:r>
              <a:rPr lang="en-AU" b="0" i="0">
                <a:effectLst/>
                <a:latin typeface="Arial" panose="020B0604020202020204" pitchFamily="34" charset="0"/>
              </a:rPr>
              <a:t>step we expose the WordPress application to external users. we expose a port on the node running our application, and forward it to port 80 of our container.</a:t>
            </a:r>
          </a:p>
          <a:p>
            <a:pPr marL="285750" indent="-285750">
              <a:buFont typeface="Arial" panose="020B0604020202020204" pitchFamily="34" charset="0"/>
              <a:buChar char="•"/>
            </a:pPr>
            <a:r>
              <a:rPr lang="en-AU" b="0" i="0">
                <a:effectLst/>
                <a:latin typeface="Arial" panose="020B0604020202020204" pitchFamily="34" charset="0"/>
              </a:rPr>
              <a:t>To define a service for the WordPress application, create a new file, </a:t>
            </a:r>
            <a:r>
              <a:rPr lang="en-AU" b="0" i="0" err="1">
                <a:effectLst/>
                <a:latin typeface="Arial" panose="020B0604020202020204" pitchFamily="34" charset="0"/>
              </a:rPr>
              <a:t>wordpress-service.yaml</a:t>
            </a:r>
            <a:r>
              <a:rPr lang="en-AU" b="0" i="0">
                <a:effectLst/>
                <a:latin typeface="Arial" panose="020B0604020202020204" pitchFamily="34" charset="0"/>
              </a:rPr>
              <a:t> then create actual service and verify its status.</a:t>
            </a:r>
          </a:p>
          <a:p>
            <a:pPr marL="285750" indent="-285750">
              <a:buFont typeface="Arial" panose="020B0604020202020204" pitchFamily="34" charset="0"/>
              <a:buChar char="•"/>
            </a:pPr>
            <a:endParaRPr lang="en-AU"/>
          </a:p>
        </p:txBody>
      </p:sp>
      <p:sp>
        <p:nvSpPr>
          <p:cNvPr id="4" name="Date Placeholder 3">
            <a:extLst>
              <a:ext uri="{FF2B5EF4-FFF2-40B4-BE49-F238E27FC236}">
                <a16:creationId xmlns:a16="http://schemas.microsoft.com/office/drawing/2014/main" id="{E4A69154-563E-4D6F-8C6A-91DDC7A3E40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C891551-D0C7-4185-865E-2CB9D11B9A3A}"/>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1F1DA04A-27C3-4D33-8C62-E9270D22C204}"/>
              </a:ext>
            </a:extLst>
          </p:cNvPr>
          <p:cNvSpPr>
            <a:spLocks noGrp="1"/>
          </p:cNvSpPr>
          <p:nvPr>
            <p:ph type="sldNum" sz="quarter" idx="12"/>
          </p:nvPr>
        </p:nvSpPr>
        <p:spPr/>
        <p:txBody>
          <a:bodyPr/>
          <a:lstStyle/>
          <a:p>
            <a:fld id="{B5CEABB6-07DC-46E8-9B57-56EC44A396E5}" type="slidenum">
              <a:rPr lang="en-US" smtClean="0"/>
              <a:pPr/>
              <a:t>7</a:t>
            </a:fld>
            <a:endParaRPr lang="en-US"/>
          </a:p>
        </p:txBody>
      </p:sp>
    </p:spTree>
    <p:extLst>
      <p:ext uri="{BB962C8B-B14F-4D97-AF65-F5344CB8AC3E}">
        <p14:creationId xmlns:p14="http://schemas.microsoft.com/office/powerpoint/2010/main" val="382392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FF93AE-5305-4200-8CF6-19552FA72FD9}"/>
              </a:ext>
            </a:extLst>
          </p:cNvPr>
          <p:cNvSpPr>
            <a:spLocks noGrp="1"/>
          </p:cNvSpPr>
          <p:nvPr>
            <p:ph type="body" sz="quarter" idx="13"/>
          </p:nvPr>
        </p:nvSpPr>
        <p:spPr>
          <a:xfrm>
            <a:off x="4185501" y="136525"/>
            <a:ext cx="7149248" cy="5813038"/>
          </a:xfrm>
        </p:spPr>
        <p:txBody>
          <a:bodyPr/>
          <a:lstStyle/>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Creating new file</a:t>
            </a:r>
          </a:p>
          <a:p>
            <a:pPr marL="285750" indent="-285750">
              <a:buFont typeface="Arial" panose="020B0604020202020204" pitchFamily="34" charset="0"/>
              <a:buChar char="•"/>
            </a:pPr>
            <a:endParaRPr lang="en-AU">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AU">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AU">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AU">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AU">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Execute actual service</a:t>
            </a:r>
          </a:p>
          <a:p>
            <a:pPr marL="285750" indent="-285750">
              <a:buFont typeface="Arial" panose="020B0604020202020204" pitchFamily="34" charset="0"/>
              <a:buChar char="•"/>
            </a:pPr>
            <a:endParaRPr lang="en-AU">
              <a:latin typeface="Arial" panose="020B0604020202020204" pitchFamily="34" charset="0"/>
              <a:cs typeface="Arial" panose="020B0604020202020204" pitchFamily="34" charset="0"/>
            </a:endParaRPr>
          </a:p>
          <a:p>
            <a:endParaRPr lang="en-AU">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a:latin typeface="Arial" panose="020B0604020202020204" pitchFamily="34" charset="0"/>
                <a:cs typeface="Arial" panose="020B0604020202020204" pitchFamily="34" charset="0"/>
              </a:rPr>
              <a:t>Verify status</a:t>
            </a:r>
          </a:p>
        </p:txBody>
      </p:sp>
      <p:sp>
        <p:nvSpPr>
          <p:cNvPr id="4" name="Date Placeholder 3">
            <a:extLst>
              <a:ext uri="{FF2B5EF4-FFF2-40B4-BE49-F238E27FC236}">
                <a16:creationId xmlns:a16="http://schemas.microsoft.com/office/drawing/2014/main" id="{406ED1F6-EDE3-4C8D-86D0-D152B67E755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93D7BF49-34EB-4D79-87BF-8C5122C80FF0}"/>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FD7B83F-14F8-4E3A-B50A-73DCAB98195B}"/>
              </a:ext>
            </a:extLst>
          </p:cNvPr>
          <p:cNvSpPr>
            <a:spLocks noGrp="1"/>
          </p:cNvSpPr>
          <p:nvPr>
            <p:ph type="sldNum" sz="quarter" idx="12"/>
          </p:nvPr>
        </p:nvSpPr>
        <p:spPr/>
        <p:txBody>
          <a:bodyPr/>
          <a:lstStyle/>
          <a:p>
            <a:fld id="{B5CEABB6-07DC-46E8-9B57-56EC44A396E5}" type="slidenum">
              <a:rPr lang="en-US" smtClean="0"/>
              <a:pPr/>
              <a:t>8</a:t>
            </a:fld>
            <a:endParaRPr lang="en-US"/>
          </a:p>
        </p:txBody>
      </p:sp>
      <p:pic>
        <p:nvPicPr>
          <p:cNvPr id="8" name="Picture 7">
            <a:extLst>
              <a:ext uri="{FF2B5EF4-FFF2-40B4-BE49-F238E27FC236}">
                <a16:creationId xmlns:a16="http://schemas.microsoft.com/office/drawing/2014/main" id="{BDE48146-92D9-47B5-ADE8-645F86508291}"/>
              </a:ext>
            </a:extLst>
          </p:cNvPr>
          <p:cNvPicPr>
            <a:picLocks noChangeAspect="1"/>
          </p:cNvPicPr>
          <p:nvPr/>
        </p:nvPicPr>
        <p:blipFill>
          <a:blip r:embed="rId2"/>
          <a:stretch>
            <a:fillRect/>
          </a:stretch>
        </p:blipFill>
        <p:spPr>
          <a:xfrm>
            <a:off x="4558547" y="502653"/>
            <a:ext cx="2347273" cy="1868237"/>
          </a:xfrm>
          <a:prstGeom prst="rect">
            <a:avLst/>
          </a:prstGeom>
        </p:spPr>
      </p:pic>
      <p:pic>
        <p:nvPicPr>
          <p:cNvPr id="10" name="Picture 9">
            <a:extLst>
              <a:ext uri="{FF2B5EF4-FFF2-40B4-BE49-F238E27FC236}">
                <a16:creationId xmlns:a16="http://schemas.microsoft.com/office/drawing/2014/main" id="{55BE7737-ECB5-49F2-9429-A53B21AAE4CA}"/>
              </a:ext>
            </a:extLst>
          </p:cNvPr>
          <p:cNvPicPr>
            <a:picLocks noChangeAspect="1"/>
          </p:cNvPicPr>
          <p:nvPr/>
        </p:nvPicPr>
        <p:blipFill>
          <a:blip r:embed="rId3"/>
          <a:stretch>
            <a:fillRect/>
          </a:stretch>
        </p:blipFill>
        <p:spPr>
          <a:xfrm>
            <a:off x="4436490" y="2737017"/>
            <a:ext cx="4524375" cy="676275"/>
          </a:xfrm>
          <a:prstGeom prst="rect">
            <a:avLst/>
          </a:prstGeom>
        </p:spPr>
      </p:pic>
      <p:pic>
        <p:nvPicPr>
          <p:cNvPr id="12" name="Picture 11">
            <a:extLst>
              <a:ext uri="{FF2B5EF4-FFF2-40B4-BE49-F238E27FC236}">
                <a16:creationId xmlns:a16="http://schemas.microsoft.com/office/drawing/2014/main" id="{70A2034D-6FBD-4F87-BFF9-773CC101FF7B}"/>
              </a:ext>
            </a:extLst>
          </p:cNvPr>
          <p:cNvPicPr>
            <a:picLocks noChangeAspect="1"/>
          </p:cNvPicPr>
          <p:nvPr/>
        </p:nvPicPr>
        <p:blipFill>
          <a:blip r:embed="rId4"/>
          <a:stretch>
            <a:fillRect/>
          </a:stretch>
        </p:blipFill>
        <p:spPr>
          <a:xfrm>
            <a:off x="4558547" y="3857368"/>
            <a:ext cx="3358643" cy="2406192"/>
          </a:xfrm>
          <a:prstGeom prst="rect">
            <a:avLst/>
          </a:prstGeom>
        </p:spPr>
      </p:pic>
    </p:spTree>
    <p:extLst>
      <p:ext uri="{BB962C8B-B14F-4D97-AF65-F5344CB8AC3E}">
        <p14:creationId xmlns:p14="http://schemas.microsoft.com/office/powerpoint/2010/main" val="161633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B21F-F7F0-4796-AEB6-696057901D5D}"/>
              </a:ext>
            </a:extLst>
          </p:cNvPr>
          <p:cNvSpPr>
            <a:spLocks noGrp="1"/>
          </p:cNvSpPr>
          <p:nvPr>
            <p:ph type="title"/>
          </p:nvPr>
        </p:nvSpPr>
        <p:spPr>
          <a:xfrm>
            <a:off x="1370618" y="226643"/>
            <a:ext cx="6343650" cy="1325880"/>
          </a:xfrm>
        </p:spPr>
        <p:txBody>
          <a:bodyPr>
            <a:normAutofit/>
          </a:bodyPr>
          <a:lstStyle/>
          <a:p>
            <a:r>
              <a:rPr lang="en-AU" sz="3200" b="0" i="0">
                <a:effectLst/>
                <a:latin typeface="Arial" panose="020B0604020202020204" pitchFamily="34" charset="0"/>
              </a:rPr>
              <a:t>STEP 8. TEST THE WORDPRESS APPLICATION</a:t>
            </a:r>
            <a:endParaRPr lang="en-AU" sz="3200"/>
          </a:p>
        </p:txBody>
      </p:sp>
      <p:sp>
        <p:nvSpPr>
          <p:cNvPr id="3" name="Text Placeholder 2">
            <a:extLst>
              <a:ext uri="{FF2B5EF4-FFF2-40B4-BE49-F238E27FC236}">
                <a16:creationId xmlns:a16="http://schemas.microsoft.com/office/drawing/2014/main" id="{C970C152-6C65-44FD-A795-64B72DF317C2}"/>
              </a:ext>
            </a:extLst>
          </p:cNvPr>
          <p:cNvSpPr>
            <a:spLocks noGrp="1"/>
          </p:cNvSpPr>
          <p:nvPr>
            <p:ph type="body" sz="quarter" idx="13"/>
          </p:nvPr>
        </p:nvSpPr>
        <p:spPr>
          <a:xfrm>
            <a:off x="1998482" y="1159497"/>
            <a:ext cx="9926425" cy="5561978"/>
          </a:xfrm>
        </p:spPr>
        <p:txBody>
          <a:bodyPr/>
          <a:lstStyle/>
          <a:p>
            <a:pPr marL="285750" indent="-285750">
              <a:buFont typeface="Arial" panose="020B0604020202020204" pitchFamily="34" charset="0"/>
              <a:buChar char="•"/>
            </a:pPr>
            <a:r>
              <a:rPr lang="en-AU">
                <a:solidFill>
                  <a:schemeClr val="accent1"/>
                </a:solidFill>
                <a:latin typeface="Arial" panose="020B0604020202020204" pitchFamily="34" charset="0"/>
                <a:cs typeface="Arial" panose="020B0604020202020204" pitchFamily="34" charset="0"/>
              </a:rPr>
              <a:t>Building blocks</a:t>
            </a:r>
          </a:p>
        </p:txBody>
      </p:sp>
      <p:sp>
        <p:nvSpPr>
          <p:cNvPr id="4" name="Date Placeholder 3">
            <a:extLst>
              <a:ext uri="{FF2B5EF4-FFF2-40B4-BE49-F238E27FC236}">
                <a16:creationId xmlns:a16="http://schemas.microsoft.com/office/drawing/2014/main" id="{050EE3FE-857E-43AD-999F-A982C1859BA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AC7C26B-6345-45DA-BB71-9F2429A92E68}"/>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141FFB02-139C-423A-A76E-4CEF3B8A3CC0}"/>
              </a:ext>
            </a:extLst>
          </p:cNvPr>
          <p:cNvSpPr>
            <a:spLocks noGrp="1"/>
          </p:cNvSpPr>
          <p:nvPr>
            <p:ph type="sldNum" sz="quarter" idx="12"/>
          </p:nvPr>
        </p:nvSpPr>
        <p:spPr/>
        <p:txBody>
          <a:bodyPr/>
          <a:lstStyle/>
          <a:p>
            <a:fld id="{B5CEABB6-07DC-46E8-9B57-56EC44A396E5}" type="slidenum">
              <a:rPr lang="en-US" smtClean="0"/>
              <a:pPr/>
              <a:t>9</a:t>
            </a:fld>
            <a:endParaRPr lang="en-US"/>
          </a:p>
        </p:txBody>
      </p:sp>
      <p:pic>
        <p:nvPicPr>
          <p:cNvPr id="8" name="Picture 7">
            <a:extLst>
              <a:ext uri="{FF2B5EF4-FFF2-40B4-BE49-F238E27FC236}">
                <a16:creationId xmlns:a16="http://schemas.microsoft.com/office/drawing/2014/main" id="{5C805D08-E37B-4DA0-977F-F327E07848A8}"/>
              </a:ext>
            </a:extLst>
          </p:cNvPr>
          <p:cNvPicPr>
            <a:picLocks noChangeAspect="1"/>
          </p:cNvPicPr>
          <p:nvPr/>
        </p:nvPicPr>
        <p:blipFill>
          <a:blip r:embed="rId2"/>
          <a:stretch>
            <a:fillRect/>
          </a:stretch>
        </p:blipFill>
        <p:spPr>
          <a:xfrm>
            <a:off x="4937760" y="1191802"/>
            <a:ext cx="5934903" cy="5515745"/>
          </a:xfrm>
          <a:prstGeom prst="rect">
            <a:avLst/>
          </a:prstGeom>
        </p:spPr>
      </p:pic>
    </p:spTree>
    <p:extLst>
      <p:ext uri="{BB962C8B-B14F-4D97-AF65-F5344CB8AC3E}">
        <p14:creationId xmlns:p14="http://schemas.microsoft.com/office/powerpoint/2010/main" val="2280552100"/>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037E81AA1B4A4783E2ECB11B8A793C" ma:contentTypeVersion="10" ma:contentTypeDescription="Create a new document." ma:contentTypeScope="" ma:versionID="efff41a0c56d4285eaf958c1dba5f88a">
  <xsd:schema xmlns:xsd="http://www.w3.org/2001/XMLSchema" xmlns:xs="http://www.w3.org/2001/XMLSchema" xmlns:p="http://schemas.microsoft.com/office/2006/metadata/properties" xmlns:ns3="6daca119-04f5-49f5-b705-96cef428f429" xmlns:ns4="408bcd40-cb06-4870-b1cc-f11d85be5eff" targetNamespace="http://schemas.microsoft.com/office/2006/metadata/properties" ma:root="true" ma:fieldsID="a7458be2588c7074c3196748d662d699" ns3:_="" ns4:_="">
    <xsd:import namespace="6daca119-04f5-49f5-b705-96cef428f429"/>
    <xsd:import namespace="408bcd40-cb06-4870-b1cc-f11d85be5ef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aca119-04f5-49f5-b705-96cef428f42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8bcd40-cb06-4870-b1cc-f11d85be5ef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854F7209-A407-4CFB-9C3E-C69AB93152F3}">
  <ds:schemaRefs>
    <ds:schemaRef ds:uri="6daca119-04f5-49f5-b705-96cef428f429"/>
    <ds:schemaRef ds:uri="http://purl.org/dc/terms/"/>
    <ds:schemaRef ds:uri="http://purl.org/dc/dcmitype/"/>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408bcd40-cb06-4870-b1cc-f11d85be5eff"/>
    <ds:schemaRef ds:uri="http://purl.org/dc/elements/1.1/"/>
  </ds:schemaRefs>
</ds:datastoreItem>
</file>

<file path=customXml/itemProps3.xml><?xml version="1.0" encoding="utf-8"?>
<ds:datastoreItem xmlns:ds="http://schemas.openxmlformats.org/officeDocument/2006/customXml" ds:itemID="{B999E774-DAC3-4BD4-BCBB-0D930DEEC411}">
  <ds:schemaRefs>
    <ds:schemaRef ds:uri="408bcd40-cb06-4870-b1cc-f11d85be5eff"/>
    <ds:schemaRef ds:uri="6daca119-04f5-49f5-b705-96cef428f4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0</TotalTime>
  <Words>4084</Words>
  <Application>Microsoft Office PowerPoint</Application>
  <PresentationFormat>Widescreen</PresentationFormat>
  <Paragraphs>443</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Avenir Next LT Pro</vt:lpstr>
      <vt:lpstr>Calibri</vt:lpstr>
      <vt:lpstr>Courier New</vt:lpstr>
      <vt:lpstr>Univers</vt:lpstr>
      <vt:lpstr>Verdana</vt:lpstr>
      <vt:lpstr>Office Theme</vt:lpstr>
      <vt:lpstr>Kubernetes </vt:lpstr>
      <vt:lpstr>STEP 5 – Creating mysql service</vt:lpstr>
      <vt:lpstr>Content for creating the file, executing and verifying</vt:lpstr>
      <vt:lpstr>Step6 – deploy wordpress</vt:lpstr>
      <vt:lpstr>PowerPoint Presentation</vt:lpstr>
      <vt:lpstr>PowerPoint Presentation</vt:lpstr>
      <vt:lpstr>STEP 7. CREATE A SERVICE FOR WORDPRESS</vt:lpstr>
      <vt:lpstr>PowerPoint Presentation</vt:lpstr>
      <vt:lpstr>STEP 8. TEST THE WORDPRESS APPLICATION</vt:lpstr>
      <vt:lpstr>DIY CLUSTER CONSIDERATIONS</vt:lpstr>
      <vt:lpstr>Stratoscale symphony</vt:lpstr>
      <vt:lpstr>PowerPoint Presentation</vt:lpstr>
      <vt:lpstr>Redhat openshift</vt:lpstr>
      <vt:lpstr>OpenShift - Overview</vt:lpstr>
      <vt:lpstr>Virtualization</vt:lpstr>
      <vt:lpstr>Types of Virtualization</vt:lpstr>
      <vt:lpstr>Types of Services</vt:lpstr>
      <vt:lpstr>Why OpenShift?</vt:lpstr>
      <vt:lpstr>OpenShift - Types</vt:lpstr>
      <vt:lpstr>OpenShift Online</vt:lpstr>
      <vt:lpstr>OpenShift Online</vt:lpstr>
      <vt:lpstr>OpenShift Container Platform</vt:lpstr>
      <vt:lpstr>OpenShift Dedicated</vt:lpstr>
      <vt:lpstr>OpenShift- Architecture</vt:lpstr>
      <vt:lpstr>PowerPoint Presentation</vt:lpstr>
      <vt:lpstr>Components of OpenShift</vt:lpstr>
      <vt:lpstr>Kubernetes Master Machine Components</vt:lpstr>
      <vt:lpstr>Kubernetes Node Components </vt:lpstr>
      <vt:lpstr>OpenShift - Environment Setup    </vt:lpstr>
      <vt:lpstr>Master Machine Configuration</vt:lpstr>
      <vt:lpstr>Node Machine Configuration</vt:lpstr>
      <vt:lpstr>Step by Step Guide to OpenShift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OpenShift - Basic Concept</vt:lpstr>
      <vt:lpstr>Images</vt:lpstr>
      <vt:lpstr>Container</vt:lpstr>
      <vt:lpstr>a container having multiple images running inside it.</vt:lpstr>
      <vt:lpstr>Pods Pod can be defined as a collection of container and its storage inside a node of OpenShift (Kubernetes) cluster </vt:lpstr>
      <vt:lpstr>Service</vt:lpstr>
      <vt:lpstr>Builds</vt:lpstr>
      <vt:lpstr>Build Sources</vt:lpstr>
      <vt:lpstr>Image Streams</vt:lpstr>
      <vt:lpstr>THANK YOU</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S,  Nithin</dc:creator>
  <cp:lastModifiedBy>S,  Nithin</cp:lastModifiedBy>
  <cp:revision>1</cp:revision>
  <dcterms:created xsi:type="dcterms:W3CDTF">2022-09-29T05:42:41Z</dcterms:created>
  <dcterms:modified xsi:type="dcterms:W3CDTF">2022-09-30T04:11:41Z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0x01010039037E81AA1B4A4783E2ECB11B8A793C</vt:lpwstr>
  </property>
</Properties>
</file>