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4"/>
  </p:sldMasterIdLst>
  <p:sldIdLst>
    <p:sldId id="256" r:id="rId5"/>
    <p:sldId id="257" r:id="rId6"/>
    <p:sldId id="258" r:id="rId7"/>
    <p:sldId id="260" r:id="rId8"/>
    <p:sldId id="272" r:id="rId9"/>
    <p:sldId id="266" r:id="rId10"/>
    <p:sldId id="282" r:id="rId11"/>
    <p:sldId id="283" r:id="rId12"/>
    <p:sldId id="273" r:id="rId13"/>
    <p:sldId id="274" r:id="rId14"/>
    <p:sldId id="275" r:id="rId15"/>
    <p:sldId id="279" r:id="rId16"/>
    <p:sldId id="280" r:id="rId17"/>
    <p:sldId id="281" r:id="rId18"/>
    <p:sldId id="284" r:id="rId19"/>
    <p:sldId id="285" r:id="rId20"/>
    <p:sldId id="286" r:id="rId21"/>
    <p:sldId id="288" r:id="rId22"/>
    <p:sldId id="263" r:id="rId23"/>
    <p:sldId id="264" r:id="rId24"/>
    <p:sldId id="271" r:id="rId25"/>
    <p:sldId id="265" r:id="rId26"/>
    <p:sldId id="269" r:id="rId27"/>
    <p:sldId id="270" r:id="rId28"/>
    <p:sldId id="276" r:id="rId29"/>
    <p:sldId id="290" r:id="rId30"/>
    <p:sldId id="277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2B0791-8243-4864-A04A-6E0B37E86785}" v="5331" dt="2022-09-22T07:33:45.324"/>
    <p1510:client id="{19F0701A-90F0-43BC-8D5A-F11FA99BF686}" v="1" dt="2022-09-22T05:21:19.410"/>
    <p1510:client id="{2188851F-3AC4-4089-A7EB-88870160F57E}" v="234" dt="2022-09-22T07:34:22.808"/>
    <p1510:client id="{49C1E85D-165D-4421-811F-3ED96964441C}" v="420" dt="2022-09-22T05:09:03.918"/>
    <p1510:client id="{520BFA79-7358-4C3C-9B11-C9463E1E69F1}" v="588" dt="2022-09-22T07:31:10.047"/>
    <p1510:client id="{5AC959EE-37D4-4FE3-ABD5-F88F265307F5}" v="31" dt="2022-09-22T05:03:29.775"/>
    <p1510:client id="{837E2858-5A93-45C1-A05A-88015A0DCFD5}" v="897" dt="2022-09-22T06:17:14.360"/>
    <p1510:client id="{8F6D07C2-1FE1-61BB-C99C-2DB2E4F9B922}" v="119" dt="2022-09-22T07:34:53.344"/>
    <p1510:client id="{A8D6C319-EB97-4470-96C1-F71362C78051}" v="2" dt="2022-09-22T05:08:02.231"/>
    <p1510:client id="{B25E25D9-0965-4414-B746-2C7BBEFFBD0A}" v="496" dt="2022-09-22T05:44:38.671"/>
    <p1510:client id="{D4D4AF1B-5638-4C60-8030-7527168CD649}" v="2417" dt="2022-09-22T07:11:14.249"/>
    <p1510:client id="{E267FB5E-C435-48A4-A5BF-6E07D8375845}" v="175" dt="2022-09-22T07:24:00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,  Harshitha" userId="S::harshithan5@kpmg.com::86eba4e5-855e-4434-b852-9157e3ba69eb" providerId="AD" clId="Web-{8F6D07C2-1FE1-61BB-C99C-2DB2E4F9B922}"/>
    <pc:docChg chg="modSld">
      <pc:chgData name="N,  Harshitha" userId="S::harshithan5@kpmg.com::86eba4e5-855e-4434-b852-9157e3ba69eb" providerId="AD" clId="Web-{8F6D07C2-1FE1-61BB-C99C-2DB2E4F9B922}" dt="2022-09-22T07:34:53.344" v="59" actId="20577"/>
      <pc:docMkLst>
        <pc:docMk/>
      </pc:docMkLst>
      <pc:sldChg chg="modSp">
        <pc:chgData name="N,  Harshitha" userId="S::harshithan5@kpmg.com::86eba4e5-855e-4434-b852-9157e3ba69eb" providerId="AD" clId="Web-{8F6D07C2-1FE1-61BB-C99C-2DB2E4F9B922}" dt="2022-09-22T07:34:53.344" v="59" actId="20577"/>
        <pc:sldMkLst>
          <pc:docMk/>
          <pc:sldMk cId="48554689" sldId="289"/>
        </pc:sldMkLst>
        <pc:spChg chg="mod">
          <ac:chgData name="N,  Harshitha" userId="S::harshithan5@kpmg.com::86eba4e5-855e-4434-b852-9157e3ba69eb" providerId="AD" clId="Web-{8F6D07C2-1FE1-61BB-C99C-2DB2E4F9B922}" dt="2022-09-22T07:34:53.344" v="59" actId="20577"/>
          <ac:spMkLst>
            <pc:docMk/>
            <pc:sldMk cId="48554689" sldId="289"/>
            <ac:spMk id="5" creationId="{29D32401-529E-AAEF-AE5A-7FE6B11D2721}"/>
          </ac:spMkLst>
        </pc:spChg>
      </pc:sldChg>
    </pc:docChg>
  </pc:docChgLst>
  <pc:docChgLst>
    <pc:chgData name="Niharika, Porandla" userId="S::porandlan@kpmg.com::cc8986ff-91b8-4613-a136-5828f7eecc90" providerId="AD" clId="Web-{2188851F-3AC4-4089-A7EB-88870160F57E}"/>
    <pc:docChg chg="modSld">
      <pc:chgData name="Niharika, Porandla" userId="S::porandlan@kpmg.com::cc8986ff-91b8-4613-a136-5828f7eecc90" providerId="AD" clId="Web-{2188851F-3AC4-4089-A7EB-88870160F57E}" dt="2022-09-22T07:34:22.808" v="2" actId="20577"/>
      <pc:docMkLst>
        <pc:docMk/>
      </pc:docMkLst>
      <pc:sldChg chg="modSp">
        <pc:chgData name="Niharika, Porandla" userId="S::porandlan@kpmg.com::cc8986ff-91b8-4613-a136-5828f7eecc90" providerId="AD" clId="Web-{2188851F-3AC4-4089-A7EB-88870160F57E}" dt="2022-09-22T07:34:22.808" v="2" actId="20577"/>
        <pc:sldMkLst>
          <pc:docMk/>
          <pc:sldMk cId="476922430" sldId="290"/>
        </pc:sldMkLst>
        <pc:spChg chg="mod">
          <ac:chgData name="Niharika, Porandla" userId="S::porandlan@kpmg.com::cc8986ff-91b8-4613-a136-5828f7eecc90" providerId="AD" clId="Web-{2188851F-3AC4-4089-A7EB-88870160F57E}" dt="2022-09-22T07:34:22.808" v="2" actId="20577"/>
          <ac:spMkLst>
            <pc:docMk/>
            <pc:sldMk cId="476922430" sldId="290"/>
            <ac:spMk id="3" creationId="{03BD9A13-1DCD-BA0C-C6F7-AE5C2171E2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3815-183B-4ABF-8C79-2DE19EDC5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E2D53-DFCC-40A7-BB1F-C1F53ABBE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753AB-19B7-4B28-BE78-900EFD4A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37FDD-DA3C-4D00-979F-7A99784E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D53DA-5875-4124-96BF-014A87D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2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0797-6835-42B7-9C80-4AF2068E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D6EEC-BA82-4604-8193-A6AD4AF6C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0EE4E-A49C-4536-871A-F9F15582D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47C1F-143D-414D-B315-91D99BE5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806BB-9EA7-46C5-9510-6DE5AB90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0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4E8148-1C43-428A-B09A-B69C7599B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BC40F-ED1B-47F6-8C48-EB2A97C05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093BA-0EC2-4A73-8629-6388D3C7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50BEC-5423-488D-BB64-22CF2403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21A5C-ED3C-4C1D-B118-CBCA28DBC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FB1A-42FA-490B-898F-1B3A6B45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629BC-B509-4013-A146-08F11E78F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8ABB0-C4E4-4BFE-9E80-C361C1DD2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C1EE6-FC2B-40E9-8758-3C87B4BD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983C5-4EAB-49BB-A85A-BA1C1B68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A3D5-6550-46D8-A796-0B6B4A86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C03E3-5EDE-4EA8-B2B1-E51840EF5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41708-1328-4180-BAFE-0960A5FE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91B4B-A343-4BE9-ADA7-487E7EF4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17624-929A-4F8D-A602-36CA81E4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0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694E-F2A9-4401-9E9F-CA5C6235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59600-8179-40FE-8D54-427D17857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BC359-08DB-4BDE-945B-0AC1794FF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C80F5-91FF-43CA-B7E0-550A395A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2CD6B-D1CE-42C3-9862-37252A69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EA477-1757-4576-ABB4-BB5877B2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4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0D40-B68C-42F1-8125-DCCC38A6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4BD58-4B97-406B-A4D5-B69FD981F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7047D-25B2-4E27-9BD0-0DA7A1EE9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977B2-EBFE-4DE1-B9DD-2A7F3B53D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06A85A-42E3-41FB-B7A8-8F988EDDF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275AE7-4DE0-4CFE-806E-D87C9657E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2FEF6D-48EA-4F0B-A777-4C19EF9F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47D83-1719-473E-8EC0-FCC4F89B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8A1D-CA42-4CAD-8247-33AF4190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6732C-CF45-4A0F-A3F5-C6670C16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CC68F-74CE-44C0-9C18-ADE74A987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146FE-BC85-4FA9-94E1-1473BF78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6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9A27C-4EED-413F-9434-26571CB1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C9564-9CC4-4D7F-887C-6E8F3CAF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90051-88D3-4D4A-B483-E3DFBE9B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2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73AC-8DA2-4023-AA38-48311D6C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363DF-B3E1-4DF4-AF26-43DBE98D1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CD55F-34D5-45E8-B07D-8709F2321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DB209-077E-4F86-8FB3-7C5E6BD9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BDC05-2C01-466D-BFD2-FA3306C6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C5DEC-F7E8-4F37-9B49-D6B010DD9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9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893B-8A5C-412D-A14F-7E048961E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E0AA0-9B12-48AA-BAFC-D1BDF4B96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5E4A0-2E72-4652-A84D-098BB88EF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943A2-713D-403C-BC94-49D59CCC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37586-1571-43CD-81F9-79F5E48D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583A7-8773-4CC8-A34A-9369F543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2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14345-D62F-4545-B760-7802A8EA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641CD-6631-4144-B61C-C847496EC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CB88F-D83D-459F-A719-B79E1CFA1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35942-53F2-4978-9028-447B83BC3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2D317-67F4-41EA-B347-E8625CE17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5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E783-553C-4313-8D68-0A2D0DC26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3898053"/>
          </a:xfrm>
        </p:spPr>
        <p:txBody>
          <a:bodyPr>
            <a:normAutofit/>
          </a:bodyPr>
          <a:lstStyle/>
          <a:p>
            <a:pPr algn="l"/>
            <a:r>
              <a:rPr lang="en-US" sz="7200"/>
              <a:t>LINUX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10D5B-CEBF-42FF-846C-1DA420718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8" y="49220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1.File Related Commands</a:t>
            </a:r>
          </a:p>
          <a:p>
            <a:pPr algn="l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2.Basic File Attributes</a:t>
            </a:r>
          </a:p>
        </p:txBody>
      </p:sp>
      <p:pic>
        <p:nvPicPr>
          <p:cNvPr id="4" name="Picture 3" descr="Blue and pink paint mixture">
            <a:extLst>
              <a:ext uri="{FF2B5EF4-FFF2-40B4-BE49-F238E27FC236}">
                <a16:creationId xmlns:a16="http://schemas.microsoft.com/office/drawing/2014/main" id="{CB658CD5-809A-40CA-C41E-870551D89B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36" r="27727" b="-1"/>
          <a:stretch/>
        </p:blipFill>
        <p:spPr>
          <a:xfrm>
            <a:off x="6229215" y="-15239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373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F53B3-ADEA-4F54-A4E5-193EAB36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5. more: Paging Output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D79670-CA56-44F7-8507-1176B199C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9" y="713313"/>
            <a:ext cx="5638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b="1">
                <a:cs typeface="Calibri"/>
              </a:rPr>
              <a:t>b) As a pipeline.</a:t>
            </a:r>
          </a:p>
          <a:p>
            <a:pPr marL="0" indent="0">
              <a:buNone/>
            </a:pPr>
            <a:r>
              <a:rPr lang="en-US" sz="2200" err="1">
                <a:cs typeface="Calibri"/>
              </a:rPr>
              <a:t>Eg.</a:t>
            </a:r>
            <a:r>
              <a:rPr lang="en-US" sz="2200">
                <a:cs typeface="Calibri"/>
              </a:rPr>
              <a:t> ls | more</a:t>
            </a:r>
          </a:p>
          <a:p>
            <a:r>
              <a:rPr lang="en-US" sz="2200">
                <a:cs typeface="Calibri"/>
              </a:rPr>
              <a:t>If ls output is too big to fit in a page, more can be used.</a:t>
            </a:r>
          </a:p>
          <a:p>
            <a:r>
              <a:rPr lang="en-US" sz="2200">
                <a:cs typeface="Calibri"/>
              </a:rPr>
              <a:t>It will display one page at a time for ls output too.</a:t>
            </a:r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3709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F53B3-ADEA-4F54-A4E5-193EAB36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6. </a:t>
            </a:r>
            <a:r>
              <a:rPr lang="en-US" err="1">
                <a:cs typeface="Calibri Light"/>
              </a:rPr>
              <a:t>wc</a:t>
            </a:r>
            <a:r>
              <a:rPr lang="en-US">
                <a:cs typeface="Calibri Light"/>
              </a:rPr>
              <a:t>: Counting lines, words and characters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D79670-CA56-44F7-8507-1176B199C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9" y="713313"/>
            <a:ext cx="5638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200" b="1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4CDBCA-BB46-C9BA-DBE7-5780196F8995}"/>
              </a:ext>
            </a:extLst>
          </p:cNvPr>
          <p:cNvSpPr txBox="1">
            <a:spLocks/>
          </p:cNvSpPr>
          <p:nvPr/>
        </p:nvSpPr>
        <p:spPr>
          <a:xfrm>
            <a:off x="5867399" y="865713"/>
            <a:ext cx="5638801" cy="5431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200" err="1">
                <a:cs typeface="Calibri"/>
              </a:rPr>
              <a:t>wc</a:t>
            </a:r>
            <a:r>
              <a:rPr lang="en-US" sz="2200">
                <a:cs typeface="Calibri"/>
              </a:rPr>
              <a:t> command is used for counting in a specified file.</a:t>
            </a:r>
            <a:endParaRPr lang="en-US" sz="2200" b="1">
              <a:cs typeface="Calibri"/>
            </a:endParaRPr>
          </a:p>
          <a:p>
            <a:pPr marL="342900" indent="-342900"/>
            <a:r>
              <a:rPr lang="en-US" sz="2200">
                <a:cs typeface="Calibri"/>
              </a:rPr>
              <a:t>It can count lines, words and characters.</a:t>
            </a:r>
          </a:p>
          <a:p>
            <a:pPr marL="342900" indent="-342900"/>
            <a:r>
              <a:rPr lang="en-US" sz="2200">
                <a:cs typeface="Calibri"/>
              </a:rPr>
              <a:t>It can take one or more filenames as argument.</a:t>
            </a:r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pPr marL="0" indent="0">
              <a:buNone/>
            </a:pPr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8023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F53B3-ADEA-4F54-A4E5-193EAB36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6. </a:t>
            </a:r>
            <a:r>
              <a:rPr lang="en-US" err="1">
                <a:cs typeface="Calibri Light"/>
              </a:rPr>
              <a:t>wc</a:t>
            </a:r>
            <a:r>
              <a:rPr lang="en-US">
                <a:cs typeface="Calibri Light"/>
              </a:rPr>
              <a:t>: Counting lines, words and characters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D79670-CA56-44F7-8507-1176B199C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9" y="713313"/>
            <a:ext cx="5638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200" b="1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4CDBCA-BB46-C9BA-DBE7-5780196F8995}"/>
              </a:ext>
            </a:extLst>
          </p:cNvPr>
          <p:cNvSpPr txBox="1">
            <a:spLocks/>
          </p:cNvSpPr>
          <p:nvPr/>
        </p:nvSpPr>
        <p:spPr>
          <a:xfrm>
            <a:off x="5867399" y="865713"/>
            <a:ext cx="5638801" cy="5431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200">
                <a:ea typeface="+mn-lt"/>
                <a:cs typeface="+mn-lt"/>
              </a:rPr>
              <a:t>In </a:t>
            </a:r>
            <a:r>
              <a:rPr lang="en-US" sz="2200" err="1">
                <a:ea typeface="+mn-lt"/>
                <a:cs typeface="+mn-lt"/>
              </a:rPr>
              <a:t>wc</a:t>
            </a:r>
            <a:r>
              <a:rPr lang="en-US" sz="2200">
                <a:ea typeface="+mn-lt"/>
                <a:cs typeface="+mn-lt"/>
              </a:rPr>
              <a:t> command, there are 3 options:</a:t>
            </a:r>
            <a:endParaRPr lang="en-US"/>
          </a:p>
          <a:p>
            <a:pPr marL="800100" lvl="1" indent="-342900"/>
            <a:r>
              <a:rPr lang="en-US" sz="2200">
                <a:ea typeface="+mn-lt"/>
                <a:cs typeface="+mn-lt"/>
              </a:rPr>
              <a:t>-l : to count lines</a:t>
            </a:r>
          </a:p>
          <a:p>
            <a:pPr marL="800100" lvl="1" indent="-342900"/>
            <a:r>
              <a:rPr lang="en-US" sz="2200">
                <a:ea typeface="+mn-lt"/>
                <a:cs typeface="+mn-lt"/>
              </a:rPr>
              <a:t>-w : to count words</a:t>
            </a:r>
          </a:p>
          <a:p>
            <a:pPr marL="800100" lvl="1" indent="-342900"/>
            <a:r>
              <a:rPr lang="en-US" sz="2200">
                <a:ea typeface="+mn-lt"/>
                <a:cs typeface="+mn-lt"/>
              </a:rPr>
              <a:t>-c : to count characters</a:t>
            </a:r>
          </a:p>
          <a:p>
            <a:pPr marL="0" indent="0">
              <a:buNone/>
            </a:pPr>
            <a:endParaRPr lang="en-US" sz="22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err="1">
                <a:ea typeface="+mn-lt"/>
                <a:cs typeface="+mn-lt"/>
              </a:rPr>
              <a:t>Eg.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b="1">
                <a:ea typeface="+mn-lt"/>
                <a:cs typeface="+mn-lt"/>
              </a:rPr>
              <a:t>$</a:t>
            </a:r>
            <a:r>
              <a:rPr lang="en-US" sz="2200" b="1" err="1">
                <a:ea typeface="+mn-lt"/>
                <a:cs typeface="+mn-lt"/>
              </a:rPr>
              <a:t>wc</a:t>
            </a:r>
            <a:r>
              <a:rPr lang="en-US" sz="2200" b="1">
                <a:ea typeface="+mn-lt"/>
                <a:cs typeface="+mn-lt"/>
              </a:rPr>
              <a:t> -l text1      </a:t>
            </a:r>
            <a:r>
              <a:rPr lang="en-US" sz="2200" b="1" i="1">
                <a:ea typeface="+mn-lt"/>
                <a:cs typeface="+mn-lt"/>
              </a:rPr>
              <a:t>#filename=text1</a:t>
            </a:r>
            <a:endParaRPr lang="en-US" sz="2200" i="1" err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       4 text1</a:t>
            </a:r>
          </a:p>
          <a:p>
            <a:pPr marL="0" indent="0">
              <a:buNone/>
            </a:pPr>
            <a:r>
              <a:rPr lang="en-US" sz="2200" b="1">
                <a:ea typeface="+mn-lt"/>
                <a:cs typeface="+mn-lt"/>
              </a:rPr>
              <a:t>       $</a:t>
            </a:r>
            <a:r>
              <a:rPr lang="en-US" sz="2200" b="1" err="1">
                <a:ea typeface="+mn-lt"/>
                <a:cs typeface="+mn-lt"/>
              </a:rPr>
              <a:t>wc</a:t>
            </a:r>
            <a:r>
              <a:rPr lang="en-US" sz="2200" b="1">
                <a:ea typeface="+mn-lt"/>
                <a:cs typeface="+mn-lt"/>
              </a:rPr>
              <a:t> -w text1</a:t>
            </a:r>
            <a:endParaRPr lang="en-US" sz="22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b="1">
                <a:ea typeface="+mn-lt"/>
                <a:cs typeface="+mn-lt"/>
              </a:rPr>
              <a:t>       </a:t>
            </a:r>
            <a:r>
              <a:rPr lang="en-US" sz="2200">
                <a:ea typeface="+mn-lt"/>
                <a:cs typeface="+mn-lt"/>
              </a:rPr>
              <a:t>52 text1</a:t>
            </a:r>
          </a:p>
          <a:p>
            <a:pPr marL="0" indent="0">
              <a:buNone/>
            </a:pPr>
            <a:r>
              <a:rPr lang="en-US" sz="2200" b="1">
                <a:cs typeface="Calibri"/>
              </a:rPr>
              <a:t>       $wc -c text1</a:t>
            </a:r>
            <a:endParaRPr lang="en-US" sz="2200" err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b="1">
                <a:cs typeface="Calibri"/>
              </a:rPr>
              <a:t>      </a:t>
            </a:r>
            <a:r>
              <a:rPr lang="en-US" sz="2200">
                <a:cs typeface="Calibri"/>
              </a:rPr>
              <a:t> 276 text1</a:t>
            </a:r>
            <a:endParaRPr lang="en-US" sz="2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8327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F53B3-ADEA-4F54-A4E5-193EAB36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6. </a:t>
            </a:r>
            <a:r>
              <a:rPr lang="en-US" err="1">
                <a:cs typeface="Calibri Light"/>
              </a:rPr>
              <a:t>wc</a:t>
            </a:r>
            <a:r>
              <a:rPr lang="en-US">
                <a:cs typeface="Calibri Light"/>
              </a:rPr>
              <a:t>: Counting lines, words and characters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D79670-CA56-44F7-8507-1176B199C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9" y="713313"/>
            <a:ext cx="5638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200" b="1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4CDBCA-BB46-C9BA-DBE7-5780196F8995}"/>
              </a:ext>
            </a:extLst>
          </p:cNvPr>
          <p:cNvSpPr txBox="1">
            <a:spLocks/>
          </p:cNvSpPr>
          <p:nvPr/>
        </p:nvSpPr>
        <p:spPr>
          <a:xfrm>
            <a:off x="5867399" y="865713"/>
            <a:ext cx="5638801" cy="5431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Using multiple filenames in a single command:</a:t>
            </a:r>
          </a:p>
          <a:p>
            <a:pPr marL="342900" indent="-342900"/>
            <a:r>
              <a:rPr lang="en-US" sz="2200">
                <a:ea typeface="+mn-lt"/>
                <a:cs typeface="+mn-lt"/>
              </a:rPr>
              <a:t>It can take one or more filename as arguments.</a:t>
            </a:r>
          </a:p>
          <a:p>
            <a:pPr marL="342900" indent="-342900"/>
            <a:r>
              <a:rPr lang="en-US" sz="2200">
                <a:ea typeface="+mn-lt"/>
                <a:cs typeface="+mn-lt"/>
              </a:rPr>
              <a:t>If we give multiple filenames, it'll return the count for each file and sum of total</a:t>
            </a:r>
          </a:p>
          <a:p>
            <a:pPr marL="0" indent="0">
              <a:buNone/>
            </a:pPr>
            <a:r>
              <a:rPr lang="en-US" sz="2200" err="1">
                <a:ea typeface="+mn-lt"/>
                <a:cs typeface="+mn-lt"/>
              </a:rPr>
              <a:t>Eg.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b="1">
                <a:ea typeface="+mn-lt"/>
                <a:cs typeface="+mn-lt"/>
              </a:rPr>
              <a:t>$</a:t>
            </a:r>
            <a:r>
              <a:rPr lang="en-US" sz="2200" b="1" err="1">
                <a:ea typeface="+mn-lt"/>
                <a:cs typeface="+mn-lt"/>
              </a:rPr>
              <a:t>wc</a:t>
            </a:r>
            <a:r>
              <a:rPr lang="en-US" sz="2200" b="1">
                <a:ea typeface="+mn-lt"/>
                <a:cs typeface="+mn-lt"/>
              </a:rPr>
              <a:t> -c text1 text2      </a:t>
            </a:r>
            <a:r>
              <a:rPr lang="en-US" sz="2200" b="1" i="1">
                <a:ea typeface="+mn-lt"/>
                <a:cs typeface="+mn-lt"/>
              </a:rPr>
              <a:t>#filename=text1,text2</a:t>
            </a:r>
            <a:endParaRPr lang="en-US" sz="2200" i="1" err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       128 text1</a:t>
            </a:r>
          </a:p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       234 text2</a:t>
            </a:r>
          </a:p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       362 total</a:t>
            </a:r>
          </a:p>
          <a:p>
            <a:pPr marL="0" indent="0">
              <a:buNone/>
            </a:pPr>
            <a:r>
              <a:rPr lang="en-US" sz="2200" b="1">
                <a:ea typeface="+mn-lt"/>
                <a:cs typeface="+mn-lt"/>
              </a:rPr>
              <a:t>       </a:t>
            </a:r>
          </a:p>
        </p:txBody>
      </p:sp>
    </p:spTree>
    <p:extLst>
      <p:ext uri="{BB962C8B-B14F-4D97-AF65-F5344CB8AC3E}">
        <p14:creationId xmlns:p14="http://schemas.microsoft.com/office/powerpoint/2010/main" val="3039460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F53B3-ADEA-4F54-A4E5-193EAB36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7. od: Displaying data in Octal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D79670-CA56-44F7-8507-1176B199C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9" y="713313"/>
            <a:ext cx="5638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200" b="1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4CDBCA-BB46-C9BA-DBE7-5780196F8995}"/>
              </a:ext>
            </a:extLst>
          </p:cNvPr>
          <p:cNvSpPr txBox="1">
            <a:spLocks/>
          </p:cNvSpPr>
          <p:nvPr/>
        </p:nvSpPr>
        <p:spPr>
          <a:xfrm>
            <a:off x="5867399" y="865713"/>
            <a:ext cx="5638801" cy="5431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200">
                <a:ea typeface="+mn-lt"/>
                <a:cs typeface="+mn-lt"/>
              </a:rPr>
              <a:t>Od command is used to display the contents of </a:t>
            </a:r>
            <a:r>
              <a:rPr lang="en-US" sz="2200" b="1">
                <a:ea typeface="+mn-lt"/>
                <a:cs typeface="+mn-lt"/>
              </a:rPr>
              <a:t>executable files </a:t>
            </a:r>
            <a:r>
              <a:rPr lang="en-US" sz="2200">
                <a:ea typeface="+mn-lt"/>
                <a:cs typeface="+mn-lt"/>
              </a:rPr>
              <a:t>in a </a:t>
            </a:r>
            <a:r>
              <a:rPr lang="en-US" sz="2200" b="1">
                <a:ea typeface="+mn-lt"/>
                <a:cs typeface="+mn-lt"/>
              </a:rPr>
              <a:t>ASCII Octal</a:t>
            </a:r>
            <a:r>
              <a:rPr lang="en-US" sz="2200">
                <a:ea typeface="+mn-lt"/>
                <a:cs typeface="+mn-lt"/>
              </a:rPr>
              <a:t>.</a:t>
            </a:r>
          </a:p>
          <a:p>
            <a:pPr marL="342900" indent="-342900"/>
            <a:r>
              <a:rPr lang="en-US" sz="2200">
                <a:ea typeface="+mn-lt"/>
                <a:cs typeface="+mn-lt"/>
              </a:rPr>
              <a:t>Each line displays 16 bytes of data in octal, preceded by the offset in the file of the first byte in the line.</a:t>
            </a:r>
          </a:p>
          <a:p>
            <a:pPr marL="342900" indent="-342900"/>
            <a:r>
              <a:rPr lang="en-US" sz="2200">
                <a:ea typeface="+mn-lt"/>
                <a:cs typeface="+mn-lt"/>
              </a:rPr>
              <a:t>It has 2 options:</a:t>
            </a:r>
          </a:p>
          <a:p>
            <a:pPr marL="800100" lvl="1" indent="-342900"/>
            <a:r>
              <a:rPr lang="en-US" sz="1800">
                <a:ea typeface="+mn-lt"/>
                <a:cs typeface="+mn-lt"/>
              </a:rPr>
              <a:t>-b : it displays value for each character separately.</a:t>
            </a:r>
          </a:p>
          <a:p>
            <a:pPr marL="800100" lvl="1" indent="-342900"/>
            <a:r>
              <a:rPr lang="en-US" sz="1800">
                <a:ea typeface="+mn-lt"/>
                <a:cs typeface="+mn-lt"/>
              </a:rPr>
              <a:t>-c : it shows printable characters and its corresponding ASCII value.</a:t>
            </a:r>
          </a:p>
          <a:p>
            <a:pPr marL="0" indent="0">
              <a:buNone/>
            </a:pPr>
            <a:endParaRPr lang="en-US" sz="2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1675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F53B3-ADEA-4F54-A4E5-193EAB36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7. od: Displaying data in Octal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D79670-CA56-44F7-8507-1176B199C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9" y="713313"/>
            <a:ext cx="5638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200" b="1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4CDBCA-BB46-C9BA-DBE7-5780196F8995}"/>
              </a:ext>
            </a:extLst>
          </p:cNvPr>
          <p:cNvSpPr txBox="1">
            <a:spLocks/>
          </p:cNvSpPr>
          <p:nvPr/>
        </p:nvSpPr>
        <p:spPr>
          <a:xfrm>
            <a:off x="5867399" y="865713"/>
            <a:ext cx="5638801" cy="5431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err="1">
                <a:ea typeface="+mn-lt"/>
                <a:cs typeface="+mn-lt"/>
              </a:rPr>
              <a:t>Eg.</a:t>
            </a:r>
            <a:r>
              <a:rPr lang="en-US" sz="2200">
                <a:ea typeface="+mn-lt"/>
                <a:cs typeface="+mn-lt"/>
              </a:rPr>
              <a:t> File is text1 and it contains:</a:t>
            </a:r>
          </a:p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"This is an example for od command</a:t>
            </a:r>
          </a:p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^d used as </a:t>
            </a:r>
            <a:r>
              <a:rPr lang="en-US" sz="2200" err="1">
                <a:ea typeface="+mn-lt"/>
                <a:cs typeface="+mn-lt"/>
              </a:rPr>
              <a:t>as</a:t>
            </a:r>
            <a:r>
              <a:rPr lang="en-US" sz="2200">
                <a:ea typeface="+mn-lt"/>
                <a:cs typeface="+mn-lt"/>
              </a:rPr>
              <a:t> interrupt key"</a:t>
            </a:r>
          </a:p>
          <a:p>
            <a:pPr marL="0" indent="0">
              <a:buNone/>
            </a:pPr>
            <a:endParaRPr lang="en-US" sz="2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402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61307-F06D-A483-2C1C-8755ACC6D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sz="1900">
                <a:ea typeface="+mn-lt"/>
                <a:cs typeface="+mn-lt"/>
              </a:rPr>
              <a:t>1)</a:t>
            </a:r>
            <a:r>
              <a:rPr lang="en-US" sz="1900" b="1">
                <a:ea typeface="+mn-lt"/>
                <a:cs typeface="+mn-lt"/>
              </a:rPr>
              <a:t> $od -b text1</a:t>
            </a:r>
          </a:p>
          <a:p>
            <a:pPr>
              <a:buNone/>
            </a:pPr>
            <a:endParaRPr lang="en-US" sz="1900" b="1">
              <a:ea typeface="+mn-lt"/>
              <a:cs typeface="+mn-lt"/>
            </a:endParaRPr>
          </a:p>
          <a:p>
            <a:pPr>
              <a:buNone/>
            </a:pPr>
            <a:r>
              <a:rPr lang="en-US" sz="1900">
                <a:ea typeface="+mn-lt"/>
                <a:cs typeface="+mn-lt"/>
              </a:rPr>
              <a:t>0000000 164 150 151 163 040 146 151 154 145 040 151 163 040 141 156 040 </a:t>
            </a:r>
            <a:endParaRPr lang="en-US" sz="1900">
              <a:cs typeface="Calibri"/>
            </a:endParaRPr>
          </a:p>
          <a:p>
            <a:pPr>
              <a:buNone/>
            </a:pPr>
            <a:endParaRPr lang="en-US" sz="1900">
              <a:ea typeface="+mn-lt"/>
              <a:cs typeface="+mn-lt"/>
            </a:endParaRPr>
          </a:p>
          <a:p>
            <a:pPr>
              <a:buNone/>
            </a:pPr>
            <a:r>
              <a:rPr lang="en-US" sz="1900">
                <a:ea typeface="+mn-lt"/>
                <a:cs typeface="+mn-lt"/>
              </a:rPr>
              <a:t>0000020 145 170 141 155 160 154 145 040 146 157 162 040 157 144 040 143 </a:t>
            </a:r>
            <a:endParaRPr lang="en-US" sz="1900"/>
          </a:p>
          <a:p>
            <a:pPr>
              <a:buNone/>
            </a:pPr>
            <a:endParaRPr lang="en-US" sz="1900">
              <a:ea typeface="+mn-lt"/>
              <a:cs typeface="+mn-lt"/>
            </a:endParaRPr>
          </a:p>
          <a:p>
            <a:pPr>
              <a:buNone/>
            </a:pPr>
            <a:r>
              <a:rPr lang="en-US" sz="1900">
                <a:ea typeface="+mn-lt"/>
                <a:cs typeface="+mn-lt"/>
              </a:rPr>
              <a:t>0000040 157 155 155 141 156 144 012 136 144 040 165 163 145 144 040 141 </a:t>
            </a:r>
            <a:endParaRPr lang="en-US" sz="1900"/>
          </a:p>
          <a:p>
            <a:pPr>
              <a:buNone/>
            </a:pPr>
            <a:endParaRPr lang="en-US" sz="1900">
              <a:ea typeface="+mn-lt"/>
              <a:cs typeface="+mn-lt"/>
            </a:endParaRPr>
          </a:p>
          <a:p>
            <a:pPr>
              <a:buNone/>
            </a:pPr>
            <a:r>
              <a:rPr lang="en-US" sz="1900">
                <a:ea typeface="+mn-lt"/>
                <a:cs typeface="+mn-lt"/>
              </a:rPr>
              <a:t>0000060 163 040 141 156 040 151 156 164 145 162 162 165 160 164 040 153 </a:t>
            </a:r>
            <a:endParaRPr lang="en-US" sz="1900"/>
          </a:p>
          <a:p>
            <a:pPr>
              <a:buNone/>
            </a:pPr>
            <a:endParaRPr lang="en-US" sz="19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900">
                <a:ea typeface="+mn-lt"/>
                <a:cs typeface="+mn-lt"/>
              </a:rPr>
              <a:t>0000100 145 171</a:t>
            </a:r>
          </a:p>
          <a:p>
            <a:pPr marL="0" indent="0">
              <a:buNone/>
            </a:pPr>
            <a:endParaRPr lang="en-US" sz="1900">
              <a:ea typeface="+mn-lt"/>
              <a:cs typeface="+mn-lt"/>
            </a:endParaRPr>
          </a:p>
          <a:p>
            <a:pPr marL="0" indent="0">
              <a:buNone/>
            </a:pPr>
            <a:endParaRPr lang="en-US" sz="19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9135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61307-F06D-A483-2C1C-8755ACC6D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300">
                <a:cs typeface="Calibri"/>
              </a:rPr>
              <a:t>2) </a:t>
            </a:r>
            <a:r>
              <a:rPr lang="en-US" sz="1300" b="1">
                <a:cs typeface="Calibri"/>
              </a:rPr>
              <a:t>$od -bc text1</a:t>
            </a:r>
          </a:p>
          <a:p>
            <a:pPr marL="0" indent="0">
              <a:buNone/>
            </a:pPr>
            <a:endParaRPr lang="en-US" sz="1300" b="1">
              <a:cs typeface="Calibri"/>
            </a:endParaRPr>
          </a:p>
          <a:p>
            <a:pPr marL="0" indent="0">
              <a:buNone/>
            </a:pPr>
            <a:endParaRPr lang="en-US" sz="1300" b="1">
              <a:cs typeface="Calibri"/>
            </a:endParaRPr>
          </a:p>
          <a:p>
            <a:pPr>
              <a:buNone/>
            </a:pPr>
            <a:r>
              <a:rPr lang="en-US" sz="1300">
                <a:ea typeface="+mn-lt"/>
                <a:cs typeface="+mn-lt"/>
              </a:rPr>
              <a:t>0000000 164 150 151 163 040 146 151 154 145 040 151 163 040 141 156 040 </a:t>
            </a:r>
          </a:p>
          <a:p>
            <a:pPr>
              <a:buNone/>
            </a:pPr>
            <a:r>
              <a:rPr lang="en-US" sz="1300">
                <a:ea typeface="+mn-lt"/>
                <a:cs typeface="+mn-lt"/>
              </a:rPr>
              <a:t>                   T      h     i       s              f       i      l      e              i      s              a      n </a:t>
            </a:r>
            <a:endParaRPr lang="en-US" sz="1300"/>
          </a:p>
          <a:p>
            <a:pPr>
              <a:buNone/>
            </a:pPr>
            <a:r>
              <a:rPr lang="en-US" sz="1300">
                <a:ea typeface="+mn-lt"/>
                <a:cs typeface="+mn-lt"/>
              </a:rPr>
              <a:t>0000020 145 170 141 155 160 154 145 040 146 157 162 040 157 144 040 143 </a:t>
            </a:r>
            <a:endParaRPr lang="en-US" sz="1300"/>
          </a:p>
          <a:p>
            <a:pPr>
              <a:buNone/>
            </a:pPr>
            <a:r>
              <a:rPr lang="en-US" sz="1300">
                <a:ea typeface="+mn-lt"/>
                <a:cs typeface="+mn-lt"/>
              </a:rPr>
              <a:t>                   e      x     a     m     p      l      e              f      o      r             o      d             c </a:t>
            </a:r>
            <a:endParaRPr lang="en-US" sz="1300"/>
          </a:p>
          <a:p>
            <a:pPr>
              <a:buNone/>
            </a:pPr>
            <a:r>
              <a:rPr lang="en-US" sz="1300">
                <a:ea typeface="+mn-lt"/>
                <a:cs typeface="+mn-lt"/>
              </a:rPr>
              <a:t>0000040 157 155 155 141 156 144 012 136 144 040 165 163 145 144 040 141 </a:t>
            </a:r>
            <a:endParaRPr lang="en-US" sz="1300"/>
          </a:p>
          <a:p>
            <a:pPr>
              <a:buNone/>
            </a:pPr>
            <a:r>
              <a:rPr lang="en-US" sz="1300">
                <a:ea typeface="+mn-lt"/>
                <a:cs typeface="+mn-lt"/>
              </a:rPr>
              <a:t>                   o     m    m     a     n      d    \n     ^     d             u      s      e     d             a </a:t>
            </a:r>
            <a:endParaRPr lang="en-US" sz="1300"/>
          </a:p>
          <a:p>
            <a:pPr>
              <a:buNone/>
            </a:pPr>
            <a:r>
              <a:rPr lang="en-US" sz="1300">
                <a:ea typeface="+mn-lt"/>
                <a:cs typeface="+mn-lt"/>
              </a:rPr>
              <a:t>0000060 163 040 141 156 040 151 156 164 145 162 162 165 160 164 040 153 </a:t>
            </a:r>
            <a:endParaRPr lang="en-US" sz="1300"/>
          </a:p>
          <a:p>
            <a:pPr>
              <a:buNone/>
            </a:pPr>
            <a:r>
              <a:rPr lang="en-US" sz="1300">
                <a:ea typeface="+mn-lt"/>
                <a:cs typeface="+mn-lt"/>
              </a:rPr>
              <a:t>                   s              a     n              i      n      t      e      r      r      u     p      t              k </a:t>
            </a:r>
            <a:endParaRPr lang="en-US" sz="1300"/>
          </a:p>
          <a:p>
            <a:pPr>
              <a:buNone/>
            </a:pPr>
            <a:r>
              <a:rPr lang="en-US" sz="1300">
                <a:ea typeface="+mn-lt"/>
                <a:cs typeface="+mn-lt"/>
              </a:rPr>
              <a:t>0000100 145 171  </a:t>
            </a:r>
            <a:endParaRPr lang="en-US" sz="1300"/>
          </a:p>
          <a:p>
            <a:pPr marL="0" indent="0">
              <a:buNone/>
            </a:pPr>
            <a:r>
              <a:rPr lang="en-US" sz="1300">
                <a:ea typeface="+mn-lt"/>
                <a:cs typeface="+mn-lt"/>
              </a:rPr>
              <a:t>                   e     y </a:t>
            </a: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838268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4CD8B-2355-4801-C576-4147B7696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094" y="1058780"/>
            <a:ext cx="5602705" cy="30921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 Basic file attributes</a:t>
            </a:r>
            <a:b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15231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3B3730-2BFE-AE37-E698-A86B68F7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>
                <a:ea typeface="DengXian"/>
                <a:cs typeface="Calibri Light"/>
              </a:rPr>
              <a:t>                   Listing File Attributes</a:t>
            </a:r>
            <a:endParaRPr lang="en-US">
              <a:ea typeface="DengXi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12D60-FDCD-9E2E-5BE3-98775F552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>
                <a:latin typeface="Calibri Light"/>
                <a:cs typeface="Calibri"/>
              </a:rPr>
              <a:t>There are seven attributes</a:t>
            </a:r>
          </a:p>
          <a:p>
            <a:pPr marL="514350" indent="-514350">
              <a:buAutoNum type="arabicPeriod"/>
            </a:pPr>
            <a:r>
              <a:rPr lang="en-US" sz="2000">
                <a:latin typeface="Calibri Light"/>
                <a:cs typeface="Calibri"/>
              </a:rPr>
              <a:t>File type and permissions</a:t>
            </a:r>
          </a:p>
          <a:p>
            <a:pPr marL="514350" indent="-514350">
              <a:buAutoNum type="arabicPeriod"/>
            </a:pPr>
            <a:r>
              <a:rPr lang="en-US" sz="2000">
                <a:latin typeface="Calibri Light"/>
                <a:cs typeface="Calibri"/>
              </a:rPr>
              <a:t>Links</a:t>
            </a:r>
          </a:p>
          <a:p>
            <a:pPr marL="514350" indent="-514350">
              <a:buAutoNum type="arabicPeriod"/>
            </a:pPr>
            <a:r>
              <a:rPr lang="en-US" sz="2000">
                <a:latin typeface="Calibri Light"/>
                <a:cs typeface="Calibri"/>
              </a:rPr>
              <a:t>Ownership</a:t>
            </a:r>
          </a:p>
          <a:p>
            <a:pPr marL="514350" indent="-514350">
              <a:buAutoNum type="arabicPeriod"/>
            </a:pPr>
            <a:r>
              <a:rPr lang="en-US" sz="2000">
                <a:latin typeface="Calibri Light"/>
                <a:cs typeface="Calibri"/>
              </a:rPr>
              <a:t>Group ownership</a:t>
            </a:r>
          </a:p>
          <a:p>
            <a:pPr marL="514350" indent="-514350">
              <a:buAutoNum type="arabicPeriod"/>
            </a:pPr>
            <a:r>
              <a:rPr lang="en-US" sz="2000">
                <a:latin typeface="Calibri Light"/>
                <a:cs typeface="Calibri"/>
              </a:rPr>
              <a:t>File size</a:t>
            </a:r>
          </a:p>
          <a:p>
            <a:pPr marL="514350" indent="-514350">
              <a:buAutoNum type="arabicPeriod"/>
            </a:pPr>
            <a:r>
              <a:rPr lang="en-US" sz="2000">
                <a:latin typeface="Calibri Light"/>
                <a:cs typeface="Calibri"/>
              </a:rPr>
              <a:t>Last modification date and time</a:t>
            </a:r>
          </a:p>
          <a:p>
            <a:pPr marL="514350" indent="-514350">
              <a:buAutoNum type="arabicPeriod"/>
            </a:pPr>
            <a:r>
              <a:rPr lang="en-US" sz="2000">
                <a:latin typeface="Calibri Light"/>
                <a:cs typeface="Calibri"/>
              </a:rPr>
              <a:t>File name</a:t>
            </a:r>
          </a:p>
          <a:p>
            <a:endParaRPr lang="en-US" sz="2000"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654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EA97A-DBD7-4EA1-A32C-1A7B304D5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1094" y="1058780"/>
            <a:ext cx="5602705" cy="3092116"/>
          </a:xfrm>
        </p:spPr>
        <p:txBody>
          <a:bodyPr anchor="ctr">
            <a:normAutofit/>
          </a:bodyPr>
          <a:lstStyle/>
          <a:p>
            <a:pPr algn="l"/>
            <a:r>
              <a:rPr lang="en-US" sz="5200"/>
              <a:t>File Related Commands</a:t>
            </a:r>
          </a:p>
        </p:txBody>
      </p:sp>
    </p:spTree>
    <p:extLst>
      <p:ext uri="{BB962C8B-B14F-4D97-AF65-F5344CB8AC3E}">
        <p14:creationId xmlns:p14="http://schemas.microsoft.com/office/powerpoint/2010/main" val="31846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9E9D5-AC3C-1EC3-AB23-A6C277D2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Listing Directory Attributes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325B6-7D70-AD0B-9957-6A39A1970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$ls-d  </a:t>
            </a:r>
            <a:r>
              <a:rPr lang="en-US" sz="2000">
                <a:latin typeface="Calibri Light"/>
                <a:cs typeface="Calibri"/>
              </a:rPr>
              <a:t>will not list all subdirectories in the current directory</a:t>
            </a:r>
            <a:endParaRPr lang="en-US" sz="2000">
              <a:latin typeface="Calibri Light"/>
              <a:cs typeface="Calibri Light"/>
            </a:endParaRPr>
          </a:p>
          <a:p>
            <a:pPr marL="0" indent="0">
              <a:buNone/>
            </a:pPr>
            <a:endParaRPr lang="en-US" sz="2000">
              <a:latin typeface="Calibri Light"/>
              <a:cs typeface="Calibri"/>
            </a:endParaRPr>
          </a:p>
          <a:p>
            <a:pPr marL="0" indent="0">
              <a:buNone/>
            </a:pPr>
            <a:r>
              <a:rPr lang="en-US" sz="2000">
                <a:latin typeface="Calibri Light"/>
                <a:cs typeface="Calibri"/>
              </a:rPr>
              <a:t>For example</a:t>
            </a:r>
            <a:endParaRPr lang="en-US" sz="200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sz="2000">
                <a:cs typeface="Calibri"/>
              </a:rPr>
              <a:t>       $ls-ld </a:t>
            </a:r>
            <a:r>
              <a:rPr lang="en-US" sz="2000">
                <a:latin typeface="Calibri Light"/>
                <a:cs typeface="Calibri"/>
              </a:rPr>
              <a:t>helpdir prog</a:t>
            </a:r>
          </a:p>
          <a:p>
            <a:pPr marL="0" indent="0">
              <a:buNone/>
            </a:pPr>
            <a:r>
              <a:rPr lang="en-US" sz="2000">
                <a:latin typeface="Calibri Light"/>
                <a:cs typeface="Calibri"/>
              </a:rPr>
              <a:t>            drwxrx-xr-x 3  abc</a:t>
            </a:r>
          </a:p>
          <a:p>
            <a:pPr marL="0" indent="0">
              <a:buNone/>
            </a:pPr>
            <a:r>
              <a:rPr lang="en-US" sz="2000">
                <a:latin typeface="Calibri Light"/>
                <a:cs typeface="Calibri"/>
              </a:rPr>
              <a:t>            drwxrx-xr-x 3   xyz</a:t>
            </a:r>
          </a:p>
          <a:p>
            <a:pPr marL="457200" indent="-457200"/>
            <a:r>
              <a:rPr lang="en-US" sz="2000">
                <a:latin typeface="Calibri Light"/>
                <a:cs typeface="Calibri"/>
              </a:rPr>
              <a:t>Directories are easily identified by the first character of the column.</a:t>
            </a:r>
          </a:p>
          <a:p>
            <a:pPr marL="457200" indent="-457200"/>
            <a:r>
              <a:rPr lang="en-US" sz="2000">
                <a:latin typeface="Calibri Light"/>
                <a:cs typeface="Calibri"/>
              </a:rPr>
              <a:t>ls-ld is used to see the subdirectories in the current directory</a:t>
            </a:r>
          </a:p>
          <a:p>
            <a:pPr marL="457200" indent="-457200"/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1221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10EB9-0AF0-4326-0A39-3AF86D71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File ownership</a:t>
            </a:r>
            <a:br>
              <a:rPr lang="en-US">
                <a:cs typeface="Calibri Ligh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6CB89-4FAB-550A-BE54-875B48B74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/>
              </a:rPr>
              <a:t>When you create a file you become its owner .</a:t>
            </a:r>
          </a:p>
          <a:p>
            <a:r>
              <a:rPr lang="en-US" sz="2000">
                <a:latin typeface="Calibri Light"/>
                <a:cs typeface="Calibri"/>
              </a:rPr>
              <a:t>User account</a:t>
            </a:r>
          </a:p>
          <a:p>
            <a:pPr marL="0" indent="0">
              <a:buNone/>
            </a:pPr>
            <a:r>
              <a:rPr lang="en-US" sz="2000">
                <a:latin typeface="Calibri Light"/>
                <a:cs typeface="Calibri"/>
              </a:rPr>
              <a:t>               UID  and  GID</a:t>
            </a:r>
          </a:p>
          <a:p>
            <a:pPr marL="0" indent="0">
              <a:buNone/>
            </a:pPr>
            <a:r>
              <a:rPr lang="en-US" sz="2000">
                <a:latin typeface="Calibri Light"/>
                <a:cs typeface="Calibri"/>
              </a:rPr>
              <a:t> File Permissions</a:t>
            </a:r>
          </a:p>
          <a:p>
            <a:r>
              <a:rPr lang="en-US" sz="2000">
                <a:latin typeface="Calibri Light"/>
                <a:cs typeface="Calibri"/>
              </a:rPr>
              <a:t>Unix follows the 3 tiered file protection to determine the files access.</a:t>
            </a:r>
          </a:p>
          <a:p>
            <a:r>
              <a:rPr lang="en-US" sz="2000">
                <a:latin typeface="Calibri Light"/>
                <a:cs typeface="Calibri"/>
              </a:rPr>
              <a:t>Owner(rwx),groupowner(rwx),others(rwx)</a:t>
            </a:r>
          </a:p>
          <a:p>
            <a:pPr marL="0" indent="0">
              <a:buNone/>
            </a:pPr>
            <a:r>
              <a:rPr lang="en-US" sz="2000">
                <a:latin typeface="Calibri Light"/>
                <a:cs typeface="Calibri"/>
              </a:rPr>
              <a:t>Ex: -rwxr-xr--kumar metal 20500 may 10 (all 3 permissions)</a:t>
            </a:r>
          </a:p>
          <a:p>
            <a:pPr marL="0" indent="0">
              <a:buNone/>
            </a:pPr>
            <a:r>
              <a:rPr lang="en-US" sz="2000">
                <a:latin typeface="Calibri Light"/>
                <a:cs typeface="Calibri"/>
              </a:rPr>
              <a:t>      rwx r-x r--  (absence of write permission by the owner)</a:t>
            </a:r>
          </a:p>
          <a:p>
            <a:pPr marL="0" indent="0">
              <a:buNone/>
            </a:pPr>
            <a:r>
              <a:rPr lang="en-US" sz="2000">
                <a:latin typeface="Calibri Light"/>
                <a:cs typeface="Calibri"/>
              </a:rPr>
              <a:t>      </a:t>
            </a:r>
          </a:p>
        </p:txBody>
      </p:sp>
    </p:spTree>
    <p:extLst>
      <p:ext uri="{BB962C8B-B14F-4D97-AF65-F5344CB8AC3E}">
        <p14:creationId xmlns:p14="http://schemas.microsoft.com/office/powerpoint/2010/main" val="3575887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EAF71-3853-7966-F8EA-494C156E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sz="4100">
                <a:cs typeface="Calibri Light"/>
              </a:rPr>
              <a:t>              </a:t>
            </a:r>
            <a:r>
              <a:rPr lang="en-US" sz="4100" u="sng">
                <a:cs typeface="Calibri Light"/>
              </a:rPr>
              <a:t>Changing File Permissions</a:t>
            </a:r>
            <a:endParaRPr lang="en-US" sz="4100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15BBD-9088-C77F-7D5D-4C8EA307D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600" b="1">
                <a:cs typeface="Calibri"/>
              </a:rPr>
              <a:t>Types of permissions we have</a:t>
            </a:r>
          </a:p>
          <a:p>
            <a:pPr marL="0" indent="0">
              <a:buNone/>
            </a:pPr>
            <a:r>
              <a:rPr lang="en-US" sz="1600">
                <a:cs typeface="Calibri"/>
              </a:rPr>
              <a:t>'r' - read,  'w' - write, 'x' - execute.</a:t>
            </a:r>
          </a:p>
          <a:p>
            <a:pPr marL="0" indent="0">
              <a:buNone/>
            </a:pPr>
            <a:r>
              <a:rPr lang="en-US" sz="1600">
                <a:cs typeface="Calibri"/>
              </a:rPr>
              <a:t>Example: A file named test.txt has permission –rw-r—r--. </a:t>
            </a:r>
            <a:r>
              <a:rPr lang="en-US" sz="1600">
                <a:ea typeface="+mn-lt"/>
                <a:cs typeface="+mn-lt"/>
              </a:rPr>
              <a:t>Using chmod command, we can change the file permissions and allow the owner to execute his file.</a:t>
            </a:r>
          </a:p>
          <a:p>
            <a:pPr marL="0" indent="0">
              <a:buNone/>
            </a:pPr>
            <a:r>
              <a:rPr lang="en-US" sz="1600" b="1">
                <a:cs typeface="Calibri"/>
              </a:rPr>
              <a:t>Two ways of giving permissions:</a:t>
            </a:r>
          </a:p>
          <a:p>
            <a:pPr marL="285750" indent="-285750"/>
            <a:r>
              <a:rPr lang="en-US" sz="1600">
                <a:cs typeface="Calibri"/>
              </a:rPr>
              <a:t>Relative Manner: To make changes for the current permissions</a:t>
            </a:r>
          </a:p>
          <a:p>
            <a:pPr marL="0" indent="0">
              <a:buNone/>
            </a:pPr>
            <a:r>
              <a:rPr lang="en-US" sz="1600">
                <a:cs typeface="Calibri"/>
              </a:rPr>
              <a:t>                 Syntax: </a:t>
            </a:r>
            <a:r>
              <a:rPr lang="en-US" sz="1600">
                <a:ea typeface="+mn-lt"/>
                <a:cs typeface="+mn-lt"/>
              </a:rPr>
              <a:t>chmod category operation permission filename(s)</a:t>
            </a:r>
          </a:p>
          <a:p>
            <a:pPr marL="0" indent="0">
              <a:buNone/>
            </a:pPr>
            <a:r>
              <a:rPr lang="en-US" sz="1600">
                <a:cs typeface="Calibri"/>
              </a:rPr>
              <a:t>We use expressions along with chmod command for an argument. Like category, operations and permissions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600">
                <a:ea typeface="+mn-lt"/>
                <a:cs typeface="+mn-lt"/>
              </a:rPr>
              <a:t>Category     : u – user g – group o – others a  -all (ugo)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600">
                <a:ea typeface="+mn-lt"/>
                <a:cs typeface="+mn-lt"/>
              </a:rPr>
              <a:t>operations  : + assign - remove = absolute 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600">
                <a:ea typeface="+mn-lt"/>
                <a:cs typeface="+mn-lt"/>
              </a:rPr>
              <a:t>permissions: r – read w – write x - execute </a:t>
            </a:r>
            <a:endParaRPr lang="en-US" sz="1600">
              <a:cs typeface="Calibri"/>
            </a:endParaRPr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sz="1600">
              <a:cs typeface="Calibri"/>
            </a:endParaRPr>
          </a:p>
          <a:p>
            <a:pPr marL="0" indent="0">
              <a:buNone/>
            </a:pPr>
            <a:r>
              <a:rPr lang="en-US" sz="1600">
                <a:cs typeface="Calibri"/>
              </a:rPr>
              <a:t>                </a:t>
            </a:r>
          </a:p>
          <a:p>
            <a:pPr marL="0" indent="0">
              <a:buNone/>
            </a:pPr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8575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E5F71-3827-2862-F5B3-277027FAC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>
                <a:cs typeface="Calibri"/>
              </a:rPr>
              <a:t>                            </a:t>
            </a:r>
            <a:r>
              <a:rPr lang="en-US" sz="1700" u="sng">
                <a:cs typeface="Calibri"/>
              </a:rPr>
              <a:t>Examples for Relative Manner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1700">
                <a:ea typeface="+mn-lt"/>
                <a:cs typeface="+mn-lt"/>
              </a:rPr>
              <a:t>-rw-r—r-- 1 kumar metal 1906 sep 23:38 xstart </a:t>
            </a:r>
          </a:p>
          <a:p>
            <a:pPr marL="0" indent="0">
              <a:buNone/>
            </a:pPr>
            <a:r>
              <a:rPr lang="en-US" sz="1700">
                <a:ea typeface="+mn-lt"/>
                <a:cs typeface="+mn-lt"/>
              </a:rPr>
              <a:t>         $chmod u+x xstart</a:t>
            </a:r>
          </a:p>
          <a:p>
            <a:pPr marL="0" indent="0">
              <a:buNone/>
            </a:pPr>
            <a:r>
              <a:rPr lang="en-US" sz="1700">
                <a:ea typeface="+mn-lt"/>
                <a:cs typeface="+mn-lt"/>
              </a:rPr>
              <a:t>        -rwxr—r-- 1 kumar metal 1906 sep 23:38 xstart</a:t>
            </a:r>
          </a:p>
          <a:p>
            <a:pPr marL="0" indent="0">
              <a:buNone/>
            </a:pPr>
            <a:r>
              <a:rPr lang="en-US" sz="1700">
                <a:cs typeface="Calibri"/>
              </a:rPr>
              <a:t>     </a:t>
            </a:r>
            <a:r>
              <a:rPr lang="en-US" sz="1700">
                <a:ea typeface="+mn-lt"/>
                <a:cs typeface="+mn-lt"/>
              </a:rPr>
              <a:t>The command assigns (+) execute (x) permission to the user (u), other permissions remain unchanged.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1700">
                <a:cs typeface="Calibri"/>
              </a:rPr>
              <a:t>  </a:t>
            </a:r>
            <a:r>
              <a:rPr lang="en-US" sz="1700">
                <a:ea typeface="+mn-lt"/>
                <a:cs typeface="+mn-lt"/>
              </a:rPr>
              <a:t>$chmod ugo+x xstart or chmod a+x xstart or chmod +x xstart</a:t>
            </a:r>
            <a:endParaRPr lang="en-US" sz="1700">
              <a:cs typeface="Calibri"/>
            </a:endParaRPr>
          </a:p>
          <a:p>
            <a:pPr marL="0" indent="0">
              <a:buNone/>
            </a:pPr>
            <a:r>
              <a:rPr lang="en-US" sz="1700">
                <a:cs typeface="Calibri"/>
              </a:rPr>
              <a:t>     </a:t>
            </a:r>
            <a:r>
              <a:rPr lang="en-US" sz="1700">
                <a:ea typeface="+mn-lt"/>
                <a:cs typeface="+mn-lt"/>
              </a:rPr>
              <a:t>   -rwxr-xr-x 1 kumar metal 1906 sep 23:38 xstart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1700">
                <a:ea typeface="+mn-lt"/>
                <a:cs typeface="+mn-lt"/>
              </a:rPr>
              <a:t>We can add multiple file names at once in command line </a:t>
            </a:r>
          </a:p>
          <a:p>
            <a:pPr marL="0" indent="0">
              <a:buNone/>
            </a:pPr>
            <a:r>
              <a:rPr lang="en-US" sz="1700">
                <a:ea typeface="+mn-lt"/>
                <a:cs typeface="+mn-lt"/>
              </a:rPr>
              <a:t>        $chmod u+x file1 file1 file3 </a:t>
            </a:r>
            <a:endParaRPr lang="en-US" sz="1700"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1700">
                <a:ea typeface="+mn-lt"/>
                <a:cs typeface="+mn-lt"/>
              </a:rPr>
              <a:t>rwxr-xr-x 1 kumar metal 1906 sep 23:38 xstart</a:t>
            </a:r>
          </a:p>
          <a:p>
            <a:pPr marL="0" indent="0">
              <a:buNone/>
            </a:pPr>
            <a:r>
              <a:rPr lang="en-US" sz="1700">
                <a:ea typeface="+mn-lt"/>
                <a:cs typeface="+mn-lt"/>
              </a:rPr>
              <a:t>        $chmod go-r xstart</a:t>
            </a:r>
            <a:endParaRPr lang="en-US" sz="1700">
              <a:cs typeface="Calibri"/>
            </a:endParaRPr>
          </a:p>
          <a:p>
            <a:pPr marL="0" indent="0">
              <a:buNone/>
            </a:pPr>
            <a:r>
              <a:rPr lang="en-US" sz="1700">
                <a:ea typeface="+mn-lt"/>
                <a:cs typeface="+mn-lt"/>
              </a:rPr>
              <a:t>    rwx—x--x 1 kumar metal 1906 sep 23:38 xstart</a:t>
            </a:r>
            <a:endParaRPr lang="en-US" sz="1700">
              <a:cs typeface="Calibri"/>
            </a:endParaRPr>
          </a:p>
          <a:p>
            <a:pPr marL="0" indent="0">
              <a:buNone/>
            </a:pPr>
            <a:endParaRPr lang="en-US" sz="1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1605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61307-F06D-A483-2C1C-8755ACC6D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094" y="1652209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Absolute manner:</a:t>
            </a: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   The permission can be represented by one octal digit for each category. For each category, we add octal digits.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Read permission – 4 (octal 100)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 Write permission – 2 (octal 010) 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Execute permission – 1 (octal 001) </a:t>
            </a:r>
            <a:endParaRPr lang="en-US" sz="2000">
              <a:cs typeface="Calibri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00848ABC-9A0C-35DD-720F-C1957EF48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1409318"/>
            <a:ext cx="4747547" cy="406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33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72840-318F-65EA-44C6-412E2E204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900">
              <a:ea typeface="+mn-lt"/>
              <a:cs typeface="+mn-lt"/>
            </a:endParaRPr>
          </a:p>
          <a:p>
            <a:r>
              <a:rPr lang="en-US" sz="1900">
                <a:ea typeface="+mn-lt"/>
                <a:cs typeface="+mn-lt"/>
              </a:rPr>
              <a:t>For Example</a:t>
            </a:r>
          </a:p>
          <a:p>
            <a:pPr marL="0" indent="0">
              <a:buNone/>
            </a:pPr>
            <a:r>
              <a:rPr lang="en-US" sz="1900">
                <a:ea typeface="+mn-lt"/>
                <a:cs typeface="+mn-lt"/>
              </a:rPr>
              <a:t>$chmod 666 xstart </a:t>
            </a:r>
            <a:endParaRPr lang="en-US" sz="1900">
              <a:cs typeface="Calibri"/>
            </a:endParaRPr>
          </a:p>
          <a:p>
            <a:pPr marL="0" indent="0">
              <a:buNone/>
            </a:pPr>
            <a:r>
              <a:rPr lang="en-US" sz="1900">
                <a:ea typeface="+mn-lt"/>
                <a:cs typeface="+mn-lt"/>
              </a:rPr>
              <a:t>$chmod 644 xstart </a:t>
            </a:r>
          </a:p>
          <a:p>
            <a:pPr marL="0" indent="0">
              <a:buNone/>
            </a:pPr>
            <a:r>
              <a:rPr lang="en-US" sz="1900">
                <a:ea typeface="+mn-lt"/>
                <a:cs typeface="+mn-lt"/>
              </a:rPr>
              <a:t>$chmod 761 xstart 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1900">
                <a:ea typeface="+mn-lt"/>
                <a:cs typeface="+mn-lt"/>
              </a:rPr>
              <a:t>777 signify all permissions for all categories, but still we can prevent a file from being deleted. 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1900">
                <a:ea typeface="+mn-lt"/>
                <a:cs typeface="+mn-lt"/>
              </a:rPr>
              <a:t>000 signifies absence of all permissions for all categories, but still we can delete a file. 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1900">
                <a:ea typeface="+mn-lt"/>
                <a:cs typeface="+mn-lt"/>
              </a:rPr>
              <a:t>It is the directory permissions that determine whether a file can be deleted or not.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1900">
                <a:ea typeface="+mn-lt"/>
                <a:cs typeface="+mn-lt"/>
              </a:rPr>
              <a:t>Only owner can change the file permissions. User cannot change other user‘s file‘s permissions.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1900">
                <a:ea typeface="+mn-lt"/>
                <a:cs typeface="+mn-lt"/>
              </a:rPr>
              <a:t> But the system administrator can do anything.</a:t>
            </a:r>
            <a:endParaRPr lang="en-US" sz="19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9150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61B2-DC3C-B99F-DAB1-5179E093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Security Implications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9A13-1DCD-BA0C-C6F7-AE5C2171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129" y="1381126"/>
            <a:ext cx="10524671" cy="47958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It is about who can Delete and execute files after giving the file permissions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Let the default permission for the file </a:t>
            </a:r>
            <a:r>
              <a:rPr lang="en-US" sz="2000" err="1">
                <a:ea typeface="+mn-lt"/>
                <a:cs typeface="+mn-lt"/>
              </a:rPr>
              <a:t>xstart</a:t>
            </a:r>
            <a:r>
              <a:rPr lang="en-US" sz="2000">
                <a:ea typeface="+mn-lt"/>
                <a:cs typeface="+mn-lt"/>
              </a:rPr>
              <a:t> is -</a:t>
            </a:r>
            <a:r>
              <a:rPr lang="en-US" sz="2000" err="1">
                <a:ea typeface="+mn-lt"/>
                <a:cs typeface="+mn-lt"/>
              </a:rPr>
              <a:t>rw</a:t>
            </a:r>
            <a:r>
              <a:rPr lang="en-US" sz="2000">
                <a:ea typeface="+mn-lt"/>
                <a:cs typeface="+mn-lt"/>
              </a:rPr>
              <a:t>-r—r- -</a:t>
            </a:r>
          </a:p>
          <a:p>
            <a:pPr marL="0" indent="0">
              <a:buNone/>
            </a:pPr>
            <a:r>
              <a:rPr lang="en-US" sz="2000">
                <a:cs typeface="Calibri"/>
              </a:rPr>
              <a:t>    </a:t>
            </a:r>
            <a:r>
              <a:rPr lang="en-US" sz="2000">
                <a:solidFill>
                  <a:srgbClr val="0070C0"/>
                </a:solidFill>
                <a:ea typeface="+mn-lt"/>
                <a:cs typeface="+mn-lt"/>
              </a:rPr>
              <a:t>$</a:t>
            </a:r>
            <a:r>
              <a:rPr lang="en-US" sz="2000" err="1">
                <a:solidFill>
                  <a:srgbClr val="0070C0"/>
                </a:solidFill>
                <a:ea typeface="+mn-lt"/>
                <a:cs typeface="+mn-lt"/>
              </a:rPr>
              <a:t>chmod</a:t>
            </a:r>
            <a:r>
              <a:rPr lang="en-US" sz="2000">
                <a:solidFill>
                  <a:srgbClr val="0070C0"/>
                </a:solidFill>
                <a:ea typeface="+mn-lt"/>
                <a:cs typeface="+mn-lt"/>
              </a:rPr>
              <a:t> u-</a:t>
            </a:r>
            <a:r>
              <a:rPr lang="en-US" sz="2000" err="1">
                <a:solidFill>
                  <a:srgbClr val="0070C0"/>
                </a:solidFill>
                <a:ea typeface="+mn-lt"/>
                <a:cs typeface="+mn-lt"/>
              </a:rPr>
              <a:t>rw</a:t>
            </a:r>
            <a:r>
              <a:rPr lang="en-US" sz="2000">
                <a:solidFill>
                  <a:srgbClr val="0070C0"/>
                </a:solidFill>
                <a:ea typeface="+mn-lt"/>
                <a:cs typeface="+mn-lt"/>
              </a:rPr>
              <a:t>, go-r </a:t>
            </a:r>
            <a:r>
              <a:rPr lang="en-US" sz="2000" err="1">
                <a:solidFill>
                  <a:srgbClr val="0070C0"/>
                </a:solidFill>
                <a:ea typeface="+mn-lt"/>
                <a:cs typeface="+mn-lt"/>
              </a:rPr>
              <a:t>xstart</a:t>
            </a:r>
            <a:r>
              <a:rPr lang="en-US" sz="2000">
                <a:solidFill>
                  <a:srgbClr val="0070C0"/>
                </a:solidFill>
                <a:ea typeface="+mn-lt"/>
                <a:cs typeface="+mn-lt"/>
              </a:rPr>
              <a:t> or </a:t>
            </a:r>
            <a:r>
              <a:rPr lang="en-US" sz="2000" err="1">
                <a:solidFill>
                  <a:srgbClr val="0070C0"/>
                </a:solidFill>
                <a:ea typeface="+mn-lt"/>
                <a:cs typeface="+mn-lt"/>
              </a:rPr>
              <a:t>chmod</a:t>
            </a:r>
            <a:r>
              <a:rPr lang="en-US" sz="2000">
                <a:solidFill>
                  <a:srgbClr val="0070C0"/>
                </a:solidFill>
                <a:ea typeface="+mn-lt"/>
                <a:cs typeface="+mn-lt"/>
              </a:rPr>
              <a:t> 000 </a:t>
            </a:r>
            <a:r>
              <a:rPr lang="en-US" sz="2000" err="1">
                <a:solidFill>
                  <a:srgbClr val="0070C0"/>
                </a:solidFill>
                <a:ea typeface="+mn-lt"/>
                <a:cs typeface="+mn-lt"/>
              </a:rPr>
              <a:t>xstart</a:t>
            </a:r>
          </a:p>
          <a:p>
            <a:pPr marL="0" indent="0">
              <a:buNone/>
            </a:pPr>
            <a:r>
              <a:rPr lang="en-US" sz="2000">
                <a:solidFill>
                  <a:srgbClr val="0070C0"/>
                </a:solidFill>
                <a:ea typeface="+mn-lt"/>
                <a:cs typeface="+mn-lt"/>
              </a:rPr>
              <a:t>    </a:t>
            </a:r>
            <a:r>
              <a:rPr lang="en-US" sz="2000">
                <a:ea typeface="+mn-lt"/>
                <a:cs typeface="+mn-lt"/>
              </a:rPr>
              <a:t>The file permission will change to ---------- (But still the user can delete the file)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On the other hand</a:t>
            </a: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    </a:t>
            </a:r>
            <a:r>
              <a:rPr lang="en-US" sz="2000">
                <a:solidFill>
                  <a:srgbClr val="0070C0"/>
                </a:solidFill>
                <a:ea typeface="+mn-lt"/>
                <a:cs typeface="+mn-lt"/>
              </a:rPr>
              <a:t>$</a:t>
            </a:r>
            <a:r>
              <a:rPr lang="en-US" sz="2000" err="1">
                <a:solidFill>
                  <a:srgbClr val="0070C0"/>
                </a:solidFill>
                <a:ea typeface="+mn-lt"/>
                <a:cs typeface="+mn-lt"/>
              </a:rPr>
              <a:t>chmod</a:t>
            </a:r>
            <a:r>
              <a:rPr lang="en-US" sz="200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70C0"/>
                </a:solidFill>
                <a:ea typeface="+mn-lt"/>
                <a:cs typeface="+mn-lt"/>
              </a:rPr>
              <a:t>a+rwx</a:t>
            </a:r>
            <a:r>
              <a:rPr lang="en-US" sz="200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70C0"/>
                </a:solidFill>
                <a:ea typeface="+mn-lt"/>
                <a:cs typeface="+mn-lt"/>
              </a:rPr>
              <a:t>xstart</a:t>
            </a:r>
            <a:r>
              <a:rPr lang="en-US" sz="2000">
                <a:solidFill>
                  <a:srgbClr val="0070C0"/>
                </a:solidFill>
                <a:ea typeface="+mn-lt"/>
                <a:cs typeface="+mn-lt"/>
              </a:rPr>
              <a:t> or </a:t>
            </a:r>
            <a:r>
              <a:rPr lang="en-US" sz="2000" err="1">
                <a:solidFill>
                  <a:srgbClr val="0070C0"/>
                </a:solidFill>
                <a:ea typeface="+mn-lt"/>
                <a:cs typeface="+mn-lt"/>
              </a:rPr>
              <a:t>chmod</a:t>
            </a:r>
            <a:r>
              <a:rPr lang="en-US" sz="2000">
                <a:solidFill>
                  <a:srgbClr val="0070C0"/>
                </a:solidFill>
                <a:ea typeface="+mn-lt"/>
                <a:cs typeface="+mn-lt"/>
              </a:rPr>
              <a:t> 777 </a:t>
            </a:r>
            <a:r>
              <a:rPr lang="en-US" sz="2000" err="1">
                <a:solidFill>
                  <a:srgbClr val="0070C0"/>
                </a:solidFill>
                <a:ea typeface="+mn-lt"/>
                <a:cs typeface="+mn-lt"/>
              </a:rPr>
              <a:t>xstart</a:t>
            </a:r>
            <a:r>
              <a:rPr lang="en-US" sz="200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    The file permission changes to -</a:t>
            </a:r>
            <a:r>
              <a:rPr lang="en-US" sz="2000" err="1">
                <a:ea typeface="+mn-lt"/>
                <a:cs typeface="+mn-lt"/>
              </a:rPr>
              <a:t>rwxrwxrwx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The UNIX system by default, never allows this situation as you can never have a secure system. Hence, directory permissions also play a very vital role here </a:t>
            </a:r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6922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42860-CAA7-3D98-EBAE-E57C69A1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Changing file ownership</a:t>
            </a:r>
            <a:br>
              <a:rPr lang="en-US">
                <a:cs typeface="Calibri Ligh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779B1-1D08-909C-3ED8-7C7F9911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latin typeface="Calibri Light"/>
                <a:cs typeface="Calibri"/>
              </a:rPr>
              <a:t>There are 2 commands to change the ownership of the directory.</a:t>
            </a:r>
          </a:p>
          <a:p>
            <a:r>
              <a:rPr lang="en-US" sz="2000">
                <a:latin typeface="Calibri Light"/>
                <a:cs typeface="Calibri"/>
              </a:rPr>
              <a:t>Consider kumar be the owner and metal be the group owner .if sharma copies a file of kumar ,then sharma will becomes its owner and he can manipulate the attributes.</a:t>
            </a:r>
          </a:p>
          <a:p>
            <a:r>
              <a:rPr lang="en-US" sz="2000">
                <a:latin typeface="Calibri Light"/>
                <a:cs typeface="Calibri"/>
              </a:rPr>
              <a:t>chown-changing file owner ,  </a:t>
            </a:r>
          </a:p>
          <a:p>
            <a:r>
              <a:rPr lang="en-US" sz="2000">
                <a:latin typeface="Calibri Light"/>
                <a:cs typeface="Calibri"/>
              </a:rPr>
              <a:t>chgrp-changing group owner</a:t>
            </a:r>
          </a:p>
          <a:p>
            <a:r>
              <a:rPr lang="en-US" sz="2000">
                <a:latin typeface="Calibri Light"/>
                <a:cs typeface="Calibri"/>
              </a:rPr>
              <a:t>BSD-only system administrator can use chown</a:t>
            </a:r>
          </a:p>
          <a:p>
            <a:r>
              <a:rPr lang="en-US" sz="2000">
                <a:latin typeface="Calibri Light"/>
                <a:cs typeface="Calibri"/>
              </a:rPr>
              <a:t>On other systems ,only the owner can change both</a:t>
            </a:r>
          </a:p>
          <a:p>
            <a:pPr marL="0" indent="0">
              <a:buNone/>
            </a:pPr>
            <a:endParaRPr lang="en-US" sz="2000"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7770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80F5A3-9870-9255-53DB-5F5007E5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endParaRPr lang="en-US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D32401-529E-AAEF-AE5A-7FE6B11D2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>
                <a:cs typeface="Calibri"/>
              </a:rPr>
              <a:t>Chown</a:t>
            </a:r>
            <a:endParaRPr lang="en-US" sz="1600" b="1"/>
          </a:p>
          <a:p>
            <a:pPr marL="0" indent="0">
              <a:buNone/>
            </a:pPr>
            <a:r>
              <a:rPr lang="en-US" sz="1600">
                <a:latin typeface="Calibri Light"/>
                <a:cs typeface="Calibri"/>
              </a:rPr>
              <a:t>Changing ownership requires super user permissions ,so use su command</a:t>
            </a:r>
            <a:r>
              <a:rPr lang="en-US" sz="1600"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1600">
                <a:cs typeface="Calibri"/>
              </a:rPr>
              <a:t>$ls-l note </a:t>
            </a:r>
          </a:p>
          <a:p>
            <a:pPr marL="0" indent="0">
              <a:buNone/>
            </a:pPr>
            <a:r>
              <a:rPr lang="en-US" sz="1600">
                <a:cs typeface="Calibri"/>
              </a:rPr>
              <a:t>    -rwxr----x l kumar metal 347 may 10 20:30 note</a:t>
            </a:r>
          </a:p>
          <a:p>
            <a:pPr marL="0" indent="0">
              <a:buNone/>
            </a:pPr>
            <a:r>
              <a:rPr lang="en-US" sz="1600">
                <a:cs typeface="Calibri"/>
              </a:rPr>
              <a:t>$chown sharma note ; ls-l note</a:t>
            </a:r>
          </a:p>
          <a:p>
            <a:pPr marL="0" indent="0">
              <a:buNone/>
            </a:pPr>
            <a:r>
              <a:rPr lang="en-US" sz="1600">
                <a:cs typeface="Calibri"/>
              </a:rPr>
              <a:t>   -rwrx----x sharma metal 347 may 10 20:30 note</a:t>
            </a:r>
          </a:p>
          <a:p>
            <a:pPr marL="0" indent="0">
              <a:buNone/>
            </a:pPr>
            <a:r>
              <a:rPr lang="en-US" sz="1600" b="1">
                <a:cs typeface="Calibri"/>
              </a:rPr>
              <a:t>Chgrp</a:t>
            </a:r>
          </a:p>
          <a:p>
            <a:pPr marL="0" indent="0">
              <a:buNone/>
            </a:pPr>
            <a:r>
              <a:rPr lang="en-US" sz="1600">
                <a:latin typeface="Calibri Light"/>
                <a:cs typeface="Calibri"/>
              </a:rPr>
              <a:t>Changes file's  group owner,no super user  permission is required</a:t>
            </a:r>
          </a:p>
          <a:p>
            <a:pPr marL="0" indent="0">
              <a:buNone/>
            </a:pPr>
            <a:r>
              <a:rPr lang="en-US" sz="1600">
                <a:latin typeface="Calibri Light"/>
                <a:cs typeface="Calibri"/>
              </a:rPr>
              <a:t>#ls-l dept.lst</a:t>
            </a:r>
          </a:p>
          <a:p>
            <a:pPr marL="0" indent="0">
              <a:buNone/>
            </a:pPr>
            <a:r>
              <a:rPr lang="en-US" sz="1600">
                <a:latin typeface="Calibri Light"/>
                <a:cs typeface="Calibri"/>
              </a:rPr>
              <a:t>   -</a:t>
            </a:r>
            <a:r>
              <a:rPr lang="en-US" sz="1600" err="1">
                <a:latin typeface="Calibri Light"/>
                <a:cs typeface="Calibri"/>
              </a:rPr>
              <a:t>rw</a:t>
            </a:r>
            <a:r>
              <a:rPr lang="en-US" sz="1600">
                <a:latin typeface="Calibri Light"/>
                <a:cs typeface="Calibri"/>
              </a:rPr>
              <a:t>-r—r—1 </a:t>
            </a:r>
            <a:r>
              <a:rPr lang="en-US" sz="1600" err="1">
                <a:latin typeface="Calibri Light"/>
                <a:cs typeface="Calibri"/>
              </a:rPr>
              <a:t>kumar</a:t>
            </a:r>
            <a:r>
              <a:rPr lang="en-US" sz="1600">
                <a:latin typeface="Calibri Light"/>
                <a:cs typeface="Calibri"/>
              </a:rPr>
              <a:t> metal 139 </a:t>
            </a:r>
            <a:r>
              <a:rPr lang="en-US" sz="1600" err="1">
                <a:latin typeface="Calibri Light"/>
                <a:cs typeface="Calibri"/>
              </a:rPr>
              <a:t>jun</a:t>
            </a:r>
            <a:r>
              <a:rPr lang="en-US" sz="1600">
                <a:latin typeface="Calibri Light"/>
                <a:cs typeface="Calibri"/>
              </a:rPr>
              <a:t> 8 16:43 </a:t>
            </a:r>
            <a:r>
              <a:rPr lang="en-US" sz="1600" err="1">
                <a:latin typeface="Calibri Light"/>
                <a:cs typeface="Calibri"/>
              </a:rPr>
              <a:t>dept.lst</a:t>
            </a:r>
          </a:p>
          <a:p>
            <a:pPr marL="0" indent="0">
              <a:buNone/>
            </a:pPr>
            <a:r>
              <a:rPr lang="en-US" sz="1600">
                <a:latin typeface="Calibri Light"/>
                <a:cs typeface="Calibri"/>
              </a:rPr>
              <a:t>#chgrp dba </a:t>
            </a:r>
            <a:r>
              <a:rPr lang="en-US" sz="1600" err="1">
                <a:latin typeface="Calibri Light"/>
                <a:cs typeface="Calibri"/>
              </a:rPr>
              <a:t>dept.lst</a:t>
            </a:r>
            <a:r>
              <a:rPr lang="en-US" sz="1600">
                <a:latin typeface="Calibri Light"/>
                <a:cs typeface="Calibri"/>
              </a:rPr>
              <a:t> ; ls –1 dept.lst</a:t>
            </a:r>
          </a:p>
          <a:p>
            <a:pPr marL="0" indent="0">
              <a:buNone/>
            </a:pPr>
            <a:r>
              <a:rPr lang="en-US" sz="1600">
                <a:latin typeface="Calibri Light"/>
                <a:cs typeface="Calibri"/>
              </a:rPr>
              <a:t>    -</a:t>
            </a:r>
            <a:r>
              <a:rPr lang="en-US" sz="1600" err="1">
                <a:latin typeface="Calibri Light"/>
                <a:cs typeface="Calibri"/>
              </a:rPr>
              <a:t>rw</a:t>
            </a:r>
            <a:r>
              <a:rPr lang="en-US" sz="1600">
                <a:latin typeface="Calibri Light"/>
                <a:cs typeface="Calibri"/>
              </a:rPr>
              <a:t>-r—r—1 </a:t>
            </a:r>
            <a:r>
              <a:rPr lang="en-US" sz="1600" err="1">
                <a:latin typeface="Calibri Light"/>
                <a:cs typeface="Calibri"/>
              </a:rPr>
              <a:t>kumar</a:t>
            </a:r>
            <a:r>
              <a:rPr lang="en-US" sz="1600">
                <a:latin typeface="Calibri Light"/>
                <a:cs typeface="Calibri"/>
              </a:rPr>
              <a:t> dba 139 jun </a:t>
            </a:r>
          </a:p>
          <a:p>
            <a:pPr marL="0" indent="0">
              <a:buNone/>
            </a:pPr>
            <a:r>
              <a:rPr lang="en-US" sz="1600">
                <a:latin typeface="Calibri Light"/>
                <a:cs typeface="Calibri"/>
              </a:rPr>
              <a:t>    </a:t>
            </a:r>
          </a:p>
          <a:p>
            <a:pPr marL="0" indent="0">
              <a:buNone/>
            </a:pPr>
            <a:endParaRPr lang="en-US" sz="1600">
              <a:latin typeface="Calibri Light"/>
              <a:cs typeface="Calibri"/>
            </a:endParaRPr>
          </a:p>
          <a:p>
            <a:pPr marL="0" indent="0">
              <a:buNone/>
            </a:pPr>
            <a:endParaRPr lang="en-US" sz="1600">
              <a:cs typeface="Calibri"/>
            </a:endParaRPr>
          </a:p>
          <a:p>
            <a:pPr marL="0" indent="0">
              <a:buNone/>
            </a:pPr>
            <a:r>
              <a:rPr lang="en-US" sz="1600">
                <a:cs typeface="Calibri"/>
              </a:rPr>
              <a:t>       </a:t>
            </a:r>
          </a:p>
        </p:txBody>
      </p:sp>
    </p:spTree>
    <p:extLst>
      <p:ext uri="{BB962C8B-B14F-4D97-AF65-F5344CB8AC3E}">
        <p14:creationId xmlns:p14="http://schemas.microsoft.com/office/powerpoint/2010/main" val="4855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F53B3-ADEA-4F54-A4E5-193EAB36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/>
              <a:t>1.Cat:Displaying and Creating Files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D79670-CA56-44F7-8507-1176B199C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9" y="713313"/>
            <a:ext cx="5638801" cy="5431376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sz="2200" b="1"/>
              <a:t>Cat command is used to display the contents of a small files on the terminal</a:t>
            </a:r>
          </a:p>
          <a:p>
            <a:pPr marL="0" indent="0">
              <a:buNone/>
            </a:pPr>
            <a:r>
              <a:rPr lang="en-US" sz="2200"/>
              <a:t>        </a:t>
            </a:r>
            <a:r>
              <a:rPr lang="en-US" sz="2200" err="1"/>
              <a:t>Eg</a:t>
            </a:r>
            <a:r>
              <a:rPr lang="en-US" sz="2200"/>
              <a:t>:  $cat </a:t>
            </a:r>
            <a:r>
              <a:rPr lang="en-US" sz="2200" err="1"/>
              <a:t>cprogram.c</a:t>
            </a:r>
            <a:r>
              <a:rPr lang="en-US" sz="2200"/>
              <a:t>     #$cat filename</a:t>
            </a:r>
          </a:p>
          <a:p>
            <a:pPr marL="914400" lvl="2" indent="0">
              <a:buNone/>
            </a:pPr>
            <a:r>
              <a:rPr lang="en-US" sz="2200"/>
              <a:t># include&lt;</a:t>
            </a:r>
            <a:r>
              <a:rPr lang="en-US" sz="2200" err="1"/>
              <a:t>stdio.h</a:t>
            </a:r>
            <a:r>
              <a:rPr lang="en-US" sz="2200"/>
              <a:t>&gt;</a:t>
            </a:r>
          </a:p>
          <a:p>
            <a:pPr marL="914400" lvl="2" indent="0">
              <a:buNone/>
            </a:pPr>
            <a:r>
              <a:rPr lang="en-US" sz="2200"/>
              <a:t>Void main()</a:t>
            </a:r>
          </a:p>
          <a:p>
            <a:pPr marL="914400" lvl="2" indent="0">
              <a:buNone/>
            </a:pPr>
            <a:r>
              <a:rPr lang="en-US" sz="2200"/>
              <a:t>{</a:t>
            </a:r>
          </a:p>
          <a:p>
            <a:pPr marL="914400" lvl="2" indent="0">
              <a:buNone/>
            </a:pPr>
            <a:r>
              <a:rPr lang="en-US" sz="2200"/>
              <a:t>	</a:t>
            </a:r>
            <a:r>
              <a:rPr lang="en-US" sz="2200" err="1"/>
              <a:t>printf</a:t>
            </a:r>
            <a:r>
              <a:rPr lang="en-US" sz="2200"/>
              <a:t>(“hello world”)</a:t>
            </a:r>
          </a:p>
          <a:p>
            <a:pPr marL="914400" lvl="2" indent="0">
              <a:buNone/>
            </a:pPr>
            <a:r>
              <a:rPr lang="en-US" sz="2200"/>
              <a:t>}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200" b="1"/>
              <a:t>Cat accepts more than one filename as arguments</a:t>
            </a:r>
          </a:p>
          <a:p>
            <a:pPr marL="0" indent="0">
              <a:buNone/>
            </a:pPr>
            <a:r>
              <a:rPr lang="en-US" sz="2200"/>
              <a:t>      </a:t>
            </a:r>
            <a:r>
              <a:rPr lang="en-US" sz="2200" err="1"/>
              <a:t>Eg</a:t>
            </a:r>
            <a:r>
              <a:rPr lang="en-US" sz="2200"/>
              <a:t>:   $ cat file1 file2   </a:t>
            </a:r>
          </a:p>
        </p:txBody>
      </p:sp>
    </p:spTree>
    <p:extLst>
      <p:ext uri="{BB962C8B-B14F-4D97-AF65-F5344CB8AC3E}">
        <p14:creationId xmlns:p14="http://schemas.microsoft.com/office/powerpoint/2010/main" val="341054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89EB0-7AB6-4177-989B-FDCFF3A61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/>
              <a:t>1.Cat:Displaying and Creating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121A9-38DD-4A8B-A2A0-E4E350718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1" y="713313"/>
            <a:ext cx="6482080" cy="543137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/>
              <a:t>c) Cat options </a:t>
            </a:r>
          </a:p>
          <a:p>
            <a:r>
              <a:rPr lang="en-US" sz="2200"/>
              <a:t>    </a:t>
            </a:r>
            <a:r>
              <a:rPr lang="en-US" sz="2200" b="1"/>
              <a:t>Displaying Nonprinting Characters(-v)</a:t>
            </a:r>
          </a:p>
          <a:p>
            <a:pPr marL="457200" lvl="1" indent="0">
              <a:buNone/>
            </a:pPr>
            <a:r>
              <a:rPr lang="en-US" sz="2200"/>
              <a:t>cat without any option it will display text files. Nonprinting ASCII characters can be displayed using –v option</a:t>
            </a:r>
          </a:p>
          <a:p>
            <a:r>
              <a:rPr lang="en-US" sz="2200"/>
              <a:t>     </a:t>
            </a:r>
            <a:r>
              <a:rPr lang="en-US" sz="2200" b="1"/>
              <a:t>Numbering Lines(-n)</a:t>
            </a:r>
          </a:p>
          <a:p>
            <a:pPr marL="0" indent="0">
              <a:buNone/>
            </a:pPr>
            <a:r>
              <a:rPr lang="en-US" sz="2200" b="1"/>
              <a:t>        </a:t>
            </a:r>
            <a:r>
              <a:rPr lang="en-US" sz="2200"/>
              <a:t>-n option helps us to see line numbers which</a:t>
            </a:r>
          </a:p>
          <a:p>
            <a:pPr marL="0" indent="0">
              <a:buNone/>
            </a:pPr>
            <a:r>
              <a:rPr lang="en-US" sz="2200"/>
              <a:t>          helps programmer in Debugging programs</a:t>
            </a:r>
          </a:p>
          <a:p>
            <a:pPr marL="0" indent="0">
              <a:buNone/>
            </a:pPr>
            <a:r>
              <a:rPr lang="en-US" sz="2200" b="1"/>
              <a:t>        </a:t>
            </a:r>
            <a:r>
              <a:rPr lang="en-US" sz="2200" b="1" err="1"/>
              <a:t>eg</a:t>
            </a:r>
            <a:r>
              <a:rPr lang="en-US" sz="2200" b="1"/>
              <a:t>:  $cat –n </a:t>
            </a:r>
            <a:r>
              <a:rPr lang="en-US" sz="2200" b="1" err="1"/>
              <a:t>cprogram.c</a:t>
            </a:r>
            <a:r>
              <a:rPr lang="en-US" sz="2200" b="1"/>
              <a:t> </a:t>
            </a:r>
          </a:p>
          <a:p>
            <a:pPr marL="0" indent="0">
              <a:buNone/>
            </a:pPr>
            <a:r>
              <a:rPr lang="en-US" sz="2200"/>
              <a:t>	1 #include&lt;stdio.h&gt;</a:t>
            </a:r>
          </a:p>
          <a:p>
            <a:pPr marL="0" indent="0">
              <a:buNone/>
            </a:pPr>
            <a:r>
              <a:rPr lang="en-US" sz="2200"/>
              <a:t>	2 void main()</a:t>
            </a:r>
          </a:p>
          <a:p>
            <a:pPr marL="0" indent="0">
              <a:buNone/>
            </a:pPr>
            <a:r>
              <a:rPr lang="en-US" sz="2200"/>
              <a:t>	3 {</a:t>
            </a:r>
          </a:p>
          <a:p>
            <a:pPr marL="0" indent="0">
              <a:buNone/>
            </a:pPr>
            <a:r>
              <a:rPr lang="en-US" sz="2200"/>
              <a:t>	4  	print(“hello”)</a:t>
            </a:r>
          </a:p>
          <a:p>
            <a:pPr marL="0" indent="0">
              <a:buNone/>
            </a:pPr>
            <a:r>
              <a:rPr lang="en-US" sz="2200"/>
              <a:t>	5  }</a:t>
            </a:r>
          </a:p>
        </p:txBody>
      </p:sp>
    </p:spTree>
    <p:extLst>
      <p:ext uri="{BB962C8B-B14F-4D97-AF65-F5344CB8AC3E}">
        <p14:creationId xmlns:p14="http://schemas.microsoft.com/office/powerpoint/2010/main" val="17252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72A25-B3CC-43ED-B479-5CFBACC9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/>
              <a:t>1.Cat:Displaying and Creating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BD44B-290B-43D4-A699-E4A9AA2BF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/>
              <a:t>d)Create a file Using a cat</a:t>
            </a:r>
          </a:p>
          <a:p>
            <a:pPr marL="0" indent="0">
              <a:buNone/>
            </a:pPr>
            <a:r>
              <a:rPr lang="en-US" sz="2000"/>
              <a:t>       cat is also useful for creating a file</a:t>
            </a:r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2000" err="1"/>
              <a:t>eg</a:t>
            </a:r>
            <a:r>
              <a:rPr lang="en-US" sz="2000"/>
              <a:t>:  $ cat  &gt; newfile.txt</a:t>
            </a:r>
          </a:p>
          <a:p>
            <a:pPr marL="0" indent="0">
              <a:buNone/>
            </a:pPr>
            <a:r>
              <a:rPr lang="en-US" sz="2000"/>
              <a:t>	        </a:t>
            </a:r>
            <a:r>
              <a:rPr lang="en-US" sz="2000" err="1"/>
              <a:t>hello,newfile</a:t>
            </a:r>
            <a:r>
              <a:rPr lang="en-US" sz="2000"/>
              <a:t>     </a:t>
            </a:r>
          </a:p>
          <a:p>
            <a:pPr marL="0" indent="0">
              <a:buNone/>
            </a:pPr>
            <a:r>
              <a:rPr lang="en-US" sz="2000" b="1"/>
              <a:t> e)Redirect content of one file to another</a:t>
            </a:r>
          </a:p>
          <a:p>
            <a:pPr marL="0" indent="0">
              <a:buNone/>
            </a:pPr>
            <a:r>
              <a:rPr lang="en-US" sz="2000"/>
              <a:t>	using (&gt;&gt;) operator we can append the content of one file to another</a:t>
            </a:r>
          </a:p>
          <a:p>
            <a:pPr marL="0" indent="0">
              <a:buNone/>
            </a:pPr>
            <a:r>
              <a:rPr lang="en-US" sz="2000"/>
              <a:t>	    </a:t>
            </a:r>
            <a:r>
              <a:rPr lang="en-US" sz="2000" err="1"/>
              <a:t>eg</a:t>
            </a:r>
            <a:r>
              <a:rPr lang="en-US" sz="2000"/>
              <a:t>: $ cat </a:t>
            </a:r>
            <a:r>
              <a:rPr lang="en-US" sz="2000" err="1"/>
              <a:t>newfile</a:t>
            </a:r>
            <a:r>
              <a:rPr lang="en-US" sz="2000"/>
              <a:t> &gt;&gt; newfile2</a:t>
            </a:r>
          </a:p>
          <a:p>
            <a:pPr marL="0" indent="0">
              <a:buNone/>
            </a:pPr>
            <a:r>
              <a:rPr lang="en-US" sz="2000"/>
              <a:t>	# this appends the content of </a:t>
            </a:r>
            <a:r>
              <a:rPr lang="en-US" sz="2000" err="1"/>
              <a:t>newfile</a:t>
            </a:r>
            <a:r>
              <a:rPr lang="en-US" sz="2000"/>
              <a:t> to newfile2</a:t>
            </a:r>
          </a:p>
        </p:txBody>
      </p:sp>
    </p:spTree>
    <p:extLst>
      <p:ext uri="{BB962C8B-B14F-4D97-AF65-F5344CB8AC3E}">
        <p14:creationId xmlns:p14="http://schemas.microsoft.com/office/powerpoint/2010/main" val="9957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785CF-7206-6725-866F-1101C6B6B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/>
              <a:t>2.Cp Copying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D6A99-16D5-B06E-8D87-59EB00A06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9" y="713312"/>
            <a:ext cx="6233161" cy="5748447"/>
          </a:xfrm>
        </p:spPr>
        <p:txBody>
          <a:bodyPr anchor="ctr">
            <a:normAutofit/>
          </a:bodyPr>
          <a:lstStyle/>
          <a:p>
            <a:r>
              <a:rPr lang="en-US" sz="2000" b="1"/>
              <a:t>The cp command copies file or a group of files</a:t>
            </a:r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2000" err="1"/>
              <a:t>Eg</a:t>
            </a:r>
            <a:r>
              <a:rPr lang="en-US" sz="2000"/>
              <a:t>: $ cp file 1 file2    #first file1 is copied to file2</a:t>
            </a:r>
          </a:p>
          <a:p>
            <a:r>
              <a:rPr lang="en-US" sz="2000" b="1"/>
              <a:t>Cp can also be used with Shorthand Notation, .(dot),to signify the current directory as destination</a:t>
            </a:r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2000" err="1"/>
              <a:t>eg</a:t>
            </a:r>
            <a:r>
              <a:rPr lang="en-US" sz="2000"/>
              <a:t>: $cp/home/user1/</a:t>
            </a:r>
            <a:r>
              <a:rPr lang="en-US" sz="2000" err="1"/>
              <a:t>newfile</a:t>
            </a:r>
            <a:r>
              <a:rPr lang="en-US" sz="2000"/>
              <a:t>.  #destination is current directory</a:t>
            </a:r>
          </a:p>
          <a:p>
            <a:r>
              <a:rPr lang="en-US" sz="2000" b="1"/>
              <a:t>Cp command can be used to copy more than one file with single command.</a:t>
            </a:r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2000" err="1"/>
              <a:t>Eg</a:t>
            </a:r>
            <a:r>
              <a:rPr lang="en-US" sz="2000"/>
              <a:t>: $cp file1 file2 file 3  folder1</a:t>
            </a:r>
          </a:p>
          <a:p>
            <a:r>
              <a:rPr lang="en-US" sz="2000" b="1"/>
              <a:t>Cp command also support interactive Copying(-</a:t>
            </a:r>
            <a:r>
              <a:rPr lang="en-US" sz="2000" b="1" err="1"/>
              <a:t>i</a:t>
            </a:r>
            <a:r>
              <a:rPr lang="en-US" sz="2000" b="1"/>
              <a:t>)</a:t>
            </a:r>
          </a:p>
          <a:p>
            <a:pPr marL="457200" lvl="1" indent="0">
              <a:buNone/>
            </a:pPr>
            <a:r>
              <a:rPr lang="en-US" sz="2000" b="1"/>
              <a:t>	</a:t>
            </a:r>
            <a:r>
              <a:rPr lang="en-US" sz="2000" err="1"/>
              <a:t>Eg</a:t>
            </a:r>
            <a:r>
              <a:rPr lang="en-US" sz="2000"/>
              <a:t>:$ -</a:t>
            </a:r>
            <a:r>
              <a:rPr lang="en-US" sz="2000" err="1"/>
              <a:t>i</a:t>
            </a:r>
            <a:r>
              <a:rPr lang="en-US" sz="2000"/>
              <a:t> file1 file2</a:t>
            </a:r>
          </a:p>
          <a:p>
            <a:pPr marL="457200" lvl="1" indent="0">
              <a:buNone/>
            </a:pPr>
            <a:r>
              <a:rPr lang="en-US" sz="2000"/>
              <a:t>	         </a:t>
            </a:r>
            <a:r>
              <a:rPr lang="en-US" sz="2000" err="1"/>
              <a:t>rm:overwrite</a:t>
            </a:r>
            <a:r>
              <a:rPr lang="en-US" sz="2000"/>
              <a:t> file2(yes/no)?</a:t>
            </a:r>
          </a:p>
          <a:p>
            <a:pPr marL="457200" lvl="1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1191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785CF-7206-6725-866F-1101C6B6B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3312"/>
            <a:ext cx="4305300" cy="5431376"/>
          </a:xfrm>
        </p:spPr>
        <p:txBody>
          <a:bodyPr>
            <a:normAutofit/>
          </a:bodyPr>
          <a:lstStyle/>
          <a:p>
            <a:r>
              <a:rPr lang="en-US"/>
              <a:t>3.Rm Deleting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D6A99-16D5-B06E-8D87-59EB00A06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9" y="713312"/>
            <a:ext cx="6233161" cy="5748447"/>
          </a:xfrm>
        </p:spPr>
        <p:txBody>
          <a:bodyPr anchor="ctr">
            <a:normAutofit/>
          </a:bodyPr>
          <a:lstStyle/>
          <a:p>
            <a:r>
              <a:rPr lang="en-US" sz="2400" b="1"/>
              <a:t>The rm command deletes one or more files</a:t>
            </a:r>
          </a:p>
          <a:p>
            <a:pPr marL="0" indent="0">
              <a:buNone/>
            </a:pPr>
            <a:r>
              <a:rPr lang="en-US" sz="2400"/>
              <a:t>     	eg1: $rm file1 </a:t>
            </a:r>
          </a:p>
          <a:p>
            <a:pPr marL="0" indent="0">
              <a:buNone/>
            </a:pPr>
            <a:r>
              <a:rPr lang="en-US" sz="2400"/>
              <a:t>     	eg2:$rm file1 file2 file3</a:t>
            </a:r>
          </a:p>
          <a:p>
            <a:r>
              <a:rPr lang="en-US" sz="2400" b="1"/>
              <a:t>To remove all files</a:t>
            </a:r>
          </a:p>
          <a:p>
            <a:pPr marL="0" indent="0">
              <a:buNone/>
            </a:pPr>
            <a:r>
              <a:rPr lang="en-US" sz="2400"/>
              <a:t>      	</a:t>
            </a:r>
            <a:r>
              <a:rPr lang="en-US" sz="2400" err="1"/>
              <a:t>eg</a:t>
            </a:r>
            <a:r>
              <a:rPr lang="en-US" sz="2400"/>
              <a:t>:$rm *</a:t>
            </a:r>
          </a:p>
          <a:p>
            <a:r>
              <a:rPr lang="en-US" sz="2400" b="1"/>
              <a:t>Interactive Deletion(-</a:t>
            </a:r>
            <a:r>
              <a:rPr lang="en-US" sz="2400" b="1" err="1"/>
              <a:t>i</a:t>
            </a:r>
            <a:r>
              <a:rPr lang="en-US" sz="2400" b="1"/>
              <a:t>)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 err="1"/>
              <a:t>eg</a:t>
            </a:r>
            <a:r>
              <a:rPr lang="en-US" sz="2400"/>
              <a:t>:$rm –</a:t>
            </a:r>
            <a:r>
              <a:rPr lang="en-US" sz="2400" err="1"/>
              <a:t>i</a:t>
            </a:r>
            <a:r>
              <a:rPr lang="en-US" sz="2400"/>
              <a:t> file1 </a:t>
            </a:r>
          </a:p>
          <a:p>
            <a:pPr marL="0" indent="0">
              <a:buNone/>
            </a:pPr>
            <a:r>
              <a:rPr lang="en-US" sz="2400"/>
              <a:t>	      </a:t>
            </a:r>
            <a:r>
              <a:rPr lang="en-US" sz="2400" err="1"/>
              <a:t>rm:remove</a:t>
            </a:r>
            <a:r>
              <a:rPr lang="en-US" sz="2400"/>
              <a:t> file1(yes/no)?</a:t>
            </a:r>
          </a:p>
          <a:p>
            <a:r>
              <a:rPr lang="en-US" sz="2400" b="1"/>
              <a:t>Forcing Removal(-f)</a:t>
            </a:r>
          </a:p>
          <a:p>
            <a:pPr marL="0" indent="0">
              <a:buNone/>
            </a:pPr>
            <a:r>
              <a:rPr lang="en-US" sz="2400"/>
              <a:t>	eg1: $rm –f file1</a:t>
            </a:r>
          </a:p>
          <a:p>
            <a:pPr marL="0" indent="0">
              <a:buNone/>
            </a:pPr>
            <a:r>
              <a:rPr lang="en-US" sz="2400"/>
              <a:t>	eg2:$rm-rf*</a:t>
            </a:r>
          </a:p>
        </p:txBody>
      </p:sp>
    </p:spTree>
    <p:extLst>
      <p:ext uri="{BB962C8B-B14F-4D97-AF65-F5344CB8AC3E}">
        <p14:creationId xmlns:p14="http://schemas.microsoft.com/office/powerpoint/2010/main" val="40952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785CF-7206-6725-866F-1101C6B6B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3312"/>
            <a:ext cx="4305300" cy="5431376"/>
          </a:xfrm>
        </p:spPr>
        <p:txBody>
          <a:bodyPr>
            <a:normAutofit/>
          </a:bodyPr>
          <a:lstStyle/>
          <a:p>
            <a:r>
              <a:rPr lang="en-US"/>
              <a:t>4.mv Renaming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D6A99-16D5-B06E-8D87-59EB00A06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9" y="713312"/>
            <a:ext cx="6233161" cy="5748447"/>
          </a:xfrm>
        </p:spPr>
        <p:txBody>
          <a:bodyPr anchor="ctr">
            <a:normAutofit/>
          </a:bodyPr>
          <a:lstStyle/>
          <a:p>
            <a:r>
              <a:rPr lang="en-US" sz="2400" b="1"/>
              <a:t>Rename single file</a:t>
            </a:r>
          </a:p>
          <a:p>
            <a:pPr marL="0" indent="0">
              <a:buNone/>
            </a:pPr>
            <a:r>
              <a:rPr lang="en-US" sz="2400"/>
              <a:t>     	</a:t>
            </a:r>
            <a:r>
              <a:rPr lang="en-US" sz="2400" err="1"/>
              <a:t>eg</a:t>
            </a:r>
            <a:r>
              <a:rPr lang="en-US" sz="2400"/>
              <a:t>: $mv oldfile.txt newfile.txt</a:t>
            </a:r>
          </a:p>
          <a:p>
            <a:r>
              <a:rPr lang="en-US" sz="2400" b="1"/>
              <a:t>Group of files to different directory</a:t>
            </a:r>
          </a:p>
          <a:p>
            <a:pPr marL="0" indent="0">
              <a:buNone/>
            </a:pPr>
            <a:r>
              <a:rPr lang="en-US" sz="2400"/>
              <a:t>      	</a:t>
            </a:r>
            <a:r>
              <a:rPr lang="en-US" sz="2400" err="1"/>
              <a:t>eg</a:t>
            </a:r>
            <a:r>
              <a:rPr lang="en-US" sz="2400"/>
              <a:t>:$mv file1 file2  folder1</a:t>
            </a:r>
          </a:p>
          <a:p>
            <a:r>
              <a:rPr lang="en-US" sz="2400" b="1"/>
              <a:t>Rename a Directory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 err="1"/>
              <a:t>eg</a:t>
            </a:r>
            <a:r>
              <a:rPr lang="en-US" sz="2400"/>
              <a:t>:$mv directory1  directory2</a:t>
            </a:r>
          </a:p>
        </p:txBody>
      </p:sp>
    </p:spTree>
    <p:extLst>
      <p:ext uri="{BB962C8B-B14F-4D97-AF65-F5344CB8AC3E}">
        <p14:creationId xmlns:p14="http://schemas.microsoft.com/office/powerpoint/2010/main" val="74900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F53B3-ADEA-4F54-A4E5-193EAB36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5. more: Paging Output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D79670-CA56-44F7-8507-1176B199C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9" y="713313"/>
            <a:ext cx="5638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b="1">
                <a:cs typeface="Calibri"/>
              </a:rPr>
              <a:t>a) To display a file.</a:t>
            </a:r>
            <a:endParaRPr lang="en-US"/>
          </a:p>
          <a:p>
            <a:pPr marL="0" indent="0">
              <a:buNone/>
            </a:pPr>
            <a:r>
              <a:rPr lang="en-US" sz="2200" err="1">
                <a:cs typeface="Calibri"/>
              </a:rPr>
              <a:t>Eg.</a:t>
            </a:r>
            <a:r>
              <a:rPr lang="en-US" sz="2200">
                <a:cs typeface="Calibri"/>
              </a:rPr>
              <a:t> $more </a:t>
            </a:r>
            <a:r>
              <a:rPr lang="en-US" sz="2200" err="1">
                <a:cs typeface="Calibri"/>
              </a:rPr>
              <a:t>odfile</a:t>
            </a:r>
            <a:endParaRPr lang="en-US" sz="2200">
              <a:cs typeface="Calibri"/>
            </a:endParaRPr>
          </a:p>
          <a:p>
            <a:r>
              <a:rPr lang="en-US" sz="2200">
                <a:cs typeface="Calibri"/>
              </a:rPr>
              <a:t>If a file contains more than one page, it'll display one page at a time.</a:t>
            </a:r>
          </a:p>
          <a:p>
            <a:r>
              <a:rPr lang="en-US" sz="2200">
                <a:cs typeface="Calibri"/>
              </a:rPr>
              <a:t>It will show filename and percentage of the file that has been viewed</a:t>
            </a:r>
          </a:p>
          <a:p>
            <a:r>
              <a:rPr lang="en-US" sz="2200">
                <a:cs typeface="Calibri"/>
              </a:rPr>
              <a:t>F or Spacebar can be used to move one page forward.</a:t>
            </a:r>
          </a:p>
          <a:p>
            <a:r>
              <a:rPr lang="en-US" sz="2200">
                <a:cs typeface="Calibri"/>
              </a:rPr>
              <a:t>B to move one page backward.</a:t>
            </a:r>
          </a:p>
        </p:txBody>
      </p:sp>
    </p:spTree>
    <p:extLst>
      <p:ext uri="{BB962C8B-B14F-4D97-AF65-F5344CB8AC3E}">
        <p14:creationId xmlns:p14="http://schemas.microsoft.com/office/powerpoint/2010/main" val="97042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037E81AA1B4A4783E2ECB11B8A793C" ma:contentTypeVersion="10" ma:contentTypeDescription="Create a new document." ma:contentTypeScope="" ma:versionID="efff41a0c56d4285eaf958c1dba5f88a">
  <xsd:schema xmlns:xsd="http://www.w3.org/2001/XMLSchema" xmlns:xs="http://www.w3.org/2001/XMLSchema" xmlns:p="http://schemas.microsoft.com/office/2006/metadata/properties" xmlns:ns3="6daca119-04f5-49f5-b705-96cef428f429" xmlns:ns4="408bcd40-cb06-4870-b1cc-f11d85be5eff" targetNamespace="http://schemas.microsoft.com/office/2006/metadata/properties" ma:root="true" ma:fieldsID="a7458be2588c7074c3196748d662d699" ns3:_="" ns4:_="">
    <xsd:import namespace="6daca119-04f5-49f5-b705-96cef428f429"/>
    <xsd:import namespace="408bcd40-cb06-4870-b1cc-f11d85be5ef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aca119-04f5-49f5-b705-96cef428f42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bcd40-cb06-4870-b1cc-f11d85be5e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8EDDDF-6756-4328-8E26-D31A9A6390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7D0855-8681-45AC-9F98-CF98641AAA29}">
  <ds:schemaRefs>
    <ds:schemaRef ds:uri="408bcd40-cb06-4870-b1cc-f11d85be5eff"/>
    <ds:schemaRef ds:uri="6daca119-04f5-49f5-b705-96cef428f42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A5769D4-A006-45C5-8365-CEBD50454315}">
  <ds:schemaRefs>
    <ds:schemaRef ds:uri="408bcd40-cb06-4870-b1cc-f11d85be5eff"/>
    <ds:schemaRef ds:uri="6daca119-04f5-49f5-b705-96cef428f42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LINUX </vt:lpstr>
      <vt:lpstr>File Related Commands</vt:lpstr>
      <vt:lpstr>1.Cat:Displaying and Creating Files</vt:lpstr>
      <vt:lpstr>1.Cat:Displaying and Creating Files</vt:lpstr>
      <vt:lpstr>1.Cat:Displaying and Creating Files</vt:lpstr>
      <vt:lpstr>2.Cp Copying a File</vt:lpstr>
      <vt:lpstr>3.Rm Deleting Files</vt:lpstr>
      <vt:lpstr>4.mv Renaming Files</vt:lpstr>
      <vt:lpstr>5. more: Paging Output</vt:lpstr>
      <vt:lpstr>5. more: Paging Output</vt:lpstr>
      <vt:lpstr>6. wc: Counting lines, words and characters</vt:lpstr>
      <vt:lpstr>6. wc: Counting lines, words and characters</vt:lpstr>
      <vt:lpstr>6. wc: Counting lines, words and characters</vt:lpstr>
      <vt:lpstr>7. od: Displaying data in Octal</vt:lpstr>
      <vt:lpstr>7. od: Displaying data in Octal</vt:lpstr>
      <vt:lpstr>PowerPoint Presentation</vt:lpstr>
      <vt:lpstr>PowerPoint Presentation</vt:lpstr>
      <vt:lpstr>  Basic file attributes </vt:lpstr>
      <vt:lpstr>                   Listing File Attributes</vt:lpstr>
      <vt:lpstr>Listing Directory Attributes</vt:lpstr>
      <vt:lpstr>File ownership </vt:lpstr>
      <vt:lpstr>              Changing File Permissions</vt:lpstr>
      <vt:lpstr>PowerPoint Presentation</vt:lpstr>
      <vt:lpstr>PowerPoint Presentation</vt:lpstr>
      <vt:lpstr>PowerPoint Presentation</vt:lpstr>
      <vt:lpstr>Security Implications</vt:lpstr>
      <vt:lpstr>Changing file ownership </vt:lpstr>
      <vt:lpstr>PowerPoint Presentation</vt:lpstr>
    </vt:vector>
  </TitlesOfParts>
  <Company>KPMG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</dc:title>
  <dc:creator>S,  Nithin</dc:creator>
  <cp:revision>1</cp:revision>
  <dcterms:created xsi:type="dcterms:W3CDTF">2022-09-22T04:24:33Z</dcterms:created>
  <dcterms:modified xsi:type="dcterms:W3CDTF">2022-09-22T07:34:54Z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0x01010039037E81AA1B4A4783E2ECB11B8A793C</vt:lpwstr>
  </property>
</Properties>
</file>