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6"/>
  </p:notesMasterIdLst>
  <p:sldIdLst>
    <p:sldId id="277" r:id="rId5"/>
    <p:sldId id="293" r:id="rId6"/>
    <p:sldId id="296" r:id="rId7"/>
    <p:sldId id="298" r:id="rId8"/>
    <p:sldId id="299" r:id="rId9"/>
    <p:sldId id="300" r:id="rId10"/>
    <p:sldId id="303" r:id="rId11"/>
    <p:sldId id="307" r:id="rId12"/>
    <p:sldId id="285" r:id="rId13"/>
    <p:sldId id="286" r:id="rId14"/>
    <p:sldId id="287" r:id="rId15"/>
    <p:sldId id="291" r:id="rId16"/>
    <p:sldId id="292" r:id="rId17"/>
    <p:sldId id="294" r:id="rId18"/>
    <p:sldId id="295" r:id="rId19"/>
    <p:sldId id="297" r:id="rId20"/>
    <p:sldId id="301" r:id="rId21"/>
    <p:sldId id="302" r:id="rId22"/>
    <p:sldId id="304" r:id="rId23"/>
    <p:sldId id="314" r:id="rId24"/>
    <p:sldId id="315" r:id="rId25"/>
    <p:sldId id="288" r:id="rId26"/>
    <p:sldId id="289" r:id="rId27"/>
    <p:sldId id="290" r:id="rId28"/>
    <p:sldId id="305" r:id="rId29"/>
    <p:sldId id="306" r:id="rId30"/>
    <p:sldId id="308" r:id="rId31"/>
    <p:sldId id="309" r:id="rId32"/>
    <p:sldId id="311" r:id="rId33"/>
    <p:sldId id="312" r:id="rId34"/>
    <p:sldId id="31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930EE-90B5-43D3-A72B-21D4A2353B8A}" v="298" dt="2022-09-28T06:18:27.304"/>
    <p1510:client id="{34C8AEBA-C834-2F1F-67E4-80D3CC2D3CF6}" v="152" dt="2022-09-28T06:45:34.781"/>
    <p1510:client id="{6387036D-3B9C-9B0E-7C9F-518407EE8CEA}" v="2" dt="2022-09-28T08:12:11.103"/>
    <p1510:client id="{6F4D5DAF-6309-4AAB-ADEE-65BC5282E07E}" v="733" dt="2022-09-28T07:17:53.328"/>
    <p1510:client id="{7F27F95C-4DF7-4BE2-A559-EA3E24872D6E}" v="2919" dt="2022-09-28T09:47:25.039"/>
    <p1510:client id="{F7AEA260-A311-42FA-891B-70BE73EA0719}" v="1418" dt="2022-09-28T05:58:55.457"/>
    <p1510:client id="{F9402941-C6BD-447C-8ED9-91A9D22001AC}" v="1136" dt="2022-09-28T08:02:22.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10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CE499-956B-4539-BEE5-86F80E21332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5C2C993-959D-4A65-BD6D-8358644773E1}">
      <dgm:prSet/>
      <dgm:spPr/>
      <dgm:t>
        <a:bodyPr/>
        <a:lstStyle/>
        <a:p>
          <a:pPr>
            <a:defRPr cap="all"/>
          </a:pPr>
          <a:r>
            <a:rPr lang="en-US"/>
            <a:t>Pipeline</a:t>
          </a:r>
        </a:p>
      </dgm:t>
    </dgm:pt>
    <dgm:pt modelId="{D2E18934-AF30-4131-BAD5-2886E50B93DA}" type="parTrans" cxnId="{6FC8CA3D-8DF7-4804-A1FE-80A778DE8981}">
      <dgm:prSet/>
      <dgm:spPr/>
      <dgm:t>
        <a:bodyPr/>
        <a:lstStyle/>
        <a:p>
          <a:endParaRPr lang="en-US"/>
        </a:p>
      </dgm:t>
    </dgm:pt>
    <dgm:pt modelId="{F15672E2-D60A-49DE-B4C6-A6A1397DC410}" type="sibTrans" cxnId="{6FC8CA3D-8DF7-4804-A1FE-80A778DE8981}">
      <dgm:prSet/>
      <dgm:spPr/>
      <dgm:t>
        <a:bodyPr/>
        <a:lstStyle/>
        <a:p>
          <a:endParaRPr lang="en-US"/>
        </a:p>
      </dgm:t>
    </dgm:pt>
    <dgm:pt modelId="{3FE21B63-4DDD-4472-8235-E262C4F863A2}">
      <dgm:prSet/>
      <dgm:spPr/>
      <dgm:t>
        <a:bodyPr/>
        <a:lstStyle/>
        <a:p>
          <a:pPr>
            <a:defRPr cap="all"/>
          </a:pPr>
          <a:r>
            <a:rPr lang="en-US"/>
            <a:t>Changes</a:t>
          </a:r>
        </a:p>
      </dgm:t>
    </dgm:pt>
    <dgm:pt modelId="{62921E3B-BD61-489C-A129-672D8BAB5616}" type="parTrans" cxnId="{1AD756B0-F28E-458D-9018-D7F37E0DF05B}">
      <dgm:prSet/>
      <dgm:spPr/>
      <dgm:t>
        <a:bodyPr/>
        <a:lstStyle/>
        <a:p>
          <a:endParaRPr lang="en-US"/>
        </a:p>
      </dgm:t>
    </dgm:pt>
    <dgm:pt modelId="{F8A51405-9779-469B-90AF-772493985BCA}" type="sibTrans" cxnId="{1AD756B0-F28E-458D-9018-D7F37E0DF05B}">
      <dgm:prSet/>
      <dgm:spPr/>
      <dgm:t>
        <a:bodyPr/>
        <a:lstStyle/>
        <a:p>
          <a:endParaRPr lang="en-US"/>
        </a:p>
      </dgm:t>
    </dgm:pt>
    <dgm:pt modelId="{BCFF0B41-C73B-4E3D-ACF6-57A8D632E2D5}">
      <dgm:prSet/>
      <dgm:spPr/>
      <dgm:t>
        <a:bodyPr/>
        <a:lstStyle/>
        <a:p>
          <a:pPr>
            <a:defRPr cap="all"/>
          </a:pPr>
          <a:r>
            <a:rPr lang="en-US"/>
            <a:t>Tests</a:t>
          </a:r>
        </a:p>
      </dgm:t>
    </dgm:pt>
    <dgm:pt modelId="{B532BAED-97D4-401B-A71D-63072A857F7B}" type="parTrans" cxnId="{C971AA1B-4495-4975-B3F0-E1FB665DCB88}">
      <dgm:prSet/>
      <dgm:spPr/>
      <dgm:t>
        <a:bodyPr/>
        <a:lstStyle/>
        <a:p>
          <a:endParaRPr lang="en-US"/>
        </a:p>
      </dgm:t>
    </dgm:pt>
    <dgm:pt modelId="{41A66B88-E5BB-4372-9AEF-D43133B4ED16}" type="sibTrans" cxnId="{C971AA1B-4495-4975-B3F0-E1FB665DCB88}">
      <dgm:prSet/>
      <dgm:spPr/>
      <dgm:t>
        <a:bodyPr/>
        <a:lstStyle/>
        <a:p>
          <a:endParaRPr lang="en-US"/>
        </a:p>
      </dgm:t>
    </dgm:pt>
    <dgm:pt modelId="{BDE14068-4965-4511-90A4-A548D531826D}">
      <dgm:prSet/>
      <dgm:spPr/>
      <dgm:t>
        <a:bodyPr/>
        <a:lstStyle/>
        <a:p>
          <a:pPr>
            <a:defRPr cap="all"/>
          </a:pPr>
          <a:r>
            <a:rPr lang="en-US"/>
            <a:t>Artifacts</a:t>
          </a:r>
        </a:p>
      </dgm:t>
    </dgm:pt>
    <dgm:pt modelId="{A39A2DB7-C452-4EDA-AD37-5D4CBD3BC566}" type="parTrans" cxnId="{6DA4B9BC-4D4F-4BF4-959D-14C8CB0A454B}">
      <dgm:prSet/>
      <dgm:spPr/>
      <dgm:t>
        <a:bodyPr/>
        <a:lstStyle/>
        <a:p>
          <a:endParaRPr lang="en-US"/>
        </a:p>
      </dgm:t>
    </dgm:pt>
    <dgm:pt modelId="{C06BB469-513E-40B6-9A31-90DBCFBFC6A9}" type="sibTrans" cxnId="{6DA4B9BC-4D4F-4BF4-959D-14C8CB0A454B}">
      <dgm:prSet/>
      <dgm:spPr/>
      <dgm:t>
        <a:bodyPr/>
        <a:lstStyle/>
        <a:p>
          <a:endParaRPr lang="en-US"/>
        </a:p>
      </dgm:t>
    </dgm:pt>
    <dgm:pt modelId="{1D80A459-70F2-43DE-B469-EE968264892F}" type="pres">
      <dgm:prSet presAssocID="{BFCCE499-956B-4539-BEE5-86F80E213323}" presName="root" presStyleCnt="0">
        <dgm:presLayoutVars>
          <dgm:dir/>
          <dgm:resizeHandles val="exact"/>
        </dgm:presLayoutVars>
      </dgm:prSet>
      <dgm:spPr/>
    </dgm:pt>
    <dgm:pt modelId="{DA7C1EEE-B3F8-49FD-AE0D-0A8C3D0E656E}" type="pres">
      <dgm:prSet presAssocID="{E5C2C993-959D-4A65-BD6D-8358644773E1}" presName="compNode" presStyleCnt="0"/>
      <dgm:spPr/>
    </dgm:pt>
    <dgm:pt modelId="{37F6812D-5936-4F8F-864B-DFF6330EB965}" type="pres">
      <dgm:prSet presAssocID="{E5C2C993-959D-4A65-BD6D-8358644773E1}" presName="iconBgRect" presStyleLbl="bgShp" presStyleIdx="0" presStyleCnt="4"/>
      <dgm:spPr/>
    </dgm:pt>
    <dgm:pt modelId="{5A739E43-49ED-41BB-80FD-F5FF582C4C71}" type="pres">
      <dgm:prSet presAssocID="{E5C2C993-959D-4A65-BD6D-8358644773E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flows"/>
        </a:ext>
      </dgm:extLst>
    </dgm:pt>
    <dgm:pt modelId="{1B41A363-7EFC-4926-8940-6075847CAC97}" type="pres">
      <dgm:prSet presAssocID="{E5C2C993-959D-4A65-BD6D-8358644773E1}" presName="spaceRect" presStyleCnt="0"/>
      <dgm:spPr/>
    </dgm:pt>
    <dgm:pt modelId="{C6A804D2-DA7A-4630-8532-ACC20AF86F4B}" type="pres">
      <dgm:prSet presAssocID="{E5C2C993-959D-4A65-BD6D-8358644773E1}" presName="textRect" presStyleLbl="revTx" presStyleIdx="0" presStyleCnt="4">
        <dgm:presLayoutVars>
          <dgm:chMax val="1"/>
          <dgm:chPref val="1"/>
        </dgm:presLayoutVars>
      </dgm:prSet>
      <dgm:spPr/>
    </dgm:pt>
    <dgm:pt modelId="{BE437BCF-23E8-4574-A11C-E1414605D9E0}" type="pres">
      <dgm:prSet presAssocID="{F15672E2-D60A-49DE-B4C6-A6A1397DC410}" presName="sibTrans" presStyleCnt="0"/>
      <dgm:spPr/>
    </dgm:pt>
    <dgm:pt modelId="{1C2F95D0-91D5-4CC7-81CF-76D75DD8F7D3}" type="pres">
      <dgm:prSet presAssocID="{3FE21B63-4DDD-4472-8235-E262C4F863A2}" presName="compNode" presStyleCnt="0"/>
      <dgm:spPr/>
    </dgm:pt>
    <dgm:pt modelId="{FB1700A4-9331-4742-820F-04B11336EC21}" type="pres">
      <dgm:prSet presAssocID="{3FE21B63-4DDD-4472-8235-E262C4F863A2}" presName="iconBgRect" presStyleLbl="bgShp" presStyleIdx="1" presStyleCnt="4"/>
      <dgm:spPr/>
    </dgm:pt>
    <dgm:pt modelId="{36611381-C0CB-4E54-99AB-4BBD2921DE16}" type="pres">
      <dgm:prSet presAssocID="{3FE21B63-4DDD-4472-8235-E262C4F863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iguration"/>
        </a:ext>
      </dgm:extLst>
    </dgm:pt>
    <dgm:pt modelId="{A491A3FD-D330-473F-870A-8FE32C5A5F01}" type="pres">
      <dgm:prSet presAssocID="{3FE21B63-4DDD-4472-8235-E262C4F863A2}" presName="spaceRect" presStyleCnt="0"/>
      <dgm:spPr/>
    </dgm:pt>
    <dgm:pt modelId="{20B9E84D-EEAE-4480-A18F-333949D68BD4}" type="pres">
      <dgm:prSet presAssocID="{3FE21B63-4DDD-4472-8235-E262C4F863A2}" presName="textRect" presStyleLbl="revTx" presStyleIdx="1" presStyleCnt="4">
        <dgm:presLayoutVars>
          <dgm:chMax val="1"/>
          <dgm:chPref val="1"/>
        </dgm:presLayoutVars>
      </dgm:prSet>
      <dgm:spPr/>
    </dgm:pt>
    <dgm:pt modelId="{A8A00ADE-6CD6-45C5-B2CB-857DD77F9B9A}" type="pres">
      <dgm:prSet presAssocID="{F8A51405-9779-469B-90AF-772493985BCA}" presName="sibTrans" presStyleCnt="0"/>
      <dgm:spPr/>
    </dgm:pt>
    <dgm:pt modelId="{545BBDF8-8841-4B0E-B94C-BA9E8AC391A4}" type="pres">
      <dgm:prSet presAssocID="{BCFF0B41-C73B-4E3D-ACF6-57A8D632E2D5}" presName="compNode" presStyleCnt="0"/>
      <dgm:spPr/>
    </dgm:pt>
    <dgm:pt modelId="{6E077AC2-9881-439F-862A-07A0BE948DF7}" type="pres">
      <dgm:prSet presAssocID="{BCFF0B41-C73B-4E3D-ACF6-57A8D632E2D5}" presName="iconBgRect" presStyleLbl="bgShp" presStyleIdx="2" presStyleCnt="4"/>
      <dgm:spPr/>
    </dgm:pt>
    <dgm:pt modelId="{A89C4799-59F2-4858-9527-C12CD3B3D100}" type="pres">
      <dgm:prSet presAssocID="{BCFF0B41-C73B-4E3D-ACF6-57A8D632E2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tionary Remove"/>
        </a:ext>
      </dgm:extLst>
    </dgm:pt>
    <dgm:pt modelId="{F840D833-1D75-41FD-B992-C8F6E1A0C0B8}" type="pres">
      <dgm:prSet presAssocID="{BCFF0B41-C73B-4E3D-ACF6-57A8D632E2D5}" presName="spaceRect" presStyleCnt="0"/>
      <dgm:spPr/>
    </dgm:pt>
    <dgm:pt modelId="{335FBDDA-1252-4B56-85B9-189683F927E1}" type="pres">
      <dgm:prSet presAssocID="{BCFF0B41-C73B-4E3D-ACF6-57A8D632E2D5}" presName="textRect" presStyleLbl="revTx" presStyleIdx="2" presStyleCnt="4">
        <dgm:presLayoutVars>
          <dgm:chMax val="1"/>
          <dgm:chPref val="1"/>
        </dgm:presLayoutVars>
      </dgm:prSet>
      <dgm:spPr/>
    </dgm:pt>
    <dgm:pt modelId="{E03E9568-44C6-419C-BB5A-DB4E775268E7}" type="pres">
      <dgm:prSet presAssocID="{41A66B88-E5BB-4372-9AEF-D43133B4ED16}" presName="sibTrans" presStyleCnt="0"/>
      <dgm:spPr/>
    </dgm:pt>
    <dgm:pt modelId="{AB8F9B10-BB54-4DC0-A413-FDB6E8D116F2}" type="pres">
      <dgm:prSet presAssocID="{BDE14068-4965-4511-90A4-A548D531826D}" presName="compNode" presStyleCnt="0"/>
      <dgm:spPr/>
    </dgm:pt>
    <dgm:pt modelId="{6E938123-66EC-4959-8A9E-54DB8D95A7B2}" type="pres">
      <dgm:prSet presAssocID="{BDE14068-4965-4511-90A4-A548D531826D}" presName="iconBgRect" presStyleLbl="bgShp" presStyleIdx="3" presStyleCnt="4"/>
      <dgm:spPr/>
    </dgm:pt>
    <dgm:pt modelId="{9F4EE182-8BAF-4A71-856B-5037D8162E60}" type="pres">
      <dgm:prSet presAssocID="{BDE14068-4965-4511-90A4-A548D53182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sign"/>
        </a:ext>
      </dgm:extLst>
    </dgm:pt>
    <dgm:pt modelId="{C3280B67-296E-49ED-BE5B-55EE8A3838BE}" type="pres">
      <dgm:prSet presAssocID="{BDE14068-4965-4511-90A4-A548D531826D}" presName="spaceRect" presStyleCnt="0"/>
      <dgm:spPr/>
    </dgm:pt>
    <dgm:pt modelId="{697E4DF2-5D51-40F2-81D9-4162C1C3F40A}" type="pres">
      <dgm:prSet presAssocID="{BDE14068-4965-4511-90A4-A548D531826D}" presName="textRect" presStyleLbl="revTx" presStyleIdx="3" presStyleCnt="4">
        <dgm:presLayoutVars>
          <dgm:chMax val="1"/>
          <dgm:chPref val="1"/>
        </dgm:presLayoutVars>
      </dgm:prSet>
      <dgm:spPr/>
    </dgm:pt>
  </dgm:ptLst>
  <dgm:cxnLst>
    <dgm:cxn modelId="{C971AA1B-4495-4975-B3F0-E1FB665DCB88}" srcId="{BFCCE499-956B-4539-BEE5-86F80E213323}" destId="{BCFF0B41-C73B-4E3D-ACF6-57A8D632E2D5}" srcOrd="2" destOrd="0" parTransId="{B532BAED-97D4-401B-A71D-63072A857F7B}" sibTransId="{41A66B88-E5BB-4372-9AEF-D43133B4ED16}"/>
    <dgm:cxn modelId="{A1C8411D-DBB3-4FAF-80BF-6CF86BECA6BF}" type="presOf" srcId="{E5C2C993-959D-4A65-BD6D-8358644773E1}" destId="{C6A804D2-DA7A-4630-8532-ACC20AF86F4B}" srcOrd="0" destOrd="0" presId="urn:microsoft.com/office/officeart/2018/5/layout/IconCircleLabelList"/>
    <dgm:cxn modelId="{6FC8CA3D-8DF7-4804-A1FE-80A778DE8981}" srcId="{BFCCE499-956B-4539-BEE5-86F80E213323}" destId="{E5C2C993-959D-4A65-BD6D-8358644773E1}" srcOrd="0" destOrd="0" parTransId="{D2E18934-AF30-4131-BAD5-2886E50B93DA}" sibTransId="{F15672E2-D60A-49DE-B4C6-A6A1397DC410}"/>
    <dgm:cxn modelId="{F54C06AC-FE18-4D86-B7A4-CB55B2491FDB}" type="presOf" srcId="{BFCCE499-956B-4539-BEE5-86F80E213323}" destId="{1D80A459-70F2-43DE-B469-EE968264892F}" srcOrd="0" destOrd="0" presId="urn:microsoft.com/office/officeart/2018/5/layout/IconCircleLabelList"/>
    <dgm:cxn modelId="{7F4BC4AE-47AB-403C-90EE-C3F09A9B4689}" type="presOf" srcId="{BDE14068-4965-4511-90A4-A548D531826D}" destId="{697E4DF2-5D51-40F2-81D9-4162C1C3F40A}" srcOrd="0" destOrd="0" presId="urn:microsoft.com/office/officeart/2018/5/layout/IconCircleLabelList"/>
    <dgm:cxn modelId="{1AD756B0-F28E-458D-9018-D7F37E0DF05B}" srcId="{BFCCE499-956B-4539-BEE5-86F80E213323}" destId="{3FE21B63-4DDD-4472-8235-E262C4F863A2}" srcOrd="1" destOrd="0" parTransId="{62921E3B-BD61-489C-A129-672D8BAB5616}" sibTransId="{F8A51405-9779-469B-90AF-772493985BCA}"/>
    <dgm:cxn modelId="{8B8800B9-C502-4671-911B-7DEC38BA18C9}" type="presOf" srcId="{3FE21B63-4DDD-4472-8235-E262C4F863A2}" destId="{20B9E84D-EEAE-4480-A18F-333949D68BD4}" srcOrd="0" destOrd="0" presId="urn:microsoft.com/office/officeart/2018/5/layout/IconCircleLabelList"/>
    <dgm:cxn modelId="{6DA4B9BC-4D4F-4BF4-959D-14C8CB0A454B}" srcId="{BFCCE499-956B-4539-BEE5-86F80E213323}" destId="{BDE14068-4965-4511-90A4-A548D531826D}" srcOrd="3" destOrd="0" parTransId="{A39A2DB7-C452-4EDA-AD37-5D4CBD3BC566}" sibTransId="{C06BB469-513E-40B6-9A31-90DBCFBFC6A9}"/>
    <dgm:cxn modelId="{158EFEFF-B147-461C-8895-9A625DE18AEE}" type="presOf" srcId="{BCFF0B41-C73B-4E3D-ACF6-57A8D632E2D5}" destId="{335FBDDA-1252-4B56-85B9-189683F927E1}" srcOrd="0" destOrd="0" presId="urn:microsoft.com/office/officeart/2018/5/layout/IconCircleLabelList"/>
    <dgm:cxn modelId="{B63072E1-D857-4D23-BC17-CE94497EA450}" type="presParOf" srcId="{1D80A459-70F2-43DE-B469-EE968264892F}" destId="{DA7C1EEE-B3F8-49FD-AE0D-0A8C3D0E656E}" srcOrd="0" destOrd="0" presId="urn:microsoft.com/office/officeart/2018/5/layout/IconCircleLabelList"/>
    <dgm:cxn modelId="{D83427B9-C21E-414B-A56C-2593BF3C85A6}" type="presParOf" srcId="{DA7C1EEE-B3F8-49FD-AE0D-0A8C3D0E656E}" destId="{37F6812D-5936-4F8F-864B-DFF6330EB965}" srcOrd="0" destOrd="0" presId="urn:microsoft.com/office/officeart/2018/5/layout/IconCircleLabelList"/>
    <dgm:cxn modelId="{BEC9E80C-DA91-41E5-A87A-B5475E8E7F95}" type="presParOf" srcId="{DA7C1EEE-B3F8-49FD-AE0D-0A8C3D0E656E}" destId="{5A739E43-49ED-41BB-80FD-F5FF582C4C71}" srcOrd="1" destOrd="0" presId="urn:microsoft.com/office/officeart/2018/5/layout/IconCircleLabelList"/>
    <dgm:cxn modelId="{A9D98D26-E661-4D25-BA16-82843BE6F01E}" type="presParOf" srcId="{DA7C1EEE-B3F8-49FD-AE0D-0A8C3D0E656E}" destId="{1B41A363-7EFC-4926-8940-6075847CAC97}" srcOrd="2" destOrd="0" presId="urn:microsoft.com/office/officeart/2018/5/layout/IconCircleLabelList"/>
    <dgm:cxn modelId="{E3C97B99-73B8-497D-BEA3-2ED508E53B1E}" type="presParOf" srcId="{DA7C1EEE-B3F8-49FD-AE0D-0A8C3D0E656E}" destId="{C6A804D2-DA7A-4630-8532-ACC20AF86F4B}" srcOrd="3" destOrd="0" presId="urn:microsoft.com/office/officeart/2018/5/layout/IconCircleLabelList"/>
    <dgm:cxn modelId="{3EB0DD54-646D-4E34-9F61-0A25733CA2D4}" type="presParOf" srcId="{1D80A459-70F2-43DE-B469-EE968264892F}" destId="{BE437BCF-23E8-4574-A11C-E1414605D9E0}" srcOrd="1" destOrd="0" presId="urn:microsoft.com/office/officeart/2018/5/layout/IconCircleLabelList"/>
    <dgm:cxn modelId="{560BA69A-9A60-44D0-989B-BDBBEEF3CD51}" type="presParOf" srcId="{1D80A459-70F2-43DE-B469-EE968264892F}" destId="{1C2F95D0-91D5-4CC7-81CF-76D75DD8F7D3}" srcOrd="2" destOrd="0" presId="urn:microsoft.com/office/officeart/2018/5/layout/IconCircleLabelList"/>
    <dgm:cxn modelId="{B683CE6D-F339-4824-831A-C29305434B14}" type="presParOf" srcId="{1C2F95D0-91D5-4CC7-81CF-76D75DD8F7D3}" destId="{FB1700A4-9331-4742-820F-04B11336EC21}" srcOrd="0" destOrd="0" presId="urn:microsoft.com/office/officeart/2018/5/layout/IconCircleLabelList"/>
    <dgm:cxn modelId="{6FDFED8B-D916-4FFC-BF07-0C29616602A9}" type="presParOf" srcId="{1C2F95D0-91D5-4CC7-81CF-76D75DD8F7D3}" destId="{36611381-C0CB-4E54-99AB-4BBD2921DE16}" srcOrd="1" destOrd="0" presId="urn:microsoft.com/office/officeart/2018/5/layout/IconCircleLabelList"/>
    <dgm:cxn modelId="{DE80AF96-8691-4214-8E61-C23FEEEC373A}" type="presParOf" srcId="{1C2F95D0-91D5-4CC7-81CF-76D75DD8F7D3}" destId="{A491A3FD-D330-473F-870A-8FE32C5A5F01}" srcOrd="2" destOrd="0" presId="urn:microsoft.com/office/officeart/2018/5/layout/IconCircleLabelList"/>
    <dgm:cxn modelId="{14D73FA0-AEE6-4D59-A1B6-340FB2716E90}" type="presParOf" srcId="{1C2F95D0-91D5-4CC7-81CF-76D75DD8F7D3}" destId="{20B9E84D-EEAE-4480-A18F-333949D68BD4}" srcOrd="3" destOrd="0" presId="urn:microsoft.com/office/officeart/2018/5/layout/IconCircleLabelList"/>
    <dgm:cxn modelId="{2D7626D6-7B37-459B-B36E-B0AAFCC8B770}" type="presParOf" srcId="{1D80A459-70F2-43DE-B469-EE968264892F}" destId="{A8A00ADE-6CD6-45C5-B2CB-857DD77F9B9A}" srcOrd="3" destOrd="0" presId="urn:microsoft.com/office/officeart/2018/5/layout/IconCircleLabelList"/>
    <dgm:cxn modelId="{A975C031-CC6D-45DA-BC2B-F1E67BBDB9F9}" type="presParOf" srcId="{1D80A459-70F2-43DE-B469-EE968264892F}" destId="{545BBDF8-8841-4B0E-B94C-BA9E8AC391A4}" srcOrd="4" destOrd="0" presId="urn:microsoft.com/office/officeart/2018/5/layout/IconCircleLabelList"/>
    <dgm:cxn modelId="{F5D6E9E5-0A4A-4865-9E97-298C490BB111}" type="presParOf" srcId="{545BBDF8-8841-4B0E-B94C-BA9E8AC391A4}" destId="{6E077AC2-9881-439F-862A-07A0BE948DF7}" srcOrd="0" destOrd="0" presId="urn:microsoft.com/office/officeart/2018/5/layout/IconCircleLabelList"/>
    <dgm:cxn modelId="{2D73F6ED-32E1-457D-A2C4-AA84A53841B8}" type="presParOf" srcId="{545BBDF8-8841-4B0E-B94C-BA9E8AC391A4}" destId="{A89C4799-59F2-4858-9527-C12CD3B3D100}" srcOrd="1" destOrd="0" presId="urn:microsoft.com/office/officeart/2018/5/layout/IconCircleLabelList"/>
    <dgm:cxn modelId="{DBB8F119-21E5-423D-A2AC-D6EF015B45D7}" type="presParOf" srcId="{545BBDF8-8841-4B0E-B94C-BA9E8AC391A4}" destId="{F840D833-1D75-41FD-B992-C8F6E1A0C0B8}" srcOrd="2" destOrd="0" presId="urn:microsoft.com/office/officeart/2018/5/layout/IconCircleLabelList"/>
    <dgm:cxn modelId="{F8146090-7B3C-4301-930B-B0A436A982FF}" type="presParOf" srcId="{545BBDF8-8841-4B0E-B94C-BA9E8AC391A4}" destId="{335FBDDA-1252-4B56-85B9-189683F927E1}" srcOrd="3" destOrd="0" presId="urn:microsoft.com/office/officeart/2018/5/layout/IconCircleLabelList"/>
    <dgm:cxn modelId="{C207E38F-1EE3-414A-8890-DDD85C2649FE}" type="presParOf" srcId="{1D80A459-70F2-43DE-B469-EE968264892F}" destId="{E03E9568-44C6-419C-BB5A-DB4E775268E7}" srcOrd="5" destOrd="0" presId="urn:microsoft.com/office/officeart/2018/5/layout/IconCircleLabelList"/>
    <dgm:cxn modelId="{9EE2BCB9-65BA-4725-80D7-3C27801B0B07}" type="presParOf" srcId="{1D80A459-70F2-43DE-B469-EE968264892F}" destId="{AB8F9B10-BB54-4DC0-A413-FDB6E8D116F2}" srcOrd="6" destOrd="0" presId="urn:microsoft.com/office/officeart/2018/5/layout/IconCircleLabelList"/>
    <dgm:cxn modelId="{29FFEBF4-C658-401F-85A9-9270E88E097E}" type="presParOf" srcId="{AB8F9B10-BB54-4DC0-A413-FDB6E8D116F2}" destId="{6E938123-66EC-4959-8A9E-54DB8D95A7B2}" srcOrd="0" destOrd="0" presId="urn:microsoft.com/office/officeart/2018/5/layout/IconCircleLabelList"/>
    <dgm:cxn modelId="{0B673B46-56B1-4D2A-B66D-6DE1F3AB708C}" type="presParOf" srcId="{AB8F9B10-BB54-4DC0-A413-FDB6E8D116F2}" destId="{9F4EE182-8BAF-4A71-856B-5037D8162E60}" srcOrd="1" destOrd="0" presId="urn:microsoft.com/office/officeart/2018/5/layout/IconCircleLabelList"/>
    <dgm:cxn modelId="{4F3C910C-98F8-43E6-B1F2-14B9CC8B2EFF}" type="presParOf" srcId="{AB8F9B10-BB54-4DC0-A413-FDB6E8D116F2}" destId="{C3280B67-296E-49ED-BE5B-55EE8A3838BE}" srcOrd="2" destOrd="0" presId="urn:microsoft.com/office/officeart/2018/5/layout/IconCircleLabelList"/>
    <dgm:cxn modelId="{004317D4-BC6B-4411-919F-9DFAE4ADE679}" type="presParOf" srcId="{AB8F9B10-BB54-4DC0-A413-FDB6E8D116F2}" destId="{697E4DF2-5D51-40F2-81D9-4162C1C3F40A}"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6812D-5936-4F8F-864B-DFF6330EB965}">
      <dsp:nvSpPr>
        <dsp:cNvPr id="0" name=""/>
        <dsp:cNvSpPr/>
      </dsp:nvSpPr>
      <dsp:spPr>
        <a:xfrm>
          <a:off x="1336645" y="73605"/>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39E43-49ED-41BB-80FD-F5FF582C4C71}">
      <dsp:nvSpPr>
        <dsp:cNvPr id="0" name=""/>
        <dsp:cNvSpPr/>
      </dsp:nvSpPr>
      <dsp:spPr>
        <a:xfrm>
          <a:off x="1570645" y="30760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A804D2-DA7A-4630-8532-ACC20AF86F4B}">
      <dsp:nvSpPr>
        <dsp:cNvPr id="0" name=""/>
        <dsp:cNvSpPr/>
      </dsp:nvSpPr>
      <dsp:spPr>
        <a:xfrm>
          <a:off x="985645" y="151360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t>Pipeline</a:t>
          </a:r>
        </a:p>
      </dsp:txBody>
      <dsp:txXfrm>
        <a:off x="985645" y="1513605"/>
        <a:ext cx="1800000" cy="720000"/>
      </dsp:txXfrm>
    </dsp:sp>
    <dsp:sp modelId="{FB1700A4-9331-4742-820F-04B11336EC21}">
      <dsp:nvSpPr>
        <dsp:cNvPr id="0" name=""/>
        <dsp:cNvSpPr/>
      </dsp:nvSpPr>
      <dsp:spPr>
        <a:xfrm>
          <a:off x="3451645" y="73605"/>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611381-C0CB-4E54-99AB-4BBD2921DE16}">
      <dsp:nvSpPr>
        <dsp:cNvPr id="0" name=""/>
        <dsp:cNvSpPr/>
      </dsp:nvSpPr>
      <dsp:spPr>
        <a:xfrm>
          <a:off x="3685645" y="307605"/>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B9E84D-EEAE-4480-A18F-333949D68BD4}">
      <dsp:nvSpPr>
        <dsp:cNvPr id="0" name=""/>
        <dsp:cNvSpPr/>
      </dsp:nvSpPr>
      <dsp:spPr>
        <a:xfrm>
          <a:off x="3100645" y="151360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t>Changes</a:t>
          </a:r>
        </a:p>
      </dsp:txBody>
      <dsp:txXfrm>
        <a:off x="3100645" y="1513605"/>
        <a:ext cx="1800000" cy="720000"/>
      </dsp:txXfrm>
    </dsp:sp>
    <dsp:sp modelId="{6E077AC2-9881-439F-862A-07A0BE948DF7}">
      <dsp:nvSpPr>
        <dsp:cNvPr id="0" name=""/>
        <dsp:cNvSpPr/>
      </dsp:nvSpPr>
      <dsp:spPr>
        <a:xfrm>
          <a:off x="1336645" y="2683605"/>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C4799-59F2-4858-9527-C12CD3B3D100}">
      <dsp:nvSpPr>
        <dsp:cNvPr id="0" name=""/>
        <dsp:cNvSpPr/>
      </dsp:nvSpPr>
      <dsp:spPr>
        <a:xfrm>
          <a:off x="1570645" y="291760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5FBDDA-1252-4B56-85B9-189683F927E1}">
      <dsp:nvSpPr>
        <dsp:cNvPr id="0" name=""/>
        <dsp:cNvSpPr/>
      </dsp:nvSpPr>
      <dsp:spPr>
        <a:xfrm>
          <a:off x="985645" y="412360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t>Tests</a:t>
          </a:r>
        </a:p>
      </dsp:txBody>
      <dsp:txXfrm>
        <a:off x="985645" y="4123605"/>
        <a:ext cx="1800000" cy="720000"/>
      </dsp:txXfrm>
    </dsp:sp>
    <dsp:sp modelId="{6E938123-66EC-4959-8A9E-54DB8D95A7B2}">
      <dsp:nvSpPr>
        <dsp:cNvPr id="0" name=""/>
        <dsp:cNvSpPr/>
      </dsp:nvSpPr>
      <dsp:spPr>
        <a:xfrm>
          <a:off x="3451645" y="2683605"/>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4EE182-8BAF-4A71-856B-5037D8162E60}">
      <dsp:nvSpPr>
        <dsp:cNvPr id="0" name=""/>
        <dsp:cNvSpPr/>
      </dsp:nvSpPr>
      <dsp:spPr>
        <a:xfrm>
          <a:off x="3685645" y="291760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7E4DF2-5D51-40F2-81D9-4162C1C3F40A}">
      <dsp:nvSpPr>
        <dsp:cNvPr id="0" name=""/>
        <dsp:cNvSpPr/>
      </dsp:nvSpPr>
      <dsp:spPr>
        <a:xfrm>
          <a:off x="3100645" y="412360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a:t>Artifacts</a:t>
          </a:r>
        </a:p>
      </dsp:txBody>
      <dsp:txXfrm>
        <a:off x="3100645" y="4123605"/>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9/30/2022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9/30/2022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sz="6000"/>
              <a:t>Jenkins</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092F8-CE5C-42FD-9BB2-5EF4D7AAA6D1}"/>
              </a:ext>
            </a:extLst>
          </p:cNvPr>
          <p:cNvSpPr>
            <a:spLocks noGrp="1"/>
          </p:cNvSpPr>
          <p:nvPr>
            <p:ph type="title"/>
          </p:nvPr>
        </p:nvSpPr>
        <p:spPr>
          <a:xfrm>
            <a:off x="685799" y="1150076"/>
            <a:ext cx="3659389" cy="4557849"/>
          </a:xfrm>
        </p:spPr>
        <p:txBody>
          <a:bodyPr>
            <a:normAutofit/>
          </a:bodyPr>
          <a:lstStyle/>
          <a:p>
            <a:pPr algn="r"/>
            <a:r>
              <a:rPr lang="en-US">
                <a:ea typeface="+mj-lt"/>
                <a:cs typeface="+mj-lt"/>
              </a:rPr>
              <a:t>Navigation Bar</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805900-0D22-47E4-85B5-035C00AFB31C}"/>
              </a:ext>
            </a:extLst>
          </p:cNvPr>
          <p:cNvSpPr>
            <a:spLocks noGrp="1"/>
          </p:cNvSpPr>
          <p:nvPr>
            <p:ph idx="1"/>
          </p:nvPr>
        </p:nvSpPr>
        <p:spPr>
          <a:xfrm>
            <a:off x="4988658" y="1150076"/>
            <a:ext cx="6517543" cy="4557849"/>
          </a:xfrm>
        </p:spPr>
        <p:txBody>
          <a:bodyPr>
            <a:normAutofit/>
          </a:bodyPr>
          <a:lstStyle/>
          <a:p>
            <a:r>
              <a:rPr lang="en-US">
                <a:ea typeface="+mn-lt"/>
                <a:cs typeface="+mn-lt"/>
              </a:rPr>
              <a:t>The Dashboard includes the standard navigation bar at the top, with a local navigation bar below that. The local navigation bar includes only one button:</a:t>
            </a:r>
          </a:p>
          <a:p>
            <a:pPr>
              <a:buClr>
                <a:srgbClr val="FFFFFF"/>
              </a:buClr>
            </a:pPr>
            <a:r>
              <a:rPr lang="en-US">
                <a:ea typeface="+mn-lt"/>
                <a:cs typeface="+mn-lt"/>
              </a:rPr>
              <a:t> • New Pipeline - Open the Pipeline Creation workflow</a:t>
            </a:r>
            <a:endParaRPr lang="en-US">
              <a:cs typeface="Calibri"/>
            </a:endParaRPr>
          </a:p>
        </p:txBody>
      </p:sp>
    </p:spTree>
    <p:extLst>
      <p:ext uri="{BB962C8B-B14F-4D97-AF65-F5344CB8AC3E}">
        <p14:creationId xmlns:p14="http://schemas.microsoft.com/office/powerpoint/2010/main" val="51868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D9596-F030-4419-92F8-21CE30EBB7C6}"/>
              </a:ext>
            </a:extLst>
          </p:cNvPr>
          <p:cNvSpPr>
            <a:spLocks noGrp="1"/>
          </p:cNvSpPr>
          <p:nvPr>
            <p:ph type="title"/>
          </p:nvPr>
        </p:nvSpPr>
        <p:spPr>
          <a:xfrm>
            <a:off x="685799" y="1150076"/>
            <a:ext cx="3659389" cy="4557849"/>
          </a:xfrm>
        </p:spPr>
        <p:txBody>
          <a:bodyPr>
            <a:normAutofit/>
          </a:bodyPr>
          <a:lstStyle/>
          <a:p>
            <a:pPr algn="r"/>
            <a:r>
              <a:rPr lang="en-US">
                <a:ea typeface="+mj-lt"/>
                <a:cs typeface="+mj-lt"/>
              </a:rPr>
              <a:t>Favorites</a:t>
            </a:r>
            <a:endParaRPr lang="en-US"/>
          </a:p>
        </p:txBody>
      </p:sp>
      <p:cxnSp>
        <p:nvCxnSpPr>
          <p:cNvPr id="18"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392BC7AF-8ADA-4155-9917-9D4F9BE824AE}"/>
              </a:ext>
            </a:extLst>
          </p:cNvPr>
          <p:cNvSpPr>
            <a:spLocks noGrp="1"/>
          </p:cNvSpPr>
          <p:nvPr>
            <p:ph idx="1"/>
          </p:nvPr>
        </p:nvSpPr>
        <p:spPr>
          <a:xfrm>
            <a:off x="4988658" y="1150076"/>
            <a:ext cx="6517543" cy="4557849"/>
          </a:xfrm>
        </p:spPr>
        <p:txBody>
          <a:bodyPr>
            <a:normAutofit/>
          </a:bodyPr>
          <a:lstStyle/>
          <a:p>
            <a:r>
              <a:rPr lang="en-US">
                <a:ea typeface="+mn-lt"/>
                <a:cs typeface="+mn-lt"/>
              </a:rPr>
              <a:t>The "Favorites" list is displayed above the regular Pipelines list. </a:t>
            </a:r>
          </a:p>
          <a:p>
            <a:pPr>
              <a:buClr>
                <a:srgbClr val="FFFFFF"/>
              </a:buClr>
            </a:pPr>
            <a:r>
              <a:rPr lang="en-US">
                <a:ea typeface="+mn-lt"/>
                <a:cs typeface="+mn-lt"/>
              </a:rPr>
              <a:t>The "Favorites" list shows the status and other key details about the latest Run for branches or pull requests that include items that are important to the current user. </a:t>
            </a:r>
            <a:endParaRPr lang="en-US">
              <a:cs typeface="Calibri"/>
            </a:endParaRPr>
          </a:p>
          <a:p>
            <a:pPr>
              <a:buClr>
                <a:srgbClr val="FFFFFF"/>
              </a:buClr>
            </a:pPr>
            <a:r>
              <a:rPr lang="en-US">
                <a:ea typeface="+mn-lt"/>
                <a:cs typeface="+mn-lt"/>
              </a:rPr>
              <a:t>Blue Ocean automatically adds branches or pull requests to this list when a they contain a Run that has changes authored by the current user. </a:t>
            </a:r>
          </a:p>
          <a:p>
            <a:pPr>
              <a:buClr>
                <a:srgbClr val="FFFFFF"/>
              </a:buClr>
            </a:pPr>
            <a:r>
              <a:rPr lang="en-US">
                <a:ea typeface="+mn-lt"/>
                <a:cs typeface="+mn-lt"/>
              </a:rPr>
              <a:t>Users can also manually remove items from their favorites by clicking on the solid star " " in this list. </a:t>
            </a:r>
            <a:endParaRPr lang="en-US">
              <a:cs typeface="Calibri"/>
            </a:endParaRPr>
          </a:p>
          <a:p>
            <a:pPr>
              <a:buClr>
                <a:srgbClr val="FFFFFF"/>
              </a:buClr>
            </a:pPr>
            <a:r>
              <a:rPr lang="en-US">
                <a:ea typeface="+mn-lt"/>
                <a:cs typeface="+mn-lt"/>
              </a:rPr>
              <a:t>Clicking on an item in the Favorites list will bring up the Pipeline Run Details for latest Run in that branch or pull request.</a:t>
            </a:r>
            <a:endParaRPr lang="en-US">
              <a:cs typeface="Calibri"/>
            </a:endParaRPr>
          </a:p>
        </p:txBody>
      </p:sp>
    </p:spTree>
    <p:extLst>
      <p:ext uri="{BB962C8B-B14F-4D97-AF65-F5344CB8AC3E}">
        <p14:creationId xmlns:p14="http://schemas.microsoft.com/office/powerpoint/2010/main" val="3396163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7C10B-C8DA-4E52-6DE6-C96AACCEBA86}"/>
              </a:ext>
            </a:extLst>
          </p:cNvPr>
          <p:cNvSpPr>
            <a:spLocks noGrp="1"/>
          </p:cNvSpPr>
          <p:nvPr>
            <p:ph type="title"/>
          </p:nvPr>
        </p:nvSpPr>
        <p:spPr>
          <a:xfrm>
            <a:off x="685799" y="1150076"/>
            <a:ext cx="3659389" cy="4557849"/>
          </a:xfrm>
        </p:spPr>
        <p:txBody>
          <a:bodyPr>
            <a:normAutofit/>
          </a:bodyPr>
          <a:lstStyle/>
          <a:p>
            <a:pPr algn="r"/>
            <a:r>
              <a:rPr lang="en-US">
                <a:ea typeface="+mj-lt"/>
                <a:cs typeface="+mj-lt"/>
              </a:rPr>
              <a:t>Pipelines</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9E1818-C4D5-6752-6CFC-809757FDE500}"/>
              </a:ext>
            </a:extLst>
          </p:cNvPr>
          <p:cNvSpPr>
            <a:spLocks noGrp="1"/>
          </p:cNvSpPr>
          <p:nvPr>
            <p:ph idx="1"/>
          </p:nvPr>
        </p:nvSpPr>
        <p:spPr>
          <a:xfrm>
            <a:off x="4988658" y="1150076"/>
            <a:ext cx="6517543" cy="4557849"/>
          </a:xfrm>
        </p:spPr>
        <p:txBody>
          <a:bodyPr>
            <a:normAutofit/>
          </a:bodyPr>
          <a:lstStyle/>
          <a:p>
            <a:r>
              <a:rPr lang="en-US">
                <a:ea typeface="+mn-lt"/>
                <a:cs typeface="+mn-lt"/>
              </a:rPr>
              <a:t>The "</a:t>
            </a:r>
            <a:r>
              <a:rPr lang="en-US" err="1">
                <a:ea typeface="+mn-lt"/>
                <a:cs typeface="+mn-lt"/>
              </a:rPr>
              <a:t>Piplines</a:t>
            </a:r>
            <a:r>
              <a:rPr lang="en-US">
                <a:ea typeface="+mn-lt"/>
                <a:cs typeface="+mn-lt"/>
              </a:rPr>
              <a:t>" list shows the overall state of each Pipeline in this Jenkins instance</a:t>
            </a:r>
            <a:endParaRPr lang="en-US"/>
          </a:p>
          <a:p>
            <a:pPr>
              <a:buClr>
                <a:srgbClr val="FFFFFF"/>
              </a:buClr>
            </a:pPr>
            <a:r>
              <a:rPr lang="en-US">
                <a:ea typeface="+mn-lt"/>
                <a:cs typeface="+mn-lt"/>
              </a:rPr>
              <a:t>It includes the health of the pipeline, counts of branches and pull requests that are passing or failing, and a star (either solid " " or outline " ") indicating whether the default branch for this Pipeline has been manually added to this user’s Favorites. </a:t>
            </a:r>
            <a:endParaRPr lang="en-US"/>
          </a:p>
          <a:p>
            <a:pPr>
              <a:buClr>
                <a:srgbClr val="FFFFFF"/>
              </a:buClr>
            </a:pPr>
            <a:r>
              <a:rPr lang="en-US">
                <a:ea typeface="+mn-lt"/>
                <a:cs typeface="+mn-lt"/>
              </a:rPr>
              <a:t>Clicking on the star will toggle whether the default branch for that Pipeline is shown in the "Favorites" list for this user. </a:t>
            </a:r>
            <a:endParaRPr lang="en-US">
              <a:cs typeface="Calibri"/>
            </a:endParaRPr>
          </a:p>
        </p:txBody>
      </p:sp>
    </p:spTree>
    <p:extLst>
      <p:ext uri="{BB962C8B-B14F-4D97-AF65-F5344CB8AC3E}">
        <p14:creationId xmlns:p14="http://schemas.microsoft.com/office/powerpoint/2010/main" val="1834427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EEB2-BDEB-AB55-3B99-5CDC649EDB89}"/>
              </a:ext>
            </a:extLst>
          </p:cNvPr>
          <p:cNvSpPr>
            <a:spLocks noGrp="1"/>
          </p:cNvSpPr>
          <p:nvPr>
            <p:ph type="title"/>
          </p:nvPr>
        </p:nvSpPr>
        <p:spPr>
          <a:xfrm>
            <a:off x="685801" y="1358900"/>
            <a:ext cx="3771899" cy="1651000"/>
          </a:xfrm>
        </p:spPr>
        <p:txBody>
          <a:bodyPr anchor="b">
            <a:normAutofit/>
          </a:bodyPr>
          <a:lstStyle/>
          <a:p>
            <a:r>
              <a:rPr lang="en-US" sz="2400">
                <a:ea typeface="+mj-lt"/>
                <a:cs typeface="+mj-lt"/>
              </a:rPr>
              <a:t>Health Icons</a:t>
            </a:r>
            <a:endParaRPr lang="en-US" sz="2400"/>
          </a:p>
        </p:txBody>
      </p:sp>
      <p:sp>
        <p:nvSpPr>
          <p:cNvPr id="8" name="Content Placeholder 7">
            <a:extLst>
              <a:ext uri="{FF2B5EF4-FFF2-40B4-BE49-F238E27FC236}">
                <a16:creationId xmlns:a16="http://schemas.microsoft.com/office/drawing/2014/main" id="{F2C38562-557B-BE67-7BCA-BDDAB561E274}"/>
              </a:ext>
            </a:extLst>
          </p:cNvPr>
          <p:cNvSpPr>
            <a:spLocks noGrp="1"/>
          </p:cNvSpPr>
          <p:nvPr>
            <p:ph idx="1"/>
          </p:nvPr>
        </p:nvSpPr>
        <p:spPr>
          <a:xfrm>
            <a:off x="685801" y="3009900"/>
            <a:ext cx="3771899" cy="2781300"/>
          </a:xfrm>
        </p:spPr>
        <p:txBody>
          <a:bodyPr anchor="t">
            <a:normAutofit/>
          </a:bodyPr>
          <a:lstStyle/>
          <a:p>
            <a:r>
              <a:rPr lang="en-US" sz="1600">
                <a:ea typeface="+mn-lt"/>
                <a:cs typeface="+mn-lt"/>
              </a:rPr>
              <a:t>Blue Ocean represents the overall health of a Pipeline or Pipeline branch using weather icons.</a:t>
            </a:r>
            <a:endParaRPr lang="en-US" sz="1600"/>
          </a:p>
        </p:txBody>
      </p:sp>
      <p:pic>
        <p:nvPicPr>
          <p:cNvPr id="4" name="Picture 4" descr="A picture containing graphical user interface&#10;&#10;Description automatically generated">
            <a:extLst>
              <a:ext uri="{FF2B5EF4-FFF2-40B4-BE49-F238E27FC236}">
                <a16:creationId xmlns:a16="http://schemas.microsoft.com/office/drawing/2014/main" id="{4E22C737-C727-3C26-4989-BFC6791E29B5}"/>
              </a:ext>
            </a:extLst>
          </p:cNvPr>
          <p:cNvPicPr>
            <a:picLocks noChangeAspect="1"/>
          </p:cNvPicPr>
          <p:nvPr/>
        </p:nvPicPr>
        <p:blipFill>
          <a:blip r:embed="rId3"/>
          <a:stretch>
            <a:fillRect/>
          </a:stretch>
        </p:blipFill>
        <p:spPr>
          <a:xfrm>
            <a:off x="4826794" y="437023"/>
            <a:ext cx="6383339" cy="603475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5077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51A8-D3D2-4FB8-7C3B-927CF0A1493F}"/>
              </a:ext>
            </a:extLst>
          </p:cNvPr>
          <p:cNvSpPr>
            <a:spLocks noGrp="1"/>
          </p:cNvSpPr>
          <p:nvPr>
            <p:ph type="title"/>
          </p:nvPr>
        </p:nvSpPr>
        <p:spPr>
          <a:xfrm>
            <a:off x="825909" y="808055"/>
            <a:ext cx="3979205" cy="1453363"/>
          </a:xfrm>
        </p:spPr>
        <p:txBody>
          <a:bodyPr>
            <a:normAutofit/>
          </a:bodyPr>
          <a:lstStyle/>
          <a:p>
            <a:r>
              <a:rPr lang="en-US">
                <a:ea typeface="+mj-lt"/>
                <a:cs typeface="+mj-lt"/>
              </a:rPr>
              <a:t>Pipeline Run Status</a:t>
            </a:r>
            <a:endParaRPr lang="en-US"/>
          </a:p>
        </p:txBody>
      </p:sp>
      <p:sp>
        <p:nvSpPr>
          <p:cNvPr id="8" name="Content Placeholder 7">
            <a:extLst>
              <a:ext uri="{FF2B5EF4-FFF2-40B4-BE49-F238E27FC236}">
                <a16:creationId xmlns:a16="http://schemas.microsoft.com/office/drawing/2014/main" id="{840735B6-DEFB-ACF9-FF5E-FA6531687149}"/>
              </a:ext>
            </a:extLst>
          </p:cNvPr>
          <p:cNvSpPr>
            <a:spLocks noGrp="1"/>
          </p:cNvSpPr>
          <p:nvPr>
            <p:ph idx="1"/>
          </p:nvPr>
        </p:nvSpPr>
        <p:spPr>
          <a:xfrm>
            <a:off x="802178" y="2261420"/>
            <a:ext cx="4002936" cy="3637935"/>
          </a:xfrm>
        </p:spPr>
        <p:txBody>
          <a:bodyPr>
            <a:normAutofit/>
          </a:bodyPr>
          <a:lstStyle/>
          <a:p>
            <a:r>
              <a:rPr lang="en-US">
                <a:ea typeface="+mn-lt"/>
                <a:cs typeface="+mn-lt"/>
              </a:rPr>
              <a:t>Blue Ocean represents Run Status using a consistent set of icons throughout.</a:t>
            </a:r>
            <a:endParaRPr lang="en-US"/>
          </a:p>
        </p:txBody>
      </p:sp>
      <p:pic>
        <p:nvPicPr>
          <p:cNvPr id="4" name="Picture 4" descr="Table&#10;&#10;Description automatically generated">
            <a:extLst>
              <a:ext uri="{FF2B5EF4-FFF2-40B4-BE49-F238E27FC236}">
                <a16:creationId xmlns:a16="http://schemas.microsoft.com/office/drawing/2014/main" id="{C0C1F968-2529-92FB-F785-8AE8FED28379}"/>
              </a:ext>
            </a:extLst>
          </p:cNvPr>
          <p:cNvPicPr>
            <a:picLocks noChangeAspect="1"/>
          </p:cNvPicPr>
          <p:nvPr/>
        </p:nvPicPr>
        <p:blipFill>
          <a:blip r:embed="rId3"/>
          <a:stretch>
            <a:fillRect/>
          </a:stretch>
        </p:blipFill>
        <p:spPr>
          <a:xfrm>
            <a:off x="5289752" y="2743107"/>
            <a:ext cx="6095593" cy="182867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9776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5C14024-2DD6-E6BB-80C9-BBEC8F4259FD}"/>
              </a:ext>
            </a:extLst>
          </p:cNvPr>
          <p:cNvSpPr>
            <a:spLocks noGrp="1"/>
          </p:cNvSpPr>
          <p:nvPr>
            <p:ph type="title"/>
          </p:nvPr>
        </p:nvSpPr>
        <p:spPr>
          <a:xfrm>
            <a:off x="643464" y="4562167"/>
            <a:ext cx="10905069" cy="1150373"/>
          </a:xfrm>
        </p:spPr>
        <p:txBody>
          <a:bodyPr vert="horz" lIns="91440" tIns="45720" rIns="91440" bIns="45720" rtlCol="0" anchor="b">
            <a:normAutofit/>
          </a:bodyPr>
          <a:lstStyle/>
          <a:p>
            <a:pPr algn="r"/>
            <a:r>
              <a:rPr lang="en-US" sz="4800"/>
              <a:t>Activity View</a:t>
            </a:r>
          </a:p>
        </p:txBody>
      </p:sp>
      <p:sp>
        <p:nvSpPr>
          <p:cNvPr id="8" name="Content Placeholder 7">
            <a:extLst>
              <a:ext uri="{FF2B5EF4-FFF2-40B4-BE49-F238E27FC236}">
                <a16:creationId xmlns:a16="http://schemas.microsoft.com/office/drawing/2014/main" id="{6FC58EA1-1996-09F3-D1E8-1EF5D145004E}"/>
              </a:ext>
            </a:extLst>
          </p:cNvPr>
          <p:cNvSpPr>
            <a:spLocks noGrp="1"/>
          </p:cNvSpPr>
          <p:nvPr>
            <p:ph idx="1"/>
          </p:nvPr>
        </p:nvSpPr>
        <p:spPr>
          <a:xfrm>
            <a:off x="643464" y="5712543"/>
            <a:ext cx="10905069" cy="501994"/>
          </a:xfrm>
        </p:spPr>
        <p:txBody>
          <a:bodyPr vert="horz" lIns="91440" tIns="45720" rIns="91440" bIns="45720" rtlCol="0" anchor="t">
            <a:normAutofit/>
          </a:bodyPr>
          <a:lstStyle/>
          <a:p>
            <a:pPr marL="0" indent="0" algn="r">
              <a:buNone/>
            </a:pPr>
            <a:r>
              <a:rPr lang="en-US" cap="all"/>
              <a:t>The Blue Ocean Activity View shows the all activity related to one Pipeline</a:t>
            </a:r>
          </a:p>
        </p:txBody>
      </p:sp>
      <p:pic>
        <p:nvPicPr>
          <p:cNvPr id="4" name="Picture 4" descr="Table&#10;&#10;Description automatically generated">
            <a:extLst>
              <a:ext uri="{FF2B5EF4-FFF2-40B4-BE49-F238E27FC236}">
                <a16:creationId xmlns:a16="http://schemas.microsoft.com/office/drawing/2014/main" id="{330CA1D4-4248-4E5A-0ED6-4D1B256E0799}"/>
              </a:ext>
            </a:extLst>
          </p:cNvPr>
          <p:cNvPicPr>
            <a:picLocks noChangeAspect="1"/>
          </p:cNvPicPr>
          <p:nvPr/>
        </p:nvPicPr>
        <p:blipFill>
          <a:blip r:embed="rId4"/>
          <a:stretch>
            <a:fillRect/>
          </a:stretch>
        </p:blipFill>
        <p:spPr>
          <a:xfrm>
            <a:off x="1755929" y="643464"/>
            <a:ext cx="8684509" cy="360407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134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06CE9-294B-7C54-5231-E3F13E3B68D5}"/>
              </a:ext>
            </a:extLst>
          </p:cNvPr>
          <p:cNvSpPr>
            <a:spLocks noGrp="1"/>
          </p:cNvSpPr>
          <p:nvPr>
            <p:ph type="title"/>
          </p:nvPr>
        </p:nvSpPr>
        <p:spPr>
          <a:xfrm>
            <a:off x="685799" y="1150076"/>
            <a:ext cx="3659389" cy="4557849"/>
          </a:xfrm>
        </p:spPr>
        <p:txBody>
          <a:bodyPr>
            <a:normAutofit/>
          </a:bodyPr>
          <a:lstStyle/>
          <a:p>
            <a:pPr algn="r"/>
            <a:r>
              <a:rPr lang="en-US">
                <a:ea typeface="+mj-lt"/>
                <a:cs typeface="+mj-lt"/>
              </a:rPr>
              <a:t>Navigation Bar</a:t>
            </a:r>
            <a:endParaRPr lang="en-US"/>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3F90A6-84ED-37B3-5A55-B5D33CE5C0E2}"/>
              </a:ext>
            </a:extLst>
          </p:cNvPr>
          <p:cNvSpPr>
            <a:spLocks noGrp="1"/>
          </p:cNvSpPr>
          <p:nvPr>
            <p:ph idx="1"/>
          </p:nvPr>
        </p:nvSpPr>
        <p:spPr>
          <a:xfrm>
            <a:off x="4988658" y="1150076"/>
            <a:ext cx="6517543" cy="4557849"/>
          </a:xfrm>
        </p:spPr>
        <p:txBody>
          <a:bodyPr>
            <a:normAutofit/>
          </a:bodyPr>
          <a:lstStyle/>
          <a:p>
            <a:pPr marL="0" indent="0">
              <a:buNone/>
            </a:pPr>
            <a:r>
              <a:rPr lang="en-US">
                <a:ea typeface="+mn-lt"/>
                <a:cs typeface="+mn-lt"/>
              </a:rPr>
              <a:t>It includes:</a:t>
            </a:r>
          </a:p>
          <a:p>
            <a:pPr>
              <a:buClr>
                <a:srgbClr val="FFFFFF"/>
              </a:buClr>
            </a:pPr>
            <a:r>
              <a:rPr lang="en-US">
                <a:ea typeface="+mn-lt"/>
                <a:cs typeface="+mn-lt"/>
              </a:rPr>
              <a:t>Pipeline Name - Clicking on this displays the default activity tab </a:t>
            </a:r>
          </a:p>
          <a:p>
            <a:pPr>
              <a:buClr>
                <a:srgbClr val="FFFFFF"/>
              </a:buClr>
            </a:pPr>
            <a:r>
              <a:rPr lang="en-US">
                <a:ea typeface="+mn-lt"/>
                <a:cs typeface="+mn-lt"/>
              </a:rPr>
              <a:t>Favorites Toggle - Clicking the "Favorite" symbol (a star outline " ") adds a branch to the favorites list shown on the Dashboard’s "Favorites" list for this user.</a:t>
            </a:r>
          </a:p>
          <a:p>
            <a:pPr>
              <a:buClr>
                <a:srgbClr val="FFFFFF"/>
              </a:buClr>
            </a:pPr>
            <a:r>
              <a:rPr lang="en-US">
                <a:ea typeface="+mn-lt"/>
                <a:cs typeface="+mn-lt"/>
              </a:rPr>
              <a:t> Tabs (Activity, Branches, Pull Requests) - Clicking one of these will display that tab of the Activity View.</a:t>
            </a:r>
            <a:endParaRPr lang="en-US">
              <a:cs typeface="Calibri"/>
            </a:endParaRPr>
          </a:p>
        </p:txBody>
      </p:sp>
    </p:spTree>
    <p:extLst>
      <p:ext uri="{BB962C8B-B14F-4D97-AF65-F5344CB8AC3E}">
        <p14:creationId xmlns:p14="http://schemas.microsoft.com/office/powerpoint/2010/main" val="171118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13817-4F38-4E67-9591-3D7E4D591741}"/>
              </a:ext>
            </a:extLst>
          </p:cNvPr>
          <p:cNvSpPr>
            <a:spLocks noGrp="1"/>
          </p:cNvSpPr>
          <p:nvPr>
            <p:ph type="title"/>
          </p:nvPr>
        </p:nvSpPr>
        <p:spPr>
          <a:xfrm>
            <a:off x="685799" y="1150076"/>
            <a:ext cx="3659389" cy="4557849"/>
          </a:xfrm>
        </p:spPr>
        <p:txBody>
          <a:bodyPr>
            <a:normAutofit/>
          </a:bodyPr>
          <a:lstStyle/>
          <a:p>
            <a:pPr algn="r"/>
            <a:r>
              <a:rPr lang="en-AU"/>
              <a:t>                                       Activity</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0FE00D-3A5B-4E9C-B90A-E89A7FFE2980}"/>
              </a:ext>
            </a:extLst>
          </p:cNvPr>
          <p:cNvSpPr>
            <a:spLocks noGrp="1"/>
          </p:cNvSpPr>
          <p:nvPr>
            <p:ph idx="1"/>
          </p:nvPr>
        </p:nvSpPr>
        <p:spPr>
          <a:xfrm>
            <a:off x="4988658" y="1150076"/>
            <a:ext cx="6517543" cy="4557849"/>
          </a:xfrm>
        </p:spPr>
        <p:txBody>
          <a:bodyPr>
            <a:normAutofit/>
          </a:bodyPr>
          <a:lstStyle/>
          <a:p>
            <a:r>
              <a:rPr lang="en-US">
                <a:latin typeface="Times New Roman" panose="02020603050405020304" pitchFamily="18" charset="0"/>
              </a:rPr>
              <a:t>T</a:t>
            </a:r>
            <a:r>
              <a:rPr lang="en-US" b="0" i="0">
                <a:effectLst/>
                <a:latin typeface="Times New Roman" panose="02020603050405020304" pitchFamily="18" charset="0"/>
              </a:rPr>
              <a:t>he "Activity" tab, shows a list of the latest completed or in-progress Runs. </a:t>
            </a:r>
          </a:p>
          <a:p>
            <a:r>
              <a:rPr lang="en-US" b="0" i="0">
                <a:effectLst/>
                <a:latin typeface="Times New Roman" panose="02020603050405020304" pitchFamily="18" charset="0"/>
              </a:rPr>
              <a:t>Each line in the list shows the status of the Run, id number, commit information, duration, and when the run completed. </a:t>
            </a:r>
          </a:p>
          <a:p>
            <a:r>
              <a:rPr lang="en-US">
                <a:latin typeface="Times New Roman" panose="02020603050405020304" pitchFamily="18" charset="0"/>
              </a:rPr>
              <a:t>RUN- Show pipeline run details</a:t>
            </a:r>
          </a:p>
          <a:p>
            <a:r>
              <a:rPr lang="en-US" b="0" i="0">
                <a:effectLst/>
                <a:latin typeface="Times New Roman" panose="02020603050405020304" pitchFamily="18" charset="0"/>
              </a:rPr>
              <a:t>STOP- Aborts the ‘in progress’ runs</a:t>
            </a:r>
          </a:p>
          <a:p>
            <a:r>
              <a:rPr lang="en-US">
                <a:latin typeface="Times New Roman" panose="02020603050405020304" pitchFamily="18" charset="0"/>
              </a:rPr>
              <a:t>RE-RUN- reruns the runs that have completed</a:t>
            </a:r>
          </a:p>
          <a:p>
            <a:r>
              <a:rPr lang="en-US" b="0" i="0">
                <a:effectLst/>
                <a:latin typeface="Times New Roman" panose="02020603050405020304" pitchFamily="18" charset="0"/>
              </a:rPr>
              <a:t>To filter the run list we should filter from the branches dropdown from headers.</a:t>
            </a:r>
          </a:p>
          <a:p>
            <a:r>
              <a:rPr lang="en-US" b="0" i="0">
                <a:effectLst/>
                <a:latin typeface="Times New Roman" panose="02020603050405020304" pitchFamily="18" charset="0"/>
              </a:rPr>
              <a:t>This Activity list does not allow runs to be edited or marked as favorites. Those actions can be done from the "branches" tab.</a:t>
            </a:r>
          </a:p>
          <a:p>
            <a:endParaRPr lang="en-US" b="0" i="0">
              <a:effectLst/>
              <a:latin typeface="Times New Roman" panose="02020603050405020304" pitchFamily="18" charset="0"/>
            </a:endParaRPr>
          </a:p>
          <a:p>
            <a:endParaRPr lang="en-US"/>
          </a:p>
        </p:txBody>
      </p:sp>
    </p:spTree>
    <p:extLst>
      <p:ext uri="{BB962C8B-B14F-4D97-AF65-F5344CB8AC3E}">
        <p14:creationId xmlns:p14="http://schemas.microsoft.com/office/powerpoint/2010/main" val="338726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FA7F9-602F-4C64-9C74-892EBF1B9176}"/>
              </a:ext>
            </a:extLst>
          </p:cNvPr>
          <p:cNvSpPr>
            <a:spLocks noGrp="1"/>
          </p:cNvSpPr>
          <p:nvPr>
            <p:ph type="title"/>
          </p:nvPr>
        </p:nvSpPr>
        <p:spPr>
          <a:xfrm>
            <a:off x="685799" y="1150076"/>
            <a:ext cx="3659389" cy="4557849"/>
          </a:xfrm>
        </p:spPr>
        <p:txBody>
          <a:bodyPr>
            <a:normAutofit/>
          </a:bodyPr>
          <a:lstStyle/>
          <a:p>
            <a:pPr algn="r"/>
            <a:r>
              <a:rPr lang="en-AU"/>
              <a:t>                                      BRANCHES</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D481ED-BB77-430F-9011-814F5D590BCF}"/>
              </a:ext>
            </a:extLst>
          </p:cNvPr>
          <p:cNvSpPr>
            <a:spLocks noGrp="1"/>
          </p:cNvSpPr>
          <p:nvPr>
            <p:ph idx="1"/>
          </p:nvPr>
        </p:nvSpPr>
        <p:spPr>
          <a:xfrm>
            <a:off x="5017129" y="1668780"/>
            <a:ext cx="6517543" cy="4557849"/>
          </a:xfrm>
        </p:spPr>
        <p:txBody>
          <a:bodyPr>
            <a:normAutofit fontScale="77500" lnSpcReduction="20000"/>
          </a:bodyPr>
          <a:lstStyle/>
          <a:p>
            <a:r>
              <a:rPr lang="en-US" b="0" i="0">
                <a:effectLst/>
                <a:latin typeface="Times New Roman" panose="02020603050405020304" pitchFamily="18" charset="0"/>
              </a:rPr>
              <a:t>The "Branches" tab shows a list of all branches that have a completed or in-progress Runs in the current Pipeline.</a:t>
            </a:r>
          </a:p>
          <a:p>
            <a:r>
              <a:rPr lang="en-US">
                <a:latin typeface="Times New Roman" panose="02020603050405020304" pitchFamily="18" charset="0"/>
              </a:rPr>
              <a:t>Displays </a:t>
            </a:r>
            <a:r>
              <a:rPr lang="en-US" b="0" i="0">
                <a:effectLst/>
                <a:latin typeface="Times New Roman" panose="02020603050405020304" pitchFamily="18" charset="0"/>
              </a:rPr>
              <a:t>overall health of the branch based on recent runs, status of the most recent run, id number, commit information, duration, and when the run completed.</a:t>
            </a:r>
          </a:p>
          <a:p>
            <a:endParaRPr lang="en-US">
              <a:latin typeface="Times New Roman" panose="02020603050405020304" pitchFamily="18" charset="0"/>
            </a:endParaRPr>
          </a:p>
          <a:p>
            <a:endParaRPr lang="en-US" b="0" i="0">
              <a:effectLst/>
              <a:latin typeface="Times New Roman" panose="02020603050405020304" pitchFamily="18" charset="0"/>
            </a:endParaRPr>
          </a:p>
          <a:p>
            <a:endParaRPr lang="en-US">
              <a:latin typeface="Times New Roman" panose="02020603050405020304" pitchFamily="18" charset="0"/>
            </a:endParaRPr>
          </a:p>
          <a:p>
            <a:endParaRPr lang="en-US" b="0" i="0">
              <a:effectLst/>
              <a:latin typeface="Times New Roman" panose="02020603050405020304" pitchFamily="18" charset="0"/>
            </a:endParaRPr>
          </a:p>
          <a:p>
            <a:endParaRPr lang="en-US">
              <a:latin typeface="Times New Roman" panose="02020603050405020304" pitchFamily="18" charset="0"/>
            </a:endParaRPr>
          </a:p>
          <a:p>
            <a:endParaRPr lang="en-US">
              <a:latin typeface="Times New Roman" panose="02020603050405020304" pitchFamily="18" charset="0"/>
            </a:endParaRPr>
          </a:p>
          <a:p>
            <a:r>
              <a:rPr lang="en-US">
                <a:latin typeface="Times New Roman" panose="02020603050405020304" pitchFamily="18" charset="0"/>
              </a:rPr>
              <a:t>BRANCH-list pipeline run details</a:t>
            </a:r>
          </a:p>
          <a:p>
            <a:r>
              <a:rPr lang="en-US">
                <a:latin typeface="Times New Roman" panose="02020603050405020304" pitchFamily="18" charset="0"/>
              </a:rPr>
              <a:t>PLAY – re runs the pipeline again</a:t>
            </a:r>
          </a:p>
          <a:p>
            <a:r>
              <a:rPr lang="en-US" b="0" i="0">
                <a:effectLst/>
                <a:latin typeface="Times New Roman" panose="02020603050405020304" pitchFamily="18" charset="0"/>
              </a:rPr>
              <a:t>EDIT- Pipeline editor</a:t>
            </a:r>
          </a:p>
          <a:p>
            <a:r>
              <a:rPr lang="en-US">
                <a:latin typeface="Times New Roman" panose="02020603050405020304" pitchFamily="18" charset="0"/>
              </a:rPr>
              <a:t>STAR- add to favorites</a:t>
            </a:r>
          </a:p>
          <a:p>
            <a:r>
              <a:rPr lang="en-US" b="0" i="0">
                <a:effectLst/>
                <a:latin typeface="Times New Roman" panose="02020603050405020304" pitchFamily="18" charset="0"/>
              </a:rPr>
              <a:t>STOP-aborts the </a:t>
            </a:r>
            <a:r>
              <a:rPr lang="en-US" b="0" i="0" err="1">
                <a:effectLst/>
                <a:latin typeface="Times New Roman" panose="02020603050405020304" pitchFamily="18" charset="0"/>
              </a:rPr>
              <a:t>inprogress</a:t>
            </a:r>
            <a:r>
              <a:rPr lang="en-US" b="0" i="0">
                <a:effectLst/>
                <a:latin typeface="Times New Roman" panose="02020603050405020304" pitchFamily="18" charset="0"/>
              </a:rPr>
              <a:t> runs</a:t>
            </a:r>
          </a:p>
          <a:p>
            <a:endParaRPr lang="en-US" b="0" i="0">
              <a:effectLst/>
              <a:latin typeface="Times New Roman" panose="02020603050405020304" pitchFamily="18" charset="0"/>
            </a:endParaRPr>
          </a:p>
          <a:p>
            <a:endParaRPr lang="en-US" b="0" i="0">
              <a:effectLst/>
              <a:latin typeface="Times New Roman" panose="02020603050405020304" pitchFamily="18" charset="0"/>
            </a:endParaRPr>
          </a:p>
          <a:p>
            <a:endParaRPr lang="en-US"/>
          </a:p>
        </p:txBody>
      </p:sp>
      <p:pic>
        <p:nvPicPr>
          <p:cNvPr id="5" name="Picture 4">
            <a:extLst>
              <a:ext uri="{FF2B5EF4-FFF2-40B4-BE49-F238E27FC236}">
                <a16:creationId xmlns:a16="http://schemas.microsoft.com/office/drawing/2014/main" id="{AF0AAC42-AC30-45CA-B6AE-C2E75FC0FD32}"/>
              </a:ext>
            </a:extLst>
          </p:cNvPr>
          <p:cNvPicPr>
            <a:picLocks noChangeAspect="1"/>
          </p:cNvPicPr>
          <p:nvPr/>
        </p:nvPicPr>
        <p:blipFill>
          <a:blip r:embed="rId3"/>
          <a:stretch>
            <a:fillRect/>
          </a:stretch>
        </p:blipFill>
        <p:spPr>
          <a:xfrm>
            <a:off x="5338865" y="2406517"/>
            <a:ext cx="5624411" cy="1541187"/>
          </a:xfrm>
          <a:prstGeom prst="rect">
            <a:avLst/>
          </a:prstGeom>
        </p:spPr>
      </p:pic>
    </p:spTree>
    <p:extLst>
      <p:ext uri="{BB962C8B-B14F-4D97-AF65-F5344CB8AC3E}">
        <p14:creationId xmlns:p14="http://schemas.microsoft.com/office/powerpoint/2010/main" val="569756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B081C-E3EC-4A32-8197-02C24BE7D8E1}"/>
              </a:ext>
            </a:extLst>
          </p:cNvPr>
          <p:cNvSpPr>
            <a:spLocks noGrp="1"/>
          </p:cNvSpPr>
          <p:nvPr>
            <p:ph type="title"/>
          </p:nvPr>
        </p:nvSpPr>
        <p:spPr>
          <a:xfrm>
            <a:off x="685799" y="1150076"/>
            <a:ext cx="3659389" cy="4557849"/>
          </a:xfrm>
        </p:spPr>
        <p:txBody>
          <a:bodyPr>
            <a:normAutofit/>
          </a:bodyPr>
          <a:lstStyle/>
          <a:p>
            <a:pPr algn="r"/>
            <a:r>
              <a:rPr lang="en-AU"/>
              <a:t>PULL REQUESTS</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16EC4E-5F65-499F-9C6A-840466110A4D}"/>
              </a:ext>
            </a:extLst>
          </p:cNvPr>
          <p:cNvSpPr>
            <a:spLocks noGrp="1"/>
          </p:cNvSpPr>
          <p:nvPr>
            <p:ph idx="1"/>
          </p:nvPr>
        </p:nvSpPr>
        <p:spPr>
          <a:xfrm>
            <a:off x="4999564" y="1338612"/>
            <a:ext cx="6517543" cy="4557849"/>
          </a:xfrm>
        </p:spPr>
        <p:txBody>
          <a:bodyPr>
            <a:normAutofit fontScale="85000" lnSpcReduction="20000"/>
          </a:bodyPr>
          <a:lstStyle/>
          <a:p>
            <a:r>
              <a:rPr lang="en-US" b="0" i="0">
                <a:effectLst/>
                <a:latin typeface="Times New Roman" panose="02020603050405020304" pitchFamily="18" charset="0"/>
              </a:rPr>
              <a:t>The "Pull Requests" tab shows a list of all Pull Requests for the current Pipeline that have </a:t>
            </a:r>
            <a:r>
              <a:rPr lang="en-US" b="0" i="0" err="1">
                <a:effectLst/>
                <a:latin typeface="Times New Roman" panose="02020603050405020304" pitchFamily="18" charset="0"/>
              </a:rPr>
              <a:t>acompleted</a:t>
            </a:r>
            <a:r>
              <a:rPr lang="en-US" b="0" i="0">
                <a:effectLst/>
                <a:latin typeface="Times New Roman" panose="02020603050405020304" pitchFamily="18" charset="0"/>
              </a:rPr>
              <a:t> or in-progress Run.</a:t>
            </a:r>
          </a:p>
          <a:p>
            <a:r>
              <a:rPr lang="en-US" b="0" i="0">
                <a:effectLst/>
                <a:latin typeface="Times New Roman" panose="02020603050405020304" pitchFamily="18" charset="0"/>
              </a:rPr>
              <a:t>It shows the status of the most recent run, id number, commit information, duration, and when the run completed.</a:t>
            </a:r>
          </a:p>
          <a:p>
            <a:endParaRPr lang="en-US" b="0" i="0">
              <a:effectLst/>
              <a:latin typeface="Times New Roman" panose="02020603050405020304" pitchFamily="18" charset="0"/>
            </a:endParaRPr>
          </a:p>
          <a:p>
            <a:endParaRPr lang="en-US">
              <a:latin typeface="Times New Roman" panose="02020603050405020304" pitchFamily="18" charset="0"/>
            </a:endParaRPr>
          </a:p>
          <a:p>
            <a:endParaRPr lang="en-US" b="0" i="0">
              <a:effectLst/>
              <a:latin typeface="Times New Roman" panose="02020603050405020304" pitchFamily="18" charset="0"/>
            </a:endParaRPr>
          </a:p>
          <a:p>
            <a:endParaRPr lang="en-US">
              <a:latin typeface="Times New Roman" panose="02020603050405020304" pitchFamily="18" charset="0"/>
            </a:endParaRPr>
          </a:p>
          <a:p>
            <a:endParaRPr lang="en-US" b="0" i="0">
              <a:effectLst/>
              <a:latin typeface="Times New Roman" panose="02020603050405020304" pitchFamily="18" charset="0"/>
            </a:endParaRPr>
          </a:p>
          <a:p>
            <a:endParaRPr lang="en-US">
              <a:latin typeface="Times New Roman" panose="02020603050405020304" pitchFamily="18" charset="0"/>
            </a:endParaRPr>
          </a:p>
          <a:p>
            <a:r>
              <a:rPr lang="en-US" b="0" i="0">
                <a:effectLst/>
                <a:latin typeface="Times New Roman" panose="02020603050405020304" pitchFamily="18" charset="0"/>
              </a:rPr>
              <a:t>Pull request do not display "Health Icons" and cannot be edited or marked as favorites.</a:t>
            </a:r>
          </a:p>
          <a:p>
            <a:r>
              <a:rPr lang="en-US" b="0" i="0">
                <a:effectLst/>
                <a:latin typeface="Times New Roman" panose="02020603050405020304" pitchFamily="18" charset="0"/>
              </a:rPr>
              <a:t>By default, when a Pull Request is closed, Jenkins will remove the Pipeline </a:t>
            </a:r>
            <a:r>
              <a:rPr lang="en-US" b="0" i="0" err="1">
                <a:effectLst/>
                <a:latin typeface="Times New Roman" panose="02020603050405020304" pitchFamily="18" charset="0"/>
              </a:rPr>
              <a:t>fromJenkins</a:t>
            </a:r>
            <a:r>
              <a:rPr lang="en-US" b="0" i="0">
                <a:effectLst/>
                <a:latin typeface="Times New Roman" panose="02020603050405020304" pitchFamily="18" charset="0"/>
              </a:rPr>
              <a:t> (to be cleaned up at a later date), and runs for that Pull Request will </a:t>
            </a:r>
            <a:r>
              <a:rPr lang="en-US" b="0" i="0" err="1">
                <a:effectLst/>
                <a:latin typeface="Times New Roman" panose="02020603050405020304" pitchFamily="18" charset="0"/>
              </a:rPr>
              <a:t>notlonger</a:t>
            </a:r>
            <a:r>
              <a:rPr lang="en-US" b="0" i="0">
                <a:effectLst/>
                <a:latin typeface="Times New Roman" panose="02020603050405020304" pitchFamily="18" charset="0"/>
              </a:rPr>
              <a:t> be accessible from Jenkins. That can be changed by changing </a:t>
            </a:r>
            <a:r>
              <a:rPr lang="en-US" b="0" i="0" err="1">
                <a:effectLst/>
                <a:latin typeface="Times New Roman" panose="02020603050405020304" pitchFamily="18" charset="0"/>
              </a:rPr>
              <a:t>theconfiguration</a:t>
            </a:r>
            <a:r>
              <a:rPr lang="en-US" b="0" i="0">
                <a:effectLst/>
                <a:latin typeface="Times New Roman" panose="02020603050405020304" pitchFamily="18" charset="0"/>
              </a:rPr>
              <a:t> of the underlying Multi-branch Pipeline job.</a:t>
            </a:r>
          </a:p>
          <a:p>
            <a:endParaRPr lang="en-US">
              <a:latin typeface="Times New Roman" panose="02020603050405020304" pitchFamily="18" charset="0"/>
            </a:endParaRPr>
          </a:p>
        </p:txBody>
      </p:sp>
      <p:pic>
        <p:nvPicPr>
          <p:cNvPr id="5" name="Picture 4">
            <a:extLst>
              <a:ext uri="{FF2B5EF4-FFF2-40B4-BE49-F238E27FC236}">
                <a16:creationId xmlns:a16="http://schemas.microsoft.com/office/drawing/2014/main" id="{D7707377-54B5-4406-BDC3-A4BF622A4728}"/>
              </a:ext>
            </a:extLst>
          </p:cNvPr>
          <p:cNvPicPr>
            <a:picLocks noChangeAspect="1"/>
          </p:cNvPicPr>
          <p:nvPr/>
        </p:nvPicPr>
        <p:blipFill>
          <a:blip r:embed="rId3"/>
          <a:stretch>
            <a:fillRect/>
          </a:stretch>
        </p:blipFill>
        <p:spPr>
          <a:xfrm>
            <a:off x="5321300" y="2435307"/>
            <a:ext cx="6647579" cy="1698340"/>
          </a:xfrm>
          <a:prstGeom prst="rect">
            <a:avLst/>
          </a:prstGeom>
        </p:spPr>
      </p:pic>
    </p:spTree>
    <p:extLst>
      <p:ext uri="{BB962C8B-B14F-4D97-AF65-F5344CB8AC3E}">
        <p14:creationId xmlns:p14="http://schemas.microsoft.com/office/powerpoint/2010/main" val="212556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092F8-CE5C-42FD-9BB2-5EF4D7AAA6D1}"/>
              </a:ext>
            </a:extLst>
          </p:cNvPr>
          <p:cNvSpPr>
            <a:spLocks noGrp="1"/>
          </p:cNvSpPr>
          <p:nvPr>
            <p:ph type="title"/>
          </p:nvPr>
        </p:nvSpPr>
        <p:spPr>
          <a:xfrm>
            <a:off x="685799" y="1150076"/>
            <a:ext cx="3659389" cy="4557849"/>
          </a:xfrm>
        </p:spPr>
        <p:txBody>
          <a:bodyPr>
            <a:normAutofit/>
          </a:bodyPr>
          <a:lstStyle/>
          <a:p>
            <a:pPr algn="ctr"/>
            <a:r>
              <a:rPr lang="en-US">
                <a:ea typeface="+mj-lt"/>
                <a:cs typeface="+mj-lt"/>
              </a:rPr>
              <a:t>Navigation Bar</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805900-0D22-47E4-85B5-035C00AFB31C}"/>
              </a:ext>
            </a:extLst>
          </p:cNvPr>
          <p:cNvSpPr>
            <a:spLocks noGrp="1"/>
          </p:cNvSpPr>
          <p:nvPr>
            <p:ph idx="1"/>
          </p:nvPr>
        </p:nvSpPr>
        <p:spPr>
          <a:xfrm>
            <a:off x="4988658" y="1150076"/>
            <a:ext cx="6517543" cy="4557849"/>
          </a:xfrm>
        </p:spPr>
        <p:txBody>
          <a:bodyPr>
            <a:normAutofit/>
          </a:bodyPr>
          <a:lstStyle/>
          <a:p>
            <a:pPr>
              <a:buClr>
                <a:srgbClr val="FFFFFF"/>
              </a:buClr>
            </a:pPr>
            <a:r>
              <a:rPr lang="en-US">
                <a:ea typeface="+mn-lt"/>
                <a:cs typeface="+mn-lt"/>
              </a:rPr>
              <a:t>Blue Ocean uses a common Navigation bar at the top of most Blue Ocean views. It has 5 buttons :</a:t>
            </a:r>
          </a:p>
          <a:p>
            <a:pPr lvl="1">
              <a:buClr>
                <a:srgbClr val="FFFFFF"/>
              </a:buClr>
            </a:pPr>
            <a:r>
              <a:rPr lang="en-US" b="1">
                <a:cs typeface="Calibri"/>
              </a:rPr>
              <a:t>Jenkins </a:t>
            </a:r>
            <a:r>
              <a:rPr lang="en-US">
                <a:cs typeface="Calibri"/>
              </a:rPr>
              <a:t>: Navigates to Dashboard (</a:t>
            </a:r>
            <a:r>
              <a:rPr lang="en-US">
                <a:ea typeface="+mn-lt"/>
                <a:cs typeface="+mn-lt"/>
              </a:rPr>
              <a:t>reload if already viewing it).</a:t>
            </a:r>
          </a:p>
          <a:p>
            <a:pPr lvl="1">
              <a:buClr>
                <a:srgbClr val="FFFFFF"/>
              </a:buClr>
            </a:pPr>
            <a:r>
              <a:rPr lang="en-US" b="1">
                <a:cs typeface="Calibri"/>
              </a:rPr>
              <a:t>Pipelines</a:t>
            </a:r>
            <a:r>
              <a:rPr lang="en-US">
                <a:cs typeface="Calibri"/>
              </a:rPr>
              <a:t> : </a:t>
            </a:r>
            <a:r>
              <a:rPr lang="en-US">
                <a:ea typeface="+mn-lt"/>
                <a:cs typeface="+mn-lt"/>
              </a:rPr>
              <a:t>- Navigate to the Dashboard (do nothing if already viewing it) </a:t>
            </a:r>
          </a:p>
          <a:p>
            <a:pPr lvl="1">
              <a:buClr>
                <a:srgbClr val="FFFFFF"/>
              </a:buClr>
            </a:pPr>
            <a:r>
              <a:rPr lang="en-US" b="1">
                <a:cs typeface="Calibri"/>
              </a:rPr>
              <a:t>Administration </a:t>
            </a:r>
            <a:r>
              <a:rPr lang="en-US">
                <a:cs typeface="Calibri"/>
              </a:rPr>
              <a:t>:</a:t>
            </a:r>
            <a:r>
              <a:rPr lang="en-US">
                <a:ea typeface="+mn-lt"/>
                <a:cs typeface="+mn-lt"/>
              </a:rPr>
              <a:t> Manage this Jenkins instance (using the Classic UI)</a:t>
            </a:r>
          </a:p>
          <a:p>
            <a:pPr lvl="1">
              <a:buClr>
                <a:srgbClr val="FFFFFF"/>
              </a:buClr>
            </a:pPr>
            <a:r>
              <a:rPr lang="en-US" b="1">
                <a:cs typeface="Calibri"/>
              </a:rPr>
              <a:t>Switch to "Classic" UI</a:t>
            </a:r>
            <a:r>
              <a:rPr lang="en-US">
                <a:cs typeface="Calibri"/>
              </a:rPr>
              <a:t> : Switches to "Classic" Jenkins UI</a:t>
            </a:r>
          </a:p>
          <a:p>
            <a:pPr lvl="1">
              <a:buClr>
                <a:srgbClr val="FFFFFF"/>
              </a:buClr>
            </a:pPr>
            <a:r>
              <a:rPr lang="en-US" b="1">
                <a:cs typeface="Calibri"/>
              </a:rPr>
              <a:t>Logout </a:t>
            </a:r>
            <a:r>
              <a:rPr lang="en-US">
                <a:cs typeface="Calibri"/>
              </a:rPr>
              <a:t>: Logout the current user and return to Jenkins login page</a:t>
            </a:r>
          </a:p>
        </p:txBody>
      </p:sp>
    </p:spTree>
    <p:extLst>
      <p:ext uri="{BB962C8B-B14F-4D97-AF65-F5344CB8AC3E}">
        <p14:creationId xmlns:p14="http://schemas.microsoft.com/office/powerpoint/2010/main" val="1674521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7383E-E92F-438C-A15D-AAB129DE1751}"/>
              </a:ext>
            </a:extLst>
          </p:cNvPr>
          <p:cNvSpPr>
            <a:spLocks noGrp="1"/>
          </p:cNvSpPr>
          <p:nvPr>
            <p:ph type="title"/>
          </p:nvPr>
        </p:nvSpPr>
        <p:spPr>
          <a:xfrm>
            <a:off x="685799" y="1150076"/>
            <a:ext cx="3659389" cy="4557849"/>
          </a:xfrm>
        </p:spPr>
        <p:txBody>
          <a:bodyPr>
            <a:normAutofit/>
          </a:bodyPr>
          <a:lstStyle/>
          <a:p>
            <a:pPr algn="r"/>
            <a:r>
              <a:rPr lang="en-AU"/>
              <a:t>PIPELINE RUN DETAILS VIEW</a:t>
            </a:r>
            <a:endParaRPr lang="en-US"/>
          </a:p>
        </p:txBody>
      </p:sp>
      <p:cxnSp>
        <p:nvCxnSpPr>
          <p:cNvPr id="14" name="Straight Connector 13">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0151C9B1-5BFE-4EF9-AAEE-636E941CFC50}"/>
              </a:ext>
            </a:extLst>
          </p:cNvPr>
          <p:cNvSpPr>
            <a:spLocks noGrp="1"/>
          </p:cNvSpPr>
          <p:nvPr>
            <p:ph idx="1"/>
          </p:nvPr>
        </p:nvSpPr>
        <p:spPr>
          <a:xfrm>
            <a:off x="4988658" y="1150076"/>
            <a:ext cx="6517543" cy="4557849"/>
          </a:xfrm>
        </p:spPr>
        <p:txBody>
          <a:bodyPr>
            <a:normAutofit/>
          </a:bodyPr>
          <a:lstStyle/>
          <a:p>
            <a:endParaRPr lang="en-US" b="0" i="0">
              <a:effectLst/>
              <a:latin typeface="Times New Roman" panose="02020603050405020304" pitchFamily="18" charset="0"/>
            </a:endParaRPr>
          </a:p>
          <a:p>
            <a:endParaRPr lang="en-US">
              <a:latin typeface="Times New Roman" panose="02020603050405020304" pitchFamily="18" charset="0"/>
            </a:endParaRPr>
          </a:p>
          <a:p>
            <a:endParaRPr lang="en-US" b="0" i="0">
              <a:effectLst/>
              <a:latin typeface="Times New Roman" panose="02020603050405020304" pitchFamily="18" charset="0"/>
            </a:endParaRPr>
          </a:p>
          <a:p>
            <a:endParaRPr lang="en-US" b="0" i="0">
              <a:effectLst/>
              <a:latin typeface="Times New Roman" panose="02020603050405020304" pitchFamily="18" charset="0"/>
            </a:endParaRPr>
          </a:p>
          <a:p>
            <a:endParaRPr lang="en-US">
              <a:latin typeface="Times New Roman" panose="02020603050405020304" pitchFamily="18" charset="0"/>
            </a:endParaRPr>
          </a:p>
          <a:p>
            <a:endParaRPr lang="en-US" b="0" i="0">
              <a:effectLst/>
              <a:latin typeface="Times New Roman" panose="02020603050405020304" pitchFamily="18" charset="0"/>
            </a:endParaRPr>
          </a:p>
          <a:p>
            <a:r>
              <a:rPr lang="en-US" b="0" i="0">
                <a:effectLst/>
                <a:latin typeface="Times New Roman" panose="02020603050405020304" pitchFamily="18" charset="0"/>
              </a:rPr>
              <a:t>Pipeline Run Status: Pipeline Run by changing the color of </a:t>
            </a:r>
            <a:r>
              <a:rPr lang="en-US" b="0" i="0" err="1">
                <a:effectLst/>
                <a:latin typeface="Times New Roman" panose="02020603050405020304" pitchFamily="18" charset="0"/>
              </a:rPr>
              <a:t>thetop</a:t>
            </a:r>
            <a:r>
              <a:rPr lang="en-US" b="0" i="0">
                <a:effectLst/>
                <a:latin typeface="Times New Roman" panose="02020603050405020304" pitchFamily="18" charset="0"/>
              </a:rPr>
              <a:t> menu bar to match the status: blue for "In progress", green for "Passed", yellow for "</a:t>
            </a:r>
            <a:r>
              <a:rPr lang="en-US" b="0" i="0" err="1">
                <a:effectLst/>
                <a:latin typeface="Times New Roman" panose="02020603050405020304" pitchFamily="18" charset="0"/>
              </a:rPr>
              <a:t>Unstable",red</a:t>
            </a:r>
            <a:r>
              <a:rPr lang="en-US" b="0" i="0">
                <a:effectLst/>
                <a:latin typeface="Times New Roman" panose="02020603050405020304" pitchFamily="18" charset="0"/>
              </a:rPr>
              <a:t> for "Failed", and gray for "Aborted".</a:t>
            </a:r>
            <a:endParaRPr lang="en-AU"/>
          </a:p>
        </p:txBody>
      </p:sp>
      <p:pic>
        <p:nvPicPr>
          <p:cNvPr id="9" name="Picture 8">
            <a:extLst>
              <a:ext uri="{FF2B5EF4-FFF2-40B4-BE49-F238E27FC236}">
                <a16:creationId xmlns:a16="http://schemas.microsoft.com/office/drawing/2014/main" id="{DEE03C13-4BC6-4CA5-96CB-170C928FEBFC}"/>
              </a:ext>
            </a:extLst>
          </p:cNvPr>
          <p:cNvPicPr>
            <a:picLocks noChangeAspect="1"/>
          </p:cNvPicPr>
          <p:nvPr/>
        </p:nvPicPr>
        <p:blipFill>
          <a:blip r:embed="rId3"/>
          <a:stretch>
            <a:fillRect/>
          </a:stretch>
        </p:blipFill>
        <p:spPr>
          <a:xfrm>
            <a:off x="5148913" y="945131"/>
            <a:ext cx="6828206" cy="2889115"/>
          </a:xfrm>
          <a:prstGeom prst="rect">
            <a:avLst/>
          </a:prstGeom>
        </p:spPr>
      </p:pic>
    </p:spTree>
    <p:extLst>
      <p:ext uri="{BB962C8B-B14F-4D97-AF65-F5344CB8AC3E}">
        <p14:creationId xmlns:p14="http://schemas.microsoft.com/office/powerpoint/2010/main" val="62703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3D565-8D82-4994-8240-4A37B4BAAAAD}"/>
              </a:ext>
            </a:extLst>
          </p:cNvPr>
          <p:cNvSpPr>
            <a:spLocks noGrp="1"/>
          </p:cNvSpPr>
          <p:nvPr>
            <p:ph idx="1"/>
          </p:nvPr>
        </p:nvSpPr>
        <p:spPr>
          <a:xfrm>
            <a:off x="685801" y="443061"/>
            <a:ext cx="10131425" cy="5348140"/>
          </a:xfrm>
        </p:spPr>
        <p:txBody>
          <a:bodyPr/>
          <a:lstStyle/>
          <a:p>
            <a:r>
              <a:rPr lang="en-AU"/>
              <a:t>Special Cases: </a:t>
            </a:r>
            <a:r>
              <a:rPr lang="en-US" b="0" i="0">
                <a:effectLst/>
                <a:latin typeface="Times New Roman" panose="02020603050405020304" pitchFamily="18" charset="0"/>
              </a:rPr>
              <a:t>Blue Ocean is optimized for working with Pipelines in Source Control, but it can display details for other kinds of projects as well. Blue Ocean offers the same tabs for all supported projects types, but those tabs may display different information.</a:t>
            </a:r>
          </a:p>
          <a:p>
            <a:r>
              <a:rPr lang="en-US" b="0" i="0">
                <a:effectLst/>
                <a:latin typeface="Times New Roman" panose="02020603050405020304" pitchFamily="18" charset="0"/>
              </a:rPr>
              <a:t>Pipelines outside of Source Control</a:t>
            </a:r>
            <a:r>
              <a:rPr lang="en-US">
                <a:latin typeface="Times New Roman" panose="02020603050405020304" pitchFamily="18" charset="0"/>
              </a:rPr>
              <a:t>: </a:t>
            </a:r>
            <a:r>
              <a:rPr lang="en-US" b="0" i="0">
                <a:effectLst/>
                <a:latin typeface="Times New Roman" panose="02020603050405020304" pitchFamily="18" charset="0"/>
              </a:rPr>
              <a:t>For Pipelines that are not based on Source Control, Blue Ocean still shows the "Commit Id", "Branch", and "Changes", but those fields are left blank. In this case, the top menu bar does not include the "Edit" option.</a:t>
            </a:r>
            <a:endParaRPr lang="en-US">
              <a:latin typeface="Times New Roman" panose="02020603050405020304" pitchFamily="18" charset="0"/>
            </a:endParaRPr>
          </a:p>
          <a:p>
            <a:r>
              <a:rPr lang="en-US" b="0" i="0">
                <a:effectLst/>
                <a:latin typeface="Times New Roman" panose="02020603050405020304" pitchFamily="18" charset="0"/>
              </a:rPr>
              <a:t>Freestyle Projects: For Freestyle projects, Blue Ocean still offers the same tabs, but the Pipeline tab only shows the console log output. The "Rerun" or "Edit" options are also not shown in the top menu bar.</a:t>
            </a:r>
          </a:p>
          <a:p>
            <a:r>
              <a:rPr lang="en-US" b="0" i="0">
                <a:effectLst/>
                <a:latin typeface="Times New Roman" panose="02020603050405020304" pitchFamily="18" charset="0"/>
              </a:rPr>
              <a:t>Matrix </a:t>
            </a:r>
            <a:r>
              <a:rPr lang="en-US" b="0" i="0" err="1">
                <a:effectLst/>
                <a:latin typeface="Times New Roman" panose="02020603050405020304" pitchFamily="18" charset="0"/>
              </a:rPr>
              <a:t>projects</a:t>
            </a:r>
            <a:r>
              <a:rPr lang="en-US">
                <a:latin typeface="Times New Roman" panose="02020603050405020304" pitchFamily="18" charset="0"/>
              </a:rPr>
              <a:t>: </a:t>
            </a:r>
            <a:r>
              <a:rPr lang="en-US" b="0" i="0">
                <a:effectLst/>
                <a:latin typeface="Times New Roman" panose="02020603050405020304" pitchFamily="18" charset="0"/>
              </a:rPr>
              <a:t>Matrix projects are not supported in Blue Ocean. Viewing a Matrix project will redirect to </a:t>
            </a:r>
            <a:r>
              <a:rPr lang="en-US" b="0" i="0" err="1">
                <a:effectLst/>
                <a:latin typeface="Times New Roman" panose="02020603050405020304" pitchFamily="18" charset="0"/>
              </a:rPr>
              <a:t>the"Classic</a:t>
            </a:r>
            <a:r>
              <a:rPr lang="en-US" b="0" i="0">
                <a:effectLst/>
                <a:latin typeface="Times New Roman" panose="02020603050405020304" pitchFamily="18" charset="0"/>
              </a:rPr>
              <a:t> UI" view for that project.</a:t>
            </a:r>
            <a:endParaRPr lang="en-US"/>
          </a:p>
        </p:txBody>
      </p:sp>
    </p:spTree>
    <p:extLst>
      <p:ext uri="{BB962C8B-B14F-4D97-AF65-F5344CB8AC3E}">
        <p14:creationId xmlns:p14="http://schemas.microsoft.com/office/powerpoint/2010/main" val="3521393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C69179D2-A2C6-470A-AC22-A83BBC897874}"/>
              </a:ext>
            </a:extLst>
          </p:cNvPr>
          <p:cNvSpPr>
            <a:spLocks noGrp="1"/>
          </p:cNvSpPr>
          <p:nvPr>
            <p:ph type="title"/>
          </p:nvPr>
        </p:nvSpPr>
        <p:spPr>
          <a:xfrm>
            <a:off x="685801" y="643466"/>
            <a:ext cx="3351530" cy="4995333"/>
          </a:xfrm>
        </p:spPr>
        <p:txBody>
          <a:bodyPr vert="horz" lIns="91440" tIns="45720" rIns="91440" bIns="45720" rtlCol="0" anchor="ctr">
            <a:normAutofit/>
          </a:bodyPr>
          <a:lstStyle/>
          <a:p>
            <a:br>
              <a:rPr lang="en-US" b="1">
                <a:solidFill>
                  <a:srgbClr val="FFFFFF"/>
                </a:solidFill>
              </a:rPr>
            </a:br>
            <a:r>
              <a:rPr lang="en-US" b="1">
                <a:solidFill>
                  <a:srgbClr val="FFFFFF"/>
                </a:solidFill>
              </a:rPr>
              <a:t>Pipeline run </a:t>
            </a:r>
            <a:r>
              <a:rPr lang="en-US" b="1" err="1">
                <a:solidFill>
                  <a:srgbClr val="FFFFFF"/>
                </a:solidFill>
              </a:rPr>
              <a:t>TaBS</a:t>
            </a:r>
            <a:endParaRPr lang="en-US">
              <a:solidFill>
                <a:srgbClr val="FFFFFF"/>
              </a:solidFill>
            </a:endParaRPr>
          </a:p>
        </p:txBody>
      </p:sp>
      <p:sp useBgFill="1">
        <p:nvSpPr>
          <p:cNvPr id="44" name="Rectangle 43">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TextBox 4">
            <a:extLst>
              <a:ext uri="{FF2B5EF4-FFF2-40B4-BE49-F238E27FC236}">
                <a16:creationId xmlns:a16="http://schemas.microsoft.com/office/drawing/2014/main" id="{E9D1D015-1E0A-7246-E2C2-8F47756607B7}"/>
              </a:ext>
            </a:extLst>
          </p:cNvPr>
          <p:cNvGraphicFramePr/>
          <p:nvPr>
            <p:extLst>
              <p:ext uri="{D42A27DB-BD31-4B8C-83A1-F6EECF244321}">
                <p14:modId xmlns:p14="http://schemas.microsoft.com/office/powerpoint/2010/main" val="3163105566"/>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572707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A386-8C05-4119-A5BA-756C48928BC8}"/>
              </a:ext>
            </a:extLst>
          </p:cNvPr>
          <p:cNvSpPr>
            <a:spLocks noGrp="1"/>
          </p:cNvSpPr>
          <p:nvPr>
            <p:ph type="title"/>
          </p:nvPr>
        </p:nvSpPr>
        <p:spPr>
          <a:xfrm>
            <a:off x="1327255" y="1030288"/>
            <a:ext cx="4099947" cy="1035579"/>
          </a:xfrm>
        </p:spPr>
        <p:txBody>
          <a:bodyPr>
            <a:normAutofit/>
          </a:bodyPr>
          <a:lstStyle/>
          <a:p>
            <a:r>
              <a:rPr lang="en-US"/>
              <a:t>Pipeline</a:t>
            </a:r>
          </a:p>
        </p:txBody>
      </p:sp>
      <p:sp>
        <p:nvSpPr>
          <p:cNvPr id="3" name="Content Placeholder 2">
            <a:extLst>
              <a:ext uri="{FF2B5EF4-FFF2-40B4-BE49-F238E27FC236}">
                <a16:creationId xmlns:a16="http://schemas.microsoft.com/office/drawing/2014/main" id="{C5C3572B-F78F-43F5-B61C-2A11347C4013}"/>
              </a:ext>
            </a:extLst>
          </p:cNvPr>
          <p:cNvSpPr>
            <a:spLocks noGrp="1"/>
          </p:cNvSpPr>
          <p:nvPr>
            <p:ph idx="1"/>
          </p:nvPr>
        </p:nvSpPr>
        <p:spPr>
          <a:xfrm>
            <a:off x="1327255" y="2142067"/>
            <a:ext cx="4099947" cy="3649133"/>
          </a:xfrm>
        </p:spPr>
        <p:txBody>
          <a:bodyPr>
            <a:normAutofit/>
          </a:bodyPr>
          <a:lstStyle/>
          <a:p>
            <a:pPr marL="0" indent="0">
              <a:buNone/>
            </a:pPr>
            <a:r>
              <a:rPr lang="en-US"/>
              <a:t>This is the default tab and gives an overall flow of this Pipeline Run. It shows each stage and parallel branch, the steps in those stages, and the console output from those steps.</a:t>
            </a:r>
          </a:p>
          <a:p>
            <a:pPr marL="0" indent="0">
              <a:buNone/>
            </a:pPr>
            <a:r>
              <a:rPr lang="en-US"/>
              <a:t>The overview image shows a successful Pipeline run. </a:t>
            </a:r>
          </a:p>
          <a:p>
            <a:pPr marL="0" indent="0">
              <a:buNone/>
            </a:pPr>
            <a:r>
              <a:rPr lang="en-US"/>
              <a:t>If a particular step during the run fails, this tab will automatically displayed  showing the console log from the failed step. The image  shows a failed Run.</a:t>
            </a:r>
          </a:p>
          <a:p>
            <a:pPr marL="0" indent="0">
              <a:buNone/>
            </a:pPr>
            <a:endParaRPr lang="en-US"/>
          </a:p>
          <a:p>
            <a:pPr marL="0" indent="0">
              <a:buNone/>
            </a:pPr>
            <a:endParaRPr lang="en-US"/>
          </a:p>
        </p:txBody>
      </p:sp>
      <p:pic>
        <p:nvPicPr>
          <p:cNvPr id="7" name="Picture 6">
            <a:extLst>
              <a:ext uri="{FF2B5EF4-FFF2-40B4-BE49-F238E27FC236}">
                <a16:creationId xmlns:a16="http://schemas.microsoft.com/office/drawing/2014/main" id="{ED330EE0-953E-45F8-BA4E-7E0B3166ABC5}"/>
              </a:ext>
            </a:extLst>
          </p:cNvPr>
          <p:cNvPicPr>
            <a:picLocks noChangeAspect="1"/>
          </p:cNvPicPr>
          <p:nvPr/>
        </p:nvPicPr>
        <p:blipFill>
          <a:blip r:embed="rId3"/>
          <a:stretch>
            <a:fillRect/>
          </a:stretch>
        </p:blipFill>
        <p:spPr>
          <a:xfrm>
            <a:off x="6397854" y="639098"/>
            <a:ext cx="4621278"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7ECC93BB-50E6-4A29-88EA-8228DB834C1F}"/>
              </a:ext>
            </a:extLst>
          </p:cNvPr>
          <p:cNvPicPr>
            <a:picLocks noChangeAspect="1"/>
          </p:cNvPicPr>
          <p:nvPr/>
        </p:nvPicPr>
        <p:blipFill>
          <a:blip r:embed="rId4"/>
          <a:stretch>
            <a:fillRect/>
          </a:stretch>
        </p:blipFill>
        <p:spPr>
          <a:xfrm>
            <a:off x="6397854" y="3522111"/>
            <a:ext cx="4773801"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cxnSp>
        <p:nvCxnSpPr>
          <p:cNvPr id="15" name="Straight Arrow Connector 14">
            <a:extLst>
              <a:ext uri="{FF2B5EF4-FFF2-40B4-BE49-F238E27FC236}">
                <a16:creationId xmlns:a16="http://schemas.microsoft.com/office/drawing/2014/main" id="{38F1EE40-835F-43FC-8F6B-05B52113738D}"/>
              </a:ext>
            </a:extLst>
          </p:cNvPr>
          <p:cNvCxnSpPr/>
          <p:nvPr/>
        </p:nvCxnSpPr>
        <p:spPr>
          <a:xfrm flipV="1">
            <a:off x="4943475" y="1809750"/>
            <a:ext cx="1752600" cy="17907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2C2C2154-FDCE-4B08-A15A-7B3DF5F97519}"/>
              </a:ext>
            </a:extLst>
          </p:cNvPr>
          <p:cNvCxnSpPr/>
          <p:nvPr/>
        </p:nvCxnSpPr>
        <p:spPr>
          <a:xfrm flipV="1">
            <a:off x="5076825" y="4514850"/>
            <a:ext cx="1971675" cy="1714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53768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EEDE-3074-49EC-8F5B-3F6A36B99EE8}"/>
              </a:ext>
            </a:extLst>
          </p:cNvPr>
          <p:cNvSpPr>
            <a:spLocks noGrp="1"/>
          </p:cNvSpPr>
          <p:nvPr>
            <p:ph type="title"/>
          </p:nvPr>
        </p:nvSpPr>
        <p:spPr>
          <a:xfrm>
            <a:off x="825909" y="808055"/>
            <a:ext cx="3979205" cy="1453363"/>
          </a:xfrm>
        </p:spPr>
        <p:txBody>
          <a:bodyPr>
            <a:normAutofit/>
          </a:bodyPr>
          <a:lstStyle/>
          <a:p>
            <a:r>
              <a:rPr lang="en-US"/>
              <a:t>CHANGES</a:t>
            </a:r>
          </a:p>
        </p:txBody>
      </p:sp>
      <p:sp>
        <p:nvSpPr>
          <p:cNvPr id="9" name="Content Placeholder 8">
            <a:extLst>
              <a:ext uri="{FF2B5EF4-FFF2-40B4-BE49-F238E27FC236}">
                <a16:creationId xmlns:a16="http://schemas.microsoft.com/office/drawing/2014/main" id="{AC8D9F5A-9E55-FC5D-1283-C2B629901EEA}"/>
              </a:ext>
            </a:extLst>
          </p:cNvPr>
          <p:cNvSpPr>
            <a:spLocks noGrp="1"/>
          </p:cNvSpPr>
          <p:nvPr>
            <p:ph idx="1"/>
          </p:nvPr>
        </p:nvSpPr>
        <p:spPr>
          <a:xfrm>
            <a:off x="814043" y="1804220"/>
            <a:ext cx="4002936" cy="3637935"/>
          </a:xfrm>
        </p:spPr>
        <p:txBody>
          <a:bodyPr>
            <a:normAutofit/>
          </a:bodyPr>
          <a:lstStyle/>
          <a:p>
            <a:pPr marL="0" indent="0">
              <a:buNone/>
            </a:pPr>
            <a:r>
              <a:rPr lang="en-US"/>
              <a:t>The Changes tab displays the information of any changes made between the most recently completed and current runs. This includes the commit id for the change, change author, message, and date completed.</a:t>
            </a:r>
          </a:p>
        </p:txBody>
      </p:sp>
      <p:pic>
        <p:nvPicPr>
          <p:cNvPr id="5" name="Content Placeholder 4">
            <a:extLst>
              <a:ext uri="{FF2B5EF4-FFF2-40B4-BE49-F238E27FC236}">
                <a16:creationId xmlns:a16="http://schemas.microsoft.com/office/drawing/2014/main" id="{C55C77EE-790E-49CC-9BFC-C026A55334E7}"/>
              </a:ext>
            </a:extLst>
          </p:cNvPr>
          <p:cNvPicPr>
            <a:picLocks noChangeAspect="1"/>
          </p:cNvPicPr>
          <p:nvPr/>
        </p:nvPicPr>
        <p:blipFill>
          <a:blip r:embed="rId3"/>
          <a:stretch>
            <a:fillRect/>
          </a:stretch>
        </p:blipFill>
        <p:spPr>
          <a:xfrm>
            <a:off x="5452312" y="1076325"/>
            <a:ext cx="6095593" cy="468920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45814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224F-E52A-414F-9C1C-0B2CC27D883C}"/>
              </a:ext>
            </a:extLst>
          </p:cNvPr>
          <p:cNvSpPr>
            <a:spLocks noGrp="1"/>
          </p:cNvSpPr>
          <p:nvPr>
            <p:ph type="title"/>
          </p:nvPr>
        </p:nvSpPr>
        <p:spPr>
          <a:xfrm>
            <a:off x="825909" y="808055"/>
            <a:ext cx="3979205" cy="1453363"/>
          </a:xfrm>
        </p:spPr>
        <p:txBody>
          <a:bodyPr>
            <a:normAutofit/>
          </a:bodyPr>
          <a:lstStyle/>
          <a:p>
            <a:r>
              <a:rPr lang="en-US"/>
              <a:t>Tests</a:t>
            </a:r>
          </a:p>
        </p:txBody>
      </p:sp>
      <p:sp>
        <p:nvSpPr>
          <p:cNvPr id="3" name="Content Placeholder 2">
            <a:extLst>
              <a:ext uri="{FF2B5EF4-FFF2-40B4-BE49-F238E27FC236}">
                <a16:creationId xmlns:a16="http://schemas.microsoft.com/office/drawing/2014/main" id="{19F16986-F1ED-43F1-B867-CB6A2B182925}"/>
              </a:ext>
            </a:extLst>
          </p:cNvPr>
          <p:cNvSpPr>
            <a:spLocks noGrp="1"/>
          </p:cNvSpPr>
          <p:nvPr>
            <p:ph idx="1"/>
          </p:nvPr>
        </p:nvSpPr>
        <p:spPr>
          <a:xfrm>
            <a:off x="705055" y="2261420"/>
            <a:ext cx="4100059" cy="3637935"/>
          </a:xfrm>
        </p:spPr>
        <p:txBody>
          <a:bodyPr>
            <a:normAutofit/>
          </a:bodyPr>
          <a:lstStyle/>
          <a:p>
            <a:r>
              <a:rPr lang="en-US"/>
              <a:t>The Tests tab shows information about test results for this run. This tab only contains information of pipeline run tests</a:t>
            </a:r>
          </a:p>
          <a:p>
            <a:r>
              <a:rPr lang="en-US"/>
              <a:t>If all tests pass, this tab will report the total number of passing tests. If there are failures, the tab will display log details from the failures.</a:t>
            </a:r>
          </a:p>
          <a:p>
            <a:r>
              <a:rPr lang="en-US"/>
              <a:t>If all the test cases are passed then this tab is displayed</a:t>
            </a:r>
          </a:p>
          <a:p>
            <a:endParaRPr lang="en-US"/>
          </a:p>
        </p:txBody>
      </p:sp>
      <p:pic>
        <p:nvPicPr>
          <p:cNvPr id="8" name="Picture 7">
            <a:extLst>
              <a:ext uri="{FF2B5EF4-FFF2-40B4-BE49-F238E27FC236}">
                <a16:creationId xmlns:a16="http://schemas.microsoft.com/office/drawing/2014/main" id="{506BFD3C-DDF6-4A39-95C3-DAE2BBD050D2}"/>
              </a:ext>
            </a:extLst>
          </p:cNvPr>
          <p:cNvPicPr>
            <a:picLocks noChangeAspect="1"/>
          </p:cNvPicPr>
          <p:nvPr/>
        </p:nvPicPr>
        <p:blipFill>
          <a:blip r:embed="rId3"/>
          <a:stretch>
            <a:fillRect/>
          </a:stretch>
        </p:blipFill>
        <p:spPr>
          <a:xfrm>
            <a:off x="5391352" y="477520"/>
            <a:ext cx="6095593" cy="289560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01206D79-2A5B-4237-BA85-5DB6E151E3D2}"/>
              </a:ext>
            </a:extLst>
          </p:cNvPr>
          <p:cNvPicPr>
            <a:picLocks noChangeAspect="1"/>
          </p:cNvPicPr>
          <p:nvPr/>
        </p:nvPicPr>
        <p:blipFill>
          <a:blip r:embed="rId4"/>
          <a:stretch>
            <a:fillRect/>
          </a:stretch>
        </p:blipFill>
        <p:spPr>
          <a:xfrm>
            <a:off x="5391352" y="3657601"/>
            <a:ext cx="6095593" cy="2895599"/>
          </a:xfrm>
          <a:prstGeom prst="rect">
            <a:avLst/>
          </a:prstGeom>
        </p:spPr>
      </p:pic>
    </p:spTree>
    <p:extLst>
      <p:ext uri="{BB962C8B-B14F-4D97-AF65-F5344CB8AC3E}">
        <p14:creationId xmlns:p14="http://schemas.microsoft.com/office/powerpoint/2010/main" val="4034891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A10D-52AB-49F5-8466-EFA023A48C57}"/>
              </a:ext>
            </a:extLst>
          </p:cNvPr>
          <p:cNvSpPr>
            <a:spLocks noGrp="1"/>
          </p:cNvSpPr>
          <p:nvPr>
            <p:ph type="title"/>
          </p:nvPr>
        </p:nvSpPr>
        <p:spPr>
          <a:xfrm>
            <a:off x="825909" y="808055"/>
            <a:ext cx="3979205" cy="1453363"/>
          </a:xfrm>
        </p:spPr>
        <p:txBody>
          <a:bodyPr>
            <a:normAutofit/>
          </a:bodyPr>
          <a:lstStyle/>
          <a:p>
            <a:r>
              <a:rPr lang="en-US"/>
              <a:t>Artifacts</a:t>
            </a:r>
          </a:p>
        </p:txBody>
      </p:sp>
      <p:sp>
        <p:nvSpPr>
          <p:cNvPr id="3" name="Content Placeholder 2">
            <a:extLst>
              <a:ext uri="{FF2B5EF4-FFF2-40B4-BE49-F238E27FC236}">
                <a16:creationId xmlns:a16="http://schemas.microsoft.com/office/drawing/2014/main" id="{61FD3B20-FDD4-44BF-8541-135731968BFC}"/>
              </a:ext>
            </a:extLst>
          </p:cNvPr>
          <p:cNvSpPr>
            <a:spLocks noGrp="1"/>
          </p:cNvSpPr>
          <p:nvPr>
            <p:ph idx="1"/>
          </p:nvPr>
        </p:nvSpPr>
        <p:spPr>
          <a:xfrm>
            <a:off x="802177" y="2261420"/>
            <a:ext cx="4179397" cy="3637935"/>
          </a:xfrm>
        </p:spPr>
        <p:txBody>
          <a:bodyPr>
            <a:normAutofit/>
          </a:bodyPr>
          <a:lstStyle/>
          <a:p>
            <a:pPr marL="0" indent="0">
              <a:buNone/>
            </a:pPr>
            <a:r>
              <a:rPr lang="en-US"/>
              <a:t>The "Artifacts" tabs show a list of any artifacts saved using the "Archive Artifacts" (archive) step. Clicking on a item in the list will download it. </a:t>
            </a:r>
          </a:p>
          <a:p>
            <a:pPr marL="0" indent="0">
              <a:buNone/>
            </a:pPr>
            <a:r>
              <a:rPr lang="en-US"/>
              <a:t>The full output log from the Run can be downloaded from this list.</a:t>
            </a:r>
          </a:p>
          <a:p>
            <a:endParaRPr lang="en-US"/>
          </a:p>
        </p:txBody>
      </p:sp>
      <p:pic>
        <p:nvPicPr>
          <p:cNvPr id="5" name="Picture 4">
            <a:extLst>
              <a:ext uri="{FF2B5EF4-FFF2-40B4-BE49-F238E27FC236}">
                <a16:creationId xmlns:a16="http://schemas.microsoft.com/office/drawing/2014/main" id="{421859A1-C667-4D61-8C18-0D199172C98D}"/>
              </a:ext>
            </a:extLst>
          </p:cNvPr>
          <p:cNvPicPr>
            <a:picLocks noChangeAspect="1"/>
          </p:cNvPicPr>
          <p:nvPr/>
        </p:nvPicPr>
        <p:blipFill>
          <a:blip r:embed="rId3"/>
          <a:stretch>
            <a:fillRect/>
          </a:stretch>
        </p:blipFill>
        <p:spPr>
          <a:xfrm>
            <a:off x="5289752" y="2300205"/>
            <a:ext cx="6095593" cy="36379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67026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7724-00E5-4943-A858-0155721DBE7B}"/>
              </a:ext>
            </a:extLst>
          </p:cNvPr>
          <p:cNvSpPr>
            <a:spLocks noGrp="1"/>
          </p:cNvSpPr>
          <p:nvPr>
            <p:ph type="title"/>
          </p:nvPr>
        </p:nvSpPr>
        <p:spPr>
          <a:xfrm>
            <a:off x="825909" y="808055"/>
            <a:ext cx="3979205" cy="1453363"/>
          </a:xfrm>
        </p:spPr>
        <p:txBody>
          <a:bodyPr>
            <a:normAutofit/>
          </a:bodyPr>
          <a:lstStyle/>
          <a:p>
            <a:r>
              <a:rPr lang="en-US"/>
              <a:t>Pipeline Editor</a:t>
            </a:r>
          </a:p>
        </p:txBody>
      </p:sp>
      <p:sp>
        <p:nvSpPr>
          <p:cNvPr id="3" name="Content Placeholder 2">
            <a:extLst>
              <a:ext uri="{FF2B5EF4-FFF2-40B4-BE49-F238E27FC236}">
                <a16:creationId xmlns:a16="http://schemas.microsoft.com/office/drawing/2014/main" id="{D29B0AAF-AB0B-4F52-9808-82BBDDA0A6CA}"/>
              </a:ext>
            </a:extLst>
          </p:cNvPr>
          <p:cNvSpPr>
            <a:spLocks noGrp="1"/>
          </p:cNvSpPr>
          <p:nvPr>
            <p:ph idx="1"/>
          </p:nvPr>
        </p:nvSpPr>
        <p:spPr>
          <a:xfrm>
            <a:off x="802178" y="2261420"/>
            <a:ext cx="4002936" cy="3637935"/>
          </a:xfrm>
        </p:spPr>
        <p:txBody>
          <a:bodyPr>
            <a:normAutofit/>
          </a:bodyPr>
          <a:lstStyle/>
          <a:p>
            <a:r>
              <a:rPr lang="en-US"/>
              <a:t>The Blue Ocean Pipeline Editor is the simplest way for anyone to get started with creating Pipelines in Jenkins.</a:t>
            </a:r>
          </a:p>
          <a:p>
            <a:r>
              <a:rPr lang="en-US"/>
              <a:t>The editor allows users to create and edit Declarative Pipelines, add stages and parallelized tasks that can run at the same time, depending on their needs.</a:t>
            </a:r>
          </a:p>
          <a:p>
            <a:r>
              <a:rPr lang="en-US"/>
              <a:t>When finished, the editor saves the Pipeline to a source code repository as a </a:t>
            </a:r>
            <a:r>
              <a:rPr lang="en-US" err="1"/>
              <a:t>Jenkinsfile</a:t>
            </a:r>
            <a:r>
              <a:rPr lang="en-US"/>
              <a:t>.</a:t>
            </a:r>
          </a:p>
        </p:txBody>
      </p:sp>
      <p:pic>
        <p:nvPicPr>
          <p:cNvPr id="5" name="Picture 4">
            <a:extLst>
              <a:ext uri="{FF2B5EF4-FFF2-40B4-BE49-F238E27FC236}">
                <a16:creationId xmlns:a16="http://schemas.microsoft.com/office/drawing/2014/main" id="{19EA2CAA-D397-43C9-8FD4-985C32A81188}"/>
              </a:ext>
            </a:extLst>
          </p:cNvPr>
          <p:cNvPicPr>
            <a:picLocks noChangeAspect="1"/>
          </p:cNvPicPr>
          <p:nvPr/>
        </p:nvPicPr>
        <p:blipFill>
          <a:blip r:embed="rId3"/>
          <a:stretch>
            <a:fillRect/>
          </a:stretch>
        </p:blipFill>
        <p:spPr>
          <a:xfrm>
            <a:off x="5401512" y="1280160"/>
            <a:ext cx="6095593" cy="473456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10410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F757-0971-4F60-A96F-6050D77B4618}"/>
              </a:ext>
            </a:extLst>
          </p:cNvPr>
          <p:cNvSpPr>
            <a:spLocks noGrp="1"/>
          </p:cNvSpPr>
          <p:nvPr>
            <p:ph type="title"/>
          </p:nvPr>
        </p:nvSpPr>
        <p:spPr>
          <a:xfrm>
            <a:off x="1327255" y="1030288"/>
            <a:ext cx="4099947" cy="1035579"/>
          </a:xfrm>
        </p:spPr>
        <p:txBody>
          <a:bodyPr>
            <a:normAutofit/>
          </a:bodyPr>
          <a:lstStyle/>
          <a:p>
            <a:r>
              <a:rPr lang="en-US" sz="3300"/>
              <a:t>Starting the editor</a:t>
            </a:r>
          </a:p>
        </p:txBody>
      </p:sp>
      <p:sp>
        <p:nvSpPr>
          <p:cNvPr id="3" name="Content Placeholder 2">
            <a:extLst>
              <a:ext uri="{FF2B5EF4-FFF2-40B4-BE49-F238E27FC236}">
                <a16:creationId xmlns:a16="http://schemas.microsoft.com/office/drawing/2014/main" id="{EAB9725B-1B2C-4F6D-9813-208ADB2DACDA}"/>
              </a:ext>
            </a:extLst>
          </p:cNvPr>
          <p:cNvSpPr>
            <a:spLocks noGrp="1"/>
          </p:cNvSpPr>
          <p:nvPr>
            <p:ph idx="1"/>
          </p:nvPr>
        </p:nvSpPr>
        <p:spPr>
          <a:xfrm>
            <a:off x="1327255" y="2142067"/>
            <a:ext cx="4099947" cy="3649133"/>
          </a:xfrm>
        </p:spPr>
        <p:txBody>
          <a:bodyPr>
            <a:normAutofit/>
          </a:bodyPr>
          <a:lstStyle/>
          <a:p>
            <a:pPr marL="0" indent="0">
              <a:lnSpc>
                <a:spcPct val="90000"/>
              </a:lnSpc>
              <a:buNone/>
            </a:pPr>
            <a:r>
              <a:rPr lang="en-US" sz="1700"/>
              <a:t>To use the editor, a user must first create a Pipeline in Blue Ocean or have at least one existing Pipeline in Jenkins. If editing an existing Pipeline, the credentials for that Pipeline must allow pushing changes to the target repository.</a:t>
            </a:r>
          </a:p>
          <a:p>
            <a:pPr marL="0" indent="0">
              <a:lnSpc>
                <a:spcPct val="90000"/>
              </a:lnSpc>
              <a:buNone/>
            </a:pPr>
            <a:r>
              <a:rPr lang="en-US" sz="1700"/>
              <a:t>The editor can be launched through the:</a:t>
            </a:r>
          </a:p>
          <a:p>
            <a:pPr marL="0" indent="0">
              <a:lnSpc>
                <a:spcPct val="90000"/>
              </a:lnSpc>
              <a:buNone/>
            </a:pPr>
            <a:r>
              <a:rPr lang="en-US" sz="1700"/>
              <a:t>	1.New Pipeline option from the Blue 	   Ocean dashboard.</a:t>
            </a:r>
          </a:p>
          <a:p>
            <a:pPr marL="0" indent="0">
              <a:lnSpc>
                <a:spcPct val="90000"/>
              </a:lnSpc>
              <a:buNone/>
            </a:pPr>
            <a:r>
              <a:rPr lang="en-US" sz="1700"/>
              <a:t>	2.Branches tab within the Activity 		    view.</a:t>
            </a:r>
          </a:p>
          <a:p>
            <a:pPr marL="0" indent="0">
              <a:lnSpc>
                <a:spcPct val="90000"/>
              </a:lnSpc>
              <a:buNone/>
            </a:pPr>
            <a:r>
              <a:rPr lang="en-US" sz="1700"/>
              <a:t>	3.Edit () in the Pipeline run details 	   	   view.</a:t>
            </a:r>
          </a:p>
        </p:txBody>
      </p:sp>
      <p:pic>
        <p:nvPicPr>
          <p:cNvPr id="13" name="Picture 12" descr="Graphical user interface, application&#10;&#10;Description automatically generated">
            <a:extLst>
              <a:ext uri="{FF2B5EF4-FFF2-40B4-BE49-F238E27FC236}">
                <a16:creationId xmlns:a16="http://schemas.microsoft.com/office/drawing/2014/main" id="{42654498-AFAD-4E5F-9119-C76A4871FB67}"/>
              </a:ext>
            </a:extLst>
          </p:cNvPr>
          <p:cNvPicPr>
            <a:picLocks noChangeAspect="1"/>
          </p:cNvPicPr>
          <p:nvPr/>
        </p:nvPicPr>
        <p:blipFill>
          <a:blip r:embed="rId3"/>
          <a:stretch>
            <a:fillRect/>
          </a:stretch>
        </p:blipFill>
        <p:spPr>
          <a:xfrm>
            <a:off x="6057694" y="1030288"/>
            <a:ext cx="5362781" cy="2275552"/>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4" name="Picture 13" descr="Graphical user interface, application&#10;&#10;Description automatically generated">
            <a:extLst>
              <a:ext uri="{FF2B5EF4-FFF2-40B4-BE49-F238E27FC236}">
                <a16:creationId xmlns:a16="http://schemas.microsoft.com/office/drawing/2014/main" id="{43FF662A-1088-406E-AF28-9207744E8509}"/>
              </a:ext>
            </a:extLst>
          </p:cNvPr>
          <p:cNvPicPr>
            <a:picLocks noChangeAspect="1"/>
          </p:cNvPicPr>
          <p:nvPr/>
        </p:nvPicPr>
        <p:blipFill>
          <a:blip r:embed="rId4"/>
          <a:stretch>
            <a:fillRect/>
          </a:stretch>
        </p:blipFill>
        <p:spPr>
          <a:xfrm>
            <a:off x="6057694" y="3696442"/>
            <a:ext cx="5454122" cy="2275552"/>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29908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1B951-4960-49B6-94BD-4CD34F0AAAEA}"/>
              </a:ext>
            </a:extLst>
          </p:cNvPr>
          <p:cNvSpPr>
            <a:spLocks noGrp="1"/>
          </p:cNvSpPr>
          <p:nvPr>
            <p:ph type="title"/>
          </p:nvPr>
        </p:nvSpPr>
        <p:spPr>
          <a:xfrm>
            <a:off x="825909" y="808055"/>
            <a:ext cx="3979205" cy="1453363"/>
          </a:xfrm>
        </p:spPr>
        <p:txBody>
          <a:bodyPr>
            <a:normAutofit/>
          </a:bodyPr>
          <a:lstStyle/>
          <a:p>
            <a:r>
              <a:rPr lang="en-US"/>
              <a:t>Navigation bar</a:t>
            </a:r>
          </a:p>
        </p:txBody>
      </p:sp>
      <p:sp>
        <p:nvSpPr>
          <p:cNvPr id="3" name="Content Placeholder 2">
            <a:extLst>
              <a:ext uri="{FF2B5EF4-FFF2-40B4-BE49-F238E27FC236}">
                <a16:creationId xmlns:a16="http://schemas.microsoft.com/office/drawing/2014/main" id="{D0F250B0-3E7D-4997-89DD-8CF8FB20BFF7}"/>
              </a:ext>
            </a:extLst>
          </p:cNvPr>
          <p:cNvSpPr>
            <a:spLocks noGrp="1"/>
          </p:cNvSpPr>
          <p:nvPr>
            <p:ph idx="1"/>
          </p:nvPr>
        </p:nvSpPr>
        <p:spPr>
          <a:xfrm>
            <a:off x="802178" y="2261420"/>
            <a:ext cx="4002936" cy="3637935"/>
          </a:xfrm>
        </p:spPr>
        <p:txBody>
          <a:bodyPr>
            <a:normAutofit/>
          </a:bodyPr>
          <a:lstStyle/>
          <a:p>
            <a:r>
              <a:rPr lang="en-US"/>
              <a:t>The Pipeline Editor includes the standard navigation bar at the top, with a local navigation bar below that. The local navigation bar includes:</a:t>
            </a:r>
          </a:p>
          <a:p>
            <a:pPr marL="0" indent="0">
              <a:buNone/>
            </a:pPr>
            <a:r>
              <a:rPr lang="en-US"/>
              <a:t>	1.Pipeline Name </a:t>
            </a:r>
          </a:p>
          <a:p>
            <a:pPr marL="0" indent="0">
              <a:buNone/>
            </a:pPr>
            <a:r>
              <a:rPr lang="en-US"/>
              <a:t>	2. Cancel - Discard changes made to 	    the pipeline.</a:t>
            </a:r>
          </a:p>
          <a:p>
            <a:pPr marL="0" indent="0">
              <a:buNone/>
            </a:pPr>
            <a:r>
              <a:rPr lang="en-US"/>
              <a:t>	3. Save - Open the Save Pipeline      	    Dialog.</a:t>
            </a:r>
          </a:p>
        </p:txBody>
      </p:sp>
      <p:pic>
        <p:nvPicPr>
          <p:cNvPr id="4" name="Picture 3">
            <a:extLst>
              <a:ext uri="{FF2B5EF4-FFF2-40B4-BE49-F238E27FC236}">
                <a16:creationId xmlns:a16="http://schemas.microsoft.com/office/drawing/2014/main" id="{A69482C6-E667-4CA5-A825-051B1E40920B}"/>
              </a:ext>
            </a:extLst>
          </p:cNvPr>
          <p:cNvPicPr>
            <a:picLocks noChangeAspect="1"/>
          </p:cNvPicPr>
          <p:nvPr/>
        </p:nvPicPr>
        <p:blipFill>
          <a:blip r:embed="rId3"/>
          <a:stretch>
            <a:fillRect/>
          </a:stretch>
        </p:blipFill>
        <p:spPr>
          <a:xfrm>
            <a:off x="5604712" y="2366002"/>
            <a:ext cx="6095593" cy="342877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7377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092F8-CE5C-42FD-9BB2-5EF4D7AAA6D1}"/>
              </a:ext>
            </a:extLst>
          </p:cNvPr>
          <p:cNvSpPr>
            <a:spLocks noGrp="1"/>
          </p:cNvSpPr>
          <p:nvPr>
            <p:ph type="title"/>
          </p:nvPr>
        </p:nvSpPr>
        <p:spPr>
          <a:xfrm>
            <a:off x="685799" y="1150076"/>
            <a:ext cx="3659389" cy="4557849"/>
          </a:xfrm>
        </p:spPr>
        <p:txBody>
          <a:bodyPr>
            <a:normAutofit/>
          </a:bodyPr>
          <a:lstStyle/>
          <a:p>
            <a:pPr algn="ctr"/>
            <a:r>
              <a:rPr lang="en-US">
                <a:ea typeface="+mj-lt"/>
                <a:cs typeface="+mj-lt"/>
              </a:rPr>
              <a:t>Switching to the "Classic" UI</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805900-0D22-47E4-85B5-035C00AFB31C}"/>
              </a:ext>
            </a:extLst>
          </p:cNvPr>
          <p:cNvSpPr>
            <a:spLocks noGrp="1"/>
          </p:cNvSpPr>
          <p:nvPr>
            <p:ph idx="1"/>
          </p:nvPr>
        </p:nvSpPr>
        <p:spPr>
          <a:xfrm>
            <a:off x="4988658" y="1150076"/>
            <a:ext cx="6517543" cy="4557849"/>
          </a:xfrm>
        </p:spPr>
        <p:txBody>
          <a:bodyPr>
            <a:normAutofit/>
          </a:bodyPr>
          <a:lstStyle/>
          <a:p>
            <a:pPr>
              <a:buClr>
                <a:srgbClr val="FFFFFF"/>
              </a:buClr>
            </a:pPr>
            <a:r>
              <a:rPr lang="en-US">
                <a:ea typeface="+mn-lt"/>
                <a:cs typeface="+mn-lt"/>
              </a:rPr>
              <a:t>Blue Ocean  doesn't support some  legacy and admin functions.</a:t>
            </a:r>
          </a:p>
          <a:p>
            <a:pPr>
              <a:buClr>
                <a:srgbClr val="FFFFFF"/>
              </a:buClr>
            </a:pPr>
            <a:r>
              <a:rPr lang="en-US">
                <a:cs typeface="Calibri"/>
              </a:rPr>
              <a:t>You can exit the Blue Ocean user experience by clicking on 'exit' icon (at the top of most pages).</a:t>
            </a:r>
          </a:p>
          <a:p>
            <a:pPr>
              <a:buClr>
                <a:srgbClr val="FFFFFF"/>
              </a:buClr>
            </a:pPr>
            <a:r>
              <a:rPr lang="en-US">
                <a:cs typeface="Calibri"/>
              </a:rPr>
              <a:t>Exiting from Blue Ocean will navigate to most relevant page in "Classic" UI.</a:t>
            </a:r>
          </a:p>
          <a:p>
            <a:pPr>
              <a:buClr>
                <a:srgbClr val="FFFFFF"/>
              </a:buClr>
            </a:pPr>
            <a:r>
              <a:rPr lang="en-US">
                <a:cs typeface="Calibri"/>
              </a:rPr>
              <a:t>Some links in Blue Ocean will also navigate to "Classic" UI like </a:t>
            </a:r>
            <a:r>
              <a:rPr lang="en-US" b="1">
                <a:cs typeface="Calibri"/>
              </a:rPr>
              <a:t>Administration</a:t>
            </a:r>
            <a:r>
              <a:rPr lang="en-US">
                <a:cs typeface="Calibri"/>
              </a:rPr>
              <a:t>.</a:t>
            </a:r>
          </a:p>
        </p:txBody>
      </p:sp>
    </p:spTree>
    <p:extLst>
      <p:ext uri="{BB962C8B-B14F-4D97-AF65-F5344CB8AC3E}">
        <p14:creationId xmlns:p14="http://schemas.microsoft.com/office/powerpoint/2010/main" val="3911514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F21D0-515E-4E76-ABA5-0A87E0C0361F}"/>
              </a:ext>
            </a:extLst>
          </p:cNvPr>
          <p:cNvSpPr>
            <a:spLocks noGrp="1"/>
          </p:cNvSpPr>
          <p:nvPr>
            <p:ph idx="1"/>
          </p:nvPr>
        </p:nvSpPr>
        <p:spPr>
          <a:xfrm>
            <a:off x="802178" y="548640"/>
            <a:ext cx="5039822" cy="5350715"/>
          </a:xfrm>
        </p:spPr>
        <p:txBody>
          <a:bodyPr>
            <a:normAutofit/>
          </a:bodyPr>
          <a:lstStyle/>
          <a:p>
            <a:pPr marL="0" indent="0">
              <a:lnSpc>
                <a:spcPct val="90000"/>
              </a:lnSpc>
              <a:buNone/>
            </a:pPr>
            <a:r>
              <a:rPr lang="en-US" sz="4000"/>
              <a:t>PIPELINE SETTINGS</a:t>
            </a:r>
          </a:p>
          <a:p>
            <a:pPr marL="0" indent="0">
              <a:lnSpc>
                <a:spcPct val="90000"/>
              </a:lnSpc>
              <a:buNone/>
            </a:pPr>
            <a:r>
              <a:rPr lang="en-US" sz="1600"/>
              <a:t>By default, the pane on the right side of the editor displays the Pipeline Settings and  there are two sections that are configurable.</a:t>
            </a:r>
          </a:p>
          <a:p>
            <a:pPr marL="0" indent="0">
              <a:lnSpc>
                <a:spcPct val="90000"/>
              </a:lnSpc>
              <a:buNone/>
            </a:pPr>
            <a:r>
              <a:rPr lang="en-US" sz="1600"/>
              <a:t>1.AGENT</a:t>
            </a:r>
          </a:p>
          <a:p>
            <a:pPr marL="0" indent="0">
              <a:lnSpc>
                <a:spcPct val="90000"/>
              </a:lnSpc>
              <a:buNone/>
            </a:pPr>
            <a:r>
              <a:rPr lang="en-US" sz="1600"/>
              <a:t>The Agent section controls which agent the Pipeline uses. This performs the same process as the agent directive.</a:t>
            </a:r>
          </a:p>
          <a:p>
            <a:pPr marL="0" indent="0">
              <a:lnSpc>
                <a:spcPct val="90000"/>
              </a:lnSpc>
              <a:buNone/>
            </a:pPr>
            <a:r>
              <a:rPr lang="en-US" sz="1600"/>
              <a:t>2.ENVIRONMENT</a:t>
            </a:r>
          </a:p>
          <a:p>
            <a:pPr marL="0" indent="0">
              <a:lnSpc>
                <a:spcPct val="90000"/>
              </a:lnSpc>
              <a:buNone/>
            </a:pPr>
            <a:r>
              <a:rPr lang="en-US" sz="1600"/>
              <a:t>The Environment section allows users to configure environment variables for the Pipeline. This is the same process as the environment directive.</a:t>
            </a:r>
          </a:p>
        </p:txBody>
      </p:sp>
      <p:pic>
        <p:nvPicPr>
          <p:cNvPr id="4" name="Picture 3">
            <a:extLst>
              <a:ext uri="{FF2B5EF4-FFF2-40B4-BE49-F238E27FC236}">
                <a16:creationId xmlns:a16="http://schemas.microsoft.com/office/drawing/2014/main" id="{7B416524-F6C7-4BED-BE6A-A4CF30698B4F}"/>
              </a:ext>
            </a:extLst>
          </p:cNvPr>
          <p:cNvPicPr>
            <a:picLocks noChangeAspect="1"/>
          </p:cNvPicPr>
          <p:nvPr/>
        </p:nvPicPr>
        <p:blipFill>
          <a:blip r:embed="rId3"/>
          <a:stretch>
            <a:fillRect/>
          </a:stretch>
        </p:blipFill>
        <p:spPr>
          <a:xfrm>
            <a:off x="6765870" y="796412"/>
            <a:ext cx="4260957"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96828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AA6B-1753-48A6-ADC8-954C12C979AA}"/>
              </a:ext>
            </a:extLst>
          </p:cNvPr>
          <p:cNvSpPr>
            <a:spLocks noGrp="1"/>
          </p:cNvSpPr>
          <p:nvPr>
            <p:ph type="ctrTitle"/>
          </p:nvPr>
        </p:nvSpPr>
        <p:spPr>
          <a:xfrm>
            <a:off x="643464" y="639097"/>
            <a:ext cx="4789678" cy="3746634"/>
          </a:xfrm>
        </p:spPr>
        <p:txBody>
          <a:bodyPr>
            <a:normAutofit/>
          </a:bodyPr>
          <a:lstStyle/>
          <a:p>
            <a:r>
              <a:rPr lang="en-US"/>
              <a:t>Thank you</a:t>
            </a:r>
          </a:p>
        </p:txBody>
      </p:sp>
      <p:sp>
        <p:nvSpPr>
          <p:cNvPr id="3" name="Subtitle 2">
            <a:extLst>
              <a:ext uri="{FF2B5EF4-FFF2-40B4-BE49-F238E27FC236}">
                <a16:creationId xmlns:a16="http://schemas.microsoft.com/office/drawing/2014/main" id="{095C56F8-3D12-434E-A5FA-8708273A7FBA}"/>
              </a:ext>
            </a:extLst>
          </p:cNvPr>
          <p:cNvSpPr>
            <a:spLocks noGrp="1"/>
          </p:cNvSpPr>
          <p:nvPr>
            <p:ph type="subTitle" idx="1"/>
          </p:nvPr>
        </p:nvSpPr>
        <p:spPr>
          <a:xfrm>
            <a:off x="643464" y="4385732"/>
            <a:ext cx="4813437" cy="1838087"/>
          </a:xfrm>
        </p:spPr>
        <p:txBody>
          <a:bodyPr>
            <a:normAutofit/>
          </a:bodyPr>
          <a:lstStyle/>
          <a:p>
            <a:endParaRPr lang="en-US"/>
          </a:p>
        </p:txBody>
      </p:sp>
      <p:pic>
        <p:nvPicPr>
          <p:cNvPr id="98" name="Graphic 6" descr="Smiling Face with No Fill">
            <a:extLst>
              <a:ext uri="{FF2B5EF4-FFF2-40B4-BE49-F238E27FC236}">
                <a16:creationId xmlns:a16="http://schemas.microsoft.com/office/drawing/2014/main" id="{A5D9F520-B7E9-9F22-C852-B9370EB0DB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9520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8"/>
                                        </p:tgtEl>
                                        <p:attrNameLst>
                                          <p:attrName>style.visibility</p:attrName>
                                        </p:attrNameLst>
                                      </p:cBhvr>
                                      <p:to>
                                        <p:strVal val="visible"/>
                                      </p:to>
                                    </p:set>
                                    <p:animEffect transition="in" filter="fade">
                                      <p:cBhvr>
                                        <p:cTn id="7" dur="700"/>
                                        <p:tgtEl>
                                          <p:spTgt spid="98"/>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092F8-CE5C-42FD-9BB2-5EF4D7AAA6D1}"/>
              </a:ext>
            </a:extLst>
          </p:cNvPr>
          <p:cNvSpPr>
            <a:spLocks noGrp="1"/>
          </p:cNvSpPr>
          <p:nvPr>
            <p:ph type="title"/>
          </p:nvPr>
        </p:nvSpPr>
        <p:spPr>
          <a:xfrm>
            <a:off x="685799" y="1150076"/>
            <a:ext cx="3659389" cy="4557849"/>
          </a:xfrm>
        </p:spPr>
        <p:txBody>
          <a:bodyPr>
            <a:normAutofit/>
          </a:bodyPr>
          <a:lstStyle/>
          <a:p>
            <a:pPr algn="ctr"/>
            <a:r>
              <a:rPr lang="en-US">
                <a:ea typeface="+mj-lt"/>
                <a:cs typeface="+mj-lt"/>
              </a:rPr>
              <a:t>Creating pipelines</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805900-0D22-47E4-85B5-035C00AFB31C}"/>
              </a:ext>
            </a:extLst>
          </p:cNvPr>
          <p:cNvSpPr>
            <a:spLocks noGrp="1"/>
          </p:cNvSpPr>
          <p:nvPr>
            <p:ph idx="1"/>
          </p:nvPr>
        </p:nvSpPr>
        <p:spPr>
          <a:xfrm>
            <a:off x="4988658" y="1150076"/>
            <a:ext cx="6517543" cy="4557849"/>
          </a:xfrm>
        </p:spPr>
        <p:txBody>
          <a:bodyPr>
            <a:normAutofit/>
          </a:bodyPr>
          <a:lstStyle/>
          <a:p>
            <a:pPr>
              <a:buClr>
                <a:srgbClr val="FFFFFF"/>
              </a:buClr>
            </a:pPr>
            <a:r>
              <a:rPr lang="en-US">
                <a:cs typeface="Calibri"/>
              </a:rPr>
              <a:t>It's very easy to create Pipelines in Jenkins using Blue Ocean.</a:t>
            </a:r>
          </a:p>
          <a:p>
            <a:pPr>
              <a:buClr>
                <a:srgbClr val="FFFFFF"/>
              </a:buClr>
            </a:pPr>
            <a:r>
              <a:rPr lang="en-US">
                <a:cs typeface="Calibri"/>
              </a:rPr>
              <a:t>Pipelines can be created from existing </a:t>
            </a:r>
            <a:r>
              <a:rPr lang="en-US" err="1">
                <a:cs typeface="Calibri"/>
              </a:rPr>
              <a:t>Jenkinsfile</a:t>
            </a:r>
            <a:r>
              <a:rPr lang="en-US">
                <a:cs typeface="Calibri"/>
              </a:rPr>
              <a:t> or from new </a:t>
            </a:r>
            <a:r>
              <a:rPr lang="en-US" err="1">
                <a:cs typeface="Calibri"/>
              </a:rPr>
              <a:t>Jenkinsfile</a:t>
            </a:r>
            <a:r>
              <a:rPr lang="en-US">
                <a:cs typeface="Calibri"/>
              </a:rPr>
              <a:t> created with </a:t>
            </a:r>
            <a:r>
              <a:rPr lang="en-US" i="1">
                <a:cs typeface="Calibri"/>
              </a:rPr>
              <a:t>Blue Ocean Pipeline Editor</a:t>
            </a:r>
            <a:r>
              <a:rPr lang="en-US">
                <a:cs typeface="Calibri"/>
              </a:rPr>
              <a:t>.</a:t>
            </a:r>
          </a:p>
          <a:p>
            <a:pPr>
              <a:buClr>
                <a:srgbClr val="FFFFFF"/>
              </a:buClr>
            </a:pPr>
            <a:r>
              <a:rPr lang="en-US">
                <a:cs typeface="Calibri"/>
              </a:rPr>
              <a:t>The workflow guides users throughout the process and the steps are very easy to understand.</a:t>
            </a:r>
          </a:p>
        </p:txBody>
      </p:sp>
    </p:spTree>
    <p:extLst>
      <p:ext uri="{BB962C8B-B14F-4D97-AF65-F5344CB8AC3E}">
        <p14:creationId xmlns:p14="http://schemas.microsoft.com/office/powerpoint/2010/main" val="4015167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092F8-CE5C-42FD-9BB2-5EF4D7AAA6D1}"/>
              </a:ext>
            </a:extLst>
          </p:cNvPr>
          <p:cNvSpPr>
            <a:spLocks noGrp="1"/>
          </p:cNvSpPr>
          <p:nvPr>
            <p:ph type="title"/>
          </p:nvPr>
        </p:nvSpPr>
        <p:spPr>
          <a:xfrm>
            <a:off x="685799" y="1150076"/>
            <a:ext cx="3659389" cy="4557849"/>
          </a:xfrm>
        </p:spPr>
        <p:txBody>
          <a:bodyPr>
            <a:normAutofit/>
          </a:bodyPr>
          <a:lstStyle/>
          <a:p>
            <a:pPr algn="ctr"/>
            <a:r>
              <a:rPr lang="en-US">
                <a:ea typeface="+mj-lt"/>
                <a:cs typeface="+mj-lt"/>
              </a:rPr>
              <a:t>Starting Pipeline Creation</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805900-0D22-47E4-85B5-035C00AFB31C}"/>
              </a:ext>
            </a:extLst>
          </p:cNvPr>
          <p:cNvSpPr>
            <a:spLocks noGrp="1"/>
          </p:cNvSpPr>
          <p:nvPr>
            <p:ph idx="1"/>
          </p:nvPr>
        </p:nvSpPr>
        <p:spPr>
          <a:xfrm>
            <a:off x="4988658" y="1150076"/>
            <a:ext cx="6517543" cy="4557849"/>
          </a:xfrm>
        </p:spPr>
        <p:txBody>
          <a:bodyPr>
            <a:normAutofit/>
          </a:bodyPr>
          <a:lstStyle/>
          <a:p>
            <a:pPr>
              <a:buClr>
                <a:srgbClr val="FFFFFF"/>
              </a:buClr>
            </a:pPr>
            <a:r>
              <a:rPr lang="en-US">
                <a:cs typeface="Calibri"/>
              </a:rPr>
              <a:t>At the top of the </a:t>
            </a:r>
            <a:r>
              <a:rPr lang="en-US" i="1">
                <a:cs typeface="Calibri"/>
              </a:rPr>
              <a:t>Blue Ocean Dashboard, </a:t>
            </a:r>
            <a:r>
              <a:rPr lang="en-US">
                <a:cs typeface="Calibri"/>
              </a:rPr>
              <a:t>there is a "New Pipeline" button that will launch the Pipeline Creation workflow.</a:t>
            </a:r>
          </a:p>
          <a:p>
            <a:pPr>
              <a:buClr>
                <a:srgbClr val="FFFFFF"/>
              </a:buClr>
            </a:pPr>
            <a:endParaRPr lang="en-US">
              <a:cs typeface="Calibri"/>
            </a:endParaRPr>
          </a:p>
          <a:p>
            <a:pPr>
              <a:buClr>
                <a:srgbClr val="FFFFFF"/>
              </a:buClr>
            </a:pPr>
            <a:endParaRPr lang="en-US">
              <a:cs typeface="Calibri"/>
            </a:endParaRPr>
          </a:p>
          <a:p>
            <a:pPr>
              <a:buClr>
                <a:srgbClr val="FFFFFF"/>
              </a:buClr>
            </a:pPr>
            <a:r>
              <a:rPr lang="en-US">
                <a:cs typeface="Calibri"/>
              </a:rPr>
              <a:t>On a new Jenkin instance, if the Dashboard is empty, Blue Ocean will display a message to "Create a New Pipeline".</a:t>
            </a:r>
          </a:p>
        </p:txBody>
      </p:sp>
      <p:pic>
        <p:nvPicPr>
          <p:cNvPr id="4" name="Picture 4" descr="Graphical user interface, text, application&#10;&#10;Description automatically generated">
            <a:extLst>
              <a:ext uri="{FF2B5EF4-FFF2-40B4-BE49-F238E27FC236}">
                <a16:creationId xmlns:a16="http://schemas.microsoft.com/office/drawing/2014/main" id="{C6C4D28C-98F4-DC43-6AC3-BCBBD74760FB}"/>
              </a:ext>
            </a:extLst>
          </p:cNvPr>
          <p:cNvPicPr>
            <a:picLocks noChangeAspect="1"/>
          </p:cNvPicPr>
          <p:nvPr/>
        </p:nvPicPr>
        <p:blipFill>
          <a:blip r:embed="rId3"/>
          <a:stretch>
            <a:fillRect/>
          </a:stretch>
        </p:blipFill>
        <p:spPr>
          <a:xfrm>
            <a:off x="6363419" y="3018121"/>
            <a:ext cx="2743200" cy="785472"/>
          </a:xfrm>
          <a:prstGeom prst="rect">
            <a:avLst/>
          </a:prstGeom>
        </p:spPr>
      </p:pic>
      <p:pic>
        <p:nvPicPr>
          <p:cNvPr id="5" name="Picture 5" descr="Text&#10;&#10;Description automatically generated">
            <a:extLst>
              <a:ext uri="{FF2B5EF4-FFF2-40B4-BE49-F238E27FC236}">
                <a16:creationId xmlns:a16="http://schemas.microsoft.com/office/drawing/2014/main" id="{5B24A3AD-56E3-26D8-8BE3-F7615126B7E6}"/>
              </a:ext>
            </a:extLst>
          </p:cNvPr>
          <p:cNvPicPr>
            <a:picLocks noChangeAspect="1"/>
          </p:cNvPicPr>
          <p:nvPr/>
        </p:nvPicPr>
        <p:blipFill>
          <a:blip r:embed="rId4"/>
          <a:stretch>
            <a:fillRect/>
          </a:stretch>
        </p:blipFill>
        <p:spPr>
          <a:xfrm>
            <a:off x="6387040" y="4521798"/>
            <a:ext cx="2743200" cy="1693551"/>
          </a:xfrm>
          <a:prstGeom prst="rect">
            <a:avLst/>
          </a:prstGeom>
        </p:spPr>
      </p:pic>
    </p:spTree>
    <p:extLst>
      <p:ext uri="{BB962C8B-B14F-4D97-AF65-F5344CB8AC3E}">
        <p14:creationId xmlns:p14="http://schemas.microsoft.com/office/powerpoint/2010/main" val="90130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092F8-CE5C-42FD-9BB2-5EF4D7AAA6D1}"/>
              </a:ext>
            </a:extLst>
          </p:cNvPr>
          <p:cNvSpPr>
            <a:spLocks noGrp="1"/>
          </p:cNvSpPr>
          <p:nvPr>
            <p:ph type="title"/>
          </p:nvPr>
        </p:nvSpPr>
        <p:spPr>
          <a:xfrm>
            <a:off x="685799" y="1150076"/>
            <a:ext cx="3659389" cy="4557849"/>
          </a:xfrm>
        </p:spPr>
        <p:txBody>
          <a:bodyPr>
            <a:normAutofit/>
          </a:bodyPr>
          <a:lstStyle/>
          <a:p>
            <a:pPr algn="ctr"/>
            <a:r>
              <a:rPr lang="en-US">
                <a:ea typeface="+mj-lt"/>
                <a:cs typeface="+mj-lt"/>
              </a:rPr>
              <a:t>Creating a pipeline From a git repository</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805900-0D22-47E4-85B5-035C00AFB31C}"/>
              </a:ext>
            </a:extLst>
          </p:cNvPr>
          <p:cNvSpPr>
            <a:spLocks noGrp="1"/>
          </p:cNvSpPr>
          <p:nvPr>
            <p:ph idx="1"/>
          </p:nvPr>
        </p:nvSpPr>
        <p:spPr>
          <a:xfrm>
            <a:off x="4988658" y="1150076"/>
            <a:ext cx="6517543" cy="4557849"/>
          </a:xfrm>
        </p:spPr>
        <p:txBody>
          <a:bodyPr>
            <a:normAutofit/>
          </a:bodyPr>
          <a:lstStyle/>
          <a:p>
            <a:pPr>
              <a:buClr>
                <a:srgbClr val="FFFFFF"/>
              </a:buClr>
            </a:pPr>
            <a:r>
              <a:rPr lang="en-US">
                <a:cs typeface="Calibri"/>
              </a:rPr>
              <a:t>To create a Pipeline from a Git repository, select Git as the Source Control system.</a:t>
            </a:r>
          </a:p>
          <a:p>
            <a:pPr>
              <a:buClr>
                <a:srgbClr val="FFFFFF"/>
              </a:buClr>
            </a:pPr>
            <a:r>
              <a:rPr lang="en-US">
                <a:cs typeface="Calibri"/>
              </a:rPr>
              <a:t>Enter the URL for the Git Repository and select optionally select which  credentials to use.</a:t>
            </a:r>
          </a:p>
          <a:p>
            <a:pPr>
              <a:buClr>
                <a:srgbClr val="FFFFFF"/>
              </a:buClr>
            </a:pPr>
            <a:r>
              <a:rPr lang="en-US">
                <a:cs typeface="Calibri"/>
              </a:rPr>
              <a:t>If desired credentials are not in dropdown, they can be added using the "Add" button.</a:t>
            </a:r>
          </a:p>
          <a:p>
            <a:pPr>
              <a:buClr>
                <a:srgbClr val="FFFFFF"/>
              </a:buClr>
            </a:pPr>
            <a:r>
              <a:rPr lang="en-US">
                <a:cs typeface="Calibri"/>
              </a:rPr>
              <a:t>Now click "Create Pipeline". Blue Ocean will look at all branches for the selected repository.</a:t>
            </a:r>
          </a:p>
          <a:p>
            <a:pPr>
              <a:buClr>
                <a:srgbClr val="FFFFFF"/>
              </a:buClr>
            </a:pPr>
            <a:r>
              <a:rPr lang="en-US">
                <a:cs typeface="Calibri"/>
              </a:rPr>
              <a:t>It will start a Pipeline run for each branch containing a </a:t>
            </a:r>
            <a:r>
              <a:rPr lang="en-US" err="1">
                <a:cs typeface="Calibri"/>
              </a:rPr>
              <a:t>Jenkinsfile</a:t>
            </a:r>
            <a:r>
              <a:rPr lang="en-US">
                <a:cs typeface="Calibri"/>
              </a:rPr>
              <a:t>.</a:t>
            </a:r>
          </a:p>
        </p:txBody>
      </p:sp>
    </p:spTree>
    <p:extLst>
      <p:ext uri="{BB962C8B-B14F-4D97-AF65-F5344CB8AC3E}">
        <p14:creationId xmlns:p14="http://schemas.microsoft.com/office/powerpoint/2010/main" val="2672038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092F8-CE5C-42FD-9BB2-5EF4D7AAA6D1}"/>
              </a:ext>
            </a:extLst>
          </p:cNvPr>
          <p:cNvSpPr>
            <a:spLocks noGrp="1"/>
          </p:cNvSpPr>
          <p:nvPr>
            <p:ph type="title"/>
          </p:nvPr>
        </p:nvSpPr>
        <p:spPr>
          <a:xfrm>
            <a:off x="685799" y="1150076"/>
            <a:ext cx="3659389" cy="4557849"/>
          </a:xfrm>
        </p:spPr>
        <p:txBody>
          <a:bodyPr>
            <a:normAutofit/>
          </a:bodyPr>
          <a:lstStyle/>
          <a:p>
            <a:pPr algn="ctr"/>
            <a:r>
              <a:rPr lang="en-US">
                <a:ea typeface="+mj-lt"/>
                <a:cs typeface="+mj-lt"/>
              </a:rPr>
              <a:t>Creating Pipelines from a </a:t>
            </a:r>
            <a:r>
              <a:rPr lang="en-US" err="1">
                <a:ea typeface="+mj-lt"/>
                <a:cs typeface="+mj-lt"/>
              </a:rPr>
              <a:t>gitHUB</a:t>
            </a:r>
            <a:r>
              <a:rPr lang="en-US">
                <a:ea typeface="+mj-lt"/>
                <a:cs typeface="+mj-lt"/>
              </a:rPr>
              <a:t> repository</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805900-0D22-47E4-85B5-035C00AFB31C}"/>
              </a:ext>
            </a:extLst>
          </p:cNvPr>
          <p:cNvSpPr>
            <a:spLocks noGrp="1"/>
          </p:cNvSpPr>
          <p:nvPr>
            <p:ph idx="1"/>
          </p:nvPr>
        </p:nvSpPr>
        <p:spPr>
          <a:xfrm>
            <a:off x="4988658" y="1150076"/>
            <a:ext cx="6517543" cy="4557849"/>
          </a:xfrm>
        </p:spPr>
        <p:txBody>
          <a:bodyPr>
            <a:normAutofit/>
          </a:bodyPr>
          <a:lstStyle/>
          <a:p>
            <a:pPr>
              <a:buClr>
                <a:srgbClr val="FFFFFF"/>
              </a:buClr>
            </a:pPr>
            <a:r>
              <a:rPr lang="en-US">
                <a:cs typeface="Calibri"/>
              </a:rPr>
              <a:t>To create a Pipeline from </a:t>
            </a:r>
            <a:r>
              <a:rPr lang="en-US" err="1">
                <a:cs typeface="Calibri"/>
              </a:rPr>
              <a:t>Github</a:t>
            </a:r>
            <a:r>
              <a:rPr lang="en-US">
                <a:cs typeface="Calibri"/>
              </a:rPr>
              <a:t>, select </a:t>
            </a:r>
            <a:r>
              <a:rPr lang="en-US" err="1">
                <a:cs typeface="Calibri"/>
              </a:rPr>
              <a:t>Github</a:t>
            </a:r>
            <a:r>
              <a:rPr lang="en-US">
                <a:cs typeface="Calibri"/>
              </a:rPr>
              <a:t> as the Source Control system.</a:t>
            </a:r>
          </a:p>
          <a:p>
            <a:pPr>
              <a:buClr>
                <a:srgbClr val="FFFFFF"/>
              </a:buClr>
            </a:pPr>
            <a:r>
              <a:rPr lang="en-US">
                <a:cs typeface="Calibri"/>
              </a:rPr>
              <a:t>If this is the first time Pipeline Creation has been run, Blue Ocean will ask for a </a:t>
            </a:r>
            <a:r>
              <a:rPr lang="en-US" i="1" err="1">
                <a:cs typeface="Calibri"/>
              </a:rPr>
              <a:t>Github</a:t>
            </a:r>
            <a:r>
              <a:rPr lang="en-US" i="1">
                <a:cs typeface="Calibri"/>
              </a:rPr>
              <a:t> Access Token </a:t>
            </a:r>
          </a:p>
          <a:p>
            <a:pPr>
              <a:buClr>
                <a:srgbClr val="FFFFFF"/>
              </a:buClr>
            </a:pPr>
            <a:r>
              <a:rPr lang="en-US">
                <a:cs typeface="Calibri"/>
              </a:rPr>
              <a:t>If the access token is not created already, click on the link and create selecting all appropriate permissions.</a:t>
            </a:r>
          </a:p>
          <a:p>
            <a:pPr>
              <a:buClr>
                <a:srgbClr val="FFFFFF"/>
              </a:buClr>
            </a:pPr>
            <a:r>
              <a:rPr lang="en-US">
                <a:cs typeface="Calibri"/>
              </a:rPr>
              <a:t>All repositories on </a:t>
            </a:r>
            <a:r>
              <a:rPr lang="en-US" err="1">
                <a:cs typeface="Calibri"/>
              </a:rPr>
              <a:t>Github</a:t>
            </a:r>
            <a:r>
              <a:rPr lang="en-US">
                <a:cs typeface="Calibri"/>
              </a:rPr>
              <a:t> are grouped by an user or organization, so when we create Pipelines Blue Ocean mirrors the same structure.</a:t>
            </a:r>
          </a:p>
        </p:txBody>
      </p:sp>
    </p:spTree>
    <p:extLst>
      <p:ext uri="{BB962C8B-B14F-4D97-AF65-F5344CB8AC3E}">
        <p14:creationId xmlns:p14="http://schemas.microsoft.com/office/powerpoint/2010/main" val="238778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092F8-CE5C-42FD-9BB2-5EF4D7AAA6D1}"/>
              </a:ext>
            </a:extLst>
          </p:cNvPr>
          <p:cNvSpPr>
            <a:spLocks noGrp="1"/>
          </p:cNvSpPr>
          <p:nvPr>
            <p:ph type="title"/>
          </p:nvPr>
        </p:nvSpPr>
        <p:spPr>
          <a:xfrm>
            <a:off x="685799" y="1150076"/>
            <a:ext cx="3659389" cy="4557849"/>
          </a:xfrm>
        </p:spPr>
        <p:txBody>
          <a:bodyPr>
            <a:normAutofit/>
          </a:bodyPr>
          <a:lstStyle/>
          <a:p>
            <a:pPr algn="ctr"/>
            <a:r>
              <a:rPr lang="en-US">
                <a:ea typeface="+mj-lt"/>
                <a:cs typeface="+mj-lt"/>
              </a:rPr>
              <a:t>Creating Pipelines from a </a:t>
            </a:r>
            <a:r>
              <a:rPr lang="en-US" err="1">
                <a:ea typeface="+mj-lt"/>
                <a:cs typeface="+mj-lt"/>
              </a:rPr>
              <a:t>gitHUB</a:t>
            </a:r>
            <a:r>
              <a:rPr lang="en-US">
                <a:ea typeface="+mj-lt"/>
                <a:cs typeface="+mj-lt"/>
              </a:rPr>
              <a:t> repository</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805900-0D22-47E4-85B5-035C00AFB31C}"/>
              </a:ext>
            </a:extLst>
          </p:cNvPr>
          <p:cNvSpPr>
            <a:spLocks noGrp="1"/>
          </p:cNvSpPr>
          <p:nvPr>
            <p:ph idx="1"/>
          </p:nvPr>
        </p:nvSpPr>
        <p:spPr>
          <a:xfrm>
            <a:off x="4988658" y="1150076"/>
            <a:ext cx="6517543" cy="4557849"/>
          </a:xfrm>
        </p:spPr>
        <p:txBody>
          <a:bodyPr>
            <a:normAutofit lnSpcReduction="10000"/>
          </a:bodyPr>
          <a:lstStyle/>
          <a:p>
            <a:pPr>
              <a:buClr>
                <a:srgbClr val="FFFFFF"/>
              </a:buClr>
            </a:pPr>
            <a:r>
              <a:rPr lang="en-US">
                <a:cs typeface="Calibri"/>
              </a:rPr>
              <a:t>Blue Ocean offers two styles of Pipeline creation.</a:t>
            </a:r>
          </a:p>
          <a:p>
            <a:pPr lvl="1">
              <a:buClr>
                <a:srgbClr val="FFFFFF"/>
              </a:buClr>
            </a:pPr>
            <a:r>
              <a:rPr lang="en-US">
                <a:cs typeface="Calibri"/>
              </a:rPr>
              <a:t>Single pipeline : </a:t>
            </a:r>
          </a:p>
          <a:p>
            <a:pPr lvl="2">
              <a:buClr>
                <a:srgbClr val="FFFFFF"/>
              </a:buClr>
            </a:pPr>
            <a:r>
              <a:rPr lang="en-US">
                <a:cs typeface="Calibri"/>
              </a:rPr>
              <a:t>Selecting "New Pipeline" allows suer select and create for a single repository.</a:t>
            </a:r>
          </a:p>
          <a:p>
            <a:pPr lvl="2">
              <a:buClr>
                <a:srgbClr val="FFFFFF"/>
              </a:buClr>
            </a:pPr>
            <a:r>
              <a:rPr lang="en-US">
                <a:cs typeface="Calibri"/>
              </a:rPr>
              <a:t>After selecting a repository Blue Ocean will scan all the branches and will create a pipeline for all branches containing </a:t>
            </a:r>
            <a:r>
              <a:rPr lang="en-US" err="1">
                <a:cs typeface="Calibri"/>
              </a:rPr>
              <a:t>Jenkinsfile</a:t>
            </a:r>
            <a:r>
              <a:rPr lang="en-US">
                <a:cs typeface="Calibri"/>
              </a:rPr>
              <a:t> in root folder. </a:t>
            </a:r>
          </a:p>
          <a:p>
            <a:pPr lvl="2">
              <a:buClr>
                <a:srgbClr val="FFFFFF"/>
              </a:buClr>
            </a:pPr>
            <a:r>
              <a:rPr lang="en-US">
                <a:cs typeface="Calibri"/>
              </a:rPr>
              <a:t>If there are no </a:t>
            </a:r>
            <a:r>
              <a:rPr lang="en-US" err="1">
                <a:cs typeface="Calibri"/>
              </a:rPr>
              <a:t>Jenkinsfile</a:t>
            </a:r>
            <a:r>
              <a:rPr lang="en-US">
                <a:cs typeface="Calibri"/>
              </a:rPr>
              <a:t> in any branch, It will offer "Create a New Pipeline" for that repository.</a:t>
            </a:r>
          </a:p>
          <a:p>
            <a:pPr lvl="1">
              <a:buClr>
                <a:srgbClr val="FFFFFF"/>
              </a:buClr>
            </a:pPr>
            <a:r>
              <a:rPr lang="en-US">
                <a:cs typeface="Calibri"/>
              </a:rPr>
              <a:t>Auto Discover Pipelines : </a:t>
            </a:r>
          </a:p>
          <a:p>
            <a:pPr lvl="2">
              <a:buClr>
                <a:srgbClr val="FFFFFF"/>
              </a:buClr>
            </a:pPr>
            <a:r>
              <a:rPr lang="en-US">
                <a:cs typeface="Calibri"/>
              </a:rPr>
              <a:t>Selecting this scans all repositories belongs to the selected owner and will create a pipeline for each branch containing </a:t>
            </a:r>
            <a:r>
              <a:rPr lang="en-US" err="1">
                <a:cs typeface="Calibri"/>
              </a:rPr>
              <a:t>Jenkinsfile</a:t>
            </a:r>
            <a:r>
              <a:rPr lang="en-US">
                <a:cs typeface="Calibri"/>
              </a:rPr>
              <a:t> in the root folder.</a:t>
            </a:r>
          </a:p>
          <a:p>
            <a:pPr lvl="2">
              <a:buClr>
                <a:srgbClr val="FFFFFF"/>
              </a:buClr>
            </a:pPr>
            <a:r>
              <a:rPr lang="en-US">
                <a:cs typeface="Calibri"/>
              </a:rPr>
              <a:t>This is useful for adding Pipelines for repositories in an organization, repositories that do not have </a:t>
            </a:r>
            <a:r>
              <a:rPr lang="en-US" err="1">
                <a:cs typeface="Calibri"/>
              </a:rPr>
              <a:t>Jenkinsfile</a:t>
            </a:r>
            <a:r>
              <a:rPr lang="en-US">
                <a:cs typeface="Calibri"/>
              </a:rPr>
              <a:t> are ignored.</a:t>
            </a:r>
          </a:p>
          <a:p>
            <a:pPr lvl="2">
              <a:buClr>
                <a:srgbClr val="FFFFFF"/>
              </a:buClr>
            </a:pPr>
            <a:r>
              <a:rPr lang="en-US">
                <a:cs typeface="Calibri"/>
              </a:rPr>
              <a:t>Repositories that do not have a </a:t>
            </a:r>
            <a:r>
              <a:rPr lang="en-US" err="1">
                <a:cs typeface="Calibri"/>
              </a:rPr>
              <a:t>Jenkinsfile</a:t>
            </a:r>
            <a:r>
              <a:rPr lang="en-US">
                <a:cs typeface="Calibri"/>
              </a:rPr>
              <a:t>, use the "New Pipeline: option instead.</a:t>
            </a:r>
          </a:p>
        </p:txBody>
      </p:sp>
    </p:spTree>
    <p:extLst>
      <p:ext uri="{BB962C8B-B14F-4D97-AF65-F5344CB8AC3E}">
        <p14:creationId xmlns:p14="http://schemas.microsoft.com/office/powerpoint/2010/main" val="15458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7539D-A9CE-4AC7-9CC7-B2A865A78F03}"/>
              </a:ext>
            </a:extLst>
          </p:cNvPr>
          <p:cNvSpPr>
            <a:spLocks noGrp="1"/>
          </p:cNvSpPr>
          <p:nvPr>
            <p:ph type="title"/>
          </p:nvPr>
        </p:nvSpPr>
        <p:spPr>
          <a:xfrm>
            <a:off x="825909" y="808055"/>
            <a:ext cx="3979205" cy="1453363"/>
          </a:xfrm>
        </p:spPr>
        <p:txBody>
          <a:bodyPr>
            <a:normAutofit/>
          </a:bodyPr>
          <a:lstStyle/>
          <a:p>
            <a:r>
              <a:rPr lang="en-US">
                <a:ea typeface="+mj-lt"/>
                <a:cs typeface="+mj-lt"/>
              </a:rPr>
              <a:t>Dashboard</a:t>
            </a:r>
            <a:endParaRPr lang="en-US"/>
          </a:p>
        </p:txBody>
      </p:sp>
      <p:sp>
        <p:nvSpPr>
          <p:cNvPr id="3" name="Content Placeholder 2">
            <a:extLst>
              <a:ext uri="{FF2B5EF4-FFF2-40B4-BE49-F238E27FC236}">
                <a16:creationId xmlns:a16="http://schemas.microsoft.com/office/drawing/2014/main" id="{AE4696E6-0785-4FFB-9C26-AB202FFF3793}"/>
              </a:ext>
            </a:extLst>
          </p:cNvPr>
          <p:cNvSpPr>
            <a:spLocks noGrp="1"/>
          </p:cNvSpPr>
          <p:nvPr>
            <p:ph idx="1"/>
          </p:nvPr>
        </p:nvSpPr>
        <p:spPr>
          <a:xfrm>
            <a:off x="802178" y="2261420"/>
            <a:ext cx="4002936" cy="3637935"/>
          </a:xfrm>
        </p:spPr>
        <p:txBody>
          <a:bodyPr>
            <a:normAutofit/>
          </a:bodyPr>
          <a:lstStyle/>
          <a:p>
            <a:pPr marL="0" indent="0">
              <a:buNone/>
            </a:pP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a:p>
            <a:pPr marL="0" indent="0">
              <a:buNone/>
            </a:pPr>
            <a:r>
              <a:rPr lang="en-US">
                <a:ea typeface="+mn-lt"/>
                <a:cs typeface="+mn-lt"/>
              </a:rPr>
              <a:t>The Blue Ocean Dashboard shows an overview of all Pipelines on a Jenkins instance. The Dashboard is the default view shown when you open Blue Ocean. It consists of a Navigation bar at the top, a Favorites list, and a Pipelines list.</a:t>
            </a:r>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p:txBody>
      </p:sp>
      <p:pic>
        <p:nvPicPr>
          <p:cNvPr id="4" name="Picture 4" descr="A picture containing graphical user interface&#10;&#10;Description automatically generated">
            <a:extLst>
              <a:ext uri="{FF2B5EF4-FFF2-40B4-BE49-F238E27FC236}">
                <a16:creationId xmlns:a16="http://schemas.microsoft.com/office/drawing/2014/main" id="{08D02510-9609-DB95-7007-0C505F3C7E93}"/>
              </a:ext>
            </a:extLst>
          </p:cNvPr>
          <p:cNvPicPr>
            <a:picLocks noChangeAspect="1"/>
          </p:cNvPicPr>
          <p:nvPr/>
        </p:nvPicPr>
        <p:blipFill>
          <a:blip r:embed="rId3"/>
          <a:stretch>
            <a:fillRect/>
          </a:stretch>
        </p:blipFill>
        <p:spPr>
          <a:xfrm>
            <a:off x="4813503" y="1432989"/>
            <a:ext cx="7167154" cy="406791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4322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037E81AA1B4A4783E2ECB11B8A793C" ma:contentTypeVersion="10" ma:contentTypeDescription="Create a new document." ma:contentTypeScope="" ma:versionID="efff41a0c56d4285eaf958c1dba5f88a">
  <xsd:schema xmlns:xsd="http://www.w3.org/2001/XMLSchema" xmlns:xs="http://www.w3.org/2001/XMLSchema" xmlns:p="http://schemas.microsoft.com/office/2006/metadata/properties" xmlns:ns3="6daca119-04f5-49f5-b705-96cef428f429" xmlns:ns4="408bcd40-cb06-4870-b1cc-f11d85be5eff" targetNamespace="http://schemas.microsoft.com/office/2006/metadata/properties" ma:root="true" ma:fieldsID="a7458be2588c7074c3196748d662d699" ns3:_="" ns4:_="">
    <xsd:import namespace="6daca119-04f5-49f5-b705-96cef428f429"/>
    <xsd:import namespace="408bcd40-cb06-4870-b1cc-f11d85be5ef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aca119-04f5-49f5-b705-96cef428f42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8bcd40-cb06-4870-b1cc-f11d85be5ef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52BEB8-6785-4AD7-973D-9C9A6BCD2E58}">
  <ds:schemaRefs>
    <ds:schemaRef ds:uri="408bcd40-cb06-4870-b1cc-f11d85be5eff"/>
    <ds:schemaRef ds:uri="6daca119-04f5-49f5-b705-96cef428f4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B26D5668-1971-40BB-BC7C-94C9B101AAB7}">
  <ds:schemaRefs>
    <ds:schemaRef ds:uri="http://schemas.microsoft.com/office/infopath/2007/PartnerControls"/>
    <ds:schemaRef ds:uri="http://schemas.microsoft.com/office/2006/documentManagement/types"/>
    <ds:schemaRef ds:uri="408bcd40-cb06-4870-b1cc-f11d85be5eff"/>
    <ds:schemaRef ds:uri="6daca119-04f5-49f5-b705-96cef428f429"/>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Celestial design</Template>
  <TotalTime>0</TotalTime>
  <Words>2081</Words>
  <Application>Microsoft Office PowerPoint</Application>
  <PresentationFormat>Widescreen</PresentationFormat>
  <Paragraphs>159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Celestial</vt:lpstr>
      <vt:lpstr>Jenkins</vt:lpstr>
      <vt:lpstr>Navigation Bar</vt:lpstr>
      <vt:lpstr>Switching to the "Classic" UI</vt:lpstr>
      <vt:lpstr>Creating pipelines</vt:lpstr>
      <vt:lpstr>Starting Pipeline Creation</vt:lpstr>
      <vt:lpstr>Creating a pipeline From a git repository</vt:lpstr>
      <vt:lpstr>Creating Pipelines from a gitHUB repository</vt:lpstr>
      <vt:lpstr>Creating Pipelines from a gitHUB repository</vt:lpstr>
      <vt:lpstr>Dashboard</vt:lpstr>
      <vt:lpstr>Navigation Bar</vt:lpstr>
      <vt:lpstr>Favorites</vt:lpstr>
      <vt:lpstr>Pipelines</vt:lpstr>
      <vt:lpstr>Health Icons</vt:lpstr>
      <vt:lpstr>Pipeline Run Status</vt:lpstr>
      <vt:lpstr>Activity View</vt:lpstr>
      <vt:lpstr>Navigation Bar</vt:lpstr>
      <vt:lpstr>                                       Activity</vt:lpstr>
      <vt:lpstr>                                      BRANCHES</vt:lpstr>
      <vt:lpstr>PULL REQUESTS</vt:lpstr>
      <vt:lpstr>PIPELINE RUN DETAILS VIEW</vt:lpstr>
      <vt:lpstr>PowerPoint Presentation</vt:lpstr>
      <vt:lpstr> Pipeline run TaBS</vt:lpstr>
      <vt:lpstr>Pipeline</vt:lpstr>
      <vt:lpstr>CHANGES</vt:lpstr>
      <vt:lpstr>Tests</vt:lpstr>
      <vt:lpstr>Artifacts</vt:lpstr>
      <vt:lpstr>Pipeline Editor</vt:lpstr>
      <vt:lpstr>Starting the editor</vt:lpstr>
      <vt:lpstr>Navigation bar</vt:lpstr>
      <vt:lpstr>PowerPoint Presentation</vt:lpstr>
      <vt:lpstr>Thank you</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  Nithin</dc:creator>
  <cp:lastModifiedBy>S,  Nithin</cp:lastModifiedBy>
  <cp:revision>1</cp:revision>
  <dcterms:created xsi:type="dcterms:W3CDTF">2022-09-28T05:00:03Z</dcterms:created>
  <dcterms:modified xsi:type="dcterms:W3CDTF">2022-09-30T04:16:27Z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0x01010039037E81AA1B4A4783E2ECB11B8A793C</vt:lpwstr>
  </property>
</Properties>
</file>