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85" r:id="rId26"/>
    <p:sldId id="278" r:id="rId27"/>
    <p:sldId id="279" r:id="rId28"/>
    <p:sldId id="28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7F4046-246E-4CB4-B82F-135232E7F7E4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33D4E0-7B1A-41C5-A631-1458792D86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8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021SC04611@wilp.bits-pilani.ac.in" TargetMode="External"/><Relationship Id="rId2" Type="http://schemas.openxmlformats.org/officeDocument/2006/relationships/hyperlink" Target="mailto:2021SC04612@wilp.bits-pilani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2021SC04613@wilp.bits-pilani.ac.i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BCB-244A-3C5B-017E-F083B208E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Analysing and Building models for Predicting Attrition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E42B19-D918-ACC1-25A8-F92D86F8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nter"/>
                <a:ea typeface="Inter"/>
                <a:sym typeface="Inter"/>
              </a:rPr>
              <a:t>Observations – Data Load</a:t>
            </a:r>
            <a:endParaRPr lang="en-US" dirty="0">
              <a:latin typeface="Inter"/>
              <a:ea typeface="Inter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B2D85-30D0-7825-2651-74202299F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79917"/>
            <a:ext cx="10058400" cy="3155417"/>
          </a:xfrm>
        </p:spPr>
      </p:pic>
    </p:spTree>
    <p:extLst>
      <p:ext uri="{BB962C8B-B14F-4D97-AF65-F5344CB8AC3E}">
        <p14:creationId xmlns:p14="http://schemas.microsoft.com/office/powerpoint/2010/main" val="371855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9475-95F3-01D7-54AD-4BA2458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nter"/>
                <a:ea typeface="Inter"/>
                <a:sym typeface="Inter"/>
              </a:rPr>
              <a:t>Observations - Profiling</a:t>
            </a:r>
            <a:endParaRPr lang="en-US" dirty="0">
              <a:latin typeface="Inter"/>
              <a:ea typeface="Inter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1049F-0513-DD75-C4D3-7819BB677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774" y="1846263"/>
            <a:ext cx="7842778" cy="4022725"/>
          </a:xfrm>
        </p:spPr>
      </p:pic>
    </p:spTree>
    <p:extLst>
      <p:ext uri="{BB962C8B-B14F-4D97-AF65-F5344CB8AC3E}">
        <p14:creationId xmlns:p14="http://schemas.microsoft.com/office/powerpoint/2010/main" val="29492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0AEF-550F-049C-3C8D-312058CE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Observations</a:t>
            </a:r>
            <a:r>
              <a:rPr lang="en-IN" sz="2400" dirty="0"/>
              <a:t> 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– Describing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8253-93F3-9B0E-C66F-4CE72EB4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None/>
            </a:pPr>
            <a:endParaRPr lang="en-US" dirty="0"/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We only have int, string and float data types features. But the columns with float datatype are null fields, hence dropped the columns. </a:t>
            </a:r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17 features are numerical and 14 features are categorical</a:t>
            </a:r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Attrition in out target value which has no missing value. But, the quantity of data of emp having Attrition is less compared to employees which do not have Attrition.</a:t>
            </a:r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It's very good that we are having a complete dataset, there is no any missing values in dataset.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2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BA8D-2A7B-C020-80FC-51F18E9B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Observations</a:t>
            </a:r>
            <a:r>
              <a:rPr lang="en-IN" sz="2400" dirty="0"/>
              <a:t> 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–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02A5-8EF3-342A-D3BE-EBDC3118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The employees are more who travel very rare, and the number of Attrition of such employees are more</a:t>
            </a:r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Employees working in R&amp;D department are more</a:t>
            </a:r>
          </a:p>
          <a:p>
            <a:pPr marL="342884" indent="-34288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Males are more under Attrition then Females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4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014C-7854-2149-EF60-D9CD7E1C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Observations</a:t>
            </a:r>
            <a:r>
              <a:rPr lang="en-IN" sz="2400" dirty="0"/>
              <a:t> 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– EDA (Univariate)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EA435-9C6A-E6C8-50F5-D8EA2889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263" y="1900529"/>
            <a:ext cx="3137691" cy="2046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8D3E6-D676-7A99-8062-CD6B811B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14" y="1900528"/>
            <a:ext cx="2858948" cy="270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FA442-0718-8CAF-6E14-2F8681C8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979" y="1877202"/>
            <a:ext cx="3465701" cy="2069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9388E-0C16-D0DD-BE5F-D46DE045F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1" y="3960769"/>
            <a:ext cx="3137692" cy="2189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71A7F1-B4BB-657A-0FD6-87E496D9C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814" y="3960769"/>
            <a:ext cx="3212822" cy="2189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6BBECB-8EDC-EE27-BE30-E29CEF82A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969" y="3960769"/>
            <a:ext cx="2996994" cy="2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9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E1EF-64E3-261C-DFC3-8E9EEE2A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Observations</a:t>
            </a:r>
            <a:r>
              <a:rPr lang="en-IN" sz="2400" dirty="0"/>
              <a:t> 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– EDA (</a:t>
            </a:r>
            <a:r>
              <a:rPr lang="en-IN" dirty="0">
                <a:latin typeface="Inter"/>
                <a:ea typeface="Inter"/>
                <a:cs typeface="Inter"/>
                <a:sym typeface="Inter"/>
              </a:rPr>
              <a:t>Bi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variate)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A391-0931-5499-1DA5-0AABB9B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9002"/>
            <a:ext cx="4277153" cy="299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E23A-29FE-0A3A-3BE0-CA0B0D20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30" y="2049002"/>
            <a:ext cx="4130950" cy="29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DDEF-58FC-056E-024A-29647B53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/>
              <a:t>Data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0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6-CE45-5261-83CB-E7D6471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IN" sz="4800" dirty="0" err="1">
                <a:latin typeface="Inter"/>
                <a:ea typeface="Inter"/>
                <a:cs typeface="Inter"/>
                <a:sym typeface="Inter"/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C90E-5BB9-6000-DEAC-B0E8682C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Data checked for unique enumeration and non zero values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Data checked for relevant information for each field</a:t>
            </a:r>
          </a:p>
          <a:p>
            <a:pPr marL="342884" indent="-342884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dirty="0"/>
              <a:t>There are 2 columns with empty values (</a:t>
            </a:r>
            <a:r>
              <a:rPr lang="en-US" dirty="0" err="1"/>
              <a:t>Date_of_termination</a:t>
            </a:r>
            <a:r>
              <a:rPr lang="en-US" dirty="0"/>
              <a:t>, Unnamed: 32), those are dropped. 1 column has high cardinality (</a:t>
            </a:r>
            <a:r>
              <a:rPr lang="en-US" dirty="0" err="1"/>
              <a:t>Date_of_Hire</a:t>
            </a:r>
            <a:r>
              <a:rPr lang="en-US" dirty="0"/>
              <a:t>) which is also dropped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9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AB27-012B-CB31-943E-1977FC5E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algn="ctr"/>
            <a:r>
              <a:rPr lang="en-US" sz="9600" dirty="0"/>
              <a:t>Feature Engineering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C0FB-20F6-D309-C258-12F30259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5FE7-6DFF-3589-EEBA-1B361046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EDA (Univariate analysis, Bivariate analysis)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Scaling numeric data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Encoding categorical data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Label Encoding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Solving Class Imbalance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E599-84B7-9377-EFF3-72CD841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 (GROUP - 129)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9315E-F2CB-3B91-FD16-F1C1BB634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870079"/>
              </p:ext>
            </p:extLst>
          </p:nvPr>
        </p:nvGraphicFramePr>
        <p:xfrm>
          <a:off x="1592711" y="2080364"/>
          <a:ext cx="9006578" cy="3350052"/>
        </p:xfrm>
        <a:graphic>
          <a:graphicData uri="http://schemas.openxmlformats.org/drawingml/2006/table">
            <a:tbl>
              <a:tblPr/>
              <a:tblGrid>
                <a:gridCol w="1091058">
                  <a:extLst>
                    <a:ext uri="{9D8B030D-6E8A-4147-A177-3AD203B41FA5}">
                      <a16:colId xmlns:a16="http://schemas.microsoft.com/office/drawing/2014/main" val="3235190369"/>
                    </a:ext>
                  </a:extLst>
                </a:gridCol>
                <a:gridCol w="2075150">
                  <a:extLst>
                    <a:ext uri="{9D8B030D-6E8A-4147-A177-3AD203B41FA5}">
                      <a16:colId xmlns:a16="http://schemas.microsoft.com/office/drawing/2014/main" val="2043028823"/>
                    </a:ext>
                  </a:extLst>
                </a:gridCol>
                <a:gridCol w="4171693">
                  <a:extLst>
                    <a:ext uri="{9D8B030D-6E8A-4147-A177-3AD203B41FA5}">
                      <a16:colId xmlns:a16="http://schemas.microsoft.com/office/drawing/2014/main" val="3663432564"/>
                    </a:ext>
                  </a:extLst>
                </a:gridCol>
                <a:gridCol w="1668677">
                  <a:extLst>
                    <a:ext uri="{9D8B030D-6E8A-4147-A177-3AD203B41FA5}">
                      <a16:colId xmlns:a16="http://schemas.microsoft.com/office/drawing/2014/main" val="4061362127"/>
                    </a:ext>
                  </a:extLst>
                </a:gridCol>
              </a:tblGrid>
              <a:tr h="837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Email 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Contribution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34767"/>
                  </a:ext>
                </a:extLst>
              </a:tr>
              <a:tr h="837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Ashique Zzaman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2021SC04612@wilp.bits-pilani.ac.in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(100%)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89612"/>
                  </a:ext>
                </a:extLst>
              </a:tr>
              <a:tr h="837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Mohan V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2021SC04611@wilp.bits-pilani.ac.in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(100%)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74033"/>
                  </a:ext>
                </a:extLst>
              </a:tr>
              <a:tr h="837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Dharamkriti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Kumar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2021SC04613@wilp.bits-pilani.ac.in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(100%)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3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7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932-87A9-18E0-B5B6-41EF44B0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558A-59A3-B221-84A3-56058268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Most employees are post grads, followed by grads</a:t>
            </a:r>
          </a:p>
          <a:p>
            <a:pPr marL="342884" lvl="0" indent="-342884" algn="l" rtl="0">
              <a:spcBef>
                <a:spcPts val="444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There are more male employees</a:t>
            </a:r>
          </a:p>
          <a:p>
            <a:pPr marL="342884" lvl="0" indent="-342884" algn="l" rtl="0">
              <a:spcBef>
                <a:spcPts val="444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Most employees are married</a:t>
            </a:r>
          </a:p>
          <a:p>
            <a:pPr marL="342884" lvl="0" indent="-342884" algn="l" rtl="0">
              <a:spcBef>
                <a:spcPts val="444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Most of the workforce in sales, R&amp;D and lab technicians</a:t>
            </a:r>
          </a:p>
          <a:p>
            <a:pPr marL="342884" lvl="0" indent="-342884" algn="l" rtl="0">
              <a:spcBef>
                <a:spcPts val="444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More employees work from home</a:t>
            </a:r>
          </a:p>
          <a:p>
            <a:pPr marL="342884" lvl="0" indent="-342884" algn="l" rtl="0">
              <a:spcBef>
                <a:spcPts val="444"/>
              </a:spcBef>
              <a:spcAft>
                <a:spcPts val="0"/>
              </a:spcAft>
              <a:buClr>
                <a:srgbClr val="0B5394"/>
              </a:buClr>
              <a:buSzPct val="100000"/>
              <a:buChar char="•"/>
            </a:pPr>
            <a:r>
              <a:rPr lang="en-US" dirty="0"/>
              <a:t>Few employees work overtime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8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0B26-8B30-DD64-5047-ADA4AFE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/>
              <a:t>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0DD9-A0E3-F706-4021-2A3A7F51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A73DD-65D8-859F-A571-9EEC33FF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47" y="1846263"/>
            <a:ext cx="5934232" cy="4022725"/>
          </a:xfrm>
        </p:spPr>
      </p:pic>
    </p:spTree>
    <p:extLst>
      <p:ext uri="{BB962C8B-B14F-4D97-AF65-F5344CB8AC3E}">
        <p14:creationId xmlns:p14="http://schemas.microsoft.com/office/powerpoint/2010/main" val="369166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AEB-C534-E073-AEB0-81F8EB3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8E045-5510-B557-6075-4C12086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37" y="1963494"/>
            <a:ext cx="4768043" cy="220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E184F-AC89-02F9-AE89-EA78778F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865" y="4282557"/>
            <a:ext cx="4205230" cy="1948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DC9707-B81F-CDBB-45CE-9B5E7436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2606"/>
            <a:ext cx="4768043" cy="21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8EA6-EFD7-DC27-134A-3477C981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/>
              <a:t>Classification (models)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2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738A-884D-F646-1F5C-C0C0843B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3CF6-B7B2-6178-113A-B28BF16B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Modelling to classification problem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Random Forest Classifier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SVC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K Neighbors Classifier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Decision Tree Classifier</a:t>
            </a:r>
          </a:p>
          <a:p>
            <a:pPr marL="742913" lvl="1" indent="-285736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Calibri" pitchFamily="34" charset="0"/>
              <a:buChar char="–"/>
            </a:pPr>
            <a:r>
              <a:rPr lang="en-US" dirty="0"/>
              <a:t>Hyperparameter tuning – Random Forest Classifier 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Hyperparameter tuning – 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Randomized Search CV – Classifier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3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34F0-251D-1959-5809-7C3DE39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 (Hyperparameter tuning)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F6B1F-719A-AC3F-D38E-210A54184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32" y="1846263"/>
            <a:ext cx="9012662" cy="4022725"/>
          </a:xfrm>
        </p:spPr>
      </p:pic>
    </p:spTree>
    <p:extLst>
      <p:ext uri="{BB962C8B-B14F-4D97-AF65-F5344CB8AC3E}">
        <p14:creationId xmlns:p14="http://schemas.microsoft.com/office/powerpoint/2010/main" val="170804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9A13-C7C0-02C7-C6C5-B8F6D78E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XgBoosting</a:t>
            </a:r>
            <a:r>
              <a:rPr lang="en-US" dirty="0"/>
              <a:t> (Hyperparameter tuning)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1BD3A-29E0-28E6-768B-94204814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650" y="1846263"/>
            <a:ext cx="6517026" cy="4022725"/>
          </a:xfrm>
        </p:spPr>
      </p:pic>
    </p:spTree>
    <p:extLst>
      <p:ext uri="{BB962C8B-B14F-4D97-AF65-F5344CB8AC3E}">
        <p14:creationId xmlns:p14="http://schemas.microsoft.com/office/powerpoint/2010/main" val="132311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BF4-02D6-636C-2F5E-B4FBB30D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XgBoosting</a:t>
            </a:r>
            <a:r>
              <a:rPr lang="en-US" dirty="0"/>
              <a:t> (</a:t>
            </a:r>
            <a:r>
              <a:rPr lang="en-US" dirty="0" err="1"/>
              <a:t>RandomizedSearchCV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7228E-6E72-3375-A73B-05A5381A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54" y="1846263"/>
            <a:ext cx="9763818" cy="4022725"/>
          </a:xfrm>
        </p:spPr>
      </p:pic>
    </p:spTree>
    <p:extLst>
      <p:ext uri="{BB962C8B-B14F-4D97-AF65-F5344CB8AC3E}">
        <p14:creationId xmlns:p14="http://schemas.microsoft.com/office/powerpoint/2010/main" val="85906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B0EB-05A4-D2D6-F109-9F59A359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B557-C063-1C9F-BE28-EB9DC9D8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model is </a:t>
            </a:r>
            <a:r>
              <a:rPr lang="en-US" dirty="0" err="1"/>
              <a:t>XgBoost</a:t>
            </a:r>
            <a:r>
              <a:rPr lang="en-US" dirty="0"/>
              <a:t> Classifier with Randomized Search provides good accuracy with handling of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362864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48FC-B4E6-2A4F-2684-61F35138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31" y="1724979"/>
            <a:ext cx="10058400" cy="4023360"/>
          </a:xfrm>
        </p:spPr>
        <p:txBody>
          <a:bodyPr/>
          <a:lstStyle/>
          <a:p>
            <a:pPr algn="ctr"/>
            <a:r>
              <a:rPr lang="en-US" sz="9600" dirty="0"/>
              <a:t>Agenda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7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C278-40C9-5A56-5E14-7A10FE0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</a:pPr>
            <a:r>
              <a:rPr lang="en-IN" sz="4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AAE4-4119-EC84-EB64-56C3115A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Context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Exploratory analysis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Pre-processing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 engineering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 features (Feature Importance)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Classification (using chosen models)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Compare performance of the classifiers</a:t>
            </a:r>
            <a:endParaRPr 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Conclusions/results (Important findings)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31B0-1B7D-B69D-DEAD-1A45019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882" y="1781715"/>
            <a:ext cx="8430235" cy="329457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30947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C893-86AE-94A0-A046-34FFA80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N" dirty="0"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59B-104D-3FEF-A1AB-94F61546E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Attrition is the departure of employees from the organization for any reason (voluntary or involuntary), including resignation, termination, death or retirement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Employee attrition can be voluntary or involuntary reasons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Predicting attrition would help prevent and even plan replacement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Analysis could also help discover internal reasons that reduce employee productivity or even lead to exit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b="1" dirty="0"/>
              <a:t>Objective:</a:t>
            </a:r>
            <a:r>
              <a:rPr lang="en-US" dirty="0"/>
              <a:t> In the attached </a:t>
            </a:r>
            <a:r>
              <a:rPr lang="en-US" dirty="0" err="1"/>
              <a:t>NoteBook</a:t>
            </a:r>
            <a:r>
              <a:rPr lang="en-US" dirty="0"/>
              <a:t> our aim will be to analyze the datasets completely with respect to each feature and find the key features help root reason behind Attrition of Employees and also build a model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4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7E88-3E21-D4AF-4073-33D3DB86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C263-F65D-A0B2-06A3-66B2A84C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Exploratory analysis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Feature engineering and selection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Modelling to classification problem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Random Forest Classification</a:t>
            </a:r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 err="1"/>
              <a:t>XGBoost</a:t>
            </a:r>
            <a:endParaRPr lang="en-US" dirty="0"/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 err="1"/>
              <a:t>Hypertuning</a:t>
            </a:r>
            <a:endParaRPr lang="en-US" dirty="0"/>
          </a:p>
          <a:p>
            <a:pPr marL="742913" lvl="1" indent="-285736" algn="l" rtl="0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–"/>
            </a:pPr>
            <a:r>
              <a:rPr lang="en-US" dirty="0"/>
              <a:t>Randomized Search CV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Comparison of models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Deriving Insights and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0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398A-8335-0DF3-DFB6-EC9926C6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Exploratory Analysis</a:t>
            </a:r>
          </a:p>
          <a:p>
            <a:pPr algn="ctr"/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5740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E605-4068-BA00-3031-ACA07983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Inter"/>
                <a:ea typeface="Inter"/>
                <a:cs typeface="Inter"/>
                <a:sym typeface="Inter"/>
              </a:rPr>
              <a:t>Observations – Initial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B7AE-A2F7-6E02-2C9C-128710C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The CSV file has features such as age, attrition, business travel, department (33 columns)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There are 2 columns with empty values (</a:t>
            </a:r>
            <a:r>
              <a:rPr lang="en-US" dirty="0" err="1"/>
              <a:t>Date_of_termination</a:t>
            </a:r>
            <a:r>
              <a:rPr lang="en-US" dirty="0"/>
              <a:t>, Unnamed: 32)</a:t>
            </a:r>
          </a:p>
          <a:p>
            <a:pPr marL="342884" lvl="0" indent="-342884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Char char="•"/>
            </a:pPr>
            <a:r>
              <a:rPr lang="en-US" dirty="0"/>
              <a:t>Employees left: 237; Employees remaining: 1233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None/>
            </a:pPr>
            <a:endParaRPr lang="en-US" dirty="0"/>
          </a:p>
          <a:p>
            <a:pPr marL="342884" lvl="0" indent="-190483" algn="l" rtl="0"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3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144</TotalTime>
  <Words>632</Words>
  <Application>Microsoft Office PowerPoint</Application>
  <PresentationFormat>Widescreen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Inter</vt:lpstr>
      <vt:lpstr>Retrospect</vt:lpstr>
      <vt:lpstr>Analysing and Building models for Predicting Attrition</vt:lpstr>
      <vt:lpstr>Contributions (GROUP - 129)</vt:lpstr>
      <vt:lpstr>PowerPoint Presentation</vt:lpstr>
      <vt:lpstr>Agenda</vt:lpstr>
      <vt:lpstr>PowerPoint Presentation</vt:lpstr>
      <vt:lpstr> Context</vt:lpstr>
      <vt:lpstr>Approach</vt:lpstr>
      <vt:lpstr>PowerPoint Presentation</vt:lpstr>
      <vt:lpstr>Observations – Initial Steps</vt:lpstr>
      <vt:lpstr>Observations – Data Load</vt:lpstr>
      <vt:lpstr>Observations - Profiling</vt:lpstr>
      <vt:lpstr>Observations – Describing data</vt:lpstr>
      <vt:lpstr>Observations – EDA</vt:lpstr>
      <vt:lpstr>Observations – EDA (Univariate)</vt:lpstr>
      <vt:lpstr>Observations – EDA (Bivariate)</vt:lpstr>
      <vt:lpstr>PowerPoint Presentation</vt:lpstr>
      <vt:lpstr>Data Preprocessing</vt:lpstr>
      <vt:lpstr>PowerPoint Presentation</vt:lpstr>
      <vt:lpstr>Feature Engineering - Methods</vt:lpstr>
      <vt:lpstr>Feature Engineering - Observations</vt:lpstr>
      <vt:lpstr>PowerPoint Presentation</vt:lpstr>
      <vt:lpstr>Feature Importance </vt:lpstr>
      <vt:lpstr>Correlation</vt:lpstr>
      <vt:lpstr>PowerPoint Presentation</vt:lpstr>
      <vt:lpstr>PowerPoint Presentation</vt:lpstr>
      <vt:lpstr>Random Forest Classification (Hyperparameter tuning)</vt:lpstr>
      <vt:lpstr>XgBoosting (Hyperparameter tuning)</vt:lpstr>
      <vt:lpstr>XgBoosting (RandomizedSearchCV)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and Building models for Predicting Attrition</dc:title>
  <dc:creator>Ashique Zzaman</dc:creator>
  <cp:lastModifiedBy>Ashique Zzaman</cp:lastModifiedBy>
  <cp:revision>21</cp:revision>
  <dcterms:created xsi:type="dcterms:W3CDTF">2022-08-28T17:31:41Z</dcterms:created>
  <dcterms:modified xsi:type="dcterms:W3CDTF">2022-08-29T10:16:45Z</dcterms:modified>
</cp:coreProperties>
</file>